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ow angle exterior view of a modern building facade covered with aluminum discs under a clear, blue sky"/>
          <p:cNvSpPr/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Low angle view of a modern, curved building under a cloudy sky"/>
          <p:cNvSpPr/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View from inside a modern white building with glass panels, looking up to a bright, partly cloudy sky"/>
          <p:cNvSpPr/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2.jpeg" descr="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999" y="-362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1241801" y="8553013"/>
            <a:ext cx="340599" cy="331074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1219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609599" y="366183"/>
            <a:ext cx="10972801" cy="1524001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ctr" defTabSz="1219200">
              <a:lnSpc>
                <a:spcPct val="100000"/>
              </a:lnSpc>
              <a:defRPr b="0" spc="0" sz="5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609599" y="2133599"/>
            <a:ext cx="10972801" cy="6034619"/>
          </a:xfrm>
          <a:prstGeom prst="rect">
            <a:avLst/>
          </a:prstGeom>
        </p:spPr>
        <p:txBody>
          <a:bodyPr lIns="60959" tIns="60959" rIns="60959" bIns="60959"/>
          <a:lstStyle>
            <a:lvl1pPr marL="450056" indent="-450056" defTabSz="1219200">
              <a:lnSpc>
                <a:spcPct val="100000"/>
              </a:lnSpc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885825" indent="-428625" defTabSz="1219200">
              <a:lnSpc>
                <a:spcPct val="100000"/>
              </a:lnSpc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314450" indent="-400050" defTabSz="1219200">
              <a:lnSpc>
                <a:spcPct val="100000"/>
              </a:lnSpc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851660" indent="-480060" defTabSz="1219200">
              <a:lnSpc>
                <a:spcPct val="100000"/>
              </a:lnSpc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08860" indent="-480060" defTabSz="1219200">
              <a:lnSpc>
                <a:spcPct val="100000"/>
              </a:lnSpc>
              <a:spcBef>
                <a:spcPts val="1000"/>
              </a:spcBef>
              <a:buSzPct val="100000"/>
              <a:buFont typeface="Arial"/>
              <a:buChar char="»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1241801" y="8553013"/>
            <a:ext cx="340599" cy="331074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1219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ew from inside a stone structure, looking out toward stairs and a clear, blue sky"/>
          <p:cNvSpPr/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/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mall section of a modern shell bridge in Qingdao, Shandong, China with a partly cloudy sky above"/>
          <p:cNvSpPr/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n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Relationship Id="rId3" Type="http://schemas.openxmlformats.org/officeDocument/2006/relationships/image" Target="../media/image7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4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5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6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7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0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1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9.png"/><Relationship Id="rId3" Type="http://schemas.openxmlformats.org/officeDocument/2006/relationships/image" Target="../media/image8.jpe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uthor and Dat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Presentation 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1" name="55.jpeg" descr="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999" y="-362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7" name="SOCRAT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SOCRATES</a:t>
            </a:r>
          </a:p>
        </p:txBody>
      </p:sp>
      <p:pic>
        <p:nvPicPr>
          <p:cNvPr id="8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1500" y="2610961"/>
            <a:ext cx="15156100" cy="8494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3" name="Screenshot 2023-11-17 at 17.59.03.png" descr="Screenshot 2023-11-17 at 17.59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9550" y="4717688"/>
            <a:ext cx="8724900" cy="427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8" name="Screenshot 2023-11-17 at 23.25.17.png" descr="Screenshot 2023-11-17 at 23.25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650" y="6044838"/>
            <a:ext cx="8902700" cy="162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2" name="THAL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THALES</a:t>
            </a:r>
          </a:p>
        </p:txBody>
      </p:sp>
      <p:pic>
        <p:nvPicPr>
          <p:cNvPr id="83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171" y="2223041"/>
            <a:ext cx="13373168" cy="8899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38" name="Screenshot 2023-11-17 at 23.35.51.png" descr="Screenshot 2023-11-17 at 23.35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0700" y="5778138"/>
            <a:ext cx="10642600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43" name="Screenshot 2023-11-17 at 23.37.29.png" descr="Screenshot 2023-11-17 at 23.37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9550" y="4177938"/>
            <a:ext cx="8724900" cy="535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48" name="Screenshot 2023-11-17 at 23.37.46.png" descr="Screenshot 2023-11-17 at 23.37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9550" y="4177938"/>
            <a:ext cx="8724900" cy="535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53" name="Screenshot 2023-11-17 at 23.36.54.png" descr="Screenshot 2023-11-17 at 23.36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6450" y="5816238"/>
            <a:ext cx="7531100" cy="208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7" name="EUCLI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EUCLID</a:t>
            </a:r>
          </a:p>
        </p:txBody>
      </p:sp>
      <p:pic>
        <p:nvPicPr>
          <p:cNvPr id="85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9653" y="1622518"/>
            <a:ext cx="7853223" cy="10470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63" name="Screenshot 2023-11-17 at 23.33.41.png" descr="Screenshot 2023-11-17 at 23.33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2550" y="5098688"/>
            <a:ext cx="8978900" cy="351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PLAT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PLATO</a:t>
            </a:r>
          </a:p>
        </p:txBody>
      </p:sp>
      <p:pic>
        <p:nvPicPr>
          <p:cNvPr id="2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9688" y="1646331"/>
            <a:ext cx="15000842" cy="8750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68" name="Screenshot 2023-11-17 at 23.33.54.png" descr="Screenshot 2023-11-17 at 23.33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650" y="5911488"/>
            <a:ext cx="8902700" cy="189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73" name="Screenshot 2023-11-17 at 23.34.18.png" descr="Screenshot 2023-11-17 at 23.34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750" y="3790588"/>
            <a:ext cx="10096500" cy="613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Screenshot 2023-11-17 at 16.36.11.png" descr="Screenshot 2023-11-17 at 16.36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480" y="2261819"/>
            <a:ext cx="18104176" cy="5068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1" name="Screenshot 2023-11-17 at 17.10.15.png" descr="Screenshot 2023-11-17 at 17.10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499" y="3048429"/>
            <a:ext cx="21971001" cy="4706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6" name="Screenshot 2023-11-17 at 17.12.09.png" descr="Screenshot 2023-11-17 at 17.12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9807" y="899570"/>
            <a:ext cx="21124386" cy="10441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Screenshot 2023-11-17 at 17.12.37.png" descr="Screenshot 2023-11-17 at 17.12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136" y="2994098"/>
            <a:ext cx="21415728" cy="3094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6" name="Screenshot 2023-11-17 at 17.19.48.png" descr="Screenshot 2023-11-17 at 17.19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214" y="914687"/>
            <a:ext cx="21581572" cy="11036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1" name="Screenshot 2023-11-17 at 17.21.02.png" descr="Screenshot 2023-11-17 at 17.21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563" y="759477"/>
            <a:ext cx="24126874" cy="10273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6" name="Screenshot 2023-11-17 at 17.22.21.png" descr="Screenshot 2023-11-17 at 17.22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432" y="1416019"/>
            <a:ext cx="23051136" cy="6295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2"/>
          <p:cNvGrpSpPr/>
          <p:nvPr/>
        </p:nvGrpSpPr>
        <p:grpSpPr>
          <a:xfrm>
            <a:off x="10278146" y="-549993"/>
            <a:ext cx="24749743" cy="13727180"/>
            <a:chOff x="0" y="0"/>
            <a:chExt cx="24749742" cy="13727179"/>
          </a:xfrm>
        </p:grpSpPr>
        <p:sp>
          <p:nvSpPr>
            <p:cNvPr id="198" name="Freeform 3"/>
            <p:cNvSpPr/>
            <p:nvPr/>
          </p:nvSpPr>
          <p:spPr>
            <a:xfrm rot="10800000">
              <a:off x="0" y="1"/>
              <a:ext cx="24749743" cy="1140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D2439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" name="TextBox 4"/>
            <p:cNvSpPr/>
            <p:nvPr/>
          </p:nvSpPr>
          <p:spPr>
            <a:xfrm rot="10800000">
              <a:off x="7734295" y="0"/>
              <a:ext cx="9281153" cy="13727180"/>
            </a:xfrm>
            <a:prstGeom prst="rect">
              <a:avLst/>
            </a:prstGeom>
            <a:solidFill>
              <a:srgbClr val="6D2439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lnSpc>
                  <a:spcPts val="28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03" name="Group 5"/>
          <p:cNvGrpSpPr/>
          <p:nvPr/>
        </p:nvGrpSpPr>
        <p:grpSpPr>
          <a:xfrm>
            <a:off x="12191999" y="2735288"/>
            <a:ext cx="16670779" cy="13716001"/>
            <a:chOff x="0" y="0"/>
            <a:chExt cx="16670777" cy="13716000"/>
          </a:xfrm>
        </p:grpSpPr>
        <p:sp>
          <p:nvSpPr>
            <p:cNvPr id="201" name="Freeform 6"/>
            <p:cNvSpPr/>
            <p:nvPr/>
          </p:nvSpPr>
          <p:spPr>
            <a:xfrm>
              <a:off x="-1" y="-1"/>
              <a:ext cx="16670778" cy="137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92" y="10800"/>
                  </a:moveTo>
                  <a:lnTo>
                    <a:pt x="21600" y="21600"/>
                  </a:lnTo>
                  <a:lnTo>
                    <a:pt x="9608" y="21600"/>
                  </a:lnTo>
                  <a:lnTo>
                    <a:pt x="0" y="10800"/>
                  </a:lnTo>
                  <a:lnTo>
                    <a:pt x="9608" y="0"/>
                  </a:lnTo>
                  <a:lnTo>
                    <a:pt x="21600" y="0"/>
                  </a:lnTo>
                  <a:lnTo>
                    <a:pt x="11992" y="108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" name="Freeform 7"/>
            <p:cNvSpPr/>
            <p:nvPr/>
          </p:nvSpPr>
          <p:spPr>
            <a:xfrm>
              <a:off x="-1" y="-1"/>
              <a:ext cx="16670778" cy="137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92" y="10800"/>
                  </a:moveTo>
                  <a:lnTo>
                    <a:pt x="21600" y="21600"/>
                  </a:lnTo>
                  <a:lnTo>
                    <a:pt x="9608" y="21600"/>
                  </a:lnTo>
                  <a:lnTo>
                    <a:pt x="0" y="10800"/>
                  </a:lnTo>
                  <a:lnTo>
                    <a:pt x="9608" y="0"/>
                  </a:lnTo>
                  <a:lnTo>
                    <a:pt x="21600" y="0"/>
                  </a:lnTo>
                  <a:lnTo>
                    <a:pt x="11992" y="1080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4" name="Freeform 9"/>
          <p:cNvSpPr/>
          <p:nvPr/>
        </p:nvSpPr>
        <p:spPr>
          <a:xfrm>
            <a:off x="12009130" y="9072792"/>
            <a:ext cx="10074457" cy="4643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B2959B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7" name="Group 11"/>
          <p:cNvGrpSpPr/>
          <p:nvPr/>
        </p:nvGrpSpPr>
        <p:grpSpPr>
          <a:xfrm>
            <a:off x="1371599" y="1340445"/>
            <a:ext cx="5953894" cy="549992"/>
            <a:chOff x="0" y="0"/>
            <a:chExt cx="5953892" cy="549991"/>
          </a:xfrm>
        </p:grpSpPr>
        <p:sp>
          <p:nvSpPr>
            <p:cNvPr id="205" name="Freeform 12"/>
            <p:cNvSpPr/>
            <p:nvPr/>
          </p:nvSpPr>
          <p:spPr>
            <a:xfrm>
              <a:off x="0" y="0"/>
              <a:ext cx="453918" cy="534593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" name="TextBox 13"/>
            <p:cNvSpPr txBox="1"/>
            <p:nvPr/>
          </p:nvSpPr>
          <p:spPr>
            <a:xfrm>
              <a:off x="803450" y="9487"/>
              <a:ext cx="5150443" cy="540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 Bold"/>
                  <a:ea typeface="Cardo Bold"/>
                  <a:cs typeface="Cardo Bold"/>
                  <a:sym typeface="Cardo Bold"/>
                </a:defRPr>
              </a:lvl1pPr>
            </a:lstStyle>
            <a:p>
              <a:pPr/>
              <a:r>
                <a:t>ARVAND PHARMED</a:t>
              </a:r>
            </a:p>
          </p:txBody>
        </p:sp>
      </p:grpSp>
      <p:sp>
        <p:nvSpPr>
          <p:cNvPr id="208" name="TextBox 14"/>
          <p:cNvSpPr txBox="1"/>
          <p:nvPr/>
        </p:nvSpPr>
        <p:spPr>
          <a:xfrm>
            <a:off x="15639666" y="1233090"/>
            <a:ext cx="7436235" cy="66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219200">
              <a:lnSpc>
                <a:spcPts val="5400"/>
              </a:lnSpc>
              <a:spcBef>
                <a:spcPts val="0"/>
              </a:spcBef>
              <a:defRPr sz="3800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November 16, 2023</a:t>
            </a:r>
          </a:p>
        </p:txBody>
      </p:sp>
      <p:sp>
        <p:nvSpPr>
          <p:cNvPr id="209" name="TextBox 15"/>
          <p:cNvSpPr txBox="1"/>
          <p:nvPr/>
        </p:nvSpPr>
        <p:spPr>
          <a:xfrm>
            <a:off x="1525056" y="11394396"/>
            <a:ext cx="9710018" cy="1378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200">
              <a:lnSpc>
                <a:spcPts val="5800"/>
              </a:lnSpc>
              <a:spcBef>
                <a:spcPts val="0"/>
              </a:spcBef>
              <a:defRPr sz="4000">
                <a:solidFill>
                  <a:srgbClr val="6D2439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Abdullah Amirfarhangi, MD.</a:t>
            </a:r>
          </a:p>
          <a:p>
            <a:pPr defTabSz="1219200">
              <a:lnSpc>
                <a:spcPts val="5200"/>
              </a:lnSpc>
              <a:spcBef>
                <a:spcPts val="0"/>
              </a:spcBef>
              <a:defRPr sz="3600">
                <a:solidFill>
                  <a:srgbClr val="6D2439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Interventional Cardiologist.</a:t>
            </a:r>
          </a:p>
        </p:txBody>
      </p:sp>
      <p:sp>
        <p:nvSpPr>
          <p:cNvPr id="210" name="TextBox 16"/>
          <p:cNvSpPr txBox="1"/>
          <p:nvPr/>
        </p:nvSpPr>
        <p:spPr>
          <a:xfrm>
            <a:off x="1371599" y="3732318"/>
            <a:ext cx="9710018" cy="4524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200">
              <a:lnSpc>
                <a:spcPts val="11400"/>
              </a:lnSpc>
              <a:spcBef>
                <a:spcPts val="0"/>
              </a:spcBef>
              <a:defRPr sz="96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State-of-the-Art Science:</a:t>
            </a:r>
          </a:p>
          <a:p>
            <a:pPr defTabSz="1219200">
              <a:lnSpc>
                <a:spcPts val="13300"/>
              </a:lnSpc>
              <a:spcBef>
                <a:spcPts val="0"/>
              </a:spcBef>
              <a:defRPr sz="8800">
                <a:solidFill>
                  <a:srgbClr val="6D2439"/>
                </a:solidFill>
                <a:latin typeface="TT Hoves Bold"/>
                <a:ea typeface="TT Hoves Bold"/>
                <a:cs typeface="TT Hoves Bold"/>
                <a:sym typeface="TT Hoves Bold"/>
              </a:defRPr>
            </a:pPr>
            <a:r>
              <a:t>Ticagrelor in ACS </a:t>
            </a:r>
          </a:p>
        </p:txBody>
      </p:sp>
      <p:pic>
        <p:nvPicPr>
          <p:cNvPr id="211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rcRect l="22527" t="36806" r="20870" b="40119"/>
          <a:stretch>
            <a:fillRect/>
          </a:stretch>
        </p:blipFill>
        <p:spPr>
          <a:xfrm>
            <a:off x="1525057" y="8513992"/>
            <a:ext cx="3874861" cy="111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Screenshot 2023-11-17 at 17.23.54.png" descr="Screenshot 2023-11-17 at 17.23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466" y="1024524"/>
            <a:ext cx="22511068" cy="835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6" name="Screenshot 2023-11-17 at 17.24.42.png" descr="Screenshot 2023-11-17 at 17.24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499" y="2062693"/>
            <a:ext cx="21971001" cy="5339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1" name="Screenshot 2023-11-17 at 17.25.14.png" descr="Screenshot 2023-11-17 at 17.25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158" y="1739920"/>
            <a:ext cx="22477684" cy="4814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6" name="Screenshot 2023-11-17 at 17.26.01.png" descr="Screenshot 2023-11-17 at 17.26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6934" y="3122014"/>
            <a:ext cx="21130132" cy="3093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Screenshot 2023-11-17 at 17.26.29.png" descr="Screenshot 2023-11-17 at 17.26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361" y="1768002"/>
            <a:ext cx="22883278" cy="7044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PEGASU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PEGASUS</a:t>
            </a:r>
          </a:p>
        </p:txBody>
      </p:sp>
      <p:pic>
        <p:nvPicPr>
          <p:cNvPr id="32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5147" y="-362"/>
            <a:ext cx="959370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1" name="Screenshot 2023-11-17 at 22.14.02.png" descr="Screenshot 2023-11-17 at 22.14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352" y="1267758"/>
            <a:ext cx="22689296" cy="6798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6" name="Screenshot 2023-11-17 at 22.15.08.png" descr="Screenshot 2023-11-17 at 22.15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6022" y="2192646"/>
            <a:ext cx="20571956" cy="3995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1" name="Screenshot 2023-11-17 at 22.16.34.png" descr="Screenshot 2023-11-17 at 22.16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539" y="512667"/>
            <a:ext cx="21844922" cy="10789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6" name="Screenshot 2023-11-17 at 22.16.49.png" descr="Screenshot 2023-11-17 at 22.16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084" y="3663357"/>
            <a:ext cx="21845832" cy="3154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1" name="Screenshot 2023-11-17 at 22.17.23.png" descr="Screenshot 2023-11-17 at 22.17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2360" y="112665"/>
            <a:ext cx="17347788" cy="12246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6" name="Screenshot 2023-11-17 at 22.17.56.png" descr="Screenshot 2023-11-17 at 22.17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7037" y="125659"/>
            <a:ext cx="20669926" cy="12676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1" name="Screenshot 2023-11-17 at 22.18.35.png" descr="Screenshot 2023-11-17 at 22.18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171" y="38231"/>
            <a:ext cx="22579658" cy="1224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6" name="Screenshot 2023-11-17 at 22.19.50.png" descr="Screenshot 2023-11-17 at 22.19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0363" y="207350"/>
            <a:ext cx="18143274" cy="1330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THEMIS Trial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THEMIS Trial</a:t>
            </a:r>
          </a:p>
        </p:txBody>
      </p:sp>
      <p:pic>
        <p:nvPicPr>
          <p:cNvPr id="3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3750" y="1263288"/>
            <a:ext cx="7556500" cy="1118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3908" y="557795"/>
            <a:ext cx="19376184" cy="10899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1" name="Screenshot 2023-11-17 at 21.53.07.png" descr="Screenshot 2023-11-17 at 21.53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494" y="1806649"/>
            <a:ext cx="21013329" cy="4635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6" name="Screenshot 2023-11-17 at 21.54.41.png" descr="Screenshot 2023-11-17 at 21.54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6784" y="349205"/>
            <a:ext cx="12532474" cy="12481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1" name="Screenshot 2023-11-17 at 21.56.09.png" descr="Screenshot 2023-11-17 at 21.56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855" y="1318467"/>
            <a:ext cx="23764290" cy="8808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6" name="Screenshot 2023-11-17 at 21.57.52.png" descr="Screenshot 2023-11-17 at 21.57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6812" y="540210"/>
            <a:ext cx="22270376" cy="11673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1561" y="219047"/>
            <a:ext cx="17436422" cy="12513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1" name="Screenshot 2023-11-17 at 21.58.28.png" descr="Screenshot 2023-11-17 at 21.58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910" y="1217071"/>
            <a:ext cx="23270180" cy="6693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6" name="Screenshot 2023-11-17 at 21.59.15.png" descr="Screenshot 2023-11-17 at 21.59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6675" y="1377865"/>
            <a:ext cx="16015221" cy="978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1" name="Screenshot 2023-11-17 at 22.03.15.png" descr="Screenshot 2023-11-17 at 22.0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5950" y="2926988"/>
            <a:ext cx="12992100" cy="786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Freeform 2"/>
          <p:cNvSpPr/>
          <p:nvPr/>
        </p:nvSpPr>
        <p:spPr>
          <a:xfrm>
            <a:off x="-1" y="-1"/>
            <a:ext cx="8251068" cy="137160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414" name="TextBox 3"/>
          <p:cNvSpPr txBox="1"/>
          <p:nvPr/>
        </p:nvSpPr>
        <p:spPr>
          <a:xfrm>
            <a:off x="11011595" y="1666586"/>
            <a:ext cx="9714321" cy="340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lnSpc>
                <a:spcPts val="13400"/>
              </a:lnSpc>
              <a:spcBef>
                <a:spcPts val="0"/>
              </a:spcBef>
              <a:defRPr sz="11200">
                <a:solidFill>
                  <a:srgbClr val="6D2439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Why bleeding is important?</a:t>
            </a:r>
          </a:p>
        </p:txBody>
      </p:sp>
      <p:grpSp>
        <p:nvGrpSpPr>
          <p:cNvPr id="417" name="Group 4"/>
          <p:cNvGrpSpPr/>
          <p:nvPr/>
        </p:nvGrpSpPr>
        <p:grpSpPr>
          <a:xfrm>
            <a:off x="11011595" y="6122369"/>
            <a:ext cx="9950692" cy="1561074"/>
            <a:chOff x="0" y="0"/>
            <a:chExt cx="9950690" cy="1561073"/>
          </a:xfrm>
        </p:grpSpPr>
        <p:sp>
          <p:nvSpPr>
            <p:cNvPr id="415" name="Freeform 6"/>
            <p:cNvSpPr/>
            <p:nvPr/>
          </p:nvSpPr>
          <p:spPr>
            <a:xfrm rot="16200000">
              <a:off x="-160711" y="611488"/>
              <a:ext cx="735900" cy="41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6D2439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16" name="TextBox 8"/>
            <p:cNvSpPr txBox="1"/>
            <p:nvPr/>
          </p:nvSpPr>
          <p:spPr>
            <a:xfrm>
              <a:off x="1180404" y="0"/>
              <a:ext cx="8770287" cy="1561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Associations among mortality, bleeding, and DAPT duration</a:t>
              </a:r>
            </a:p>
          </p:txBody>
        </p:sp>
      </p:grpSp>
      <p:grpSp>
        <p:nvGrpSpPr>
          <p:cNvPr id="420" name="Group 9"/>
          <p:cNvGrpSpPr/>
          <p:nvPr/>
        </p:nvGrpSpPr>
        <p:grpSpPr>
          <a:xfrm>
            <a:off x="11011595" y="9129594"/>
            <a:ext cx="9714321" cy="769406"/>
            <a:chOff x="0" y="0"/>
            <a:chExt cx="9714319" cy="769404"/>
          </a:xfrm>
        </p:grpSpPr>
        <p:sp>
          <p:nvSpPr>
            <p:cNvPr id="418" name="TextBox 10"/>
            <p:cNvSpPr txBox="1"/>
            <p:nvPr/>
          </p:nvSpPr>
          <p:spPr>
            <a:xfrm>
              <a:off x="944033" y="0"/>
              <a:ext cx="8770287" cy="765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Mechanistic underpinnings of why</a:t>
              </a:r>
            </a:p>
          </p:txBody>
        </p:sp>
        <p:sp>
          <p:nvSpPr>
            <p:cNvPr id="419" name="Freeform 12"/>
            <p:cNvSpPr/>
            <p:nvPr/>
          </p:nvSpPr>
          <p:spPr>
            <a:xfrm rot="16200000">
              <a:off x="-160710" y="194217"/>
              <a:ext cx="735898" cy="41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</p:grpSp>
      <p:sp>
        <p:nvSpPr>
          <p:cNvPr id="421" name="Freeform 16"/>
          <p:cNvSpPr/>
          <p:nvPr/>
        </p:nvSpPr>
        <p:spPr>
          <a:xfrm>
            <a:off x="18418973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Freeform 16"/>
          <p:cNvSpPr/>
          <p:nvPr/>
        </p:nvSpPr>
        <p:spPr>
          <a:xfrm>
            <a:off x="-2283217" y="10390465"/>
            <a:ext cx="28950449" cy="475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424" name="Freeform 4"/>
          <p:cNvSpPr/>
          <p:nvPr/>
        </p:nvSpPr>
        <p:spPr>
          <a:xfrm rot="10800000">
            <a:off x="-5037229" y="-152401"/>
            <a:ext cx="10074457" cy="4643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B2959B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425" name="TextBox 23"/>
          <p:cNvSpPr txBox="1"/>
          <p:nvPr/>
        </p:nvSpPr>
        <p:spPr>
          <a:xfrm>
            <a:off x="6037739" y="4793758"/>
            <a:ext cx="12351465" cy="2852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algn="ctr" defTabSz="1219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1F1F1F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Some RCTs and meta-analyses have suggested that </a:t>
            </a:r>
            <a:r>
              <a:rPr>
                <a:solidFill>
                  <a:srgbClr val="6D2439"/>
                </a:solidFill>
              </a:rPr>
              <a:t>longer DAPT </a:t>
            </a:r>
            <a:r>
              <a:t>after DES implantation may be associated with increased rates of all-cause mortality compared with </a:t>
            </a:r>
            <a:r>
              <a:rPr>
                <a:solidFill>
                  <a:srgbClr val="6D2439"/>
                </a:solidFill>
              </a:rPr>
              <a:t>shorter DAPT</a:t>
            </a:r>
            <a:r>
              <a:t>, driven by increased noncardiac mortality not offset by reduced cardiac mortality with longer DAPT.</a:t>
            </a:r>
          </a:p>
        </p:txBody>
      </p:sp>
      <p:sp>
        <p:nvSpPr>
          <p:cNvPr id="426" name="TextBox 25"/>
          <p:cNvSpPr txBox="1"/>
          <p:nvPr/>
        </p:nvSpPr>
        <p:spPr>
          <a:xfrm>
            <a:off x="11124728" y="1804273"/>
            <a:ext cx="444736" cy="4973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31800">
                <a:solidFill>
                  <a:srgbClr val="6D2439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 2"/>
          <p:cNvGrpSpPr/>
          <p:nvPr/>
        </p:nvGrpSpPr>
        <p:grpSpPr>
          <a:xfrm>
            <a:off x="1371600" y="1371599"/>
            <a:ext cx="13354426" cy="2669461"/>
            <a:chOff x="0" y="0"/>
            <a:chExt cx="13354425" cy="2669459"/>
          </a:xfrm>
        </p:grpSpPr>
        <p:sp>
          <p:nvSpPr>
            <p:cNvPr id="428" name="TextBox 3"/>
            <p:cNvSpPr txBox="1"/>
            <p:nvPr/>
          </p:nvSpPr>
          <p:spPr>
            <a:xfrm>
              <a:off x="0" y="0"/>
              <a:ext cx="13354426" cy="1601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80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Meta-analysis of 12 RCTs</a:t>
              </a:r>
            </a:p>
          </p:txBody>
        </p:sp>
        <p:sp>
          <p:nvSpPr>
            <p:cNvPr id="429" name="TextBox 4"/>
            <p:cNvSpPr txBox="1"/>
            <p:nvPr/>
          </p:nvSpPr>
          <p:spPr>
            <a:xfrm>
              <a:off x="0" y="1904253"/>
              <a:ext cx="13354426" cy="765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Mortality after the occurrence of bleeding</a:t>
              </a:r>
            </a:p>
          </p:txBody>
        </p:sp>
      </p:grpSp>
      <p:sp>
        <p:nvSpPr>
          <p:cNvPr id="431" name="Freeform 6"/>
          <p:cNvSpPr/>
          <p:nvPr/>
        </p:nvSpPr>
        <p:spPr>
          <a:xfrm>
            <a:off x="1383894" y="4282771"/>
            <a:ext cx="11716982" cy="7922130"/>
          </a:xfrm>
          <a:prstGeom prst="rect">
            <a:avLst/>
          </a:prstGeom>
          <a:solidFill>
            <a:srgbClr val="E4E4E4"/>
          </a:solidFill>
          <a:ln w="12700" cap="sq">
            <a:solidFill>
              <a:srgbClr val="2A2E3A"/>
            </a:solidFill>
            <a:miter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440" name="Group 40"/>
          <p:cNvGrpSpPr/>
          <p:nvPr/>
        </p:nvGrpSpPr>
        <p:grpSpPr>
          <a:xfrm>
            <a:off x="14104389" y="5014998"/>
            <a:ext cx="8908011" cy="6860925"/>
            <a:chOff x="0" y="0"/>
            <a:chExt cx="8908009" cy="6860923"/>
          </a:xfrm>
        </p:grpSpPr>
        <p:sp>
          <p:nvSpPr>
            <p:cNvPr id="432" name="TextBox 41"/>
            <p:cNvSpPr txBox="1"/>
            <p:nvPr/>
          </p:nvSpPr>
          <p:spPr>
            <a:xfrm>
              <a:off x="0" y="813784"/>
              <a:ext cx="8908010" cy="728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1219200">
                <a:lnSpc>
                  <a:spcPts val="5300"/>
                </a:lnSpc>
                <a:spcBef>
                  <a:spcPts val="0"/>
                </a:spcBef>
                <a:defRPr sz="64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pPr>
              <a:r>
                <a:t>13.4</a:t>
              </a:r>
              <a:r>
                <a:rPr sz="2400"/>
                <a:t>%</a:t>
              </a:r>
            </a:p>
          </p:txBody>
        </p:sp>
        <p:sp>
          <p:nvSpPr>
            <p:cNvPr id="433" name="TextBox 42"/>
            <p:cNvSpPr txBox="1"/>
            <p:nvPr/>
          </p:nvSpPr>
          <p:spPr>
            <a:xfrm>
              <a:off x="0" y="0"/>
              <a:ext cx="8908010" cy="540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Kaplan-Meier estimates of within one month</a:t>
              </a:r>
            </a:p>
          </p:txBody>
        </p:sp>
        <p:sp>
          <p:nvSpPr>
            <p:cNvPr id="434" name="AutoShape 43"/>
            <p:cNvSpPr/>
            <p:nvPr/>
          </p:nvSpPr>
          <p:spPr>
            <a:xfrm>
              <a:off x="0" y="1950048"/>
              <a:ext cx="8656321" cy="1"/>
            </a:xfrm>
            <a:prstGeom prst="line">
              <a:avLst/>
            </a:prstGeom>
            <a:noFill/>
            <a:ln w="12700" cap="flat">
              <a:solidFill>
                <a:srgbClr val="2A2E3A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5" name="AutoShape 44"/>
            <p:cNvSpPr/>
            <p:nvPr/>
          </p:nvSpPr>
          <p:spPr>
            <a:xfrm>
              <a:off x="0" y="4299761"/>
              <a:ext cx="8656321" cy="1"/>
            </a:xfrm>
            <a:prstGeom prst="line">
              <a:avLst/>
            </a:prstGeom>
            <a:noFill/>
            <a:ln w="12700" cap="flat">
              <a:solidFill>
                <a:srgbClr val="2A2E3A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6" name="TextBox 45"/>
            <p:cNvSpPr txBox="1"/>
            <p:nvPr/>
          </p:nvSpPr>
          <p:spPr>
            <a:xfrm>
              <a:off x="0" y="3163496"/>
              <a:ext cx="8908010" cy="728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1219200">
                <a:lnSpc>
                  <a:spcPts val="5300"/>
                </a:lnSpc>
                <a:spcBef>
                  <a:spcPts val="0"/>
                </a:spcBef>
                <a:defRPr sz="64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pPr>
              <a:r>
                <a:t>18.8</a:t>
              </a:r>
              <a:r>
                <a:rPr sz="2400"/>
                <a:t>%</a:t>
              </a:r>
            </a:p>
          </p:txBody>
        </p:sp>
        <p:sp>
          <p:nvSpPr>
            <p:cNvPr id="437" name="TextBox 46"/>
            <p:cNvSpPr txBox="1"/>
            <p:nvPr/>
          </p:nvSpPr>
          <p:spPr>
            <a:xfrm>
              <a:off x="0" y="2349712"/>
              <a:ext cx="8908010" cy="540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Kaplan-Meier estimates of within one year</a:t>
              </a:r>
            </a:p>
          </p:txBody>
        </p:sp>
        <p:sp>
          <p:nvSpPr>
            <p:cNvPr id="438" name="TextBox 47"/>
            <p:cNvSpPr txBox="1"/>
            <p:nvPr/>
          </p:nvSpPr>
          <p:spPr>
            <a:xfrm>
              <a:off x="0" y="5513210"/>
              <a:ext cx="8908010" cy="1347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5300"/>
                </a:lnSpc>
                <a:spcBef>
                  <a:spcPts val="0"/>
                </a:spcBef>
                <a:defRPr sz="44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Most deaths occurred within 1 month of the episodes of bleeding.</a:t>
              </a:r>
            </a:p>
          </p:txBody>
        </p:sp>
        <p:sp>
          <p:nvSpPr>
            <p:cNvPr id="439" name="TextBox 48"/>
            <p:cNvSpPr txBox="1"/>
            <p:nvPr/>
          </p:nvSpPr>
          <p:spPr>
            <a:xfrm>
              <a:off x="0" y="4699426"/>
              <a:ext cx="8908010" cy="540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Conclusion</a:t>
              </a:r>
            </a:p>
          </p:txBody>
        </p:sp>
      </p:grpSp>
      <p:sp>
        <p:nvSpPr>
          <p:cNvPr id="441" name="Freeform 51"/>
          <p:cNvSpPr/>
          <p:nvPr/>
        </p:nvSpPr>
        <p:spPr>
          <a:xfrm>
            <a:off x="-1716831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442" name="Freeform 55"/>
          <p:cNvSpPr/>
          <p:nvPr/>
        </p:nvSpPr>
        <p:spPr>
          <a:xfrm rot="10800000">
            <a:off x="19262822" y="-988695"/>
            <a:ext cx="10242356" cy="4720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B2959B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pic>
        <p:nvPicPr>
          <p:cNvPr id="443" name="Picture 58" descr="Picture 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905" y="4728578"/>
            <a:ext cx="10148961" cy="6832633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extBox 9"/>
          <p:cNvSpPr txBox="1"/>
          <p:nvPr/>
        </p:nvSpPr>
        <p:spPr>
          <a:xfrm>
            <a:off x="6015563" y="13247369"/>
            <a:ext cx="15491460" cy="40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12121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Palmerini T, et al. Bleeding-Related Deaths in Relation to the Duration of Dual-Antiplatelet Therapy After Coronary Stenting. J Am Coll Cardiol. 2017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Freeform 4"/>
          <p:cNvSpPr/>
          <p:nvPr/>
        </p:nvSpPr>
        <p:spPr>
          <a:xfrm>
            <a:off x="-1716831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449" name="Group 7"/>
          <p:cNvGrpSpPr/>
          <p:nvPr/>
        </p:nvGrpSpPr>
        <p:grpSpPr>
          <a:xfrm>
            <a:off x="14052782" y="20721"/>
            <a:ext cx="20107930" cy="13695279"/>
            <a:chOff x="0" y="0"/>
            <a:chExt cx="20107929" cy="13695278"/>
          </a:xfrm>
        </p:grpSpPr>
        <p:sp>
          <p:nvSpPr>
            <p:cNvPr id="447" name="Freeform 8"/>
            <p:cNvSpPr/>
            <p:nvPr/>
          </p:nvSpPr>
          <p:spPr>
            <a:xfrm>
              <a:off x="0" y="-1"/>
              <a:ext cx="20107929" cy="1369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06" y="21600"/>
                  </a:moveTo>
                  <a:lnTo>
                    <a:pt x="0" y="21600"/>
                  </a:lnTo>
                  <a:lnTo>
                    <a:pt x="8494" y="0"/>
                  </a:lnTo>
                  <a:lnTo>
                    <a:pt x="21600" y="0"/>
                  </a:lnTo>
                  <a:lnTo>
                    <a:pt x="13106" y="21600"/>
                  </a:lnTo>
                  <a:close/>
                </a:path>
              </a:pathLst>
            </a:custGeom>
            <a:solidFill>
              <a:srgbClr val="E8223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48" name="Freeform 9"/>
            <p:cNvSpPr/>
            <p:nvPr/>
          </p:nvSpPr>
          <p:spPr>
            <a:xfrm>
              <a:off x="0" y="-1"/>
              <a:ext cx="20107929" cy="1369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06" y="21600"/>
                  </a:moveTo>
                  <a:lnTo>
                    <a:pt x="0" y="21600"/>
                  </a:lnTo>
                  <a:lnTo>
                    <a:pt x="8494" y="0"/>
                  </a:lnTo>
                  <a:lnTo>
                    <a:pt x="21600" y="0"/>
                  </a:lnTo>
                  <a:lnTo>
                    <a:pt x="13106" y="2160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</p:grpSp>
      <p:grpSp>
        <p:nvGrpSpPr>
          <p:cNvPr id="452" name="Group 16"/>
          <p:cNvGrpSpPr/>
          <p:nvPr/>
        </p:nvGrpSpPr>
        <p:grpSpPr>
          <a:xfrm>
            <a:off x="1371599" y="1918846"/>
            <a:ext cx="16836798" cy="3503720"/>
            <a:chOff x="0" y="0"/>
            <a:chExt cx="16836797" cy="3503718"/>
          </a:xfrm>
        </p:grpSpPr>
        <p:sp>
          <p:nvSpPr>
            <p:cNvPr id="450" name="TextBox 17"/>
            <p:cNvSpPr txBox="1"/>
            <p:nvPr/>
          </p:nvSpPr>
          <p:spPr>
            <a:xfrm>
              <a:off x="0" y="0"/>
              <a:ext cx="16836798" cy="1695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112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Nutshell</a:t>
              </a:r>
            </a:p>
          </p:txBody>
        </p:sp>
        <p:sp>
          <p:nvSpPr>
            <p:cNvPr id="451" name="TextBox 18"/>
            <p:cNvSpPr txBox="1"/>
            <p:nvPr/>
          </p:nvSpPr>
          <p:spPr>
            <a:xfrm>
              <a:off x="0" y="2030518"/>
              <a:ext cx="13798470" cy="147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ct val="100000"/>
                </a:lnSpc>
                <a:spcBef>
                  <a:spcPts val="0"/>
                </a:spcBef>
                <a:defRPr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Bleeding might influence mortality through several mechanisms, including:</a:t>
              </a:r>
            </a:p>
          </p:txBody>
        </p:sp>
      </p:grpSp>
      <p:sp>
        <p:nvSpPr>
          <p:cNvPr id="453" name="Freeform 22"/>
          <p:cNvSpPr/>
          <p:nvPr/>
        </p:nvSpPr>
        <p:spPr>
          <a:xfrm rot="10800000">
            <a:off x="19262822" y="-441450"/>
            <a:ext cx="10242356" cy="472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6D2439">
              <a:alpha val="80000"/>
            </a:srgbClr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454" name="TextBox 24"/>
          <p:cNvSpPr txBox="1"/>
          <p:nvPr/>
        </p:nvSpPr>
        <p:spPr>
          <a:xfrm>
            <a:off x="1105694" y="5740399"/>
            <a:ext cx="17811238" cy="3754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lvl="1" marL="898071" indent="-440871" defTabSz="1219200">
              <a:lnSpc>
                <a:spcPct val="100000"/>
              </a:lnSpc>
              <a:spcBef>
                <a:spcPts val="0"/>
              </a:spcBef>
              <a:buClr>
                <a:srgbClr val="6D2439"/>
              </a:buClr>
              <a:buSzPct val="100000"/>
              <a:buFont typeface="Helvetica"/>
              <a:buChar char="►"/>
              <a:defRPr sz="3600">
                <a:latin typeface="Cardo"/>
                <a:ea typeface="Cardo"/>
                <a:cs typeface="Cardo"/>
                <a:sym typeface="Cardo"/>
              </a:defRPr>
            </a:pPr>
            <a:r>
              <a:t>Direct bleeding-related deaths</a:t>
            </a:r>
          </a:p>
          <a:p>
            <a:pPr lvl="1" marL="898071" indent="-440871" defTabSz="1219200">
              <a:lnSpc>
                <a:spcPct val="100000"/>
              </a:lnSpc>
              <a:spcBef>
                <a:spcPts val="0"/>
              </a:spcBef>
              <a:buClr>
                <a:srgbClr val="6D2439"/>
              </a:buClr>
              <a:buSzPct val="100000"/>
              <a:buFont typeface="Helvetica"/>
              <a:buChar char="►"/>
              <a:defRPr sz="3600">
                <a:latin typeface="Cardo"/>
                <a:ea typeface="Cardo"/>
                <a:cs typeface="Cardo"/>
                <a:sym typeface="Cardo"/>
              </a:defRPr>
            </a:pPr>
            <a:r>
              <a:t>Lowering the threshold for:</a:t>
            </a:r>
          </a:p>
          <a:p>
            <a:pPr lvl="2" marL="1371600" indent="-457200" defTabSz="1219200">
              <a:lnSpc>
                <a:spcPct val="100000"/>
              </a:lnSpc>
              <a:spcBef>
                <a:spcPts val="0"/>
              </a:spcBef>
              <a:buClr>
                <a:srgbClr val="6D2439"/>
              </a:buClr>
              <a:buSzPct val="100000"/>
              <a:buFont typeface="Helvetica"/>
              <a:buChar char="►"/>
              <a:defRPr sz="3200">
                <a:latin typeface="Cardo"/>
                <a:ea typeface="Cardo"/>
                <a:cs typeface="Cardo"/>
                <a:sym typeface="Cardo"/>
              </a:defRPr>
            </a:pPr>
            <a:r>
              <a:t>Ischemia</a:t>
            </a:r>
          </a:p>
          <a:p>
            <a:pPr lvl="2" marL="1371600" indent="-457200" defTabSz="1219200">
              <a:lnSpc>
                <a:spcPct val="100000"/>
              </a:lnSpc>
              <a:spcBef>
                <a:spcPts val="0"/>
              </a:spcBef>
              <a:buClr>
                <a:srgbClr val="6D2439"/>
              </a:buClr>
              <a:buSzPct val="100000"/>
              <a:buFont typeface="Helvetica"/>
              <a:buChar char="►"/>
              <a:defRPr sz="3200">
                <a:latin typeface="Cardo"/>
                <a:ea typeface="Cardo"/>
                <a:cs typeface="Cardo"/>
                <a:sym typeface="Cardo"/>
              </a:defRPr>
            </a:pPr>
            <a:r>
              <a:t>heart failure</a:t>
            </a:r>
          </a:p>
          <a:p>
            <a:pPr lvl="2" marL="1371600" indent="-457200" defTabSz="1219200">
              <a:lnSpc>
                <a:spcPct val="100000"/>
              </a:lnSpc>
              <a:spcBef>
                <a:spcPts val="0"/>
              </a:spcBef>
              <a:buClr>
                <a:srgbClr val="6D2439"/>
              </a:buClr>
              <a:buSzPct val="100000"/>
              <a:buFont typeface="Helvetica"/>
              <a:buChar char="►"/>
              <a:defRPr sz="3200">
                <a:latin typeface="Cardo"/>
                <a:ea typeface="Cardo"/>
                <a:cs typeface="Cardo"/>
                <a:sym typeface="Cardo"/>
              </a:defRPr>
            </a:pPr>
            <a:r>
              <a:t>Arrhythmias</a:t>
            </a:r>
          </a:p>
          <a:p>
            <a:pPr lvl="1" marL="898071" indent="-440871" defTabSz="1219200">
              <a:lnSpc>
                <a:spcPct val="100000"/>
              </a:lnSpc>
              <a:spcBef>
                <a:spcPts val="0"/>
              </a:spcBef>
              <a:buClr>
                <a:srgbClr val="6D2439"/>
              </a:buClr>
              <a:buSzPct val="100000"/>
              <a:buFont typeface="Helvetica"/>
              <a:buChar char="►"/>
              <a:defRPr sz="3600">
                <a:latin typeface="Cardo"/>
                <a:ea typeface="Cardo"/>
                <a:cs typeface="Cardo"/>
                <a:sym typeface="Cardo"/>
              </a:defRPr>
            </a:pPr>
            <a:r>
              <a:t>Bad effect of red blood cell transfusions and other blood products</a:t>
            </a:r>
            <a:endParaRPr sz="3200"/>
          </a:p>
          <a:p>
            <a:pPr lvl="1" marL="898071" indent="-440871" defTabSz="1219200">
              <a:lnSpc>
                <a:spcPct val="100000"/>
              </a:lnSpc>
              <a:spcBef>
                <a:spcPts val="0"/>
              </a:spcBef>
              <a:buClr>
                <a:srgbClr val="6D2439"/>
              </a:buClr>
              <a:buSzPct val="100000"/>
              <a:buFont typeface="Helvetica"/>
              <a:buChar char="►"/>
              <a:defRPr sz="3600">
                <a:latin typeface="Cardo"/>
                <a:ea typeface="Cardo"/>
                <a:cs typeface="Cardo"/>
                <a:sym typeface="Cardo"/>
              </a:defRPr>
            </a:pPr>
            <a:r>
              <a:t>Discontinuation of DAPT and other beneficial medications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Freeform 4"/>
          <p:cNvSpPr/>
          <p:nvPr/>
        </p:nvSpPr>
        <p:spPr>
          <a:xfrm>
            <a:off x="-1716831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459" name="Group 7"/>
          <p:cNvGrpSpPr/>
          <p:nvPr/>
        </p:nvGrpSpPr>
        <p:grpSpPr>
          <a:xfrm>
            <a:off x="14052782" y="20721"/>
            <a:ext cx="20107930" cy="13695279"/>
            <a:chOff x="0" y="0"/>
            <a:chExt cx="20107929" cy="13695278"/>
          </a:xfrm>
        </p:grpSpPr>
        <p:sp>
          <p:nvSpPr>
            <p:cNvPr id="457" name="Freeform 8"/>
            <p:cNvSpPr/>
            <p:nvPr/>
          </p:nvSpPr>
          <p:spPr>
            <a:xfrm>
              <a:off x="0" y="-1"/>
              <a:ext cx="20107929" cy="1369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06" y="21600"/>
                  </a:moveTo>
                  <a:lnTo>
                    <a:pt x="0" y="21600"/>
                  </a:lnTo>
                  <a:lnTo>
                    <a:pt x="8494" y="0"/>
                  </a:lnTo>
                  <a:lnTo>
                    <a:pt x="21600" y="0"/>
                  </a:lnTo>
                  <a:lnTo>
                    <a:pt x="13106" y="21600"/>
                  </a:lnTo>
                  <a:close/>
                </a:path>
              </a:pathLst>
            </a:custGeom>
            <a:solidFill>
              <a:srgbClr val="E8223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58" name="Freeform 9"/>
            <p:cNvSpPr/>
            <p:nvPr/>
          </p:nvSpPr>
          <p:spPr>
            <a:xfrm>
              <a:off x="0" y="-1"/>
              <a:ext cx="20107929" cy="13695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06" y="21600"/>
                  </a:moveTo>
                  <a:lnTo>
                    <a:pt x="0" y="21600"/>
                  </a:lnTo>
                  <a:lnTo>
                    <a:pt x="8494" y="0"/>
                  </a:lnTo>
                  <a:lnTo>
                    <a:pt x="21600" y="0"/>
                  </a:lnTo>
                  <a:lnTo>
                    <a:pt x="13106" y="2160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</p:grpSp>
      <p:grpSp>
        <p:nvGrpSpPr>
          <p:cNvPr id="462" name="Group 10"/>
          <p:cNvGrpSpPr/>
          <p:nvPr/>
        </p:nvGrpSpPr>
        <p:grpSpPr>
          <a:xfrm>
            <a:off x="1371599" y="6279230"/>
            <a:ext cx="6104434" cy="1431169"/>
            <a:chOff x="0" y="0"/>
            <a:chExt cx="6104432" cy="1431167"/>
          </a:xfrm>
        </p:grpSpPr>
        <p:sp>
          <p:nvSpPr>
            <p:cNvPr id="460" name="Freeform 11"/>
            <p:cNvSpPr/>
            <p:nvPr/>
          </p:nvSpPr>
          <p:spPr>
            <a:xfrm>
              <a:off x="0" y="0"/>
              <a:ext cx="6104434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61" name="TextBox 12"/>
            <p:cNvSpPr txBox="1"/>
            <p:nvPr/>
          </p:nvSpPr>
          <p:spPr>
            <a:xfrm>
              <a:off x="0" y="145878"/>
              <a:ext cx="6104433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Main Idea</a:t>
              </a:r>
            </a:p>
          </p:txBody>
        </p:sp>
      </p:grpSp>
      <p:grpSp>
        <p:nvGrpSpPr>
          <p:cNvPr id="465" name="Group 13"/>
          <p:cNvGrpSpPr/>
          <p:nvPr/>
        </p:nvGrpSpPr>
        <p:grpSpPr>
          <a:xfrm>
            <a:off x="9065634" y="6279230"/>
            <a:ext cx="6104434" cy="1431169"/>
            <a:chOff x="0" y="0"/>
            <a:chExt cx="6104432" cy="1431167"/>
          </a:xfrm>
        </p:grpSpPr>
        <p:sp>
          <p:nvSpPr>
            <p:cNvPr id="463" name="Freeform 14"/>
            <p:cNvSpPr/>
            <p:nvPr/>
          </p:nvSpPr>
          <p:spPr>
            <a:xfrm>
              <a:off x="0" y="0"/>
              <a:ext cx="6104434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64" name="TextBox 15"/>
            <p:cNvSpPr txBox="1"/>
            <p:nvPr/>
          </p:nvSpPr>
          <p:spPr>
            <a:xfrm>
              <a:off x="0" y="145878"/>
              <a:ext cx="6104433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Elaboration</a:t>
              </a:r>
            </a:p>
          </p:txBody>
        </p:sp>
      </p:grpSp>
      <p:grpSp>
        <p:nvGrpSpPr>
          <p:cNvPr id="468" name="Group 16"/>
          <p:cNvGrpSpPr/>
          <p:nvPr/>
        </p:nvGrpSpPr>
        <p:grpSpPr>
          <a:xfrm>
            <a:off x="1371599" y="1918846"/>
            <a:ext cx="16836798" cy="2795726"/>
            <a:chOff x="0" y="0"/>
            <a:chExt cx="16836797" cy="2795725"/>
          </a:xfrm>
        </p:grpSpPr>
        <p:sp>
          <p:nvSpPr>
            <p:cNvPr id="466" name="TextBox 17"/>
            <p:cNvSpPr txBox="1"/>
            <p:nvPr/>
          </p:nvSpPr>
          <p:spPr>
            <a:xfrm>
              <a:off x="0" y="0"/>
              <a:ext cx="16836798" cy="1695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112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PREMIER study</a:t>
              </a:r>
            </a:p>
          </p:txBody>
        </p:sp>
        <p:sp>
          <p:nvSpPr>
            <p:cNvPr id="467" name="TextBox 18"/>
            <p:cNvSpPr txBox="1"/>
            <p:nvPr/>
          </p:nvSpPr>
          <p:spPr>
            <a:xfrm>
              <a:off x="0" y="2030518"/>
              <a:ext cx="13798470" cy="765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Registry of 2,498 patients with acute MI.</a:t>
              </a:r>
            </a:p>
          </p:txBody>
        </p:sp>
      </p:grpSp>
      <p:sp>
        <p:nvSpPr>
          <p:cNvPr id="469" name="TextBox 19"/>
          <p:cNvSpPr txBox="1"/>
          <p:nvPr/>
        </p:nvSpPr>
        <p:spPr>
          <a:xfrm>
            <a:off x="1371599" y="8093938"/>
            <a:ext cx="6104435" cy="445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Patients with bleeding during hospital admissions were less likely to be on:</a:t>
            </a:r>
          </a:p>
          <a:p>
            <a:pPr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Aspirin, Thienopyridines, Statins, angiotensin-converting enzyme inhibitors, &amp; Betablockers even 1 year after the episodes of bleeding</a:t>
            </a:r>
          </a:p>
        </p:txBody>
      </p:sp>
      <p:sp>
        <p:nvSpPr>
          <p:cNvPr id="470" name="TextBox 20"/>
          <p:cNvSpPr txBox="1"/>
          <p:nvPr/>
        </p:nvSpPr>
        <p:spPr>
          <a:xfrm>
            <a:off x="9065634" y="7975600"/>
            <a:ext cx="6104434" cy="445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The late mortality associated with an episode of bleeding may be related: not only to the interruption of antiplatelet therapy </a:t>
            </a:r>
          </a:p>
          <a:p>
            <a:pPr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but also, to discontinuation of other medications known to improve the prognosis of patients with coronary artery disease.</a:t>
            </a:r>
          </a:p>
        </p:txBody>
      </p:sp>
      <p:sp>
        <p:nvSpPr>
          <p:cNvPr id="471" name="Freeform 22"/>
          <p:cNvSpPr/>
          <p:nvPr/>
        </p:nvSpPr>
        <p:spPr>
          <a:xfrm rot="10800000">
            <a:off x="19262822" y="-441450"/>
            <a:ext cx="10242356" cy="472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6D2439">
              <a:alpha val="80000"/>
            </a:srgbClr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472" name="TextBox 25"/>
          <p:cNvSpPr txBox="1"/>
          <p:nvPr/>
        </p:nvSpPr>
        <p:spPr>
          <a:xfrm>
            <a:off x="1378683" y="4912045"/>
            <a:ext cx="17823180" cy="40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12121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Wang TY. Antiplatelet therapy use after discharge among acute myocardial infarction patients with in-hospital bleeding. Circulation. 2008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Freeform 3"/>
          <p:cNvSpPr/>
          <p:nvPr/>
        </p:nvSpPr>
        <p:spPr>
          <a:xfrm rot="10800000">
            <a:off x="-6125598" y="-1762521"/>
            <a:ext cx="29138000" cy="7274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37" y="0"/>
                </a:moveTo>
                <a:lnTo>
                  <a:pt x="17263" y="0"/>
                </a:lnTo>
                <a:lnTo>
                  <a:pt x="21600" y="21600"/>
                </a:lnTo>
                <a:lnTo>
                  <a:pt x="0" y="21600"/>
                </a:lnTo>
                <a:lnTo>
                  <a:pt x="4337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77" name="Group 5"/>
          <p:cNvGrpSpPr/>
          <p:nvPr/>
        </p:nvGrpSpPr>
        <p:grpSpPr>
          <a:xfrm>
            <a:off x="1371599" y="1371599"/>
            <a:ext cx="15984309" cy="3553456"/>
            <a:chOff x="0" y="0"/>
            <a:chExt cx="15984308" cy="3553454"/>
          </a:xfrm>
        </p:grpSpPr>
        <p:sp>
          <p:nvSpPr>
            <p:cNvPr id="475" name="TextBox 6"/>
            <p:cNvSpPr txBox="1"/>
            <p:nvPr/>
          </p:nvSpPr>
          <p:spPr>
            <a:xfrm>
              <a:off x="0" y="0"/>
              <a:ext cx="15984308" cy="1695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11200"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ADAPT-DES study</a:t>
              </a:r>
            </a:p>
          </p:txBody>
        </p:sp>
        <p:sp>
          <p:nvSpPr>
            <p:cNvPr id="476" name="TextBox 7"/>
            <p:cNvSpPr txBox="1"/>
            <p:nvPr/>
          </p:nvSpPr>
          <p:spPr>
            <a:xfrm>
              <a:off x="0" y="1998222"/>
              <a:ext cx="12908145" cy="1555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200"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The incidence, predictors, and prognostic impact of post-discharge bleeding (PDB) after PCI</a:t>
              </a:r>
            </a:p>
          </p:txBody>
        </p:sp>
      </p:grpSp>
      <p:grpSp>
        <p:nvGrpSpPr>
          <p:cNvPr id="480" name="Group 8"/>
          <p:cNvGrpSpPr/>
          <p:nvPr/>
        </p:nvGrpSpPr>
        <p:grpSpPr>
          <a:xfrm>
            <a:off x="1371599" y="7099536"/>
            <a:ext cx="4393916" cy="1431169"/>
            <a:chOff x="0" y="0"/>
            <a:chExt cx="4393914" cy="1431167"/>
          </a:xfrm>
        </p:grpSpPr>
        <p:sp>
          <p:nvSpPr>
            <p:cNvPr id="478" name="Freeform 9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79" name="TextBox 10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483" name="Group 11"/>
          <p:cNvGrpSpPr/>
          <p:nvPr/>
        </p:nvGrpSpPr>
        <p:grpSpPr>
          <a:xfrm>
            <a:off x="7166796" y="7099536"/>
            <a:ext cx="4393915" cy="1431169"/>
            <a:chOff x="0" y="0"/>
            <a:chExt cx="4393914" cy="1431167"/>
          </a:xfrm>
        </p:grpSpPr>
        <p:sp>
          <p:nvSpPr>
            <p:cNvPr id="481" name="Freeform 12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82" name="TextBox 13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486" name="Group 14"/>
          <p:cNvGrpSpPr/>
          <p:nvPr/>
        </p:nvGrpSpPr>
        <p:grpSpPr>
          <a:xfrm>
            <a:off x="12823289" y="7099536"/>
            <a:ext cx="4393916" cy="1431169"/>
            <a:chOff x="0" y="0"/>
            <a:chExt cx="4393914" cy="1431167"/>
          </a:xfrm>
        </p:grpSpPr>
        <p:sp>
          <p:nvSpPr>
            <p:cNvPr id="484" name="Freeform 15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85" name="TextBox 16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489" name="Group 17"/>
          <p:cNvGrpSpPr/>
          <p:nvPr/>
        </p:nvGrpSpPr>
        <p:grpSpPr>
          <a:xfrm>
            <a:off x="18618485" y="7099536"/>
            <a:ext cx="4393916" cy="1431169"/>
            <a:chOff x="0" y="0"/>
            <a:chExt cx="4393914" cy="1431167"/>
          </a:xfrm>
        </p:grpSpPr>
        <p:sp>
          <p:nvSpPr>
            <p:cNvPr id="487" name="Freeform 18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488" name="TextBox 19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4</a:t>
              </a:r>
            </a:p>
          </p:txBody>
        </p:sp>
      </p:grpSp>
      <p:sp>
        <p:nvSpPr>
          <p:cNvPr id="490" name="AutoShape 20"/>
          <p:cNvSpPr/>
          <p:nvPr/>
        </p:nvSpPr>
        <p:spPr>
          <a:xfrm>
            <a:off x="5765514" y="7808771"/>
            <a:ext cx="1401282" cy="12700"/>
          </a:xfrm>
          <a:prstGeom prst="line">
            <a:avLst/>
          </a:prstGeom>
          <a:ln w="12700">
            <a:solidFill>
              <a:srgbClr val="2A2E3A"/>
            </a:solidFill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1" name="AutoShape 21"/>
          <p:cNvSpPr/>
          <p:nvPr/>
        </p:nvSpPr>
        <p:spPr>
          <a:xfrm>
            <a:off x="11560710" y="7808771"/>
            <a:ext cx="1262578" cy="12700"/>
          </a:xfrm>
          <a:prstGeom prst="line">
            <a:avLst/>
          </a:prstGeom>
          <a:ln w="12700">
            <a:solidFill>
              <a:srgbClr val="2A2E3A"/>
            </a:solidFill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2" name="AutoShape 22"/>
          <p:cNvSpPr/>
          <p:nvPr/>
        </p:nvSpPr>
        <p:spPr>
          <a:xfrm>
            <a:off x="17217204" y="7808771"/>
            <a:ext cx="1401282" cy="12700"/>
          </a:xfrm>
          <a:prstGeom prst="line">
            <a:avLst/>
          </a:prstGeom>
          <a:ln w="12700">
            <a:solidFill>
              <a:srgbClr val="2A2E3A"/>
            </a:solidFill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3" name="TextBox 23"/>
          <p:cNvSpPr txBox="1"/>
          <p:nvPr/>
        </p:nvSpPr>
        <p:spPr>
          <a:xfrm>
            <a:off x="1371599" y="8866382"/>
            <a:ext cx="4393916" cy="445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Among 8,582 “all-comers” who underwent successful PCI with DES, PDB occurred in 535 of 8,577 hospital survivors (6.2%) at a median time of 300 days.</a:t>
            </a:r>
          </a:p>
        </p:txBody>
      </p:sp>
      <p:sp>
        <p:nvSpPr>
          <p:cNvPr id="494" name="TextBox 24"/>
          <p:cNvSpPr txBox="1"/>
          <p:nvPr/>
        </p:nvSpPr>
        <p:spPr>
          <a:xfrm>
            <a:off x="7166795" y="8866382"/>
            <a:ext cx="4393916" cy="2216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Gastrointestinal bleeding (61.7%) was the most frequent source of PDB.</a:t>
            </a:r>
          </a:p>
        </p:txBody>
      </p:sp>
      <p:sp>
        <p:nvSpPr>
          <p:cNvPr id="495" name="TextBox 25"/>
          <p:cNvSpPr txBox="1"/>
          <p:nvPr/>
        </p:nvSpPr>
        <p:spPr>
          <a:xfrm>
            <a:off x="12869523" y="8866382"/>
            <a:ext cx="4393916" cy="2775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Post-discharge bleeding and MI was strongly associated with 2-year mortality (HR: 5.03 and HR: 1.92, respectively).</a:t>
            </a:r>
          </a:p>
        </p:txBody>
      </p:sp>
      <p:sp>
        <p:nvSpPr>
          <p:cNvPr id="496" name="TextBox 26"/>
          <p:cNvSpPr txBox="1"/>
          <p:nvPr/>
        </p:nvSpPr>
        <p:spPr>
          <a:xfrm>
            <a:off x="18618485" y="8890000"/>
            <a:ext cx="4393916" cy="165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PDB had an effect size greater than that of post-discharge MI.</a:t>
            </a:r>
          </a:p>
        </p:txBody>
      </p:sp>
      <p:sp>
        <p:nvSpPr>
          <p:cNvPr id="497" name="Freeform 29"/>
          <p:cNvSpPr/>
          <p:nvPr/>
        </p:nvSpPr>
        <p:spPr>
          <a:xfrm>
            <a:off x="18418973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498" name="TextBox 33"/>
          <p:cNvSpPr txBox="1"/>
          <p:nvPr/>
        </p:nvSpPr>
        <p:spPr>
          <a:xfrm>
            <a:off x="365759" y="13204496"/>
            <a:ext cx="19182083" cy="40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12121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Généreux P. et al. Incidence, Predictors, and Impact of Post-Discharge Bleeding After Percutaneous Coronary Intervention. J Am Coll Cardiol. 2015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ort term DAPT"/>
          <p:cNvSpPr txBox="1"/>
          <p:nvPr/>
        </p:nvSpPr>
        <p:spPr>
          <a:xfrm>
            <a:off x="5867127" y="4288988"/>
            <a:ext cx="6672480" cy="110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/>
            </a:lvl1pPr>
          </a:lstStyle>
          <a:p>
            <a:pPr/>
            <a:r>
              <a:t>Short term DAPT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402" y="-362"/>
            <a:ext cx="2350119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Freeform 3"/>
          <p:cNvSpPr/>
          <p:nvPr/>
        </p:nvSpPr>
        <p:spPr>
          <a:xfrm>
            <a:off x="-1" y="-1"/>
            <a:ext cx="5969844" cy="137160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3" name="Freeform 6"/>
          <p:cNvSpPr/>
          <p:nvPr/>
        </p:nvSpPr>
        <p:spPr>
          <a:xfrm>
            <a:off x="-1716831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aphicFrame>
        <p:nvGraphicFramePr>
          <p:cNvPr id="504" name="Table 11"/>
          <p:cNvGraphicFramePr/>
          <p:nvPr/>
        </p:nvGraphicFramePr>
        <p:xfrm>
          <a:off x="5969842" y="-50801"/>
          <a:ext cx="18312558" cy="13766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667028"/>
                <a:gridCol w="3342370"/>
                <a:gridCol w="3771016"/>
                <a:gridCol w="347492"/>
                <a:gridCol w="3767575"/>
                <a:gridCol w="4378973"/>
              </a:tblGrid>
              <a:tr h="2581466"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/>
                      <a:r>
                        <a:rPr sz="4200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TWILIGHT</a:t>
                      </a: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6D243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609600"/>
                      <a:r>
                        <a:rPr sz="4200">
                          <a:solidFill>
                            <a:srgbClr val="FFFFFF"/>
                          </a:solidFill>
                          <a:latin typeface="Cardo"/>
                          <a:ea typeface="Cardo"/>
                          <a:cs typeface="Cardo"/>
                          <a:sym typeface="Cardo"/>
                        </a:rPr>
                        <a:t>TICO</a:t>
                      </a: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B2959B"/>
                    </a:solidFill>
                  </a:tcPr>
                </a:tc>
                <a:tc hMerge="1">
                  <a:tcPr/>
                </a:tc>
              </a:tr>
              <a:tr h="1525410">
                <a:tc>
                  <a:txBody>
                    <a:bodyPr/>
                    <a:lstStyle/>
                    <a:p>
                      <a:pPr defTabSz="1219200"/>
                      <a:r>
                        <a:rPr sz="2600">
                          <a:latin typeface="Cardo"/>
                          <a:ea typeface="Cardo"/>
                          <a:cs typeface="Cardo"/>
                          <a:sym typeface="Cardo"/>
                        </a:rPr>
                        <a:t>Study Design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miter lim="400000"/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/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Randomized, double-blind, multicenter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solidFill>
                        <a:srgbClr val="D9D9D9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>
                        <a:lnSpc>
                          <a:spcPct val="115000"/>
                        </a:lnSpc>
                      </a:pPr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Randomized, open label, single center</a:t>
                      </a: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</a:tr>
              <a:tr h="1525410">
                <a:tc>
                  <a:txBody>
                    <a:bodyPr/>
                    <a:lstStyle/>
                    <a:p>
                      <a:pPr defTabSz="1219200"/>
                      <a:r>
                        <a:rPr sz="2600">
                          <a:latin typeface="Cardo"/>
                          <a:ea typeface="Cardo"/>
                          <a:cs typeface="Cardo"/>
                          <a:sym typeface="Cardo"/>
                        </a:rPr>
                        <a:t>Patients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/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7,119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solidFill>
                        <a:srgbClr val="D9D9D9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>
                        <a:lnSpc>
                          <a:spcPct val="115000"/>
                        </a:lnSpc>
                      </a:pPr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3, 056</a:t>
                      </a: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</a:tr>
              <a:tr h="1994767">
                <a:tc>
                  <a:txBody>
                    <a:bodyPr/>
                    <a:lstStyle/>
                    <a:p>
                      <a:pPr defTabSz="1219200"/>
                      <a:r>
                        <a:rPr sz="2600">
                          <a:latin typeface="Cardo"/>
                          <a:ea typeface="Cardo"/>
                          <a:cs typeface="Cardo"/>
                          <a:sym typeface="Cardo"/>
                        </a:rPr>
                        <a:t>Population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/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High-risk patients aged ≥18 years undergoing PCI with ≥1 DES placement (No STEMI)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solidFill>
                        <a:srgbClr val="D9D9D9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/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ACS patients undergo BP-SES implantation (All ACS)</a:t>
                      </a: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</a:tr>
              <a:tr h="2543331">
                <a:tc>
                  <a:txBody>
                    <a:bodyPr/>
                    <a:lstStyle/>
                    <a:p>
                      <a:pPr defTabSz="1219200"/>
                      <a:r>
                        <a:rPr sz="2600">
                          <a:latin typeface="Cardo"/>
                          <a:ea typeface="Cardo"/>
                          <a:cs typeface="Cardo"/>
                          <a:sym typeface="Cardo"/>
                        </a:rPr>
                        <a:t>Treatment Groups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219200">
                        <a:lnSpc>
                          <a:spcPct val="95000"/>
                        </a:lnSpc>
                        <a:defRPr sz="2400">
                          <a:latin typeface="Cardo"/>
                          <a:ea typeface="Cardo"/>
                          <a:cs typeface="Cardo"/>
                          <a:sym typeface="Cardo"/>
                        </a:defRPr>
                      </a:pPr>
                      <a:r>
                        <a:t>Ticagrelor </a:t>
                      </a:r>
                      <a:r>
                        <a:t>DAPT</a:t>
                      </a:r>
                    </a:p>
                    <a:p>
                      <a:pPr defTabSz="1219200">
                        <a:lnSpc>
                          <a:spcPct val="95000"/>
                        </a:lnSpc>
                        <a:defRPr sz="2400">
                          <a:latin typeface="Cardo"/>
                          <a:ea typeface="Cardo"/>
                          <a:cs typeface="Cardo"/>
                          <a:sym typeface="Cardo"/>
                        </a:defRPr>
                      </a:pPr>
                      <a:r>
                        <a:t>(Ticagrelor 90 mg BID </a:t>
                      </a:r>
                    </a:p>
                    <a:p>
                      <a:pPr defTabSz="1219200">
                        <a:lnSpc>
                          <a:spcPct val="95000"/>
                        </a:lnSpc>
                        <a:defRPr sz="2400">
                          <a:latin typeface="Cardo"/>
                          <a:ea typeface="Cardo"/>
                          <a:cs typeface="Cardo"/>
                          <a:sym typeface="Cardo"/>
                        </a:defRPr>
                      </a:pPr>
                      <a:r>
                        <a:t>+ ASA 81-100 mg QD)</a:t>
                      </a:r>
                    </a:p>
                  </a:txBody>
                  <a:tcPr marL="91440" marR="91440" marT="91440" marB="91440" anchor="t" anchorCtr="0" horzOverflow="overflow">
                    <a:lnL w="12700">
                      <a:solidFill>
                        <a:srgbClr val="D9D9D9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>
                  <a:txBody>
                    <a:bodyPr/>
                    <a:lstStyle/>
                    <a:p>
                      <a:pPr defTabSz="609600">
                        <a:lnSpc>
                          <a:spcPct val="95000"/>
                        </a:lnSpc>
                      </a:pPr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Ticagrelor Monotherapy
(Ticagrelor 90 mg BID 
+ Placebo)</a:t>
                      </a:r>
                    </a:p>
                  </a:txBody>
                  <a:tcPr marL="91440" marR="91440" marT="91440" marB="91440" anchor="t" anchorCtr="0" horzOverflow="overflow">
                    <a:lnL w="381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219200">
                        <a:lnSpc>
                          <a:spcPct val="95000"/>
                        </a:lnSpc>
                        <a:defRPr sz="2400">
                          <a:latin typeface="Cardo"/>
                          <a:ea typeface="Cardo"/>
                          <a:cs typeface="Cardo"/>
                          <a:sym typeface="Cardo"/>
                        </a:defRPr>
                      </a:pPr>
                      <a:r>
                        <a:t>Ticagrelor </a:t>
                      </a:r>
                      <a:r>
                        <a:t>DAPT</a:t>
                      </a:r>
                    </a:p>
                    <a:p>
                      <a:pPr defTabSz="1219200">
                        <a:lnSpc>
                          <a:spcPct val="95000"/>
                        </a:lnSpc>
                        <a:defRPr sz="2400">
                          <a:latin typeface="Cardo"/>
                          <a:ea typeface="Cardo"/>
                          <a:cs typeface="Cardo"/>
                          <a:sym typeface="Cardo"/>
                        </a:defRPr>
                      </a:pPr>
                      <a:r>
                        <a:t>(Ticagrelor 90 mg BID </a:t>
                      </a:r>
                    </a:p>
                    <a:p>
                      <a:pPr defTabSz="1219200">
                        <a:lnSpc>
                          <a:spcPct val="95000"/>
                        </a:lnSpc>
                        <a:defRPr sz="2400">
                          <a:latin typeface="Cardo"/>
                          <a:ea typeface="Cardo"/>
                          <a:cs typeface="Cardo"/>
                          <a:sym typeface="Cardo"/>
                        </a:defRPr>
                      </a:pPr>
                      <a:r>
                        <a:t>+ ASA 81-100 mg QD)</a:t>
                      </a:r>
                    </a:p>
                  </a:txBody>
                  <a:tcPr marL="91440" marR="91440" marT="91440" marB="91440" anchor="t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>
                  <a:txBody>
                    <a:bodyPr/>
                    <a:lstStyle/>
                    <a:p>
                      <a:pPr defTabSz="609600">
                        <a:lnSpc>
                          <a:spcPct val="95000"/>
                        </a:lnSpc>
                      </a:pPr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Ticagrelor Monotherapy
(Ticagrelor 90 mg BID 
+ Placebo)</a:t>
                      </a:r>
                    </a:p>
                  </a:txBody>
                  <a:tcPr marL="91440" marR="91440" marT="91440" marB="91440" anchor="t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</a:tr>
              <a:tr h="1446206">
                <a:tc>
                  <a:txBody>
                    <a:bodyPr/>
                    <a:lstStyle/>
                    <a:p>
                      <a:pPr defTabSz="1219200"/>
                      <a:r>
                        <a:rPr sz="2600">
                          <a:latin typeface="Cardo"/>
                          <a:ea typeface="Cardo"/>
                          <a:cs typeface="Cardo"/>
                          <a:sym typeface="Cardo"/>
                        </a:rPr>
                        <a:t>Duration of Therapy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/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From month 3 to month 15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solidFill>
                        <a:srgbClr val="D9D9D9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>
                        <a:lnSpc>
                          <a:spcPct val="115000"/>
                        </a:lnSpc>
                        <a:defRPr sz="2400">
                          <a:latin typeface="Cardo"/>
                          <a:ea typeface="Cardo"/>
                          <a:cs typeface="Cardo"/>
                          <a:sym typeface="Cardo"/>
                        </a:defRPr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~</a:t>
                      </a:r>
                      <a:r>
                        <a:t>12 months</a:t>
                      </a: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</a:tr>
              <a:tr h="2112106">
                <a:tc>
                  <a:txBody>
                    <a:bodyPr/>
                    <a:lstStyle/>
                    <a:p>
                      <a:pPr defTabSz="1219200"/>
                      <a:r>
                        <a:rPr sz="2600">
                          <a:latin typeface="Cardo"/>
                          <a:ea typeface="Cardo"/>
                          <a:cs typeface="Cardo"/>
                          <a:sym typeface="Cardo"/>
                        </a:rPr>
                        <a:t>Primary Composite Efficacy Endpoint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068917">
                        <a:tabLst>
                          <a:tab pos="4025900" algn="l"/>
                        </a:tabLst>
                      </a:pPr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Clinically relevant (BARC type 2, 3, or 5) bleeding during months 3-15</a:t>
                      </a:r>
                    </a:p>
                  </a:txBody>
                  <a:tcPr marL="91440" marR="91440" marT="91440" marB="91440" anchor="ctr" anchorCtr="0" horzOverflow="overflow">
                    <a:lnL w="12700">
                      <a:solidFill>
                        <a:srgbClr val="D9D9D9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219200"/>
                      <a:r>
                        <a:rPr sz="2400">
                          <a:latin typeface="Cardo"/>
                          <a:ea typeface="Cardo"/>
                          <a:cs typeface="Cardo"/>
                          <a:sym typeface="Cardo"/>
                        </a:rPr>
                        <a:t>NACE within 12 months of the index procedure</a:t>
                      </a:r>
                    </a:p>
                  </a:txBody>
                  <a:tcPr marL="91440" marR="91440" marT="91440" marB="91440" anchor="ctr" anchorCtr="0" horzOverflow="overflow">
                    <a:lnL w="50800">
                      <a:solidFill>
                        <a:srgbClr val="FFFFFF"/>
                      </a:solidFill>
                    </a:lnL>
                    <a:lnR w="508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FCFBF9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505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22527" t="36806" r="20870" b="40119"/>
          <a:stretch>
            <a:fillRect/>
          </a:stretch>
        </p:blipFill>
        <p:spPr>
          <a:xfrm>
            <a:off x="6095999" y="1473199"/>
            <a:ext cx="2465821" cy="71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0" name="Screenshot 2023-11-17 at 20.17.57.png" descr="Screenshot 2023-11-17 at 20.17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4649" y="752130"/>
            <a:ext cx="22374702" cy="9388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5" name="Screenshot 2023-11-17 at 22.44.56.png" descr="Screenshot 2023-11-17 at 22.44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49" y="1866538"/>
            <a:ext cx="17691101" cy="99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0" name="Screenshot 2023-11-17 at 22.45.08.png" descr="Screenshot 2023-11-17 at 22.45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49" y="1866538"/>
            <a:ext cx="17691101" cy="99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5" name="Screenshot 2023-11-17 at 22.43.03.png" descr="Screenshot 2023-11-17 at 22.43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49" y="1866538"/>
            <a:ext cx="17691101" cy="99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0" name="Screenshot 2023-11-17 at 22.43.38.png" descr="Screenshot 2023-11-17 at 22.43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49" y="1866538"/>
            <a:ext cx="17691101" cy="99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5" name="Screenshot 2023-11-17 at 22.43.48.png" descr="Screenshot 2023-11-17 at 22.43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49" y="1866538"/>
            <a:ext cx="17691101" cy="99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0" name="Screenshot 2023-11-17 at 22.44.01.png" descr="Screenshot 2023-11-17 at 22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49" y="1866538"/>
            <a:ext cx="17691101" cy="99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5" name="Screenshot 2023-11-17 at 22.44.29.png" descr="Screenshot 2023-11-17 at 22.44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49" y="1866538"/>
            <a:ext cx="17691101" cy="99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7229" y="-362"/>
            <a:ext cx="1738954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5761" y="362823"/>
            <a:ext cx="19092478" cy="11635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5" name="Screenshot 2023-11-17 at 20.22.34.png" descr="Screenshot 2023-11-17 at 20.22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7843" y="59731"/>
            <a:ext cx="12968314" cy="13595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4627" y="1586100"/>
            <a:ext cx="14041381" cy="1054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5" name="Screenshot 2023-11-17 at 23.06.18.png" descr="Screenshot 2023-11-17 at 23.06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670981"/>
            <a:ext cx="21971001" cy="12374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0" name="Screenshot 2023-11-17 at 23.07.48.png" descr="Screenshot 2023-11-17 at 23.07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0278" y="485451"/>
            <a:ext cx="20923444" cy="1055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5" name="Screenshot 2023-11-17 at 23.08.09.png" descr="Screenshot 2023-11-17 at 23.08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1619" y="240444"/>
            <a:ext cx="19780762" cy="11259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0" name="Screenshot 2023-11-17 at 23.09.07.png" descr="Screenshot 2023-11-17 at 23.09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700" y="687683"/>
            <a:ext cx="21970600" cy="11599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5" name="Screenshot 2023-11-17 at 23.09.47.png" descr="Screenshot 2023-11-17 at 23.09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0592" y="684768"/>
            <a:ext cx="21542816" cy="11373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0" name="Screenshot 2023-11-17 at 23.09.54.png" descr="Screenshot 2023-11-17 at 23.09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989" y="591283"/>
            <a:ext cx="22248022" cy="11745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5" name="Screenshot 2023-11-17 at 23.10.27.png" descr="Screenshot 2023-11-17 at 23.10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2736" y="452540"/>
            <a:ext cx="21164986" cy="10363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0" name="Screenshot 2023-11-17 at 23.10.55.png" descr="Screenshot 2023-11-17 at 23.10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896" y="486926"/>
            <a:ext cx="20811765" cy="10190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0233" y="267691"/>
            <a:ext cx="16983534" cy="11640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5" name="Screenshot 2023-11-17 at 23.11.46.png" descr="Screenshot 2023-11-17 at 23.11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9615" y="746234"/>
            <a:ext cx="21121546" cy="10342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0455" y="242118"/>
            <a:ext cx="17643090" cy="12722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roup 2"/>
          <p:cNvGrpSpPr/>
          <p:nvPr/>
        </p:nvGrpSpPr>
        <p:grpSpPr>
          <a:xfrm>
            <a:off x="1371599" y="1371599"/>
            <a:ext cx="13354426" cy="2669461"/>
            <a:chOff x="0" y="0"/>
            <a:chExt cx="13354425" cy="2669459"/>
          </a:xfrm>
        </p:grpSpPr>
        <p:sp>
          <p:nvSpPr>
            <p:cNvPr id="612" name="TextBox 3"/>
            <p:cNvSpPr txBox="1"/>
            <p:nvPr/>
          </p:nvSpPr>
          <p:spPr>
            <a:xfrm>
              <a:off x="0" y="0"/>
              <a:ext cx="13354426" cy="1601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80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Meta-analysis of 5 RCTs</a:t>
              </a:r>
            </a:p>
          </p:txBody>
        </p:sp>
        <p:sp>
          <p:nvSpPr>
            <p:cNvPr id="613" name="TextBox 4"/>
            <p:cNvSpPr txBox="1"/>
            <p:nvPr/>
          </p:nvSpPr>
          <p:spPr>
            <a:xfrm>
              <a:off x="0" y="1904253"/>
              <a:ext cx="13354426" cy="765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MACCE</a:t>
              </a:r>
            </a:p>
          </p:txBody>
        </p:sp>
      </p:grpSp>
      <p:sp>
        <p:nvSpPr>
          <p:cNvPr id="615" name="Freeform 51"/>
          <p:cNvSpPr/>
          <p:nvPr/>
        </p:nvSpPr>
        <p:spPr>
          <a:xfrm>
            <a:off x="-1716831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616" name="Freeform 55"/>
          <p:cNvSpPr/>
          <p:nvPr/>
        </p:nvSpPr>
        <p:spPr>
          <a:xfrm rot="10800000">
            <a:off x="19262822" y="-988695"/>
            <a:ext cx="10242356" cy="4720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B2959B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pic>
        <p:nvPicPr>
          <p:cNvPr id="617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rcRect l="907" t="0" r="3125" b="0"/>
          <a:stretch>
            <a:fillRect/>
          </a:stretch>
        </p:blipFill>
        <p:spPr>
          <a:xfrm>
            <a:off x="1858883" y="4692118"/>
            <a:ext cx="20666235" cy="5411731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TextBox 8"/>
          <p:cNvSpPr txBox="1"/>
          <p:nvPr/>
        </p:nvSpPr>
        <p:spPr>
          <a:xfrm>
            <a:off x="6030803" y="13051471"/>
            <a:ext cx="18641062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12121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Feng WH. P2Y12 Inhibitor Monotherapy versus Conventional Dual Antiplatelet Therapy in Patients with Acute Coronary Syndrome after Percutaneous Coronary Intervention: A Meta-Analysis. Pharmaceuticals (Basel). 2023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roup 2"/>
          <p:cNvGrpSpPr/>
          <p:nvPr/>
        </p:nvGrpSpPr>
        <p:grpSpPr>
          <a:xfrm>
            <a:off x="1371599" y="1371599"/>
            <a:ext cx="13354426" cy="2669461"/>
            <a:chOff x="0" y="0"/>
            <a:chExt cx="13354425" cy="2669459"/>
          </a:xfrm>
        </p:grpSpPr>
        <p:sp>
          <p:nvSpPr>
            <p:cNvPr id="620" name="TextBox 3"/>
            <p:cNvSpPr txBox="1"/>
            <p:nvPr/>
          </p:nvSpPr>
          <p:spPr>
            <a:xfrm>
              <a:off x="0" y="0"/>
              <a:ext cx="13354426" cy="1601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80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Meta-analysis of 5 RCTs</a:t>
              </a:r>
            </a:p>
          </p:txBody>
        </p:sp>
        <p:sp>
          <p:nvSpPr>
            <p:cNvPr id="621" name="TextBox 4"/>
            <p:cNvSpPr txBox="1"/>
            <p:nvPr/>
          </p:nvSpPr>
          <p:spPr>
            <a:xfrm>
              <a:off x="0" y="1904253"/>
              <a:ext cx="13354426" cy="765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Major and minor bleeding</a:t>
              </a:r>
            </a:p>
          </p:txBody>
        </p:sp>
      </p:grpSp>
      <p:sp>
        <p:nvSpPr>
          <p:cNvPr id="623" name="Freeform 51"/>
          <p:cNvSpPr/>
          <p:nvPr/>
        </p:nvSpPr>
        <p:spPr>
          <a:xfrm>
            <a:off x="-1716831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624" name="Freeform 55"/>
          <p:cNvSpPr/>
          <p:nvPr/>
        </p:nvSpPr>
        <p:spPr>
          <a:xfrm rot="10800000">
            <a:off x="19262822" y="-988695"/>
            <a:ext cx="10242356" cy="4720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B2959B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pic>
        <p:nvPicPr>
          <p:cNvPr id="625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rcRect l="0" t="1354" r="0" b="1353"/>
          <a:stretch>
            <a:fillRect/>
          </a:stretch>
        </p:blipFill>
        <p:spPr>
          <a:xfrm>
            <a:off x="1858883" y="4692118"/>
            <a:ext cx="20666234" cy="5411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roup 2"/>
          <p:cNvGrpSpPr/>
          <p:nvPr/>
        </p:nvGrpSpPr>
        <p:grpSpPr>
          <a:xfrm>
            <a:off x="1371599" y="1371599"/>
            <a:ext cx="13354426" cy="2669461"/>
            <a:chOff x="0" y="0"/>
            <a:chExt cx="13354425" cy="2669459"/>
          </a:xfrm>
        </p:grpSpPr>
        <p:sp>
          <p:nvSpPr>
            <p:cNvPr id="627" name="TextBox 3"/>
            <p:cNvSpPr txBox="1"/>
            <p:nvPr/>
          </p:nvSpPr>
          <p:spPr>
            <a:xfrm>
              <a:off x="0" y="0"/>
              <a:ext cx="13354426" cy="1601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80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Meta-analysis of 5 RCTs</a:t>
              </a:r>
            </a:p>
          </p:txBody>
        </p:sp>
        <p:sp>
          <p:nvSpPr>
            <p:cNvPr id="628" name="TextBox 4"/>
            <p:cNvSpPr txBox="1"/>
            <p:nvPr/>
          </p:nvSpPr>
          <p:spPr>
            <a:xfrm>
              <a:off x="0" y="1904253"/>
              <a:ext cx="13354426" cy="765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NACE</a:t>
              </a:r>
            </a:p>
          </p:txBody>
        </p:sp>
      </p:grpSp>
      <p:sp>
        <p:nvSpPr>
          <p:cNvPr id="630" name="Freeform 51"/>
          <p:cNvSpPr/>
          <p:nvPr/>
        </p:nvSpPr>
        <p:spPr>
          <a:xfrm>
            <a:off x="-1716831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631" name="Freeform 55"/>
          <p:cNvSpPr/>
          <p:nvPr/>
        </p:nvSpPr>
        <p:spPr>
          <a:xfrm rot="10800000">
            <a:off x="19262822" y="-988695"/>
            <a:ext cx="10242356" cy="4720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B2959B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pic>
        <p:nvPicPr>
          <p:cNvPr id="632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rcRect l="0" t="585" r="0" b="584"/>
          <a:stretch>
            <a:fillRect/>
          </a:stretch>
        </p:blipFill>
        <p:spPr>
          <a:xfrm>
            <a:off x="1858883" y="4692118"/>
            <a:ext cx="20666234" cy="5411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Down titration to less potent drug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Down titration to less potent drugs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TALO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TALOS</a:t>
            </a:r>
          </a:p>
        </p:txBody>
      </p:sp>
      <p:pic>
        <p:nvPicPr>
          <p:cNvPr id="6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8519" y="-362"/>
            <a:ext cx="996696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6" name="Screenshot 2023-11-17 at 21.36.56.png" descr="Screenshot 2023-11-17 at 21.36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4050" y="1898288"/>
            <a:ext cx="17995900" cy="991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1" name="Screenshot 2023-11-17 at 17.51.36.png" descr="Screenshot 2023-11-17 at 17.51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9162" y="349344"/>
            <a:ext cx="13271119" cy="12905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6" name="Screenshot 2023-11-17 at 21.34.38.png" descr="Screenshot 2023-11-17 at 21.34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5187" y="1817044"/>
            <a:ext cx="19009313" cy="9180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1816" y="794805"/>
            <a:ext cx="18180368" cy="10960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1" name="Screenshot 2023-11-17 at 21.35.32.png" descr="Screenshot 2023-11-17 at 21.35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974" y="1316108"/>
            <a:ext cx="20046526" cy="9681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6" name="Screenshot 2023-11-17 at 21.35.51.png" descr="Screenshot 2023-11-17 at 21.35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2634888"/>
            <a:ext cx="17830800" cy="844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1" name="Screenshot 2023-11-17 at 21.36.06.png" descr="Screenshot 2023-11-17 at 21.36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8650" y="2342788"/>
            <a:ext cx="18046700" cy="902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6" name="Screenshot 2023-11-17 at 21.36.27.png" descr="Screenshot 2023-11-17 at 21.36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507" y="962230"/>
            <a:ext cx="21272986" cy="9638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9" name="Screenshot 2023-11-18 at 01.10.07.png" descr="Screenshot 2023-11-18 at 01.10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7139" y="133119"/>
            <a:ext cx="12783450" cy="13338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4" name="Screenshot 2023-11-18 at 01.10.26.png" descr="Screenshot 2023-11-18 at 01.10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2184" y="114131"/>
            <a:ext cx="13779632" cy="13487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6" name="22.jpeg" descr="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-1"/>
            <a:ext cx="18288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082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5874" y="3169287"/>
            <a:ext cx="18881365" cy="6219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8" name="Screenshot 2023-11-17 at 23.44.44.png" descr="Screenshot 2023-11-17 at 23.44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563" y="1557150"/>
            <a:ext cx="20317746" cy="10689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3" name="Screenshot 2023-11-17 at 23.44.55.png" descr="Screenshot 2023-11-17 at 23.44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7279" y="888538"/>
            <a:ext cx="20232121" cy="10644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5987" y="307585"/>
            <a:ext cx="20332026" cy="12439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Freeform 3"/>
          <p:cNvSpPr/>
          <p:nvPr/>
        </p:nvSpPr>
        <p:spPr>
          <a:xfrm>
            <a:off x="-7364638" y="299263"/>
            <a:ext cx="24072118" cy="1345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07" y="0"/>
                </a:moveTo>
                <a:lnTo>
                  <a:pt x="11893" y="0"/>
                </a:lnTo>
                <a:lnTo>
                  <a:pt x="21600" y="21600"/>
                </a:lnTo>
                <a:lnTo>
                  <a:pt x="0" y="21600"/>
                </a:lnTo>
                <a:lnTo>
                  <a:pt x="9707" y="0"/>
                </a:lnTo>
                <a:close/>
              </a:path>
            </a:pathLst>
          </a:custGeom>
          <a:solidFill>
            <a:srgbClr val="E4E4E4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721" name="Freeform 6"/>
          <p:cNvSpPr/>
          <p:nvPr/>
        </p:nvSpPr>
        <p:spPr>
          <a:xfrm rot="10800000">
            <a:off x="-5543415" y="-1"/>
            <a:ext cx="19670718" cy="4494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354" y="0"/>
                </a:moveTo>
                <a:lnTo>
                  <a:pt x="16246" y="0"/>
                </a:lnTo>
                <a:lnTo>
                  <a:pt x="21600" y="21600"/>
                </a:lnTo>
                <a:lnTo>
                  <a:pt x="0" y="21600"/>
                </a:lnTo>
                <a:lnTo>
                  <a:pt x="5354" y="0"/>
                </a:lnTo>
                <a:close/>
              </a:path>
            </a:pathLst>
          </a:custGeom>
          <a:solidFill>
            <a:srgbClr val="B2959B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722" name="TextBox 8"/>
          <p:cNvSpPr txBox="1"/>
          <p:nvPr/>
        </p:nvSpPr>
        <p:spPr>
          <a:xfrm>
            <a:off x="1371599" y="1454086"/>
            <a:ext cx="8334294" cy="169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lnSpc>
                <a:spcPts val="13400"/>
              </a:lnSpc>
              <a:spcBef>
                <a:spcPts val="0"/>
              </a:spcBef>
              <a:defRPr sz="11200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Dyspnea</a:t>
            </a:r>
          </a:p>
        </p:txBody>
      </p:sp>
      <p:grpSp>
        <p:nvGrpSpPr>
          <p:cNvPr id="729" name="Group 9"/>
          <p:cNvGrpSpPr/>
          <p:nvPr/>
        </p:nvGrpSpPr>
        <p:grpSpPr>
          <a:xfrm>
            <a:off x="12261276" y="3784662"/>
            <a:ext cx="5267301" cy="5242561"/>
            <a:chOff x="0" y="0"/>
            <a:chExt cx="5267300" cy="5242560"/>
          </a:xfrm>
        </p:grpSpPr>
        <p:sp>
          <p:nvSpPr>
            <p:cNvPr id="723" name="Freeform 11"/>
            <p:cNvSpPr/>
            <p:nvPr/>
          </p:nvSpPr>
          <p:spPr>
            <a:xfrm>
              <a:off x="-1" y="-1"/>
              <a:ext cx="5267302" cy="5242562"/>
            </a:xfrm>
            <a:prstGeom prst="ellipse">
              <a:avLst/>
            </a:prstGeom>
            <a:solidFill>
              <a:srgbClr val="6D2439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16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24" name="Freeform 13"/>
            <p:cNvSpPr/>
            <p:nvPr/>
          </p:nvSpPr>
          <p:spPr>
            <a:xfrm>
              <a:off x="655777" y="1286817"/>
              <a:ext cx="3955746" cy="3955744"/>
            </a:xfrm>
            <a:prstGeom prst="ellipse">
              <a:avLst/>
            </a:prstGeom>
            <a:solidFill>
              <a:srgbClr val="B2959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16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25" name="Freeform 15"/>
            <p:cNvSpPr/>
            <p:nvPr/>
          </p:nvSpPr>
          <p:spPr>
            <a:xfrm>
              <a:off x="1386456" y="2748174"/>
              <a:ext cx="2494388" cy="2494386"/>
            </a:xfrm>
            <a:prstGeom prst="ellipse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16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26" name="TextBox 16"/>
            <p:cNvSpPr txBox="1"/>
            <p:nvPr/>
          </p:nvSpPr>
          <p:spPr>
            <a:xfrm>
              <a:off x="1634842" y="515778"/>
              <a:ext cx="1997616" cy="788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1219200">
                <a:lnSpc>
                  <a:spcPts val="6200"/>
                </a:lnSpc>
                <a:spcBef>
                  <a:spcPts val="0"/>
                </a:spcBef>
                <a:defRPr sz="5200"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pPr>
              <a:r>
                <a:t>13.8</a:t>
              </a:r>
              <a:r>
                <a:rPr sz="2400"/>
                <a:t>%</a:t>
              </a:r>
            </a:p>
          </p:txBody>
        </p:sp>
        <p:sp>
          <p:nvSpPr>
            <p:cNvPr id="727" name="TextBox 17"/>
            <p:cNvSpPr txBox="1"/>
            <p:nvPr/>
          </p:nvSpPr>
          <p:spPr>
            <a:xfrm>
              <a:off x="1634842" y="3716792"/>
              <a:ext cx="1997616" cy="730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219200">
                <a:lnSpc>
                  <a:spcPts val="62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Ticagrelor</a:t>
              </a:r>
            </a:p>
          </p:txBody>
        </p:sp>
        <p:sp>
          <p:nvSpPr>
            <p:cNvPr id="728" name="TextBox 18"/>
            <p:cNvSpPr txBox="1"/>
            <p:nvPr/>
          </p:nvSpPr>
          <p:spPr>
            <a:xfrm>
              <a:off x="1634842" y="1932789"/>
              <a:ext cx="1997616" cy="7768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1219200">
                <a:lnSpc>
                  <a:spcPts val="6200"/>
                </a:lnSpc>
                <a:spcBef>
                  <a:spcPts val="0"/>
                </a:spcBef>
                <a:defRPr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pPr>
              <a:r>
                <a:t>0.9</a:t>
              </a:r>
              <a:r>
                <a:rPr sz="2400"/>
                <a:t>%</a:t>
              </a:r>
            </a:p>
          </p:txBody>
        </p:sp>
      </p:grpSp>
      <p:grpSp>
        <p:nvGrpSpPr>
          <p:cNvPr id="738" name="Group 19"/>
          <p:cNvGrpSpPr/>
          <p:nvPr/>
        </p:nvGrpSpPr>
        <p:grpSpPr>
          <a:xfrm>
            <a:off x="1371599" y="6342441"/>
            <a:ext cx="8908011" cy="5908086"/>
            <a:chOff x="0" y="0"/>
            <a:chExt cx="8908009" cy="5908085"/>
          </a:xfrm>
        </p:grpSpPr>
        <p:sp>
          <p:nvSpPr>
            <p:cNvPr id="730" name="TextBox 20"/>
            <p:cNvSpPr txBox="1"/>
            <p:nvPr/>
          </p:nvSpPr>
          <p:spPr>
            <a:xfrm>
              <a:off x="0" y="813783"/>
              <a:ext cx="8908010" cy="635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53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Pattern, Onset, Quality, Duration, Alleviation</a:t>
              </a:r>
            </a:p>
          </p:txBody>
        </p:sp>
        <p:sp>
          <p:nvSpPr>
            <p:cNvPr id="731" name="TextBox 21"/>
            <p:cNvSpPr txBox="1"/>
            <p:nvPr/>
          </p:nvSpPr>
          <p:spPr>
            <a:xfrm>
              <a:off x="0" y="0"/>
              <a:ext cx="8908010" cy="540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History</a:t>
              </a:r>
            </a:p>
          </p:txBody>
        </p:sp>
        <p:sp>
          <p:nvSpPr>
            <p:cNvPr id="732" name="TextBox 22"/>
            <p:cNvSpPr txBox="1"/>
            <p:nvPr/>
          </p:nvSpPr>
          <p:spPr>
            <a:xfrm>
              <a:off x="0" y="3043269"/>
              <a:ext cx="8908010" cy="635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53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Orthopnea, PND, Wheezing, Crackles</a:t>
              </a:r>
            </a:p>
          </p:txBody>
        </p:sp>
        <p:sp>
          <p:nvSpPr>
            <p:cNvPr id="733" name="TextBox 23"/>
            <p:cNvSpPr txBox="1"/>
            <p:nvPr/>
          </p:nvSpPr>
          <p:spPr>
            <a:xfrm>
              <a:off x="0" y="2229484"/>
              <a:ext cx="8908010" cy="540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Examination</a:t>
              </a:r>
            </a:p>
          </p:txBody>
        </p:sp>
        <p:sp>
          <p:nvSpPr>
            <p:cNvPr id="734" name="TextBox 24"/>
            <p:cNvSpPr txBox="1"/>
            <p:nvPr/>
          </p:nvSpPr>
          <p:spPr>
            <a:xfrm>
              <a:off x="0" y="5272754"/>
              <a:ext cx="8908010" cy="635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5300"/>
                </a:lnSpc>
                <a:spcBef>
                  <a:spcPts val="0"/>
                </a:spcBef>
                <a:defRPr sz="32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Reassurance</a:t>
              </a:r>
            </a:p>
          </p:txBody>
        </p:sp>
        <p:sp>
          <p:nvSpPr>
            <p:cNvPr id="735" name="TextBox 25"/>
            <p:cNvSpPr txBox="1"/>
            <p:nvPr/>
          </p:nvSpPr>
          <p:spPr>
            <a:xfrm>
              <a:off x="0" y="4458970"/>
              <a:ext cx="8908010" cy="540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Intervention</a:t>
              </a:r>
            </a:p>
          </p:txBody>
        </p:sp>
        <p:sp>
          <p:nvSpPr>
            <p:cNvPr id="736" name="AutoShape 26"/>
            <p:cNvSpPr/>
            <p:nvPr/>
          </p:nvSpPr>
          <p:spPr>
            <a:xfrm>
              <a:off x="0" y="1889934"/>
              <a:ext cx="8656321" cy="1"/>
            </a:xfrm>
            <a:prstGeom prst="line">
              <a:avLst/>
            </a:prstGeom>
            <a:noFill/>
            <a:ln w="12700" cap="flat">
              <a:solidFill>
                <a:srgbClr val="2A2E3A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7" name="AutoShape 27"/>
            <p:cNvSpPr/>
            <p:nvPr/>
          </p:nvSpPr>
          <p:spPr>
            <a:xfrm>
              <a:off x="0" y="4119419"/>
              <a:ext cx="8656321" cy="1"/>
            </a:xfrm>
            <a:prstGeom prst="line">
              <a:avLst/>
            </a:prstGeom>
            <a:noFill/>
            <a:ln w="12700" cap="flat">
              <a:solidFill>
                <a:srgbClr val="2A2E3A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39" name="Freeform 30"/>
          <p:cNvSpPr/>
          <p:nvPr/>
        </p:nvSpPr>
        <p:spPr>
          <a:xfrm>
            <a:off x="18418973" y="12344400"/>
            <a:ext cx="7686675" cy="137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746" name="Group 9"/>
          <p:cNvGrpSpPr/>
          <p:nvPr/>
        </p:nvGrpSpPr>
        <p:grpSpPr>
          <a:xfrm>
            <a:off x="18238981" y="3896390"/>
            <a:ext cx="5267302" cy="5242561"/>
            <a:chOff x="0" y="0"/>
            <a:chExt cx="5267300" cy="5242560"/>
          </a:xfrm>
        </p:grpSpPr>
        <p:sp>
          <p:nvSpPr>
            <p:cNvPr id="740" name="Freeform 11"/>
            <p:cNvSpPr/>
            <p:nvPr/>
          </p:nvSpPr>
          <p:spPr>
            <a:xfrm>
              <a:off x="-1" y="-1"/>
              <a:ext cx="5267302" cy="5242562"/>
            </a:xfrm>
            <a:prstGeom prst="ellipse">
              <a:avLst/>
            </a:prstGeom>
            <a:solidFill>
              <a:srgbClr val="6D2439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16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41" name="Freeform 13"/>
            <p:cNvSpPr/>
            <p:nvPr/>
          </p:nvSpPr>
          <p:spPr>
            <a:xfrm>
              <a:off x="655777" y="1286817"/>
              <a:ext cx="3955746" cy="3955744"/>
            </a:xfrm>
            <a:prstGeom prst="ellipse">
              <a:avLst/>
            </a:prstGeom>
            <a:solidFill>
              <a:srgbClr val="B2959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16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42" name="Freeform 15"/>
            <p:cNvSpPr/>
            <p:nvPr/>
          </p:nvSpPr>
          <p:spPr>
            <a:xfrm>
              <a:off x="1386456" y="2748174"/>
              <a:ext cx="2494388" cy="2494386"/>
            </a:xfrm>
            <a:prstGeom prst="ellipse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16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43" name="TextBox 16"/>
            <p:cNvSpPr txBox="1"/>
            <p:nvPr/>
          </p:nvSpPr>
          <p:spPr>
            <a:xfrm>
              <a:off x="1634842" y="515778"/>
              <a:ext cx="1997616" cy="776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1219200">
                <a:lnSpc>
                  <a:spcPts val="6200"/>
                </a:lnSpc>
                <a:spcBef>
                  <a:spcPts val="0"/>
                </a:spcBef>
                <a:defRPr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pPr>
              <a:r>
                <a:t>7.8</a:t>
              </a:r>
              <a:r>
                <a:rPr sz="2400"/>
                <a:t>%</a:t>
              </a:r>
            </a:p>
          </p:txBody>
        </p:sp>
        <p:sp>
          <p:nvSpPr>
            <p:cNvPr id="744" name="TextBox 17"/>
            <p:cNvSpPr txBox="1"/>
            <p:nvPr/>
          </p:nvSpPr>
          <p:spPr>
            <a:xfrm>
              <a:off x="1634842" y="3462664"/>
              <a:ext cx="1997616" cy="712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1219200">
                <a:lnSpc>
                  <a:spcPts val="6200"/>
                </a:lnSpc>
                <a:spcBef>
                  <a:spcPts val="0"/>
                </a:spcBef>
                <a:defRPr sz="26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Clopidogrel</a:t>
              </a:r>
            </a:p>
          </p:txBody>
        </p:sp>
        <p:sp>
          <p:nvSpPr>
            <p:cNvPr id="745" name="TextBox 18"/>
            <p:cNvSpPr txBox="1"/>
            <p:nvPr/>
          </p:nvSpPr>
          <p:spPr>
            <a:xfrm>
              <a:off x="1634842" y="1932789"/>
              <a:ext cx="1997616" cy="7768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1219200">
                <a:lnSpc>
                  <a:spcPts val="6200"/>
                </a:lnSpc>
                <a:spcBef>
                  <a:spcPts val="0"/>
                </a:spcBef>
                <a:defRPr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pPr>
              <a:r>
                <a:t>0.1</a:t>
              </a:r>
              <a:r>
                <a:rPr sz="2400"/>
                <a:t>%</a:t>
              </a:r>
            </a:p>
          </p:txBody>
        </p:sp>
      </p:grpSp>
      <p:sp>
        <p:nvSpPr>
          <p:cNvPr id="747" name="Rectangle 31"/>
          <p:cNvSpPr/>
          <p:nvPr/>
        </p:nvSpPr>
        <p:spPr>
          <a:xfrm>
            <a:off x="-50924" y="-660401"/>
            <a:ext cx="25298402" cy="15036802"/>
          </a:xfrm>
          <a:prstGeom prst="rect">
            <a:avLst/>
          </a:prstGeom>
          <a:solidFill>
            <a:srgbClr val="6D2439">
              <a:alpha val="77000"/>
            </a:srgbClr>
          </a:solidFill>
          <a:ln w="25400">
            <a:solidFill>
              <a:srgbClr val="213650"/>
            </a:solidFill>
          </a:ln>
        </p:spPr>
        <p:txBody>
          <a:bodyPr lIns="60959" tIns="60959" rIns="60959" bIns="60959" anchor="ctr"/>
          <a:lstStyle/>
          <a:p>
            <a:pPr algn="ctr" defTabSz="1219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748" name="Picture 43" descr="Picture 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3489" y="-82617"/>
            <a:ext cx="10850291" cy="15126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7" grpId="1"/>
      <p:bldP build="whole" bldLvl="1" animBg="1" rev="0" advAuto="0" spid="748" grpId="2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Freeform 3"/>
          <p:cNvSpPr/>
          <p:nvPr/>
        </p:nvSpPr>
        <p:spPr>
          <a:xfrm rot="10800000">
            <a:off x="-6125598" y="-1762521"/>
            <a:ext cx="29138000" cy="7274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37" y="0"/>
                </a:moveTo>
                <a:lnTo>
                  <a:pt x="17263" y="0"/>
                </a:lnTo>
                <a:lnTo>
                  <a:pt x="21600" y="21600"/>
                </a:lnTo>
                <a:lnTo>
                  <a:pt x="0" y="21600"/>
                </a:lnTo>
                <a:lnTo>
                  <a:pt x="4337" y="0"/>
                </a:lnTo>
                <a:close/>
              </a:path>
            </a:pathLst>
          </a:custGeom>
          <a:solidFill>
            <a:srgbClr val="6D2439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753" name="Group 5"/>
          <p:cNvGrpSpPr/>
          <p:nvPr/>
        </p:nvGrpSpPr>
        <p:grpSpPr>
          <a:xfrm>
            <a:off x="1371599" y="1371599"/>
            <a:ext cx="15984309" cy="2763430"/>
            <a:chOff x="0" y="0"/>
            <a:chExt cx="15984308" cy="2763429"/>
          </a:xfrm>
        </p:grpSpPr>
        <p:sp>
          <p:nvSpPr>
            <p:cNvPr id="751" name="TextBox 6"/>
            <p:cNvSpPr txBox="1"/>
            <p:nvPr/>
          </p:nvSpPr>
          <p:spPr>
            <a:xfrm>
              <a:off x="0" y="0"/>
              <a:ext cx="15984308" cy="1695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13400"/>
                </a:lnSpc>
                <a:spcBef>
                  <a:spcPts val="0"/>
                </a:spcBef>
                <a:defRPr sz="11200"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Vomiting</a:t>
              </a:r>
            </a:p>
          </p:txBody>
        </p:sp>
        <p:sp>
          <p:nvSpPr>
            <p:cNvPr id="752" name="TextBox 7"/>
            <p:cNvSpPr txBox="1"/>
            <p:nvPr/>
          </p:nvSpPr>
          <p:spPr>
            <a:xfrm>
              <a:off x="0" y="1998222"/>
              <a:ext cx="12908145" cy="765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6200"/>
                </a:lnSpc>
                <a:spcBef>
                  <a:spcPts val="0"/>
                </a:spcBef>
                <a:defRPr sz="4400"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Opiates and vomiting: Dos, Don’ts</a:t>
              </a:r>
            </a:p>
          </p:txBody>
        </p:sp>
      </p:grpSp>
      <p:grpSp>
        <p:nvGrpSpPr>
          <p:cNvPr id="756" name="Group 8"/>
          <p:cNvGrpSpPr/>
          <p:nvPr/>
        </p:nvGrpSpPr>
        <p:grpSpPr>
          <a:xfrm>
            <a:off x="1371599" y="7099536"/>
            <a:ext cx="4393916" cy="1431169"/>
            <a:chOff x="0" y="0"/>
            <a:chExt cx="4393914" cy="1431167"/>
          </a:xfrm>
        </p:grpSpPr>
        <p:sp>
          <p:nvSpPr>
            <p:cNvPr id="754" name="Freeform 9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55" name="TextBox 10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Alternatives</a:t>
              </a:r>
            </a:p>
          </p:txBody>
        </p:sp>
      </p:grpSp>
      <p:grpSp>
        <p:nvGrpSpPr>
          <p:cNvPr id="759" name="Group 11"/>
          <p:cNvGrpSpPr/>
          <p:nvPr/>
        </p:nvGrpSpPr>
        <p:grpSpPr>
          <a:xfrm>
            <a:off x="7166796" y="7099536"/>
            <a:ext cx="4393915" cy="1431169"/>
            <a:chOff x="0" y="0"/>
            <a:chExt cx="4393914" cy="1431167"/>
          </a:xfrm>
        </p:grpSpPr>
        <p:sp>
          <p:nvSpPr>
            <p:cNvPr id="757" name="Freeform 12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58" name="TextBox 13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Limit</a:t>
              </a:r>
            </a:p>
          </p:txBody>
        </p:sp>
      </p:grpSp>
      <p:grpSp>
        <p:nvGrpSpPr>
          <p:cNvPr id="762" name="Group 14"/>
          <p:cNvGrpSpPr/>
          <p:nvPr/>
        </p:nvGrpSpPr>
        <p:grpSpPr>
          <a:xfrm>
            <a:off x="12823289" y="7099536"/>
            <a:ext cx="4393916" cy="1431169"/>
            <a:chOff x="0" y="0"/>
            <a:chExt cx="4393914" cy="1431167"/>
          </a:xfrm>
        </p:grpSpPr>
        <p:sp>
          <p:nvSpPr>
            <p:cNvPr id="760" name="Freeform 15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61" name="TextBox 16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Reload</a:t>
              </a:r>
            </a:p>
          </p:txBody>
        </p:sp>
      </p:grpSp>
      <p:grpSp>
        <p:nvGrpSpPr>
          <p:cNvPr id="765" name="Group 17"/>
          <p:cNvGrpSpPr/>
          <p:nvPr/>
        </p:nvGrpSpPr>
        <p:grpSpPr>
          <a:xfrm>
            <a:off x="18618485" y="7099536"/>
            <a:ext cx="4393916" cy="1431169"/>
            <a:chOff x="0" y="0"/>
            <a:chExt cx="4393914" cy="1431167"/>
          </a:xfrm>
        </p:grpSpPr>
        <p:sp>
          <p:nvSpPr>
            <p:cNvPr id="763" name="Freeform 18"/>
            <p:cNvSpPr/>
            <p:nvPr/>
          </p:nvSpPr>
          <p:spPr>
            <a:xfrm>
              <a:off x="0" y="0"/>
              <a:ext cx="4393915" cy="1431168"/>
            </a:xfrm>
            <a:prstGeom prst="rect">
              <a:avLst/>
            </a:prstGeom>
            <a:solidFill>
              <a:srgbClr val="E4E4E4"/>
            </a:solidFill>
            <a:ln w="12700" cap="sq">
              <a:solidFill>
                <a:srgbClr val="2A2E3A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64" name="TextBox 19"/>
            <p:cNvSpPr txBox="1"/>
            <p:nvPr/>
          </p:nvSpPr>
          <p:spPr>
            <a:xfrm>
              <a:off x="-1" y="145878"/>
              <a:ext cx="4393916" cy="80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algn="ctr"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Crush</a:t>
              </a:r>
            </a:p>
          </p:txBody>
        </p:sp>
      </p:grpSp>
      <p:sp>
        <p:nvSpPr>
          <p:cNvPr id="766" name="AutoShape 20"/>
          <p:cNvSpPr/>
          <p:nvPr/>
        </p:nvSpPr>
        <p:spPr>
          <a:xfrm>
            <a:off x="5765514" y="7808771"/>
            <a:ext cx="1401282" cy="12700"/>
          </a:xfrm>
          <a:prstGeom prst="line">
            <a:avLst/>
          </a:prstGeom>
          <a:ln w="12700">
            <a:solidFill>
              <a:srgbClr val="2A2E3A"/>
            </a:solidFill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7" name="AutoShape 21"/>
          <p:cNvSpPr/>
          <p:nvPr/>
        </p:nvSpPr>
        <p:spPr>
          <a:xfrm>
            <a:off x="11560710" y="7808771"/>
            <a:ext cx="1262578" cy="12700"/>
          </a:xfrm>
          <a:prstGeom prst="line">
            <a:avLst/>
          </a:prstGeom>
          <a:ln w="12700">
            <a:solidFill>
              <a:srgbClr val="2A2E3A"/>
            </a:solidFill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8" name="AutoShape 22"/>
          <p:cNvSpPr/>
          <p:nvPr/>
        </p:nvSpPr>
        <p:spPr>
          <a:xfrm>
            <a:off x="17217204" y="7808771"/>
            <a:ext cx="1401282" cy="12700"/>
          </a:xfrm>
          <a:prstGeom prst="line">
            <a:avLst/>
          </a:prstGeom>
          <a:ln w="12700">
            <a:solidFill>
              <a:srgbClr val="2A2E3A"/>
            </a:solidFill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9" name="TextBox 23"/>
          <p:cNvSpPr txBox="1"/>
          <p:nvPr/>
        </p:nvSpPr>
        <p:spPr>
          <a:xfrm>
            <a:off x="1371599" y="8686800"/>
            <a:ext cx="4393916" cy="445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Alternative pain relievers for opioids in the acute phase of STEMI like Acetaminophen may be suitable, as presented in the main analysis of the ON-TIME 3 trial.</a:t>
            </a:r>
          </a:p>
        </p:txBody>
      </p:sp>
      <p:sp>
        <p:nvSpPr>
          <p:cNvPr id="770" name="TextBox 24"/>
          <p:cNvSpPr txBox="1"/>
          <p:nvPr/>
        </p:nvSpPr>
        <p:spPr>
          <a:xfrm>
            <a:off x="7120561" y="8788400"/>
            <a:ext cx="4393915" cy="5010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If opioids are still being considered (eg, persistent pain despite adequate treatment), use of metoclopramide might help to limit the adverse effects of opioids on platelet inhibition.</a:t>
            </a:r>
          </a:p>
        </p:txBody>
      </p:sp>
      <p:sp>
        <p:nvSpPr>
          <p:cNvPr id="771" name="TextBox 25"/>
          <p:cNvSpPr txBox="1"/>
          <p:nvPr/>
        </p:nvSpPr>
        <p:spPr>
          <a:xfrm>
            <a:off x="12869522" y="8840157"/>
            <a:ext cx="4393916" cy="5010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In vomiting patients, it is necessary to record how much time has passed since the administration of oral drugs and to describe the possible presence of undissolved tablets in vomit. </a:t>
            </a:r>
          </a:p>
        </p:txBody>
      </p:sp>
      <p:sp>
        <p:nvSpPr>
          <p:cNvPr id="772" name="TextBox 26"/>
          <p:cNvSpPr txBox="1"/>
          <p:nvPr/>
        </p:nvSpPr>
        <p:spPr>
          <a:xfrm>
            <a:off x="18618485" y="8868246"/>
            <a:ext cx="4393916" cy="5010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200">
              <a:lnSpc>
                <a:spcPts val="4400"/>
              </a:lnSpc>
              <a:spcBef>
                <a:spcPts val="0"/>
              </a:spcBef>
              <a:defRPr sz="3200">
                <a:solidFill>
                  <a:srgbClr val="2A2E3A"/>
                </a:solidFill>
                <a:latin typeface="Cardo"/>
                <a:ea typeface="Cardo"/>
                <a:cs typeface="Cardo"/>
                <a:sym typeface="Cardo"/>
              </a:defRPr>
            </a:pPr>
            <a:r>
              <a:t>Crushing ticagrelor tablets or </a:t>
            </a:r>
            <a:r>
              <a:rPr>
                <a:solidFill>
                  <a:srgbClr val="6D2439"/>
                </a:solidFill>
              </a:rPr>
              <a:t>simultaneous</a:t>
            </a:r>
            <a:r>
              <a:t> intravenous metoclopramide administration have been proven to increase the availability of the drug and its antiplatelet effect. </a:t>
            </a:r>
          </a:p>
        </p:txBody>
      </p:sp>
      <p:sp>
        <p:nvSpPr>
          <p:cNvPr id="773" name="Freeform 29"/>
          <p:cNvSpPr/>
          <p:nvPr/>
        </p:nvSpPr>
        <p:spPr>
          <a:xfrm>
            <a:off x="18288000" y="-1"/>
            <a:ext cx="7558723" cy="1635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81" y="0"/>
                </a:moveTo>
                <a:lnTo>
                  <a:pt x="17419" y="0"/>
                </a:lnTo>
                <a:lnTo>
                  <a:pt x="21600" y="21600"/>
                </a:lnTo>
                <a:lnTo>
                  <a:pt x="0" y="21600"/>
                </a:lnTo>
                <a:lnTo>
                  <a:pt x="4181" y="0"/>
                </a:lnTo>
                <a:close/>
              </a:path>
            </a:pathLst>
          </a:custGeom>
          <a:solidFill>
            <a:srgbClr val="A6A6A6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774" name="TextBox 32"/>
          <p:cNvSpPr txBox="1"/>
          <p:nvPr/>
        </p:nvSpPr>
        <p:spPr>
          <a:xfrm>
            <a:off x="1844365" y="6015509"/>
            <a:ext cx="21107077" cy="1087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3200">
                <a:latin typeface="Cardo"/>
                <a:ea typeface="Cardo"/>
                <a:cs typeface="Cardo"/>
                <a:sym typeface="Cardo"/>
              </a:defRPr>
            </a:pPr>
            <a:r>
              <a:t>As </a:t>
            </a:r>
            <a:r>
              <a:rPr>
                <a:solidFill>
                  <a:srgbClr val="6D2439"/>
                </a:solidFill>
              </a:rPr>
              <a:t>vomiting</a:t>
            </a:r>
            <a:r>
              <a:t> is a common adverse effect of opioids, and moreover, opioids are associated with reduced platelet inhibition.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arallelogram 23"/>
          <p:cNvSpPr/>
          <p:nvPr/>
        </p:nvSpPr>
        <p:spPr>
          <a:xfrm>
            <a:off x="-2817629" y="529774"/>
            <a:ext cx="12969877" cy="235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979" y="0"/>
                </a:lnTo>
                <a:lnTo>
                  <a:pt x="21600" y="0"/>
                </a:lnTo>
                <a:lnTo>
                  <a:pt x="20621" y="21600"/>
                </a:ln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ctr" defTabSz="1219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779" name="Rectangle: Rounded Corners 10"/>
          <p:cNvGrpSpPr/>
          <p:nvPr/>
        </p:nvGrpSpPr>
        <p:grpSpPr>
          <a:xfrm>
            <a:off x="-4087136" y="-50801"/>
            <a:ext cx="14609993" cy="1488401"/>
            <a:chOff x="0" y="0"/>
            <a:chExt cx="14609991" cy="1488400"/>
          </a:xfrm>
        </p:grpSpPr>
        <p:sp>
          <p:nvSpPr>
            <p:cNvPr id="777" name="Rectangle"/>
            <p:cNvSpPr/>
            <p:nvPr/>
          </p:nvSpPr>
          <p:spPr>
            <a:xfrm>
              <a:off x="0" y="0"/>
              <a:ext cx="14609993" cy="1488401"/>
            </a:xfrm>
            <a:prstGeom prst="roundRect">
              <a:avLst>
                <a:gd name="adj" fmla="val 0"/>
              </a:avLst>
            </a:prstGeom>
            <a:solidFill>
              <a:srgbClr val="6D2439"/>
            </a:solidFill>
            <a:ln w="25400" cap="flat">
              <a:solidFill>
                <a:srgbClr val="6D2439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r" defTabSz="12192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8" name="Ischemic Heart Disease"/>
            <p:cNvSpPr txBox="1"/>
            <p:nvPr/>
          </p:nvSpPr>
          <p:spPr>
            <a:xfrm>
              <a:off x="77893" y="378440"/>
              <a:ext cx="14454206" cy="731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9" tIns="60959" rIns="60959" bIns="60959" numCol="1" anchor="ctr">
              <a:spAutoFit/>
            </a:bodyPr>
            <a:lstStyle>
              <a:lvl1pPr algn="r" defTabSz="1219200">
                <a:lnSpc>
                  <a:spcPct val="100000"/>
                </a:lnSpc>
                <a:spcBef>
                  <a:spcPts val="0"/>
                </a:spcBef>
                <a:defRPr sz="4000">
                  <a:solidFill>
                    <a:srgbClr val="FFFFFF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Ischemic Heart Disease</a:t>
              </a:r>
            </a:p>
          </p:txBody>
        </p:sp>
      </p:grpSp>
      <p:sp>
        <p:nvSpPr>
          <p:cNvPr id="780" name="TextBox 12"/>
          <p:cNvSpPr txBox="1"/>
          <p:nvPr/>
        </p:nvSpPr>
        <p:spPr>
          <a:xfrm>
            <a:off x="11157390" y="5297219"/>
            <a:ext cx="3571712" cy="73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Indications</a:t>
            </a:r>
          </a:p>
        </p:txBody>
      </p:sp>
      <p:sp>
        <p:nvSpPr>
          <p:cNvPr id="781" name="TextBox 14"/>
          <p:cNvSpPr txBox="1"/>
          <p:nvPr/>
        </p:nvSpPr>
        <p:spPr>
          <a:xfrm>
            <a:off x="11392989" y="6186995"/>
            <a:ext cx="6906623" cy="66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3600"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Acute coronary syndrome</a:t>
            </a:r>
          </a:p>
        </p:txBody>
      </p:sp>
      <p:sp>
        <p:nvSpPr>
          <p:cNvPr id="782" name="TextBox 16"/>
          <p:cNvSpPr txBox="1"/>
          <p:nvPr/>
        </p:nvSpPr>
        <p:spPr>
          <a:xfrm>
            <a:off x="11392987" y="6925659"/>
            <a:ext cx="9301481" cy="66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3600"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Coronary artery disease with no prior history</a:t>
            </a:r>
          </a:p>
        </p:txBody>
      </p:sp>
      <p:sp>
        <p:nvSpPr>
          <p:cNvPr id="783" name="TextBox 18"/>
          <p:cNvSpPr txBox="1"/>
          <p:nvPr/>
        </p:nvSpPr>
        <p:spPr>
          <a:xfrm>
            <a:off x="11392989" y="7664325"/>
            <a:ext cx="7385596" cy="66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3600"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Acute ischemic stroke</a:t>
            </a:r>
          </a:p>
        </p:txBody>
      </p:sp>
      <p:sp>
        <p:nvSpPr>
          <p:cNvPr id="784" name="TextBox 20"/>
          <p:cNvSpPr txBox="1"/>
          <p:nvPr/>
        </p:nvSpPr>
        <p:spPr>
          <a:xfrm>
            <a:off x="11213628" y="2483258"/>
            <a:ext cx="1817300" cy="66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Dosing</a:t>
            </a:r>
          </a:p>
        </p:txBody>
      </p:sp>
      <p:sp>
        <p:nvSpPr>
          <p:cNvPr id="785" name="TextBox 22"/>
          <p:cNvSpPr txBox="1"/>
          <p:nvPr/>
        </p:nvSpPr>
        <p:spPr>
          <a:xfrm>
            <a:off x="11390794" y="3534495"/>
            <a:ext cx="3002279" cy="1760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3600">
                <a:latin typeface="Cardo"/>
                <a:ea typeface="Cardo"/>
                <a:cs typeface="Cardo"/>
                <a:sym typeface="Cardo"/>
              </a:defRPr>
            </a:pPr>
            <a:r>
              <a:t>Ticagrelor </a:t>
            </a:r>
          </a:p>
          <a:p>
            <a:pPr defTabSz="1219200">
              <a:lnSpc>
                <a:spcPct val="100000"/>
              </a:lnSpc>
              <a:spcBef>
                <a:spcPts val="0"/>
              </a:spcBef>
              <a:defRPr sz="3600">
                <a:latin typeface="Cardo"/>
                <a:ea typeface="Cardo"/>
                <a:cs typeface="Cardo"/>
                <a:sym typeface="Cardo"/>
              </a:defRPr>
            </a:pPr>
            <a:r>
              <a:t>60 mg / 90 mg</a:t>
            </a:r>
          </a:p>
        </p:txBody>
      </p:sp>
      <p:sp>
        <p:nvSpPr>
          <p:cNvPr id="786" name="TextBox 27"/>
          <p:cNvSpPr txBox="1"/>
          <p:nvPr/>
        </p:nvSpPr>
        <p:spPr>
          <a:xfrm>
            <a:off x="5718187" y="1672306"/>
            <a:ext cx="3724368" cy="972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r" defTabSz="1219200">
              <a:lnSpc>
                <a:spcPct val="100000"/>
              </a:lnSpc>
              <a:spcBef>
                <a:spcPts val="0"/>
              </a:spcBef>
              <a:defRPr sz="5600"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Venotica</a:t>
            </a:r>
          </a:p>
        </p:txBody>
      </p:sp>
      <p:sp>
        <p:nvSpPr>
          <p:cNvPr id="787" name="TextBox 29"/>
          <p:cNvSpPr txBox="1"/>
          <p:nvPr/>
        </p:nvSpPr>
        <p:spPr>
          <a:xfrm>
            <a:off x="11390794" y="10736536"/>
            <a:ext cx="12650907" cy="207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6400">
                <a:latin typeface="Cardo"/>
                <a:ea typeface="Cardo"/>
                <a:cs typeface="Cardo"/>
                <a:sym typeface="Cardo"/>
              </a:defRPr>
            </a:pPr>
            <a:r>
              <a:t>Guideline </a:t>
            </a:r>
            <a:r>
              <a:rPr>
                <a:solidFill>
                  <a:srgbClr val="6D2439"/>
                </a:solidFill>
              </a:rPr>
              <a:t>1</a:t>
            </a:r>
            <a:r>
              <a:rPr baseline="30500">
                <a:solidFill>
                  <a:srgbClr val="6D2439"/>
                </a:solidFill>
              </a:rPr>
              <a:t>st</a:t>
            </a:r>
            <a:r>
              <a:rPr>
                <a:solidFill>
                  <a:srgbClr val="6D2439"/>
                </a:solidFill>
              </a:rPr>
              <a:t> Class </a:t>
            </a:r>
            <a:r>
              <a:t>of </a:t>
            </a:r>
          </a:p>
          <a:p>
            <a:pPr defTabSz="1219200">
              <a:lnSpc>
                <a:spcPct val="100000"/>
              </a:lnSpc>
              <a:spcBef>
                <a:spcPts val="0"/>
              </a:spcBef>
              <a:defRPr sz="6400">
                <a:latin typeface="Cardo"/>
                <a:ea typeface="Cardo"/>
                <a:cs typeface="Cardo"/>
                <a:sym typeface="Cardo"/>
              </a:defRPr>
            </a:pPr>
            <a:r>
              <a:t>Recommendation</a:t>
            </a:r>
          </a:p>
        </p:txBody>
      </p:sp>
      <p:pic>
        <p:nvPicPr>
          <p:cNvPr id="7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7642" t="29065" r="14513" b="12858"/>
          <a:stretch>
            <a:fillRect/>
          </a:stretch>
        </p:blipFill>
        <p:spPr>
          <a:xfrm>
            <a:off x="2434647" y="5115401"/>
            <a:ext cx="7159297" cy="4093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965276">
            <a:off x="492739" y="5874422"/>
            <a:ext cx="10552382" cy="7028574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Freeform 16"/>
          <p:cNvSpPr/>
          <p:nvPr/>
        </p:nvSpPr>
        <p:spPr>
          <a:xfrm>
            <a:off x="19262822" y="9014402"/>
            <a:ext cx="10242356" cy="472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6D2439">
              <a:alpha val="80000"/>
            </a:srgbClr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793" name="Group 10"/>
          <p:cNvGrpSpPr/>
          <p:nvPr/>
        </p:nvGrpSpPr>
        <p:grpSpPr>
          <a:xfrm>
            <a:off x="11464989" y="5321923"/>
            <a:ext cx="7159297" cy="857375"/>
            <a:chOff x="0" y="973"/>
            <a:chExt cx="7159296" cy="857374"/>
          </a:xfrm>
        </p:grpSpPr>
        <p:sp>
          <p:nvSpPr>
            <p:cNvPr id="791" name="Freeform 11"/>
            <p:cNvSpPr/>
            <p:nvPr/>
          </p:nvSpPr>
          <p:spPr>
            <a:xfrm>
              <a:off x="0" y="119683"/>
              <a:ext cx="7159297" cy="738665"/>
            </a:xfrm>
            <a:prstGeom prst="rect">
              <a:avLst/>
            </a:prstGeom>
            <a:solidFill>
              <a:srgbClr val="E4E4E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92" name="TextBox 12"/>
            <p:cNvSpPr txBox="1"/>
            <p:nvPr/>
          </p:nvSpPr>
          <p:spPr>
            <a:xfrm>
              <a:off x="0" y="973"/>
              <a:ext cx="7159297" cy="801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Indication</a:t>
              </a:r>
            </a:p>
          </p:txBody>
        </p:sp>
      </p:grpSp>
      <p:sp>
        <p:nvSpPr>
          <p:cNvPr id="794" name="Freeform 11"/>
          <p:cNvSpPr/>
          <p:nvPr/>
        </p:nvSpPr>
        <p:spPr>
          <a:xfrm>
            <a:off x="11329834" y="9830958"/>
            <a:ext cx="9802967" cy="677111"/>
          </a:xfrm>
          <a:prstGeom prst="rect">
            <a:avLst/>
          </a:prstGeom>
          <a:solidFill>
            <a:srgbClr val="E4E4E4"/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grpSp>
        <p:nvGrpSpPr>
          <p:cNvPr id="797" name="Group 10"/>
          <p:cNvGrpSpPr/>
          <p:nvPr/>
        </p:nvGrpSpPr>
        <p:grpSpPr>
          <a:xfrm>
            <a:off x="11464989" y="2425421"/>
            <a:ext cx="7159297" cy="857375"/>
            <a:chOff x="0" y="973"/>
            <a:chExt cx="7159296" cy="857374"/>
          </a:xfrm>
        </p:grpSpPr>
        <p:sp>
          <p:nvSpPr>
            <p:cNvPr id="795" name="Freeform 11"/>
            <p:cNvSpPr/>
            <p:nvPr/>
          </p:nvSpPr>
          <p:spPr>
            <a:xfrm>
              <a:off x="0" y="119683"/>
              <a:ext cx="7159297" cy="738665"/>
            </a:xfrm>
            <a:prstGeom prst="rect">
              <a:avLst/>
            </a:prstGeom>
            <a:solidFill>
              <a:srgbClr val="E4E4E4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796" name="TextBox 12"/>
            <p:cNvSpPr txBox="1"/>
            <p:nvPr/>
          </p:nvSpPr>
          <p:spPr>
            <a:xfrm>
              <a:off x="0" y="973"/>
              <a:ext cx="7159297" cy="801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>
              <a:lvl1pPr defTabSz="1219200">
                <a:lnSpc>
                  <a:spcPts val="5400"/>
                </a:lnSpc>
                <a:spcBef>
                  <a:spcPts val="0"/>
                </a:spcBef>
                <a:defRPr sz="3800">
                  <a:solidFill>
                    <a:srgbClr val="6D2439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Medication</a:t>
              </a:r>
            </a:p>
          </p:txBody>
        </p:sp>
      </p:grpSp>
      <p:grpSp>
        <p:nvGrpSpPr>
          <p:cNvPr id="800" name="Group 11"/>
          <p:cNvGrpSpPr/>
          <p:nvPr/>
        </p:nvGrpSpPr>
        <p:grpSpPr>
          <a:xfrm>
            <a:off x="18336793" y="394507"/>
            <a:ext cx="5953893" cy="549992"/>
            <a:chOff x="0" y="0"/>
            <a:chExt cx="5953892" cy="549991"/>
          </a:xfrm>
        </p:grpSpPr>
        <p:sp>
          <p:nvSpPr>
            <p:cNvPr id="798" name="Freeform 12"/>
            <p:cNvSpPr/>
            <p:nvPr/>
          </p:nvSpPr>
          <p:spPr>
            <a:xfrm>
              <a:off x="0" y="0"/>
              <a:ext cx="453918" cy="534593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9" name="TextBox 13"/>
            <p:cNvSpPr txBox="1"/>
            <p:nvPr/>
          </p:nvSpPr>
          <p:spPr>
            <a:xfrm>
              <a:off x="803450" y="9487"/>
              <a:ext cx="5150443" cy="540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 Bold"/>
                  <a:ea typeface="Cardo Bold"/>
                  <a:cs typeface="Cardo Bold"/>
                  <a:sym typeface="Cardo Bold"/>
                </a:defRPr>
              </a:lvl1pPr>
            </a:lstStyle>
            <a:p>
              <a:pPr/>
              <a:r>
                <a:t>ARVAND PHARMED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roup 2"/>
          <p:cNvGrpSpPr/>
          <p:nvPr/>
        </p:nvGrpSpPr>
        <p:grpSpPr>
          <a:xfrm>
            <a:off x="1371599" y="1340445"/>
            <a:ext cx="5953894" cy="549992"/>
            <a:chOff x="0" y="0"/>
            <a:chExt cx="5953892" cy="549991"/>
          </a:xfrm>
        </p:grpSpPr>
        <p:sp>
          <p:nvSpPr>
            <p:cNvPr id="802" name="Freeform 3"/>
            <p:cNvSpPr/>
            <p:nvPr/>
          </p:nvSpPr>
          <p:spPr>
            <a:xfrm>
              <a:off x="0" y="0"/>
              <a:ext cx="453918" cy="534592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lnSpc>
                  <a:spcPct val="100000"/>
                </a:lnSpc>
                <a:spcBef>
                  <a:spcPts val="0"/>
                </a:spcBef>
                <a:defRPr sz="2400">
                  <a:latin typeface="Cardo"/>
                  <a:ea typeface="Cardo"/>
                  <a:cs typeface="Cardo"/>
                  <a:sym typeface="Cardo"/>
                </a:defRPr>
              </a:pPr>
            </a:p>
          </p:txBody>
        </p:sp>
        <p:sp>
          <p:nvSpPr>
            <p:cNvPr id="803" name="TextBox 4"/>
            <p:cNvSpPr txBox="1"/>
            <p:nvPr/>
          </p:nvSpPr>
          <p:spPr>
            <a:xfrm>
              <a:off x="803451" y="9486"/>
              <a:ext cx="5150442" cy="540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1219200">
                <a:lnSpc>
                  <a:spcPts val="4400"/>
                </a:lnSpc>
                <a:spcBef>
                  <a:spcPts val="0"/>
                </a:spcBef>
                <a:defRPr sz="3200">
                  <a:solidFill>
                    <a:srgbClr val="2A2E3A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</a:lstStyle>
            <a:p>
              <a:pPr/>
              <a:r>
                <a:t>ARVAND PHARMED</a:t>
              </a:r>
            </a:p>
          </p:txBody>
        </p:sp>
      </p:grpSp>
      <p:sp>
        <p:nvSpPr>
          <p:cNvPr id="805" name="Freeform 6"/>
          <p:cNvSpPr/>
          <p:nvPr/>
        </p:nvSpPr>
        <p:spPr>
          <a:xfrm>
            <a:off x="10667999" y="-206015"/>
            <a:ext cx="14128031" cy="14128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sp>
        <p:nvSpPr>
          <p:cNvPr id="806" name="TextBox 7"/>
          <p:cNvSpPr txBox="1"/>
          <p:nvPr/>
        </p:nvSpPr>
        <p:spPr>
          <a:xfrm>
            <a:off x="1598558" y="5412593"/>
            <a:ext cx="11853881" cy="169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lnSpc>
                <a:spcPts val="13400"/>
              </a:lnSpc>
              <a:spcBef>
                <a:spcPts val="0"/>
              </a:spcBef>
              <a:defRPr sz="11200">
                <a:solidFill>
                  <a:srgbClr val="6D2439"/>
                </a:solidFill>
                <a:latin typeface="Cardo"/>
                <a:ea typeface="Cardo"/>
                <a:cs typeface="Cardo"/>
                <a:sym typeface="Cardo"/>
              </a:defRPr>
            </a:lvl1pPr>
          </a:lstStyle>
          <a:p>
            <a:pPr/>
            <a:r>
              <a:t>We Are a Family.</a:t>
            </a:r>
          </a:p>
        </p:txBody>
      </p:sp>
      <p:sp>
        <p:nvSpPr>
          <p:cNvPr id="807" name="Freeform 16"/>
          <p:cNvSpPr/>
          <p:nvPr/>
        </p:nvSpPr>
        <p:spPr>
          <a:xfrm rot="10800000">
            <a:off x="19262822" y="-1"/>
            <a:ext cx="10242356" cy="472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6D2439">
              <a:alpha val="80000"/>
            </a:srgbClr>
          </a:solidFill>
          <a:ln w="12700">
            <a:miter lim="400000"/>
          </a:ln>
        </p:spPr>
        <p:txBody>
          <a:bodyPr lIns="60959" tIns="60959" rIns="60959" bIns="60959"/>
          <a:lstStyle/>
          <a:p>
            <a:pPr defTabSz="1219200">
              <a:lnSpc>
                <a:spcPct val="100000"/>
              </a:lnSpc>
              <a:spcBef>
                <a:spcPts val="0"/>
              </a:spcBef>
              <a:defRPr sz="2400">
                <a:latin typeface="Cardo"/>
                <a:ea typeface="Cardo"/>
                <a:cs typeface="Cardo"/>
                <a:sym typeface="Cardo"/>
              </a:defRPr>
            </a:pPr>
          </a:p>
        </p:txBody>
      </p:sp>
      <p:pic>
        <p:nvPicPr>
          <p:cNvPr id="808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rcRect l="0" t="1" r="0" b="0"/>
          <a:stretch>
            <a:fillRect/>
          </a:stretch>
        </p:blipFill>
        <p:spPr>
          <a:xfrm>
            <a:off x="730942" y="8077199"/>
            <a:ext cx="1735232" cy="128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Picture 18" descr="Picture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2263" y="8318434"/>
            <a:ext cx="1617613" cy="1032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Picture 19" descr="Picture 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65278" y="8269796"/>
            <a:ext cx="2057144" cy="83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Picture 20" descr="Picture 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39770" y="8146161"/>
            <a:ext cx="1447620" cy="114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Picture 21" descr="Picture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36058" y="8485564"/>
            <a:ext cx="1829056" cy="800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Picture 22" descr="Picture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04846" y="8149969"/>
            <a:ext cx="1546242" cy="1180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