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65" name="Shape 65"/>
          <p:cNvSpPr/>
          <p:nvPr>
            <p:ph type="sldImg"/>
          </p:nvPr>
        </p:nvSpPr>
        <p:spPr>
          <a:xfrm>
            <a:off x="1143000" y="685800"/>
            <a:ext cx="4572000" cy="3429000"/>
          </a:xfrm>
          <a:prstGeom prst="rect">
            <a:avLst/>
          </a:prstGeom>
        </p:spPr>
        <p:txBody>
          <a:bodyPr/>
          <a:lstStyle/>
          <a:p>
            <a:pPr/>
          </a:p>
        </p:txBody>
      </p:sp>
      <p:sp>
        <p:nvSpPr>
          <p:cNvPr id="66" name="Shape 6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 name="Shape 77"/>
          <p:cNvSpPr/>
          <p:nvPr>
            <p:ph type="sldImg"/>
          </p:nvPr>
        </p:nvSpPr>
        <p:spPr>
          <a:prstGeom prst="rect">
            <a:avLst/>
          </a:prstGeom>
        </p:spPr>
        <p:txBody>
          <a:bodyPr/>
          <a:lstStyle/>
          <a:p>
            <a:pPr/>
          </a:p>
        </p:txBody>
      </p:sp>
      <p:sp>
        <p:nvSpPr>
          <p:cNvPr id="78" name="Shape 78"/>
          <p:cNvSpPr/>
          <p:nvPr>
            <p:ph type="body" sz="quarter" idx="1"/>
          </p:nvPr>
        </p:nvSpPr>
        <p:spPr>
          <a:prstGeom prst="rect">
            <a:avLst/>
          </a:prstGeom>
        </p:spPr>
        <p:txBody>
          <a:bodyPr/>
          <a:lstStyle/>
          <a:p>
            <a:pPr marL="342900" indent="-342900" algn="just">
              <a:lnSpc>
                <a:spcPct val="107000"/>
              </a:lnSpc>
              <a:spcBef>
                <a:spcPts val="800"/>
              </a:spcBef>
              <a:buClr>
                <a:srgbClr val="000000"/>
              </a:buClr>
              <a:buSzPts val="1800"/>
              <a:buFont typeface="Symbol"/>
              <a:buChar char="·"/>
              <a:defRPr sz="1800">
                <a:latin typeface="Times New Roman"/>
                <a:ea typeface="Times New Roman"/>
                <a:cs typeface="Times New Roman"/>
                <a:sym typeface="Times New Roman"/>
              </a:defRPr>
            </a:pPr>
            <a:r>
              <a:t>More than 2.5 million people with HF live in Iran</a:t>
            </a:r>
          </a:p>
          <a:p>
            <a:pPr marL="342900" indent="-342900" algn="just">
              <a:lnSpc>
                <a:spcPct val="107000"/>
              </a:lnSpc>
              <a:spcBef>
                <a:spcPts val="800"/>
              </a:spcBef>
              <a:buClr>
                <a:srgbClr val="000000"/>
              </a:buClr>
              <a:buSzPts val="1800"/>
              <a:buFont typeface="Symbol"/>
              <a:buChar char="·"/>
              <a:defRPr sz="1800">
                <a:latin typeface="Times New Roman"/>
                <a:ea typeface="Times New Roman"/>
                <a:cs typeface="Times New Roman"/>
                <a:sym typeface="Times New Roman"/>
              </a:defRPr>
            </a:pPr>
            <a:r>
              <a:t>Diagnosis rate of HF is 50%.</a:t>
            </a:r>
          </a:p>
          <a:p>
            <a:pPr marL="342900" indent="-342900" algn="just">
              <a:lnSpc>
                <a:spcPct val="107000"/>
              </a:lnSpc>
              <a:spcBef>
                <a:spcPts val="800"/>
              </a:spcBef>
              <a:buClr>
                <a:srgbClr val="000000"/>
              </a:buClr>
              <a:buSzPts val="1800"/>
              <a:buFont typeface="Symbol"/>
              <a:buChar char="·"/>
              <a:defRPr sz="1800">
                <a:latin typeface="Times New Roman"/>
                <a:ea typeface="Times New Roman"/>
                <a:cs typeface="Times New Roman"/>
                <a:sym typeface="Times New Roman"/>
              </a:defRPr>
            </a:pPr>
            <a:r>
              <a:t>From 45 through 95 years of age, overall lifetime risks for HF range from 20% to 45%.</a:t>
            </a:r>
          </a:p>
          <a:p>
            <a:pPr marL="342900" indent="-342900" algn="just">
              <a:lnSpc>
                <a:spcPct val="107000"/>
              </a:lnSpc>
              <a:spcBef>
                <a:spcPts val="800"/>
              </a:spcBef>
              <a:buClr>
                <a:srgbClr val="000000"/>
              </a:buClr>
              <a:buSzPts val="1800"/>
              <a:buFont typeface="Symbol"/>
              <a:buChar char="·"/>
              <a:defRPr sz="1800">
                <a:latin typeface="Times New Roman"/>
                <a:ea typeface="Times New Roman"/>
                <a:cs typeface="Times New Roman"/>
                <a:sym typeface="Times New Roman"/>
              </a:defRPr>
            </a:pPr>
            <a:r>
              <a:t>Data from patients admitted with HF between 2005 to 2009 in the AHA GWTG-HF registry demonstrate a prevalence of 46% HFpEF, 8.2% HFmrEF, and 46% HFrEF, with similar 5-year mortality across the HF subgroups in risk-adjusted survival analysis.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 name="Shape 90"/>
          <p:cNvSpPr/>
          <p:nvPr>
            <p:ph type="sldImg"/>
          </p:nvPr>
        </p:nvSpPr>
        <p:spPr>
          <a:prstGeom prst="rect">
            <a:avLst/>
          </a:prstGeom>
        </p:spPr>
        <p:txBody>
          <a:bodyPr/>
          <a:lstStyle/>
          <a:p>
            <a:pPr/>
          </a:p>
        </p:txBody>
      </p:sp>
      <p:sp>
        <p:nvSpPr>
          <p:cNvPr id="91" name="Shape 91"/>
          <p:cNvSpPr/>
          <p:nvPr>
            <p:ph type="body" sz="quarter" idx="1"/>
          </p:nvPr>
        </p:nvSpPr>
        <p:spPr>
          <a:prstGeom prst="rect">
            <a:avLst/>
          </a:prstGeom>
        </p:spPr>
        <p:txBody>
          <a:bodyPr/>
          <a:lstStyle/>
          <a:p>
            <a:pPr marL="285750" indent="-285750" algn="just">
              <a:buSzPct val="100000"/>
              <a:buFont typeface="Arial"/>
              <a:buChar char="•"/>
              <a:defRPr sz="1800">
                <a:latin typeface="Times New Roman"/>
                <a:ea typeface="Times New Roman"/>
                <a:cs typeface="Times New Roman"/>
                <a:sym typeface="Times New Roman"/>
              </a:defRPr>
            </a:pPr>
            <a:r>
              <a:t>Mortality declines have been attributed primarily to evidence-based approaches to treat HFrEF and the implementation of treatment with neurohormonal blockade, coronary revascularization, implantable cardioverter defibrillators, and cardiac resynchroni­zation therapies.</a:t>
            </a:r>
          </a:p>
          <a:p>
            <a:pPr marL="285750" indent="-285750" algn="just">
              <a:buSzPct val="100000"/>
              <a:buFont typeface="Arial"/>
              <a:buChar char="•"/>
              <a:defRPr sz="1800">
                <a:latin typeface="Times New Roman"/>
                <a:ea typeface="Times New Roman"/>
                <a:cs typeface="Times New Roman"/>
                <a:sym typeface="Times New Roman"/>
              </a:defRPr>
            </a:pPr>
          </a:p>
          <a:p>
            <a:pPr marL="285750" indent="-285750" algn="just">
              <a:buSzPct val="100000"/>
              <a:buFont typeface="Arial"/>
              <a:buChar char="•"/>
              <a:defRPr sz="1800">
                <a:latin typeface="Times New Roman"/>
                <a:ea typeface="Times New Roman"/>
                <a:cs typeface="Times New Roman"/>
                <a:sym typeface="Times New Roman"/>
              </a:defRPr>
            </a:pPr>
            <a:r>
              <a:t>Initiation of contemporary guideline-directed medical therapy for HFrEF (quadruple therapy with angiotensin receptor neprilysin inhibitors, β-blockers, mineralocorticoid receptor antagonists, and sodium glucose cotransporter-2 inhibitors) is estimated to reduce the hazard of cardiovascular death or HF hospitalization by up to 62% (HR, 0.38 [95% CI, 0.30–0.47]) compared with limited con­ventional therapy, resulting in estimated 1.4 to 6.3 additional years alive.</a:t>
            </a:r>
          </a:p>
          <a:p>
            <a:pPr marL="285750" indent="-285750" algn="just">
              <a:buSzPct val="100000"/>
              <a:buFont typeface="Arial"/>
              <a:buChar char="•"/>
              <a:defRPr sz="1800">
                <a:latin typeface="Times New Roman"/>
                <a:ea typeface="Times New Roman"/>
                <a:cs typeface="Times New Roman"/>
                <a:sym typeface="Times New Roman"/>
              </a:defRPr>
            </a:pPr>
          </a:p>
          <a:p>
            <a:pPr marL="285750" indent="-285750" algn="just">
              <a:buSzPct val="100000"/>
              <a:buFont typeface="Arial"/>
              <a:buChar char="•"/>
              <a:defRPr sz="1800">
                <a:latin typeface="Times New Roman"/>
                <a:ea typeface="Times New Roman"/>
                <a:cs typeface="Times New Roman"/>
                <a:sym typeface="Times New Roman"/>
              </a:defRPr>
            </a:pPr>
            <a:r>
              <a:t>5-year mortality did not decline from 2000 to 2010 and remained high at ≈50% (52.6% overall; 24.4% for those 60 years of age and 54.4% for those 80 years of age).</a:t>
            </a:r>
          </a:p>
          <a:p>
            <a:pPr marL="285750" indent="-285750" algn="just">
              <a:buSzPct val="100000"/>
              <a:buFont typeface="Arial"/>
              <a:buChar char="•"/>
              <a:defRPr sz="1800"/>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 name="Shape 447"/>
          <p:cNvSpPr/>
          <p:nvPr>
            <p:ph type="sldImg"/>
          </p:nvPr>
        </p:nvSpPr>
        <p:spPr>
          <a:prstGeom prst="rect">
            <a:avLst/>
          </a:prstGeom>
        </p:spPr>
        <p:txBody>
          <a:bodyPr/>
          <a:lstStyle/>
          <a:p>
            <a:pPr/>
          </a:p>
        </p:txBody>
      </p:sp>
      <p:sp>
        <p:nvSpPr>
          <p:cNvPr id="448" name="Shape 448"/>
          <p:cNvSpPr/>
          <p:nvPr>
            <p:ph type="body" sz="quarter" idx="1"/>
          </p:nvPr>
        </p:nvSpPr>
        <p:spPr>
          <a:prstGeom prst="rect">
            <a:avLst/>
          </a:prstGeom>
        </p:spPr>
        <p:txBody>
          <a:bodyPr/>
          <a:lstStyle/>
          <a:p>
            <a:pPr/>
            <a:r>
              <a:t>Significant hyperkaliemia (K</a:t>
            </a:r>
            <a:r>
              <a:rPr baseline="30000"/>
              <a:t>+</a:t>
            </a:r>
            <a:r>
              <a:t> &gt;5.0 mmol/L).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6" name="Shape 456"/>
          <p:cNvSpPr/>
          <p:nvPr>
            <p:ph type="sldImg"/>
          </p:nvPr>
        </p:nvSpPr>
        <p:spPr>
          <a:prstGeom prst="rect">
            <a:avLst/>
          </a:prstGeom>
        </p:spPr>
        <p:txBody>
          <a:bodyPr/>
          <a:lstStyle/>
          <a:p>
            <a:pPr/>
          </a:p>
        </p:txBody>
      </p:sp>
      <p:sp>
        <p:nvSpPr>
          <p:cNvPr id="457" name="Shape 457"/>
          <p:cNvSpPr/>
          <p:nvPr>
            <p:ph type="body" sz="quarter" idx="1"/>
          </p:nvPr>
        </p:nvSpPr>
        <p:spPr>
          <a:prstGeom prst="rect">
            <a:avLst/>
          </a:prstGeom>
        </p:spPr>
        <p:txBody>
          <a:bodyPr/>
          <a:lstStyle/>
          <a:p>
            <a:pPr/>
            <a:r>
              <a:t>Re-check blood chemistry (urea/BUN, creatinine, K</a:t>
            </a:r>
            <a:r>
              <a:rPr baseline="30000"/>
              <a:t>+</a:t>
            </a:r>
            <a:r>
              <a:t>) 12 weeks after initiation and 12 weeks after final dose titration.</a:t>
            </a:r>
          </a:p>
          <a:p>
            <a:pPr/>
          </a:p>
          <a:p>
            <a:pPr marL="285750" indent="-285750" algn="just">
              <a:lnSpc>
                <a:spcPct val="200000"/>
              </a:lnSpc>
              <a:buSzPct val="100000"/>
              <a:buFont typeface="Arial"/>
              <a:buChar char="•"/>
            </a:pPr>
            <a:r>
              <a:t>If greater rises in creatinine or K</a:t>
            </a:r>
            <a:r>
              <a:rPr baseline="30000"/>
              <a:t> +</a:t>
            </a:r>
            <a:r>
              <a:t> than those outlined above persist despite adjustment of concomitant medications, the dose of the ARNI should be halved and blood chemistry re-checked within 12 weeks; if there is still an unsatisfactory response, specialist advice should be sought.</a:t>
            </a:r>
          </a:p>
          <a:p>
            <a:pPr marL="285750" indent="-285750" algn="just">
              <a:lnSpc>
                <a:spcPct val="200000"/>
              </a:lnSpc>
              <a:buSzPct val="100000"/>
              <a:buFont typeface="Arial"/>
              <a:buChar char="•"/>
            </a:pPr>
            <a:r>
              <a:t>If K</a:t>
            </a:r>
            <a:r>
              <a:rPr baseline="30000"/>
              <a:t> +</a:t>
            </a:r>
            <a:r>
              <a:t> rises to &gt;5.5 mmol/L or eGFR lowers to &lt;30 mL/min/1.73 m</a:t>
            </a:r>
            <a:r>
              <a:rPr baseline="30000"/>
              <a:t>2</a:t>
            </a:r>
            <a:r>
              <a:t>, the ARNI should be stopped and specialist advice sought.</a:t>
            </a:r>
          </a:p>
          <a:p>
            <a:pPr marL="285750" indent="-285750" algn="just">
              <a:lnSpc>
                <a:spcPct val="200000"/>
              </a:lnSpc>
              <a:buSzPct val="100000"/>
              <a:buFont typeface="Arial"/>
              <a:buChar char="•"/>
            </a:pPr>
            <a:r>
              <a:t>Blood chemistry should be monitored frequently and serially until K</a:t>
            </a:r>
            <a:r>
              <a:rPr baseline="30000"/>
              <a:t> +</a:t>
            </a:r>
            <a:r>
              <a:t> and creatinine have plateaued.</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
    <p:spTree>
      <p:nvGrpSpPr>
        <p:cNvPr id="1" name=""/>
        <p:cNvGrpSpPr/>
        <p:nvPr/>
      </p:nvGrpSpPr>
      <p:grpSpPr>
        <a:xfrm>
          <a:off x="0" y="0"/>
          <a:ext cx="0" cy="0"/>
          <a:chOff x="0" y="0"/>
          <a:chExt cx="0" cy="0"/>
        </a:xfrm>
      </p:grpSpPr>
      <p:pic>
        <p:nvPicPr>
          <p:cNvPr id="13"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14" name="Body Level One…"/>
          <p:cNvSpPr txBox="1"/>
          <p:nvPr>
            <p:ph type="body" sz="quarter" idx="1" hasCustomPrompt="1"/>
          </p:nvPr>
        </p:nvSpPr>
        <p:spPr>
          <a:xfrm>
            <a:off x="498476" y="2684465"/>
            <a:ext cx="3300413" cy="744538"/>
          </a:xfrm>
          <a:prstGeom prst="rect">
            <a:avLst/>
          </a:prstGeom>
        </p:spPr>
        <p:txBody>
          <a:bodyPr/>
          <a:lstStyle>
            <a:lvl1pPr marL="0" indent="0">
              <a:spcBef>
                <a:spcPts val="0"/>
              </a:spcBef>
              <a:buSzTx/>
              <a:buFontTx/>
              <a:buNone/>
              <a:defRPr sz="3200">
                <a:solidFill>
                  <a:srgbClr val="44546A"/>
                </a:solidFill>
                <a:latin typeface="Calibri Light"/>
                <a:ea typeface="Calibri Light"/>
                <a:cs typeface="Calibri Light"/>
                <a:sym typeface="Calibri Light"/>
              </a:defRPr>
            </a:lvl1pPr>
            <a:lvl2pPr marL="762000" indent="-304800">
              <a:spcBef>
                <a:spcPts val="0"/>
              </a:spcBef>
              <a:buFontTx/>
              <a:defRPr sz="3200">
                <a:solidFill>
                  <a:srgbClr val="44546A"/>
                </a:solidFill>
                <a:latin typeface="Calibri Light"/>
                <a:ea typeface="Calibri Light"/>
                <a:cs typeface="Calibri Light"/>
                <a:sym typeface="Calibri Light"/>
              </a:defRPr>
            </a:lvl2pPr>
            <a:lvl3pPr marL="1280160" indent="-365760">
              <a:spcBef>
                <a:spcPts val="0"/>
              </a:spcBef>
              <a:buFontTx/>
              <a:defRPr sz="3200">
                <a:solidFill>
                  <a:srgbClr val="44546A"/>
                </a:solidFill>
                <a:latin typeface="Calibri Light"/>
                <a:ea typeface="Calibri Light"/>
                <a:cs typeface="Calibri Light"/>
                <a:sym typeface="Calibri Light"/>
              </a:defRPr>
            </a:lvl3pPr>
            <a:lvl4pPr marL="1778000" indent="-406400">
              <a:spcBef>
                <a:spcPts val="0"/>
              </a:spcBef>
              <a:buFontTx/>
              <a:defRPr sz="3200">
                <a:solidFill>
                  <a:srgbClr val="44546A"/>
                </a:solidFill>
                <a:latin typeface="Calibri Light"/>
                <a:ea typeface="Calibri Light"/>
                <a:cs typeface="Calibri Light"/>
                <a:sym typeface="Calibri Light"/>
              </a:defRPr>
            </a:lvl4pPr>
            <a:lvl5pPr marL="2235200" indent="-406400">
              <a:spcBef>
                <a:spcPts val="0"/>
              </a:spcBef>
              <a:buFontTx/>
              <a:defRPr sz="3200">
                <a:solidFill>
                  <a:srgbClr val="44546A"/>
                </a:solidFill>
                <a:latin typeface="Calibri Light"/>
                <a:ea typeface="Calibri Light"/>
                <a:cs typeface="Calibri Light"/>
                <a:sym typeface="Calibri Light"/>
              </a:defRPr>
            </a:lvl5pPr>
          </a:lstStyle>
          <a:p>
            <a:pPr/>
            <a:r>
              <a:t>Presentation Title</a:t>
            </a:r>
          </a:p>
          <a:p>
            <a:pPr lvl="1"/>
            <a:r>
              <a:t/>
            </a:r>
          </a:p>
          <a:p>
            <a:pPr lvl="2"/>
            <a:r>
              <a:t/>
            </a:r>
          </a:p>
          <a:p>
            <a:pPr lvl="3"/>
            <a:r>
              <a:t/>
            </a:r>
          </a:p>
          <a:p>
            <a:pPr lvl="4"/>
            <a:r>
              <a:t/>
            </a:r>
          </a:p>
        </p:txBody>
      </p:sp>
      <p:sp>
        <p:nvSpPr>
          <p:cNvPr id="15" name="Slide Number"/>
          <p:cNvSpPr txBox="1"/>
          <p:nvPr>
            <p:ph type="sldNum" sz="quarter" idx="2"/>
          </p:nvPr>
        </p:nvSpPr>
        <p:spPr>
          <a:xfrm>
            <a:off x="5892800" y="6172200"/>
            <a:ext cx="28448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pic>
        <p:nvPicPr>
          <p:cNvPr id="22"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23" name="Body Level One…"/>
          <p:cNvSpPr txBox="1"/>
          <p:nvPr>
            <p:ph type="body" sz="quarter" idx="1" hasCustomPrompt="1"/>
          </p:nvPr>
        </p:nvSpPr>
        <p:spPr>
          <a:xfrm>
            <a:off x="598487" y="981077"/>
            <a:ext cx="1662113" cy="523876"/>
          </a:xfrm>
          <a:prstGeom prst="rect">
            <a:avLst/>
          </a:prstGeom>
        </p:spPr>
        <p:txBody>
          <a:bodyPr/>
          <a:lstStyle>
            <a:lvl1pPr marL="0" indent="0">
              <a:spcBef>
                <a:spcPts val="0"/>
              </a:spcBef>
              <a:buSzTx/>
              <a:buFontTx/>
              <a:buNone/>
              <a:defRPr sz="3200">
                <a:solidFill>
                  <a:srgbClr val="44546A"/>
                </a:solidFill>
                <a:latin typeface="Calibri Light"/>
                <a:ea typeface="Calibri Light"/>
                <a:cs typeface="Calibri Light"/>
                <a:sym typeface="Calibri Light"/>
              </a:defRPr>
            </a:lvl1pPr>
            <a:lvl2pPr marL="0" indent="0">
              <a:spcBef>
                <a:spcPts val="0"/>
              </a:spcBef>
              <a:buSzTx/>
              <a:buFontTx/>
              <a:buNone/>
              <a:defRPr sz="3200">
                <a:solidFill>
                  <a:srgbClr val="44546A"/>
                </a:solidFill>
                <a:latin typeface="Calibri Light"/>
                <a:ea typeface="Calibri Light"/>
                <a:cs typeface="Calibri Light"/>
                <a:sym typeface="Calibri Light"/>
              </a:defRPr>
            </a:lvl2pPr>
            <a:lvl3pPr marL="0" indent="0">
              <a:spcBef>
                <a:spcPts val="0"/>
              </a:spcBef>
              <a:buSzTx/>
              <a:buFontTx/>
              <a:buNone/>
              <a:defRPr sz="3200">
                <a:solidFill>
                  <a:srgbClr val="44546A"/>
                </a:solidFill>
                <a:latin typeface="Calibri Light"/>
                <a:ea typeface="Calibri Light"/>
                <a:cs typeface="Calibri Light"/>
                <a:sym typeface="Calibri Light"/>
              </a:defRPr>
            </a:lvl3pPr>
            <a:lvl4pPr marL="0" indent="0">
              <a:spcBef>
                <a:spcPts val="0"/>
              </a:spcBef>
              <a:buSzTx/>
              <a:buFontTx/>
              <a:buNone/>
              <a:defRPr sz="3200">
                <a:solidFill>
                  <a:srgbClr val="44546A"/>
                </a:solidFill>
                <a:latin typeface="Calibri Light"/>
                <a:ea typeface="Calibri Light"/>
                <a:cs typeface="Calibri Light"/>
                <a:sym typeface="Calibri Light"/>
              </a:defRPr>
            </a:lvl4pPr>
            <a:lvl5pPr marL="0" indent="0">
              <a:spcBef>
                <a:spcPts val="0"/>
              </a:spcBef>
              <a:buSzTx/>
              <a:buFontTx/>
              <a:buNone/>
              <a:defRPr sz="3200">
                <a:solidFill>
                  <a:srgbClr val="44546A"/>
                </a:solidFill>
                <a:latin typeface="Calibri Light"/>
                <a:ea typeface="Calibri Light"/>
                <a:cs typeface="Calibri Light"/>
                <a:sym typeface="Calibri Light"/>
              </a:defRPr>
            </a:lvl5pPr>
          </a:lstStyle>
          <a:p>
            <a:pPr/>
            <a:r>
              <a:t>Subtitle</a:t>
            </a:r>
          </a:p>
          <a:p>
            <a:pPr lvl="1"/>
            <a:r>
              <a:t/>
            </a:r>
          </a:p>
          <a:p>
            <a:pPr lvl="2"/>
            <a:r>
              <a:t/>
            </a:r>
          </a:p>
          <a:p>
            <a:pPr lvl="3"/>
            <a:r>
              <a:t/>
            </a:r>
          </a:p>
          <a:p>
            <a:pPr lvl="4"/>
            <a:r>
              <a:t/>
            </a:r>
          </a:p>
        </p:txBody>
      </p:sp>
      <p:sp>
        <p:nvSpPr>
          <p:cNvPr id="24" name="Slide Number"/>
          <p:cNvSpPr txBox="1"/>
          <p:nvPr>
            <p:ph type="sldNum" sz="quarter" idx="2"/>
          </p:nvPr>
        </p:nvSpPr>
        <p:spPr>
          <a:xfrm>
            <a:off x="5892800" y="6172200"/>
            <a:ext cx="28448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 Layout">
    <p:spTree>
      <p:nvGrpSpPr>
        <p:cNvPr id="1" name=""/>
        <p:cNvGrpSpPr/>
        <p:nvPr/>
      </p:nvGrpSpPr>
      <p:grpSpPr>
        <a:xfrm>
          <a:off x="0" y="0"/>
          <a:ext cx="0" cy="0"/>
          <a:chOff x="0" y="0"/>
          <a:chExt cx="0" cy="0"/>
        </a:xfrm>
      </p:grpSpPr>
      <p:pic>
        <p:nvPicPr>
          <p:cNvPr id="31" name="Content Placeholder 6" descr="Content Placeholder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32" name="Body Level One…"/>
          <p:cNvSpPr txBox="1"/>
          <p:nvPr>
            <p:ph type="body" sz="quarter" idx="1" hasCustomPrompt="1"/>
          </p:nvPr>
        </p:nvSpPr>
        <p:spPr>
          <a:xfrm>
            <a:off x="939800" y="374650"/>
            <a:ext cx="1212851" cy="465138"/>
          </a:xfrm>
          <a:prstGeom prst="rect">
            <a:avLst/>
          </a:prstGeom>
        </p:spPr>
        <p:txBody>
          <a:bodyPr/>
          <a:lstStyle>
            <a:lvl1pPr marL="0" indent="0">
              <a:buSzTx/>
              <a:buFontTx/>
              <a:buNone/>
              <a:defRPr>
                <a:solidFill>
                  <a:srgbClr val="44546A"/>
                </a:solidFill>
                <a:latin typeface="Calibri Light"/>
                <a:ea typeface="Calibri Light"/>
                <a:cs typeface="Calibri Light"/>
                <a:sym typeface="Calibri Light"/>
              </a:defRPr>
            </a:lvl1pPr>
            <a:lvl2pPr>
              <a:buFontTx/>
              <a:defRPr>
                <a:solidFill>
                  <a:srgbClr val="44546A"/>
                </a:solidFill>
                <a:latin typeface="Calibri Light"/>
                <a:ea typeface="Calibri Light"/>
                <a:cs typeface="Calibri Light"/>
                <a:sym typeface="Calibri Light"/>
              </a:defRPr>
            </a:lvl2pPr>
            <a:lvl3pPr>
              <a:buFontTx/>
              <a:defRPr>
                <a:solidFill>
                  <a:srgbClr val="44546A"/>
                </a:solidFill>
                <a:latin typeface="Calibri Light"/>
                <a:ea typeface="Calibri Light"/>
                <a:cs typeface="Calibri Light"/>
                <a:sym typeface="Calibri Light"/>
              </a:defRPr>
            </a:lvl3pPr>
            <a:lvl4pPr>
              <a:buFontTx/>
              <a:defRPr>
                <a:solidFill>
                  <a:srgbClr val="44546A"/>
                </a:solidFill>
                <a:latin typeface="Calibri Light"/>
                <a:ea typeface="Calibri Light"/>
                <a:cs typeface="Calibri Light"/>
                <a:sym typeface="Calibri Light"/>
              </a:defRPr>
            </a:lvl4pPr>
            <a:lvl5pPr>
              <a:buFontTx/>
              <a:defRPr>
                <a:solidFill>
                  <a:srgbClr val="44546A"/>
                </a:solidFill>
                <a:latin typeface="Calibri Light"/>
                <a:ea typeface="Calibri Light"/>
                <a:cs typeface="Calibri Light"/>
                <a:sym typeface="Calibri Light"/>
              </a:defRPr>
            </a:lvl5pPr>
          </a:lstStyle>
          <a:p>
            <a:pPr/>
            <a:r>
              <a:t>Title</a:t>
            </a:r>
          </a:p>
          <a:p>
            <a:pPr lvl="1"/>
            <a:r>
              <a:t/>
            </a:r>
          </a:p>
          <a:p>
            <a:pPr lvl="2"/>
            <a:r>
              <a:t/>
            </a:r>
          </a:p>
          <a:p>
            <a:pPr lvl="3"/>
            <a:r>
              <a:t/>
            </a:r>
          </a:p>
          <a:p>
            <a:pPr lvl="4"/>
            <a:r>
              <a:t/>
            </a:r>
          </a:p>
        </p:txBody>
      </p:sp>
      <p:sp>
        <p:nvSpPr>
          <p:cNvPr id="33" name="Slide Number"/>
          <p:cNvSpPr txBox="1"/>
          <p:nvPr>
            <p:ph type="sldNum" sz="quarter" idx="2"/>
          </p:nvPr>
        </p:nvSpPr>
        <p:spPr>
          <a:xfrm>
            <a:off x="5892800" y="6172200"/>
            <a:ext cx="28448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Custom Layout">
    <p:spTree>
      <p:nvGrpSpPr>
        <p:cNvPr id="1" name=""/>
        <p:cNvGrpSpPr/>
        <p:nvPr/>
      </p:nvGrpSpPr>
      <p:grpSpPr>
        <a:xfrm>
          <a:off x="0" y="0"/>
          <a:ext cx="0" cy="0"/>
          <a:chOff x="0" y="0"/>
          <a:chExt cx="0" cy="0"/>
        </a:xfrm>
      </p:grpSpPr>
      <p:pic>
        <p:nvPicPr>
          <p:cNvPr id="40" name="Picture 5" descr="Picture 5"/>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41" name="Body Level One…"/>
          <p:cNvSpPr txBox="1"/>
          <p:nvPr>
            <p:ph type="body" sz="quarter" idx="1" hasCustomPrompt="1"/>
          </p:nvPr>
        </p:nvSpPr>
        <p:spPr>
          <a:xfrm>
            <a:off x="482601" y="398463"/>
            <a:ext cx="1287464" cy="557213"/>
          </a:xfrm>
          <a:prstGeom prst="rect">
            <a:avLst/>
          </a:prstGeom>
        </p:spPr>
        <p:txBody>
          <a:bodyPr/>
          <a:lstStyle>
            <a:lvl1pPr marL="0" indent="0">
              <a:buSzTx/>
              <a:buFontTx/>
              <a:buNone/>
              <a:defRPr>
                <a:solidFill>
                  <a:srgbClr val="44546A"/>
                </a:solidFill>
                <a:latin typeface="Calibri Light"/>
                <a:ea typeface="Calibri Light"/>
                <a:cs typeface="Calibri Light"/>
                <a:sym typeface="Calibri Light"/>
              </a:defRPr>
            </a:lvl1pPr>
            <a:lvl2pPr>
              <a:buFontTx/>
              <a:defRPr>
                <a:solidFill>
                  <a:srgbClr val="44546A"/>
                </a:solidFill>
                <a:latin typeface="Calibri Light"/>
                <a:ea typeface="Calibri Light"/>
                <a:cs typeface="Calibri Light"/>
                <a:sym typeface="Calibri Light"/>
              </a:defRPr>
            </a:lvl2pPr>
            <a:lvl3pPr>
              <a:buFontTx/>
              <a:defRPr>
                <a:solidFill>
                  <a:srgbClr val="44546A"/>
                </a:solidFill>
                <a:latin typeface="Calibri Light"/>
                <a:ea typeface="Calibri Light"/>
                <a:cs typeface="Calibri Light"/>
                <a:sym typeface="Calibri Light"/>
              </a:defRPr>
            </a:lvl3pPr>
            <a:lvl4pPr>
              <a:buFontTx/>
              <a:defRPr>
                <a:solidFill>
                  <a:srgbClr val="44546A"/>
                </a:solidFill>
                <a:latin typeface="Calibri Light"/>
                <a:ea typeface="Calibri Light"/>
                <a:cs typeface="Calibri Light"/>
                <a:sym typeface="Calibri Light"/>
              </a:defRPr>
            </a:lvl4pPr>
            <a:lvl5pPr>
              <a:buFontTx/>
              <a:defRPr>
                <a:solidFill>
                  <a:srgbClr val="44546A"/>
                </a:solidFill>
                <a:latin typeface="Calibri Light"/>
                <a:ea typeface="Calibri Light"/>
                <a:cs typeface="Calibri Light"/>
                <a:sym typeface="Calibri Light"/>
              </a:defRPr>
            </a:lvl5pPr>
          </a:lstStyle>
          <a:p>
            <a:pPr/>
            <a:r>
              <a:t>Title</a:t>
            </a:r>
          </a:p>
          <a:p>
            <a:pPr lvl="1"/>
            <a:r>
              <a:t/>
            </a:r>
          </a:p>
          <a:p>
            <a:pPr lvl="2"/>
            <a:r>
              <a:t/>
            </a:r>
          </a:p>
          <a:p>
            <a:pPr lvl="3"/>
            <a:r>
              <a:t/>
            </a:r>
          </a:p>
          <a:p>
            <a:pPr lvl="4"/>
            <a:r>
              <a:t/>
            </a:r>
          </a:p>
        </p:txBody>
      </p:sp>
      <p:sp>
        <p:nvSpPr>
          <p:cNvPr id="42" name="Slide Number"/>
          <p:cNvSpPr txBox="1"/>
          <p:nvPr>
            <p:ph type="sldNum" sz="quarter" idx="2"/>
          </p:nvPr>
        </p:nvSpPr>
        <p:spPr>
          <a:xfrm>
            <a:off x="5892800" y="6172200"/>
            <a:ext cx="28448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_Custom Layout">
    <p:spTree>
      <p:nvGrpSpPr>
        <p:cNvPr id="1" name=""/>
        <p:cNvGrpSpPr/>
        <p:nvPr/>
      </p:nvGrpSpPr>
      <p:grpSpPr>
        <a:xfrm>
          <a:off x="0" y="0"/>
          <a:ext cx="0" cy="0"/>
          <a:chOff x="0" y="0"/>
          <a:chExt cx="0" cy="0"/>
        </a:xfrm>
      </p:grpSpPr>
      <p:pic>
        <p:nvPicPr>
          <p:cNvPr id="49" name="Picture 5" descr="Picture 5"/>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50" name="Body Level One…"/>
          <p:cNvSpPr txBox="1"/>
          <p:nvPr>
            <p:ph type="body" sz="quarter" idx="1" hasCustomPrompt="1"/>
          </p:nvPr>
        </p:nvSpPr>
        <p:spPr>
          <a:xfrm>
            <a:off x="5212138" y="3233997"/>
            <a:ext cx="2876552" cy="1004889"/>
          </a:xfrm>
          <a:prstGeom prst="rect">
            <a:avLst/>
          </a:prstGeom>
        </p:spPr>
        <p:txBody>
          <a:bodyPr/>
          <a:lstStyle>
            <a:lvl1pPr marL="0" indent="0" algn="ctr">
              <a:buSzTx/>
              <a:buFontTx/>
              <a:buNone/>
              <a:defRPr sz="3200">
                <a:solidFill>
                  <a:srgbClr val="FFFFFF"/>
                </a:solidFill>
                <a:latin typeface="Calibri Light"/>
                <a:ea typeface="Calibri Light"/>
                <a:cs typeface="Calibri Light"/>
                <a:sym typeface="Calibri Light"/>
              </a:defRPr>
            </a:lvl1pPr>
            <a:lvl2pPr marL="762000" indent="-304800" algn="ctr">
              <a:buFontTx/>
              <a:defRPr sz="3200">
                <a:solidFill>
                  <a:srgbClr val="FFFFFF"/>
                </a:solidFill>
                <a:latin typeface="Calibri Light"/>
                <a:ea typeface="Calibri Light"/>
                <a:cs typeface="Calibri Light"/>
                <a:sym typeface="Calibri Light"/>
              </a:defRPr>
            </a:lvl2pPr>
            <a:lvl3pPr marL="1280160" indent="-365760" algn="ctr">
              <a:buFontTx/>
              <a:defRPr sz="3200">
                <a:solidFill>
                  <a:srgbClr val="FFFFFF"/>
                </a:solidFill>
                <a:latin typeface="Calibri Light"/>
                <a:ea typeface="Calibri Light"/>
                <a:cs typeface="Calibri Light"/>
                <a:sym typeface="Calibri Light"/>
              </a:defRPr>
            </a:lvl3pPr>
            <a:lvl4pPr marL="1778000" indent="-406400" algn="ctr">
              <a:buFontTx/>
              <a:defRPr sz="3200">
                <a:solidFill>
                  <a:srgbClr val="FFFFFF"/>
                </a:solidFill>
                <a:latin typeface="Calibri Light"/>
                <a:ea typeface="Calibri Light"/>
                <a:cs typeface="Calibri Light"/>
                <a:sym typeface="Calibri Light"/>
              </a:defRPr>
            </a:lvl4pPr>
            <a:lvl5pPr marL="2235200" indent="-406400" algn="ctr">
              <a:buFontTx/>
              <a:defRPr sz="3200">
                <a:solidFill>
                  <a:srgbClr val="FFFFFF"/>
                </a:solidFill>
                <a:latin typeface="Calibri Light"/>
                <a:ea typeface="Calibri Light"/>
                <a:cs typeface="Calibri Light"/>
                <a:sym typeface="Calibri Light"/>
              </a:defRPr>
            </a:lvl5pPr>
          </a:lstStyle>
          <a:p>
            <a:pPr/>
            <a:r>
              <a:t>Thank You</a:t>
            </a:r>
          </a:p>
          <a:p>
            <a:pPr lvl="1"/>
            <a:r>
              <a:t/>
            </a:r>
          </a:p>
          <a:p>
            <a:pPr lvl="2"/>
            <a:r>
              <a:t/>
            </a:r>
          </a:p>
          <a:p>
            <a:pPr lvl="3"/>
            <a:r>
              <a:t/>
            </a:r>
          </a:p>
          <a:p>
            <a:pPr lvl="4"/>
            <a:r>
              <a:t/>
            </a:r>
          </a:p>
        </p:txBody>
      </p:sp>
      <p:sp>
        <p:nvSpPr>
          <p:cNvPr id="51" name="Slide Number"/>
          <p:cNvSpPr txBox="1"/>
          <p:nvPr>
            <p:ph type="sldNum" sz="quarter" idx="2"/>
          </p:nvPr>
        </p:nvSpPr>
        <p:spPr>
          <a:xfrm>
            <a:off x="5892800" y="6172200"/>
            <a:ext cx="28448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8" name="Title Text"/>
          <p:cNvSpPr txBox="1"/>
          <p:nvPr>
            <p:ph type="title"/>
          </p:nvPr>
        </p:nvSpPr>
        <p:spPr>
          <a:prstGeom prst="rect">
            <a:avLst/>
          </a:prstGeom>
        </p:spPr>
        <p:txBody>
          <a:bodyPr/>
          <a:lstStyle/>
          <a:p>
            <a:pPr/>
            <a:r>
              <a:t>Title Text</a:t>
            </a:r>
          </a:p>
        </p:txBody>
      </p:sp>
      <p:sp>
        <p:nvSpPr>
          <p:cNvPr id="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Round Same Side Corner Rectangle 9"/>
          <p:cNvSpPr/>
          <p:nvPr/>
        </p:nvSpPr>
        <p:spPr>
          <a:xfrm rot="5400000">
            <a:off x="107009" y="91990"/>
            <a:ext cx="381003" cy="5950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40" y="0"/>
                </a:moveTo>
                <a:lnTo>
                  <a:pt x="11160" y="0"/>
                </a:lnTo>
                <a:cubicBezTo>
                  <a:pt x="16926" y="0"/>
                  <a:pt x="21600" y="2993"/>
                  <a:pt x="21600" y="6685"/>
                </a:cubicBezTo>
                <a:lnTo>
                  <a:pt x="21600" y="21600"/>
                </a:lnTo>
                <a:lnTo>
                  <a:pt x="0" y="21600"/>
                </a:lnTo>
                <a:lnTo>
                  <a:pt x="0" y="6685"/>
                </a:lnTo>
                <a:cubicBezTo>
                  <a:pt x="0" y="2993"/>
                  <a:pt x="4674" y="0"/>
                  <a:pt x="10440" y="0"/>
                </a:cubicBezTo>
                <a:close/>
              </a:path>
            </a:pathLst>
          </a:custGeom>
          <a:solidFill>
            <a:srgbClr val="DA333C"/>
          </a:solidFill>
          <a:ln w="12700">
            <a:miter lim="400000"/>
          </a:ln>
        </p:spPr>
        <p:txBody>
          <a:bodyPr lIns="45719" rIns="45719" anchor="ctr"/>
          <a:lstStyle/>
          <a:p>
            <a:pPr algn="ctr">
              <a:defRPr>
                <a:solidFill>
                  <a:srgbClr val="FFFFFF"/>
                </a:solidFill>
              </a:defRPr>
            </a:pPr>
          </a:p>
        </p:txBody>
      </p:sp>
      <p:sp>
        <p:nvSpPr>
          <p:cNvPr id="3" name="Title Text"/>
          <p:cNvSpPr txBox="1"/>
          <p:nvPr>
            <p:ph type="title"/>
          </p:nvPr>
        </p:nvSpPr>
        <p:spPr>
          <a:xfrm>
            <a:off x="595022" y="70903"/>
            <a:ext cx="11227778" cy="637198"/>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pic>
        <p:nvPicPr>
          <p:cNvPr id="4" name="Picture 5" descr="Picture 5"/>
          <p:cNvPicPr>
            <a:picLocks noChangeAspect="1"/>
          </p:cNvPicPr>
          <p:nvPr/>
        </p:nvPicPr>
        <p:blipFill>
          <a:blip r:embed="rId2">
            <a:extLst/>
          </a:blip>
          <a:stretch>
            <a:fillRect/>
          </a:stretch>
        </p:blipFill>
        <p:spPr>
          <a:xfrm>
            <a:off x="10291802" y="6196012"/>
            <a:ext cx="1712086" cy="685801"/>
          </a:xfrm>
          <a:prstGeom prst="rect">
            <a:avLst/>
          </a:prstGeom>
          <a:ln w="12700">
            <a:miter lim="400000"/>
          </a:ln>
        </p:spPr>
      </p:pic>
      <p:sp>
        <p:nvSpPr>
          <p:cNvPr id="5" name="Body Level One…"/>
          <p:cNvSpPr txBox="1"/>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6" name="Slide Number"/>
          <p:cNvSpPr txBox="1"/>
          <p:nvPr>
            <p:ph type="sldNum" sz="quarter" idx="2"/>
          </p:nvPr>
        </p:nvSpPr>
        <p:spPr>
          <a:xfrm>
            <a:off x="11095176" y="6414761"/>
            <a:ext cx="258624" cy="248306"/>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4.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0.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2.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4.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6.png"/><Relationship Id="rId3" Type="http://schemas.openxmlformats.org/officeDocument/2006/relationships/image" Target="../media/image47.png"/><Relationship Id="rId4" Type="http://schemas.openxmlformats.org/officeDocument/2006/relationships/image" Target="../media/image48.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6.png"/><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0.png"/><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6.png"/><Relationship Id="rId3" Type="http://schemas.openxmlformats.org/officeDocument/2006/relationships/image" Target="../media/image47.png"/><Relationship Id="rId4" Type="http://schemas.openxmlformats.org/officeDocument/2006/relationships/image" Target="../media/image48.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 Id="rId3" Type="http://schemas.openxmlformats.org/officeDocument/2006/relationships/image" Target="../media/image1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 name="Text Placeholder 1"/>
          <p:cNvSpPr txBox="1"/>
          <p:nvPr>
            <p:ph type="body" sz="quarter" idx="1"/>
          </p:nvPr>
        </p:nvSpPr>
        <p:spPr>
          <a:xfrm>
            <a:off x="740243" y="2442697"/>
            <a:ext cx="5048238" cy="744538"/>
          </a:xfrm>
          <a:prstGeom prst="rect">
            <a:avLst/>
          </a:prstGeom>
        </p:spPr>
        <p:txBody>
          <a:bodyPr/>
          <a:lstStyle/>
          <a:p>
            <a:pPr/>
            <a:r>
              <a:t>About Heart Failure</a:t>
            </a:r>
          </a:p>
        </p:txBody>
      </p:sp>
      <p:sp>
        <p:nvSpPr>
          <p:cNvPr id="69" name="TextBox 3"/>
          <p:cNvSpPr txBox="1"/>
          <p:nvPr/>
        </p:nvSpPr>
        <p:spPr>
          <a:xfrm>
            <a:off x="544195" y="6448874"/>
            <a:ext cx="6004561" cy="3330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IR-1223-ELP-9041-SP</a:t>
            </a:r>
          </a:p>
        </p:txBody>
      </p:sp>
      <p:sp>
        <p:nvSpPr>
          <p:cNvPr id="70" name="A.Amirfarhangi MD."/>
          <p:cNvSpPr txBox="1"/>
          <p:nvPr/>
        </p:nvSpPr>
        <p:spPr>
          <a:xfrm>
            <a:off x="467156" y="3055227"/>
            <a:ext cx="3792326" cy="54933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600"/>
            </a:lvl1pPr>
          </a:lstStyle>
          <a:p>
            <a:pPr/>
            <a:r>
              <a:t>A.Amirfarhangi MD.</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Title"/>
          <p:cNvSpPr txBox="1"/>
          <p:nvPr>
            <p:ph type="body" sz="quarter" idx="1"/>
          </p:nvPr>
        </p:nvSpPr>
        <p:spPr>
          <a:prstGeom prst="rect">
            <a:avLst/>
          </a:prstGeom>
        </p:spPr>
        <p:txBody>
          <a:bodyPr/>
          <a:lstStyle/>
          <a:p>
            <a:pPr/>
          </a:p>
        </p:txBody>
      </p:sp>
      <p:pic>
        <p:nvPicPr>
          <p:cNvPr id="149" name="Screenshot 2023-10-20 at 14.15.18.png" descr="Screenshot 2023-10-20 at 14.15.18.png"/>
          <p:cNvPicPr>
            <a:picLocks noChangeAspect="0"/>
          </p:cNvPicPr>
          <p:nvPr/>
        </p:nvPicPr>
        <p:blipFill>
          <a:blip r:embed="rId2">
            <a:extLst/>
          </a:blip>
          <a:stretch>
            <a:fillRect/>
          </a:stretch>
        </p:blipFill>
        <p:spPr>
          <a:xfrm>
            <a:off x="2589824" y="-307175"/>
            <a:ext cx="7012352" cy="6651926"/>
          </a:xfrm>
          <a:prstGeom prst="rect">
            <a:avLst/>
          </a:prstGeom>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Text Placeholder 2"/>
          <p:cNvSpPr txBox="1"/>
          <p:nvPr>
            <p:ph type="body" sz="quarter" idx="1"/>
          </p:nvPr>
        </p:nvSpPr>
        <p:spPr>
          <a:xfrm>
            <a:off x="828189" y="391260"/>
            <a:ext cx="10535622" cy="660101"/>
          </a:xfrm>
          <a:prstGeom prst="rect">
            <a:avLst/>
          </a:prstGeom>
          <a:solidFill>
            <a:srgbClr val="4D7F73"/>
          </a:solidFill>
        </p:spPr>
        <p:txBody>
          <a:bodyPr anchor="ctr"/>
          <a:lstStyle>
            <a:lvl1pPr algn="just">
              <a:spcBef>
                <a:spcPts val="0"/>
              </a:spcBef>
              <a:defRPr sz="2400">
                <a:solidFill>
                  <a:srgbClr val="F2F2F2"/>
                </a:solidFill>
              </a:defRPr>
            </a:lvl1pPr>
          </a:lstStyle>
          <a:p>
            <a:pPr/>
            <a:r>
              <a:t>Targeting two essential pathways in a complementary manner</a:t>
            </a:r>
          </a:p>
        </p:txBody>
      </p:sp>
      <p:pic>
        <p:nvPicPr>
          <p:cNvPr id="152" name="Picture 3" descr="Picture 3"/>
          <p:cNvPicPr>
            <a:picLocks noChangeAspect="1"/>
          </p:cNvPicPr>
          <p:nvPr/>
        </p:nvPicPr>
        <p:blipFill>
          <a:blip r:embed="rId2">
            <a:extLst/>
          </a:blip>
          <a:stretch>
            <a:fillRect/>
          </a:stretch>
        </p:blipFill>
        <p:spPr>
          <a:xfrm>
            <a:off x="1884615" y="1236584"/>
            <a:ext cx="8422769" cy="5031051"/>
          </a:xfrm>
          <a:prstGeom prst="rect">
            <a:avLst/>
          </a:prstGeom>
          <a:ln w="12700">
            <a:miter lim="400000"/>
          </a:ln>
        </p:spPr>
      </p:pic>
      <p:sp>
        <p:nvSpPr>
          <p:cNvPr id="153" name="TextBox 4"/>
          <p:cNvSpPr txBox="1"/>
          <p:nvPr/>
        </p:nvSpPr>
        <p:spPr>
          <a:xfrm>
            <a:off x="1585335" y="6317782"/>
            <a:ext cx="6004560" cy="1762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600">
                <a:solidFill>
                  <a:srgbClr val="808080"/>
                </a:solidFill>
              </a:defRPr>
            </a:lvl1pPr>
          </a:lstStyle>
          <a:p>
            <a:pPr/>
            <a:r>
              <a:t>Sacubitril/Valsartan FDA Label. Reference ID: 4185290. </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57" name="Text Placeholder 2"/>
          <p:cNvGrpSpPr/>
          <p:nvPr/>
        </p:nvGrpSpPr>
        <p:grpSpPr>
          <a:xfrm>
            <a:off x="982980" y="187227"/>
            <a:ext cx="10607041" cy="731520"/>
            <a:chOff x="0" y="0"/>
            <a:chExt cx="10607040" cy="731519"/>
          </a:xfrm>
        </p:grpSpPr>
        <p:sp>
          <p:nvSpPr>
            <p:cNvPr id="155" name="Rounded Rectangle"/>
            <p:cNvSpPr/>
            <p:nvPr/>
          </p:nvSpPr>
          <p:spPr>
            <a:xfrm>
              <a:off x="0" y="0"/>
              <a:ext cx="10607041" cy="731520"/>
            </a:xfrm>
            <a:prstGeom prst="roundRect">
              <a:avLst>
                <a:gd name="adj" fmla="val 16667"/>
              </a:avLst>
            </a:prstGeom>
            <a:solidFill>
              <a:srgbClr val="4D7F73"/>
            </a:solidFill>
            <a:ln w="12700" cap="flat">
              <a:noFill/>
              <a:miter lim="400000"/>
            </a:ln>
            <a:effectLst/>
          </p:spPr>
          <p:txBody>
            <a:bodyPr wrap="square" lIns="45719" tIns="45719" rIns="45719" bIns="45719" numCol="1" anchor="ctr">
              <a:noAutofit/>
            </a:bodyPr>
            <a:lstStyle/>
            <a:p>
              <a:pPr algn="just">
                <a:lnSpc>
                  <a:spcPct val="90000"/>
                </a:lnSpc>
                <a:defRPr sz="2800">
                  <a:solidFill>
                    <a:srgbClr val="44546A"/>
                  </a:solidFill>
                  <a:latin typeface="Calibri Light"/>
                  <a:ea typeface="Calibri Light"/>
                  <a:cs typeface="Calibri Light"/>
                  <a:sym typeface="Calibri Light"/>
                </a:defRPr>
              </a:pPr>
            </a:p>
          </p:txBody>
        </p:sp>
        <p:sp>
          <p:nvSpPr>
            <p:cNvPr id="156" name="Treatment of HF With Reduced Ejection Fraction"/>
            <p:cNvSpPr txBox="1"/>
            <p:nvPr/>
          </p:nvSpPr>
          <p:spPr>
            <a:xfrm>
              <a:off x="81429" y="35709"/>
              <a:ext cx="10444182" cy="6601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rmAutofit fontScale="100000" lnSpcReduction="0"/>
            </a:bodyPr>
            <a:lstStyle/>
            <a:p>
              <a:pPr algn="just">
                <a:lnSpc>
                  <a:spcPct val="90000"/>
                </a:lnSpc>
                <a:defRPr sz="2400">
                  <a:solidFill>
                    <a:srgbClr val="F2F2F2"/>
                  </a:solidFill>
                  <a:latin typeface="Calibri Light"/>
                  <a:ea typeface="Calibri Light"/>
                  <a:cs typeface="Calibri Light"/>
                  <a:sym typeface="Calibri Light"/>
                </a:defRPr>
              </a:pPr>
              <a:r>
                <a:t>Treatment of HF With</a:t>
              </a:r>
              <a:r>
                <a:t> </a:t>
              </a:r>
              <a:r>
                <a:t>Reduced Ejection Fraction</a:t>
              </a:r>
            </a:p>
          </p:txBody>
        </p:sp>
      </p:grpSp>
      <p:grpSp>
        <p:nvGrpSpPr>
          <p:cNvPr id="160" name="TextBox 7"/>
          <p:cNvGrpSpPr/>
          <p:nvPr/>
        </p:nvGrpSpPr>
        <p:grpSpPr>
          <a:xfrm>
            <a:off x="2302130" y="2508213"/>
            <a:ext cx="9172698" cy="1976238"/>
            <a:chOff x="0" y="0"/>
            <a:chExt cx="9172696" cy="1976236"/>
          </a:xfrm>
        </p:grpSpPr>
        <p:sp>
          <p:nvSpPr>
            <p:cNvPr id="158" name="Rounded Rectangle"/>
            <p:cNvSpPr/>
            <p:nvPr/>
          </p:nvSpPr>
          <p:spPr>
            <a:xfrm>
              <a:off x="0" y="0"/>
              <a:ext cx="9172697" cy="1976237"/>
            </a:xfrm>
            <a:prstGeom prst="roundRect">
              <a:avLst>
                <a:gd name="adj" fmla="val 16667"/>
              </a:avLst>
            </a:prstGeom>
            <a:solidFill>
              <a:srgbClr val="FFFFFF"/>
            </a:solidFill>
            <a:ln w="12700" cap="flat">
              <a:solidFill>
                <a:schemeClr val="accent5"/>
              </a:solidFill>
              <a:prstDash val="solid"/>
              <a:miter lim="800000"/>
            </a:ln>
            <a:effectLst/>
          </p:spPr>
          <p:txBody>
            <a:bodyPr wrap="square" lIns="45719" tIns="45719" rIns="45719" bIns="45719" numCol="1" anchor="t">
              <a:noAutofit/>
            </a:bodyPr>
            <a:lstStyle/>
            <a:p>
              <a:pPr algn="just">
                <a:lnSpc>
                  <a:spcPct val="200000"/>
                </a:lnSpc>
                <a:spcBef>
                  <a:spcPts val="800"/>
                </a:spcBef>
                <a:defRPr sz="1600">
                  <a:solidFill>
                    <a:srgbClr val="FF0000"/>
                  </a:solidFill>
                </a:defRPr>
              </a:pPr>
            </a:p>
          </p:txBody>
        </p:sp>
        <p:sp>
          <p:nvSpPr>
            <p:cNvPr id="159" name="If patients have chronic symptomatic HFrEF with NYHA class II or III symptoms and they tolerate an ACEi or ARB, they should be switched to an ARNI because of improvement in morbidity and mortality. (COR:1)"/>
            <p:cNvSpPr txBox="1"/>
            <p:nvPr/>
          </p:nvSpPr>
          <p:spPr>
            <a:xfrm>
              <a:off x="148542" y="102821"/>
              <a:ext cx="8875613" cy="14005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just">
                <a:lnSpc>
                  <a:spcPct val="200000"/>
                </a:lnSpc>
                <a:spcBef>
                  <a:spcPts val="800"/>
                </a:spcBef>
                <a:defRPr b="1"/>
              </a:pPr>
              <a:r>
                <a:t>If patients have chronic </a:t>
              </a:r>
              <a:r>
                <a:rPr u="sng"/>
                <a:t>symptomatic</a:t>
              </a:r>
              <a:r>
                <a:t> HFrEF with NYHA class II or III symptoms and they tolerate an ACEi or ARB, they should be switched to an ARNI because of improvement in morbidity and mortality. </a:t>
              </a:r>
              <a:r>
                <a:rPr>
                  <a:solidFill>
                    <a:srgbClr val="FF0000"/>
                  </a:solidFill>
                </a:rPr>
                <a:t>(COR:1)</a:t>
              </a:r>
            </a:p>
          </p:txBody>
        </p:sp>
      </p:grpSp>
      <p:sp>
        <p:nvSpPr>
          <p:cNvPr id="161" name="TextBox 11"/>
          <p:cNvSpPr txBox="1"/>
          <p:nvPr/>
        </p:nvSpPr>
        <p:spPr>
          <a:xfrm>
            <a:off x="838200" y="6606658"/>
            <a:ext cx="6004560" cy="1762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600">
                <a:solidFill>
                  <a:srgbClr val="808080"/>
                </a:solidFill>
              </a:defRPr>
            </a:lvl1pPr>
          </a:lstStyle>
          <a:p>
            <a:pPr/>
            <a:r>
              <a:t>ACC/AHA Guideline 2022</a:t>
            </a:r>
          </a:p>
        </p:txBody>
      </p:sp>
      <p:pic>
        <p:nvPicPr>
          <p:cNvPr id="162" name="Picture 2" descr="Picture 2"/>
          <p:cNvPicPr>
            <a:picLocks noChangeAspect="1"/>
          </p:cNvPicPr>
          <p:nvPr/>
        </p:nvPicPr>
        <p:blipFill>
          <a:blip r:embed="rId2">
            <a:extLst/>
          </a:blip>
          <a:stretch>
            <a:fillRect/>
          </a:stretch>
        </p:blipFill>
        <p:spPr>
          <a:xfrm>
            <a:off x="1080528" y="2895925"/>
            <a:ext cx="1124327" cy="1200812"/>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66" name="Text Placeholder 2"/>
          <p:cNvGrpSpPr/>
          <p:nvPr/>
        </p:nvGrpSpPr>
        <p:grpSpPr>
          <a:xfrm>
            <a:off x="982980" y="187227"/>
            <a:ext cx="10607041" cy="731520"/>
            <a:chOff x="0" y="0"/>
            <a:chExt cx="10607040" cy="731519"/>
          </a:xfrm>
        </p:grpSpPr>
        <p:sp>
          <p:nvSpPr>
            <p:cNvPr id="164" name="Rounded Rectangle"/>
            <p:cNvSpPr/>
            <p:nvPr/>
          </p:nvSpPr>
          <p:spPr>
            <a:xfrm>
              <a:off x="0" y="0"/>
              <a:ext cx="10607041" cy="731520"/>
            </a:xfrm>
            <a:prstGeom prst="roundRect">
              <a:avLst>
                <a:gd name="adj" fmla="val 16667"/>
              </a:avLst>
            </a:prstGeom>
            <a:solidFill>
              <a:srgbClr val="4D7F73"/>
            </a:solidFill>
            <a:ln w="12700" cap="flat">
              <a:noFill/>
              <a:miter lim="400000"/>
            </a:ln>
            <a:effectLst/>
          </p:spPr>
          <p:txBody>
            <a:bodyPr wrap="square" lIns="45719" tIns="45719" rIns="45719" bIns="45719" numCol="1" anchor="ctr">
              <a:noAutofit/>
            </a:bodyPr>
            <a:lstStyle/>
            <a:p>
              <a:pPr algn="just">
                <a:lnSpc>
                  <a:spcPct val="90000"/>
                </a:lnSpc>
                <a:defRPr sz="2800">
                  <a:solidFill>
                    <a:srgbClr val="44546A"/>
                  </a:solidFill>
                  <a:latin typeface="Calibri Light"/>
                  <a:ea typeface="Calibri Light"/>
                  <a:cs typeface="Calibri Light"/>
                  <a:sym typeface="Calibri Light"/>
                </a:defRPr>
              </a:pPr>
            </a:p>
          </p:txBody>
        </p:sp>
        <p:sp>
          <p:nvSpPr>
            <p:cNvPr id="165" name="Treatment of HF With Reduced Ejection Fraction"/>
            <p:cNvSpPr txBox="1"/>
            <p:nvPr/>
          </p:nvSpPr>
          <p:spPr>
            <a:xfrm>
              <a:off x="81429" y="35709"/>
              <a:ext cx="10444182" cy="6601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rmAutofit fontScale="100000" lnSpcReduction="0"/>
            </a:bodyPr>
            <a:lstStyle/>
            <a:p>
              <a:pPr algn="just">
                <a:lnSpc>
                  <a:spcPct val="90000"/>
                </a:lnSpc>
                <a:defRPr sz="2400">
                  <a:solidFill>
                    <a:srgbClr val="F2F2F2"/>
                  </a:solidFill>
                  <a:latin typeface="Calibri Light"/>
                  <a:ea typeface="Calibri Light"/>
                  <a:cs typeface="Calibri Light"/>
                  <a:sym typeface="Calibri Light"/>
                </a:defRPr>
              </a:pPr>
              <a:r>
                <a:t>Treatment of HF With</a:t>
              </a:r>
              <a:r>
                <a:t> </a:t>
              </a:r>
              <a:r>
                <a:t>Reduced Ejection Fraction</a:t>
              </a:r>
            </a:p>
          </p:txBody>
        </p:sp>
      </p:grpSp>
      <p:sp>
        <p:nvSpPr>
          <p:cNvPr id="167" name="TextBox 5"/>
          <p:cNvSpPr txBox="1"/>
          <p:nvPr/>
        </p:nvSpPr>
        <p:spPr>
          <a:xfrm>
            <a:off x="838200" y="6606658"/>
            <a:ext cx="6004560" cy="1762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600">
                <a:solidFill>
                  <a:srgbClr val="808080"/>
                </a:solidFill>
              </a:defRPr>
            </a:lvl1pPr>
          </a:lstStyle>
          <a:p>
            <a:pPr/>
            <a:r>
              <a:t>ACC/AHA Guideline 2022</a:t>
            </a:r>
          </a:p>
        </p:txBody>
      </p:sp>
      <p:pic>
        <p:nvPicPr>
          <p:cNvPr id="168" name="Picture 6" descr="Picture 6"/>
          <p:cNvPicPr>
            <a:picLocks noChangeAspect="1"/>
          </p:cNvPicPr>
          <p:nvPr/>
        </p:nvPicPr>
        <p:blipFill>
          <a:blip r:embed="rId2">
            <a:extLst/>
          </a:blip>
          <a:stretch>
            <a:fillRect/>
          </a:stretch>
        </p:blipFill>
        <p:spPr>
          <a:xfrm>
            <a:off x="5313426" y="1992101"/>
            <a:ext cx="6492786" cy="873114"/>
          </a:xfrm>
          <a:prstGeom prst="rect">
            <a:avLst/>
          </a:prstGeom>
          <a:ln w="12700">
            <a:miter lim="400000"/>
          </a:ln>
        </p:spPr>
      </p:pic>
      <p:pic>
        <p:nvPicPr>
          <p:cNvPr id="169" name="Picture 8" descr="Picture 8"/>
          <p:cNvPicPr>
            <a:picLocks noChangeAspect="1"/>
          </p:cNvPicPr>
          <p:nvPr/>
        </p:nvPicPr>
        <p:blipFill>
          <a:blip r:embed="rId3">
            <a:extLst/>
          </a:blip>
          <a:stretch>
            <a:fillRect/>
          </a:stretch>
        </p:blipFill>
        <p:spPr>
          <a:xfrm>
            <a:off x="5313426" y="4608812"/>
            <a:ext cx="6492786" cy="921865"/>
          </a:xfrm>
          <a:prstGeom prst="rect">
            <a:avLst/>
          </a:prstGeom>
          <a:ln w="12700">
            <a:miter lim="400000"/>
          </a:ln>
        </p:spPr>
      </p:pic>
      <p:pic>
        <p:nvPicPr>
          <p:cNvPr id="170" name="Picture 10" descr="Picture 10"/>
          <p:cNvPicPr>
            <a:picLocks noChangeAspect="1"/>
          </p:cNvPicPr>
          <p:nvPr/>
        </p:nvPicPr>
        <p:blipFill>
          <a:blip r:embed="rId4">
            <a:extLst/>
          </a:blip>
          <a:stretch>
            <a:fillRect/>
          </a:stretch>
        </p:blipFill>
        <p:spPr>
          <a:xfrm>
            <a:off x="982980" y="1994728"/>
            <a:ext cx="4330447" cy="3535949"/>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Title"/>
          <p:cNvSpPr txBox="1"/>
          <p:nvPr>
            <p:ph type="body" sz="quarter" idx="1"/>
          </p:nvPr>
        </p:nvSpPr>
        <p:spPr>
          <a:prstGeom prst="rect">
            <a:avLst/>
          </a:prstGeom>
        </p:spPr>
        <p:txBody>
          <a:bodyPr/>
          <a:lstStyle/>
          <a:p>
            <a:pPr/>
          </a:p>
        </p:txBody>
      </p:sp>
      <p:pic>
        <p:nvPicPr>
          <p:cNvPr id="173" name="Screenshot 2023-10-20 at 14.16.19.png" descr="Screenshot 2023-10-20 at 14.16.19.png"/>
          <p:cNvPicPr>
            <a:picLocks noChangeAspect="0"/>
          </p:cNvPicPr>
          <p:nvPr/>
        </p:nvPicPr>
        <p:blipFill>
          <a:blip r:embed="rId2">
            <a:extLst/>
          </a:blip>
          <a:stretch>
            <a:fillRect/>
          </a:stretch>
        </p:blipFill>
        <p:spPr>
          <a:xfrm>
            <a:off x="1968499" y="736546"/>
            <a:ext cx="8255001" cy="4991101"/>
          </a:xfrm>
          <a:prstGeom prst="rect">
            <a:avLst/>
          </a:prstGeom>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Title"/>
          <p:cNvSpPr txBox="1"/>
          <p:nvPr>
            <p:ph type="body" sz="quarter" idx="1"/>
          </p:nvPr>
        </p:nvSpPr>
        <p:spPr>
          <a:prstGeom prst="rect">
            <a:avLst/>
          </a:prstGeom>
        </p:spPr>
        <p:txBody>
          <a:bodyPr/>
          <a:lstStyle/>
          <a:p>
            <a:pPr/>
          </a:p>
        </p:txBody>
      </p:sp>
      <p:pic>
        <p:nvPicPr>
          <p:cNvPr id="176" name="Screenshot 2023-10-20 at 14.17.08.png" descr="Screenshot 2023-10-20 at 14.17.08.png"/>
          <p:cNvPicPr>
            <a:picLocks noChangeAspect="0"/>
          </p:cNvPicPr>
          <p:nvPr/>
        </p:nvPicPr>
        <p:blipFill>
          <a:blip r:embed="rId2">
            <a:extLst/>
          </a:blip>
          <a:stretch>
            <a:fillRect/>
          </a:stretch>
        </p:blipFill>
        <p:spPr>
          <a:xfrm>
            <a:off x="1968500" y="1736590"/>
            <a:ext cx="8255000" cy="2438401"/>
          </a:xfrm>
          <a:prstGeom prst="rect">
            <a:avLst/>
          </a:prstGeom>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Title"/>
          <p:cNvSpPr txBox="1"/>
          <p:nvPr>
            <p:ph type="body" sz="quarter" idx="1"/>
          </p:nvPr>
        </p:nvSpPr>
        <p:spPr>
          <a:prstGeom prst="rect">
            <a:avLst/>
          </a:prstGeom>
        </p:spPr>
        <p:txBody>
          <a:bodyPr/>
          <a:lstStyle/>
          <a:p>
            <a:pPr/>
          </a:p>
        </p:txBody>
      </p:sp>
      <p:pic>
        <p:nvPicPr>
          <p:cNvPr id="179" name="pasted-movie.png" descr="pasted-movie.png"/>
          <p:cNvPicPr>
            <a:picLocks noChangeAspect="1"/>
          </p:cNvPicPr>
          <p:nvPr/>
        </p:nvPicPr>
        <p:blipFill>
          <a:blip r:embed="rId2">
            <a:extLst/>
          </a:blip>
          <a:stretch>
            <a:fillRect/>
          </a:stretch>
        </p:blipFill>
        <p:spPr>
          <a:xfrm>
            <a:off x="1524000" y="0"/>
            <a:ext cx="9144000" cy="6858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Title"/>
          <p:cNvSpPr txBox="1"/>
          <p:nvPr>
            <p:ph type="body" sz="quarter" idx="1"/>
          </p:nvPr>
        </p:nvSpPr>
        <p:spPr>
          <a:prstGeom prst="rect">
            <a:avLst/>
          </a:prstGeom>
        </p:spPr>
        <p:txBody>
          <a:bodyPr/>
          <a:lstStyle/>
          <a:p>
            <a:pPr/>
          </a:p>
        </p:txBody>
      </p:sp>
      <p:pic>
        <p:nvPicPr>
          <p:cNvPr id="182" name="Screenshot 2023-10-20 at 16.01.17.png" descr="Screenshot 2023-10-20 at 16.01.17.png"/>
          <p:cNvPicPr>
            <a:picLocks noChangeAspect="0"/>
          </p:cNvPicPr>
          <p:nvPr/>
        </p:nvPicPr>
        <p:blipFill>
          <a:blip r:embed="rId2">
            <a:extLst/>
          </a:blip>
          <a:stretch>
            <a:fillRect/>
          </a:stretch>
        </p:blipFill>
        <p:spPr>
          <a:xfrm>
            <a:off x="2483731" y="1724609"/>
            <a:ext cx="7823201" cy="1955801"/>
          </a:xfrm>
          <a:prstGeom prst="rect">
            <a:avLst/>
          </a:prstGeom>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Title"/>
          <p:cNvSpPr txBox="1"/>
          <p:nvPr>
            <p:ph type="body" sz="quarter" idx="1"/>
          </p:nvPr>
        </p:nvSpPr>
        <p:spPr>
          <a:prstGeom prst="rect">
            <a:avLst/>
          </a:prstGeom>
        </p:spPr>
        <p:txBody>
          <a:bodyPr/>
          <a:lstStyle/>
          <a:p>
            <a:pPr/>
          </a:p>
        </p:txBody>
      </p:sp>
      <p:pic>
        <p:nvPicPr>
          <p:cNvPr id="185" name="pasted-movie.png" descr="pasted-movie.png"/>
          <p:cNvPicPr>
            <a:picLocks noChangeAspect="1"/>
          </p:cNvPicPr>
          <p:nvPr/>
        </p:nvPicPr>
        <p:blipFill>
          <a:blip r:embed="rId2">
            <a:extLst/>
          </a:blip>
          <a:stretch>
            <a:fillRect/>
          </a:stretch>
        </p:blipFill>
        <p:spPr>
          <a:xfrm>
            <a:off x="2434444" y="34538"/>
            <a:ext cx="7323112" cy="6319072"/>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Title"/>
          <p:cNvSpPr txBox="1"/>
          <p:nvPr>
            <p:ph type="body" sz="quarter" idx="1"/>
          </p:nvPr>
        </p:nvSpPr>
        <p:spPr>
          <a:prstGeom prst="rect">
            <a:avLst/>
          </a:prstGeom>
        </p:spPr>
        <p:txBody>
          <a:bodyPr/>
          <a:lstStyle/>
          <a:p>
            <a:pPr/>
          </a:p>
        </p:txBody>
      </p:sp>
      <p:pic>
        <p:nvPicPr>
          <p:cNvPr id="188" name="Screenshot 2023-10-20 at 16.03.35.png" descr="Screenshot 2023-10-20 at 16.03.35.png"/>
          <p:cNvPicPr>
            <a:picLocks noChangeAspect="0"/>
          </p:cNvPicPr>
          <p:nvPr/>
        </p:nvPicPr>
        <p:blipFill>
          <a:blip r:embed="rId2">
            <a:extLst/>
          </a:blip>
          <a:stretch>
            <a:fillRect/>
          </a:stretch>
        </p:blipFill>
        <p:spPr>
          <a:xfrm>
            <a:off x="2184399" y="1931839"/>
            <a:ext cx="7823201" cy="1955801"/>
          </a:xfrm>
          <a:prstGeom prst="rect">
            <a:avLst/>
          </a:prstGeom>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 name="Text Placeholder 2"/>
          <p:cNvSpPr txBox="1"/>
          <p:nvPr>
            <p:ph type="body" sz="quarter" idx="1"/>
          </p:nvPr>
        </p:nvSpPr>
        <p:spPr>
          <a:xfrm>
            <a:off x="828189" y="391260"/>
            <a:ext cx="10535622" cy="660101"/>
          </a:xfrm>
          <a:prstGeom prst="rect">
            <a:avLst/>
          </a:prstGeom>
          <a:solidFill>
            <a:srgbClr val="4D7F73"/>
          </a:solidFill>
        </p:spPr>
        <p:txBody>
          <a:bodyPr anchor="ctr"/>
          <a:lstStyle>
            <a:lvl1pPr algn="just">
              <a:spcBef>
                <a:spcPts val="0"/>
              </a:spcBef>
              <a:defRPr sz="2400">
                <a:solidFill>
                  <a:srgbClr val="F2F2F2"/>
                </a:solidFill>
              </a:defRPr>
            </a:lvl1pPr>
          </a:lstStyle>
          <a:p>
            <a:pPr/>
            <a:r>
              <a:t>4.2% prevalence in general adult population that is increasing through the years</a:t>
            </a:r>
          </a:p>
        </p:txBody>
      </p:sp>
      <p:sp>
        <p:nvSpPr>
          <p:cNvPr id="73" name="TextBox 4"/>
          <p:cNvSpPr txBox="1"/>
          <p:nvPr/>
        </p:nvSpPr>
        <p:spPr>
          <a:xfrm>
            <a:off x="1595846" y="6133117"/>
            <a:ext cx="6248401" cy="37942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sz="600">
                <a:solidFill>
                  <a:srgbClr val="808080"/>
                </a:solidFill>
              </a:defRPr>
            </a:pPr>
            <a:r>
              <a:t>Circ Heart Fail. 2013; 6(3): 606-19. </a:t>
            </a:r>
          </a:p>
          <a:p>
            <a:pPr algn="just">
              <a:defRPr sz="600">
                <a:solidFill>
                  <a:srgbClr val="808080"/>
                </a:solidFill>
              </a:defRPr>
            </a:pPr>
            <a:r>
              <a:t>Circulation. 2002; 106(24): 3068-72. </a:t>
            </a:r>
          </a:p>
          <a:p>
            <a:pPr algn="just">
              <a:defRPr sz="600">
                <a:solidFill>
                  <a:srgbClr val="808080"/>
                </a:solidFill>
              </a:defRPr>
            </a:pPr>
            <a:r>
              <a:t>Eur J Heart Fail. 2020; 22(8): 1342-1356.</a:t>
            </a:r>
          </a:p>
        </p:txBody>
      </p:sp>
      <p:grpSp>
        <p:nvGrpSpPr>
          <p:cNvPr id="76" name="Group 5"/>
          <p:cNvGrpSpPr/>
          <p:nvPr/>
        </p:nvGrpSpPr>
        <p:grpSpPr>
          <a:xfrm>
            <a:off x="2850718" y="1539226"/>
            <a:ext cx="6490564" cy="4593892"/>
            <a:chOff x="0" y="0"/>
            <a:chExt cx="6490563" cy="4593890"/>
          </a:xfrm>
        </p:grpSpPr>
        <p:pic>
          <p:nvPicPr>
            <p:cNvPr id="74" name="Picture 10" descr="Picture 10"/>
            <p:cNvPicPr>
              <a:picLocks noChangeAspect="1"/>
            </p:cNvPicPr>
            <p:nvPr/>
          </p:nvPicPr>
          <p:blipFill>
            <a:blip r:embed="rId3">
              <a:extLst/>
            </a:blip>
            <a:stretch>
              <a:fillRect/>
            </a:stretch>
          </p:blipFill>
          <p:spPr>
            <a:xfrm>
              <a:off x="0" y="0"/>
              <a:ext cx="6490564" cy="4593891"/>
            </a:xfrm>
            <a:prstGeom prst="rect">
              <a:avLst/>
            </a:prstGeom>
            <a:ln w="12700" cap="flat">
              <a:noFill/>
              <a:miter lim="400000"/>
            </a:ln>
            <a:effectLst/>
          </p:spPr>
        </p:pic>
        <p:sp>
          <p:nvSpPr>
            <p:cNvPr id="75" name="Rectangle 3"/>
            <p:cNvSpPr/>
            <p:nvPr/>
          </p:nvSpPr>
          <p:spPr>
            <a:xfrm>
              <a:off x="4908618" y="986259"/>
              <a:ext cx="365762" cy="330926"/>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Hypotension…"/>
          <p:cNvSpPr txBox="1"/>
          <p:nvPr/>
        </p:nvSpPr>
        <p:spPr>
          <a:xfrm>
            <a:off x="1560867" y="1996054"/>
            <a:ext cx="3572341" cy="110813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3600"/>
            </a:pPr>
            <a:r>
              <a:t>Hypotension</a:t>
            </a:r>
          </a:p>
          <a:p>
            <a:pPr>
              <a:defRPr sz="3600"/>
            </a:pPr>
            <a:r>
              <a:t>Renal Dysfunction</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Title"/>
          <p:cNvSpPr txBox="1"/>
          <p:nvPr>
            <p:ph type="body" sz="quarter" idx="1"/>
          </p:nvPr>
        </p:nvSpPr>
        <p:spPr>
          <a:prstGeom prst="rect">
            <a:avLst/>
          </a:prstGeom>
        </p:spPr>
        <p:txBody>
          <a:bodyPr/>
          <a:lstStyle/>
          <a:p>
            <a:pPr/>
          </a:p>
        </p:txBody>
      </p:sp>
      <p:pic>
        <p:nvPicPr>
          <p:cNvPr id="193" name="Screenshot 2023-10-20 at 21.05.42.png" descr="Screenshot 2023-10-20 at 21.05.42.png"/>
          <p:cNvPicPr>
            <a:picLocks noChangeAspect="1"/>
          </p:cNvPicPr>
          <p:nvPr/>
        </p:nvPicPr>
        <p:blipFill>
          <a:blip r:embed="rId2">
            <a:extLst/>
          </a:blip>
          <a:stretch>
            <a:fillRect/>
          </a:stretch>
        </p:blipFill>
        <p:spPr>
          <a:xfrm>
            <a:off x="394007" y="0"/>
            <a:ext cx="11403986" cy="6858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Title"/>
          <p:cNvSpPr txBox="1"/>
          <p:nvPr>
            <p:ph type="body" sz="quarter" idx="1"/>
          </p:nvPr>
        </p:nvSpPr>
        <p:spPr>
          <a:prstGeom prst="rect">
            <a:avLst/>
          </a:prstGeom>
        </p:spPr>
        <p:txBody>
          <a:bodyPr/>
          <a:lstStyle/>
          <a:p>
            <a:pPr/>
          </a:p>
        </p:txBody>
      </p:sp>
      <p:grpSp>
        <p:nvGrpSpPr>
          <p:cNvPr id="201" name="Diagram 5"/>
          <p:cNvGrpSpPr/>
          <p:nvPr/>
        </p:nvGrpSpPr>
        <p:grpSpPr>
          <a:xfrm>
            <a:off x="512117" y="1472635"/>
            <a:ext cx="11167766" cy="3378376"/>
            <a:chOff x="0" y="0"/>
            <a:chExt cx="11167764" cy="3378375"/>
          </a:xfrm>
        </p:grpSpPr>
        <p:sp>
          <p:nvSpPr>
            <p:cNvPr id="196" name="Risk Factors for Symptomatic Hypotension"/>
            <p:cNvSpPr txBox="1"/>
            <p:nvPr/>
          </p:nvSpPr>
          <p:spPr>
            <a:xfrm>
              <a:off x="0" y="1109720"/>
              <a:ext cx="1878954" cy="11589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800100">
                <a:lnSpc>
                  <a:spcPct val="150000"/>
                </a:lnSpc>
                <a:spcBef>
                  <a:spcPts val="700"/>
                </a:spcBef>
                <a:defRPr b="1">
                  <a:solidFill>
                    <a:srgbClr val="44546A"/>
                  </a:solidFill>
                </a:defRPr>
              </a:lvl1pPr>
            </a:lstStyle>
            <a:p>
              <a:pPr/>
              <a:r>
                <a:t>Risk Factors for Symptomatic Hypotension </a:t>
              </a:r>
            </a:p>
          </p:txBody>
        </p:sp>
        <p:sp>
          <p:nvSpPr>
            <p:cNvPr id="197" name="Line"/>
            <p:cNvSpPr/>
            <p:nvPr/>
          </p:nvSpPr>
          <p:spPr>
            <a:xfrm>
              <a:off x="1961249" y="0"/>
              <a:ext cx="408711" cy="33783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191"/>
                    <a:pt x="10800" y="20685"/>
                  </a:cubicBezTo>
                  <a:lnTo>
                    <a:pt x="10800" y="11715"/>
                  </a:lnTo>
                  <a:cubicBezTo>
                    <a:pt x="10800" y="11209"/>
                    <a:pt x="5965" y="10800"/>
                    <a:pt x="0" y="10800"/>
                  </a:cubicBezTo>
                  <a:cubicBezTo>
                    <a:pt x="5965" y="10800"/>
                    <a:pt x="10800" y="10391"/>
                    <a:pt x="10800" y="9885"/>
                  </a:cubicBezTo>
                  <a:lnTo>
                    <a:pt x="10800" y="915"/>
                  </a:lnTo>
                  <a:cubicBezTo>
                    <a:pt x="10800" y="409"/>
                    <a:pt x="15635" y="0"/>
                    <a:pt x="21600" y="0"/>
                  </a:cubicBezTo>
                </a:path>
              </a:pathLst>
            </a:custGeom>
            <a:noFill/>
            <a:ln w="12700" cap="flat">
              <a:solidFill>
                <a:srgbClr val="364354"/>
              </a:solidFill>
              <a:prstDash val="solid"/>
              <a:miter lim="800000"/>
            </a:ln>
            <a:effectLst/>
          </p:spPr>
          <p:txBody>
            <a:bodyPr wrap="square" lIns="45719" tIns="45719" rIns="45719" bIns="45719" numCol="1" anchor="t">
              <a:noAutofit/>
            </a:bodyPr>
            <a:lstStyle/>
            <a:p>
              <a:pPr/>
            </a:p>
          </p:txBody>
        </p:sp>
        <p:grpSp>
          <p:nvGrpSpPr>
            <p:cNvPr id="200" name="Group"/>
            <p:cNvGrpSpPr/>
            <p:nvPr/>
          </p:nvGrpSpPr>
          <p:grpSpPr>
            <a:xfrm>
              <a:off x="2533442" y="0"/>
              <a:ext cx="8634323" cy="3378376"/>
              <a:chOff x="0" y="0"/>
              <a:chExt cx="8634321" cy="3378375"/>
            </a:xfrm>
          </p:grpSpPr>
          <p:sp>
            <p:nvSpPr>
              <p:cNvPr id="198" name="Rectangle"/>
              <p:cNvSpPr/>
              <p:nvPr/>
            </p:nvSpPr>
            <p:spPr>
              <a:xfrm>
                <a:off x="0" y="-1"/>
                <a:ext cx="8634322" cy="3378377"/>
              </a:xfrm>
              <a:prstGeom prst="rect">
                <a:avLst/>
              </a:prstGeom>
              <a:gradFill flip="none" rotWithShape="1">
                <a:gsLst>
                  <a:gs pos="0">
                    <a:srgbClr val="5F6A7C"/>
                  </a:gs>
                  <a:gs pos="50000">
                    <a:srgbClr val="42546C"/>
                  </a:gs>
                  <a:gs pos="100000">
                    <a:srgbClr val="394A61"/>
                  </a:gs>
                </a:gsLst>
                <a:lin ang="5400000" scaled="0"/>
              </a:gradFill>
              <a:ln w="12700" cap="flat">
                <a:noFill/>
                <a:miter lim="400000"/>
              </a:ln>
              <a:effectLst/>
            </p:spPr>
            <p:txBody>
              <a:bodyPr wrap="square" lIns="45719" tIns="45719" rIns="45719" bIns="45719" numCol="1" anchor="ctr">
                <a:noAutofit/>
              </a:bodyPr>
              <a:lstStyle/>
              <a:p>
                <a:pPr algn="just" defTabSz="711200">
                  <a:lnSpc>
                    <a:spcPct val="150000"/>
                  </a:lnSpc>
                  <a:spcBef>
                    <a:spcPts val="300"/>
                  </a:spcBef>
                  <a:defRPr>
                    <a:solidFill>
                      <a:srgbClr val="FFFFFF"/>
                    </a:solidFill>
                  </a:defRPr>
                </a:pPr>
              </a:p>
            </p:txBody>
          </p:sp>
          <p:sp>
            <p:nvSpPr>
              <p:cNvPr id="199" name="Volume-and/or salt-depleted patients (e.g. by high dose diuretic therapy)…"/>
              <p:cNvSpPr txBox="1"/>
              <p:nvPr/>
            </p:nvSpPr>
            <p:spPr>
              <a:xfrm>
                <a:off x="0" y="140617"/>
                <a:ext cx="8634322" cy="30971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0960" tIns="60960" rIns="60960" bIns="60960" numCol="1" anchor="ctr">
                <a:spAutoFit/>
              </a:bodyPr>
              <a:lstStyle/>
              <a:p>
                <a:pPr lvl="1" marL="171450" indent="-171450" algn="just" defTabSz="711200">
                  <a:lnSpc>
                    <a:spcPct val="150000"/>
                  </a:lnSpc>
                  <a:spcBef>
                    <a:spcPts val="200"/>
                  </a:spcBef>
                  <a:buSzPct val="100000"/>
                  <a:buChar char="•"/>
                  <a:defRPr sz="1600">
                    <a:solidFill>
                      <a:srgbClr val="FFFFFF"/>
                    </a:solidFill>
                  </a:defRPr>
                </a:pPr>
                <a:r>
                  <a:t>Volume-and/or salt-depleted patients (e.g. by high dose diuretic therapy)</a:t>
                </a:r>
              </a:p>
              <a:p>
                <a:pPr lvl="1" marL="171450" indent="-171450" algn="just" defTabSz="711200">
                  <a:lnSpc>
                    <a:spcPct val="150000"/>
                  </a:lnSpc>
                  <a:spcBef>
                    <a:spcPts val="200"/>
                  </a:spcBef>
                  <a:buSzPct val="100000"/>
                  <a:buChar char="•"/>
                  <a:defRPr sz="1600">
                    <a:solidFill>
                      <a:srgbClr val="FFFFFF"/>
                    </a:solidFill>
                  </a:defRPr>
                </a:pPr>
                <a:r>
                  <a:t>Dietary salt restriction</a:t>
                </a:r>
              </a:p>
              <a:p>
                <a:pPr lvl="1" marL="171450" indent="-171450" algn="just" defTabSz="711200">
                  <a:lnSpc>
                    <a:spcPct val="150000"/>
                  </a:lnSpc>
                  <a:spcBef>
                    <a:spcPts val="200"/>
                  </a:spcBef>
                  <a:buSzPct val="100000"/>
                  <a:buChar char="•"/>
                  <a:defRPr sz="1600">
                    <a:solidFill>
                      <a:srgbClr val="FFFFFF"/>
                    </a:solidFill>
                  </a:defRPr>
                </a:pPr>
                <a:r>
                  <a:t>Hypovolemia (because of diarrhea or vomiting …) </a:t>
                </a:r>
              </a:p>
              <a:p>
                <a:pPr lvl="1" marL="171450" indent="-171450" algn="just" defTabSz="711200">
                  <a:lnSpc>
                    <a:spcPct val="150000"/>
                  </a:lnSpc>
                  <a:spcBef>
                    <a:spcPts val="200"/>
                  </a:spcBef>
                  <a:buSzPct val="100000"/>
                  <a:buChar char="•"/>
                  <a:defRPr sz="1600">
                    <a:solidFill>
                      <a:srgbClr val="FFFFFF"/>
                    </a:solidFill>
                  </a:defRPr>
                </a:pPr>
                <a:r>
                  <a:t>Concomitant nonlife saving vasodilators (like Amlodipine, Diltiazem, Prazosin,  Terazosin and Nitrates)</a:t>
                </a:r>
              </a:p>
              <a:p>
                <a:pPr lvl="1" marL="171450" indent="-171450" algn="just" defTabSz="711200">
                  <a:lnSpc>
                    <a:spcPct val="150000"/>
                  </a:lnSpc>
                  <a:spcBef>
                    <a:spcPts val="200"/>
                  </a:spcBef>
                  <a:buSzPct val="100000"/>
                  <a:buChar char="•"/>
                  <a:defRPr sz="1600">
                    <a:solidFill>
                      <a:srgbClr val="FFFFFF"/>
                    </a:solidFill>
                  </a:defRPr>
                </a:pPr>
                <a:r>
                  <a:t>Patients with mild (eGFR 60-89 mL/min) and moderate (eGFR 30 – 59 mL/min)  renal impairment.</a:t>
                </a:r>
              </a:p>
              <a:p>
                <a:pPr lvl="1" marL="171450" indent="-171450" algn="just" defTabSz="711200">
                  <a:lnSpc>
                    <a:spcPct val="150000"/>
                  </a:lnSpc>
                  <a:spcBef>
                    <a:spcPts val="200"/>
                  </a:spcBef>
                  <a:buSzPct val="100000"/>
                  <a:buChar char="•"/>
                  <a:defRPr sz="1600">
                    <a:solidFill>
                      <a:srgbClr val="FFFFFF"/>
                    </a:solidFill>
                  </a:defRPr>
                </a:pPr>
                <a:r>
                  <a:t>Patients ≥65 years old</a:t>
                </a:r>
              </a:p>
              <a:p>
                <a:pPr lvl="1" marL="171450" indent="-171450" algn="just" defTabSz="711200">
                  <a:lnSpc>
                    <a:spcPct val="150000"/>
                  </a:lnSpc>
                  <a:spcBef>
                    <a:spcPts val="200"/>
                  </a:spcBef>
                  <a:buSzPct val="100000"/>
                  <a:buChar char="•"/>
                  <a:defRPr sz="1600">
                    <a:solidFill>
                      <a:srgbClr val="FFFFFF"/>
                    </a:solidFill>
                  </a:defRPr>
                </a:pPr>
                <a:r>
                  <a:t>Patients with low SBP (&lt;112 mmHg)</a:t>
                </a:r>
              </a:p>
              <a:p>
                <a:pPr lvl="1" marL="171450" indent="-171450" algn="just" defTabSz="711200">
                  <a:lnSpc>
                    <a:spcPct val="150000"/>
                  </a:lnSpc>
                  <a:spcBef>
                    <a:spcPts val="200"/>
                  </a:spcBef>
                  <a:buSzPct val="100000"/>
                  <a:buChar char="•"/>
                  <a:defRPr sz="1600">
                    <a:solidFill>
                      <a:srgbClr val="FFFFFF"/>
                    </a:solidFill>
                  </a:defRPr>
                </a:pPr>
                <a:r>
                  <a:t>ICD and CRT</a:t>
                </a:r>
              </a:p>
            </p:txBody>
          </p:sp>
        </p:grpSp>
      </p:gr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Title"/>
          <p:cNvSpPr txBox="1"/>
          <p:nvPr>
            <p:ph type="body" sz="quarter" idx="1"/>
          </p:nvPr>
        </p:nvSpPr>
        <p:spPr>
          <a:prstGeom prst="rect">
            <a:avLst/>
          </a:prstGeom>
        </p:spPr>
        <p:txBody>
          <a:bodyPr/>
          <a:lstStyle/>
          <a:p>
            <a:pPr/>
          </a:p>
        </p:txBody>
      </p:sp>
      <p:pic>
        <p:nvPicPr>
          <p:cNvPr id="204" name="pasted-movie.png" descr="pasted-movie.png"/>
          <p:cNvPicPr>
            <a:picLocks noChangeAspect="1"/>
          </p:cNvPicPr>
          <p:nvPr/>
        </p:nvPicPr>
        <p:blipFill>
          <a:blip r:embed="rId2">
            <a:extLst/>
          </a:blip>
          <a:stretch>
            <a:fillRect/>
          </a:stretch>
        </p:blipFill>
        <p:spPr>
          <a:xfrm>
            <a:off x="1981200" y="0"/>
            <a:ext cx="8229600" cy="6858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Title"/>
          <p:cNvSpPr txBox="1"/>
          <p:nvPr>
            <p:ph type="body" sz="quarter" idx="1"/>
          </p:nvPr>
        </p:nvSpPr>
        <p:spPr>
          <a:prstGeom prst="rect">
            <a:avLst/>
          </a:prstGeom>
        </p:spPr>
        <p:txBody>
          <a:bodyPr/>
          <a:lstStyle/>
          <a:p>
            <a:pPr/>
          </a:p>
        </p:txBody>
      </p:sp>
      <p:pic>
        <p:nvPicPr>
          <p:cNvPr id="207" name="pasted-movie.png" descr="pasted-movie.png"/>
          <p:cNvPicPr>
            <a:picLocks noChangeAspect="1"/>
          </p:cNvPicPr>
          <p:nvPr/>
        </p:nvPicPr>
        <p:blipFill>
          <a:blip r:embed="rId2">
            <a:extLst/>
          </a:blip>
          <a:stretch>
            <a:fillRect/>
          </a:stretch>
        </p:blipFill>
        <p:spPr>
          <a:xfrm>
            <a:off x="2331118" y="0"/>
            <a:ext cx="7529764" cy="6858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Title"/>
          <p:cNvSpPr txBox="1"/>
          <p:nvPr>
            <p:ph type="body" sz="quarter" idx="1"/>
          </p:nvPr>
        </p:nvSpPr>
        <p:spPr>
          <a:prstGeom prst="rect">
            <a:avLst/>
          </a:prstGeom>
        </p:spPr>
        <p:txBody>
          <a:bodyPr/>
          <a:lstStyle/>
          <a:p>
            <a:pPr/>
          </a:p>
        </p:txBody>
      </p:sp>
      <p:pic>
        <p:nvPicPr>
          <p:cNvPr id="210" name="Screenshot 2023-10-20 at 17.29.51.png" descr="Screenshot 2023-10-20 at 17.29.51.png"/>
          <p:cNvPicPr>
            <a:picLocks noChangeAspect="0"/>
          </p:cNvPicPr>
          <p:nvPr/>
        </p:nvPicPr>
        <p:blipFill>
          <a:blip r:embed="rId2">
            <a:extLst/>
          </a:blip>
          <a:stretch>
            <a:fillRect/>
          </a:stretch>
        </p:blipFill>
        <p:spPr>
          <a:xfrm>
            <a:off x="2184400" y="1713096"/>
            <a:ext cx="7823200" cy="1955801"/>
          </a:xfrm>
          <a:prstGeom prst="rect">
            <a:avLst/>
          </a:prstGeom>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Title"/>
          <p:cNvSpPr txBox="1"/>
          <p:nvPr>
            <p:ph type="body" sz="quarter" idx="1"/>
          </p:nvPr>
        </p:nvSpPr>
        <p:spPr>
          <a:prstGeom prst="rect">
            <a:avLst/>
          </a:prstGeom>
        </p:spPr>
        <p:txBody>
          <a:bodyPr/>
          <a:lstStyle/>
          <a:p>
            <a:pPr/>
          </a:p>
        </p:txBody>
      </p:sp>
      <p:pic>
        <p:nvPicPr>
          <p:cNvPr id="213" name="Screenshot 2023-10-20 at 17.32.42.png" descr="Screenshot 2023-10-20 at 17.32.42.png"/>
          <p:cNvPicPr>
            <a:picLocks noChangeAspect="1"/>
          </p:cNvPicPr>
          <p:nvPr/>
        </p:nvPicPr>
        <p:blipFill>
          <a:blip r:embed="rId2">
            <a:extLst/>
          </a:blip>
          <a:stretch>
            <a:fillRect/>
          </a:stretch>
        </p:blipFill>
        <p:spPr>
          <a:xfrm>
            <a:off x="0" y="1860322"/>
            <a:ext cx="12192000" cy="3137356"/>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Title"/>
          <p:cNvSpPr txBox="1"/>
          <p:nvPr>
            <p:ph type="body" sz="quarter" idx="1"/>
          </p:nvPr>
        </p:nvSpPr>
        <p:spPr>
          <a:prstGeom prst="rect">
            <a:avLst/>
          </a:prstGeom>
        </p:spPr>
        <p:txBody>
          <a:bodyPr/>
          <a:lstStyle/>
          <a:p>
            <a:pPr/>
          </a:p>
        </p:txBody>
      </p:sp>
      <p:pic>
        <p:nvPicPr>
          <p:cNvPr id="216" name="Screenshot 2023-10-20 at 17.32.24.png" descr="Screenshot 2023-10-20 at 17.32.24.png"/>
          <p:cNvPicPr>
            <a:picLocks noChangeAspect="1"/>
          </p:cNvPicPr>
          <p:nvPr/>
        </p:nvPicPr>
        <p:blipFill>
          <a:blip r:embed="rId2">
            <a:extLst/>
          </a:blip>
          <a:stretch>
            <a:fillRect/>
          </a:stretch>
        </p:blipFill>
        <p:spPr>
          <a:xfrm>
            <a:off x="0" y="2123423"/>
            <a:ext cx="12192000" cy="2611154"/>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Title"/>
          <p:cNvSpPr txBox="1"/>
          <p:nvPr>
            <p:ph type="body" sz="quarter" idx="1"/>
          </p:nvPr>
        </p:nvSpPr>
        <p:spPr>
          <a:prstGeom prst="rect">
            <a:avLst/>
          </a:prstGeom>
        </p:spPr>
        <p:txBody>
          <a:bodyPr/>
          <a:lstStyle/>
          <a:p>
            <a:pPr/>
          </a:p>
        </p:txBody>
      </p:sp>
      <p:pic>
        <p:nvPicPr>
          <p:cNvPr id="219" name="Screenshot 2023-10-20 at 17.33.13.png" descr="Screenshot 2023-10-20 at 17.33.13.png"/>
          <p:cNvPicPr>
            <a:picLocks noChangeAspect="1"/>
          </p:cNvPicPr>
          <p:nvPr/>
        </p:nvPicPr>
        <p:blipFill>
          <a:blip r:embed="rId2">
            <a:extLst/>
          </a:blip>
          <a:stretch>
            <a:fillRect/>
          </a:stretch>
        </p:blipFill>
        <p:spPr>
          <a:xfrm>
            <a:off x="0" y="1468153"/>
            <a:ext cx="12192000" cy="3921694"/>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Title"/>
          <p:cNvSpPr txBox="1"/>
          <p:nvPr>
            <p:ph type="body" sz="quarter" idx="1"/>
          </p:nvPr>
        </p:nvSpPr>
        <p:spPr>
          <a:prstGeom prst="rect">
            <a:avLst/>
          </a:prstGeom>
        </p:spPr>
        <p:txBody>
          <a:bodyPr/>
          <a:lstStyle/>
          <a:p>
            <a:pPr/>
          </a:p>
        </p:txBody>
      </p:sp>
      <p:sp>
        <p:nvSpPr>
          <p:cNvPr id="222" name="۱- نارسایی قلبی از همان ماههای اول و در سال اول مرگ و میر بالایی دارد."/>
          <p:cNvSpPr txBox="1"/>
          <p:nvPr/>
        </p:nvSpPr>
        <p:spPr>
          <a:xfrm>
            <a:off x="4009690" y="959906"/>
            <a:ext cx="7664609" cy="41506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1" defTabSz="2971800" rtl="1">
              <a:lnSpc>
                <a:spcPct val="120000"/>
              </a:lnSpc>
              <a:defRPr sz="2500"/>
            </a:pPr>
            <a:r>
              <a:t>۱- نارسایی قلبی از همان ماههای اول و در سال اول مرگ و میر بالایی دارد.</a:t>
            </a:r>
          </a:p>
        </p:txBody>
      </p:sp>
      <p:sp>
        <p:nvSpPr>
          <p:cNvPr id="223" name="۲- بستری شدن بدلیل نارسایی قلبی می تواند میزان مرگ و میر را افزایش دهد."/>
          <p:cNvSpPr txBox="1"/>
          <p:nvPr/>
        </p:nvSpPr>
        <p:spPr>
          <a:xfrm>
            <a:off x="3598552" y="1520469"/>
            <a:ext cx="8075747" cy="41506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1" defTabSz="2971800" rtl="1">
              <a:lnSpc>
                <a:spcPct val="120000"/>
              </a:lnSpc>
              <a:defRPr sz="2500"/>
            </a:pPr>
            <a:r>
              <a:t>۲- بستری شدن بدلیل نارسایی قلبی می تواند میزان مرگ و میر را افزایش دهد.</a:t>
            </a:r>
          </a:p>
        </p:txBody>
      </p:sp>
      <p:sp>
        <p:nvSpPr>
          <p:cNvPr id="224" name="۳- چهار گروه دارویی نقش بسیار مهمی در کاهش مورتالیته و بستری شدن دارند."/>
          <p:cNvSpPr txBox="1"/>
          <p:nvPr/>
        </p:nvSpPr>
        <p:spPr>
          <a:xfrm>
            <a:off x="3367248" y="2053617"/>
            <a:ext cx="8307051" cy="41506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1" defTabSz="2971800" rtl="1">
              <a:lnSpc>
                <a:spcPct val="120000"/>
              </a:lnSpc>
              <a:defRPr sz="2500"/>
            </a:pPr>
            <a:r>
              <a:t>۳- چهار گروه دارویی نقش بسیار مهمی در کاهش مورتالیته و بستری شدن دارند.</a:t>
            </a:r>
          </a:p>
        </p:txBody>
      </p:sp>
      <p:sp>
        <p:nvSpPr>
          <p:cNvPr id="225" name="۴- اثرات این چهار دسته دارویی مستقل از هم  هستند."/>
          <p:cNvSpPr txBox="1"/>
          <p:nvPr/>
        </p:nvSpPr>
        <p:spPr>
          <a:xfrm>
            <a:off x="5932518" y="2569137"/>
            <a:ext cx="5741781" cy="41506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1" defTabSz="2971800" rtl="1">
              <a:lnSpc>
                <a:spcPct val="120000"/>
              </a:lnSpc>
              <a:defRPr sz="2500"/>
            </a:pPr>
            <a:r>
              <a:t>۴- اثرات این چهار دسته دارویی مستقل از هم  هستند.</a:t>
            </a:r>
          </a:p>
        </p:txBody>
      </p:sp>
      <p:sp>
        <p:nvSpPr>
          <p:cNvPr id="226" name="۵- بیشترین اثرات مثبت این دسته از داروها در همان ماه اول شروع دارو خود را نشان می دهد."/>
          <p:cNvSpPr txBox="1"/>
          <p:nvPr/>
        </p:nvSpPr>
        <p:spPr>
          <a:xfrm>
            <a:off x="1947180" y="3147328"/>
            <a:ext cx="9727119" cy="41506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1" defTabSz="2971800" rtl="1">
              <a:lnSpc>
                <a:spcPct val="120000"/>
              </a:lnSpc>
              <a:defRPr sz="2500"/>
            </a:pPr>
            <a:r>
              <a:t>۵- بیشترین اثرات مثبت این دسته از داروها در همان ماه اول شروع دارو خود را نشان می دهد.</a:t>
            </a:r>
          </a:p>
        </p:txBody>
      </p:sp>
      <p:sp>
        <p:nvSpPr>
          <p:cNvPr id="227" name="۶- شروع با دوز کم و افزایش تدریجی دوز دارو نه تنها اثر دارو را کم نمی کند،…"/>
          <p:cNvSpPr txBox="1"/>
          <p:nvPr/>
        </p:nvSpPr>
        <p:spPr>
          <a:xfrm>
            <a:off x="3907990" y="3706704"/>
            <a:ext cx="7868009" cy="873493"/>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lvl="1" defTabSz="2971800" rtl="1">
              <a:lnSpc>
                <a:spcPct val="120000"/>
              </a:lnSpc>
              <a:defRPr sz="2500"/>
            </a:pPr>
            <a:r>
              <a:t>۶- شروع با دوز کم و افزایش تدریجی دوز دارو نه تنها اثر دارو را کم نمی کند،</a:t>
            </a:r>
          </a:p>
          <a:p>
            <a:pPr lvl="1" algn="r" defTabSz="2971800" rtl="1">
              <a:lnSpc>
                <a:spcPct val="120000"/>
              </a:lnSpc>
              <a:defRPr sz="2500"/>
            </a:pPr>
            <a:r>
              <a:t>بلکه به اثربخشی بهتر دارو کمک می کند.</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222"/>
                                        </p:tgtEl>
                                        <p:attrNameLst>
                                          <p:attrName>style.visibility</p:attrName>
                                        </p:attrNameLst>
                                      </p:cBhvr>
                                      <p:to>
                                        <p:strVal val="visible"/>
                                      </p:to>
                                    </p:set>
                                    <p:animEffect filter="wipe(right)" transition="in">
                                      <p:cBhvr>
                                        <p:cTn id="7" dur="1000"/>
                                        <p:tgtEl>
                                          <p:spTgt spid="22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2" grpId="2" fill="hold">
                                  <p:stCondLst>
                                    <p:cond delay="0"/>
                                  </p:stCondLst>
                                  <p:iterate type="el" backwards="0">
                                    <p:tmAbs val="0"/>
                                  </p:iterate>
                                  <p:childTnLst>
                                    <p:set>
                                      <p:cBhvr>
                                        <p:cTn id="11" fill="hold"/>
                                        <p:tgtEl>
                                          <p:spTgt spid="223"/>
                                        </p:tgtEl>
                                        <p:attrNameLst>
                                          <p:attrName>style.visibility</p:attrName>
                                        </p:attrNameLst>
                                      </p:cBhvr>
                                      <p:to>
                                        <p:strVal val="visible"/>
                                      </p:to>
                                    </p:set>
                                    <p:animEffect filter="wipe(right)" transition="in">
                                      <p:cBhvr>
                                        <p:cTn id="12" dur="1000"/>
                                        <p:tgtEl>
                                          <p:spTgt spid="223"/>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2" presetID="22" grpId="3" fill="hold">
                                  <p:stCondLst>
                                    <p:cond delay="0"/>
                                  </p:stCondLst>
                                  <p:iterate type="el" backwards="0">
                                    <p:tmAbs val="0"/>
                                  </p:iterate>
                                  <p:childTnLst>
                                    <p:set>
                                      <p:cBhvr>
                                        <p:cTn id="16" fill="hold"/>
                                        <p:tgtEl>
                                          <p:spTgt spid="224"/>
                                        </p:tgtEl>
                                        <p:attrNameLst>
                                          <p:attrName>style.visibility</p:attrName>
                                        </p:attrNameLst>
                                      </p:cBhvr>
                                      <p:to>
                                        <p:strVal val="visible"/>
                                      </p:to>
                                    </p:set>
                                    <p:animEffect filter="wipe(right)" transition="in">
                                      <p:cBhvr>
                                        <p:cTn id="17" dur="1000"/>
                                        <p:tgtEl>
                                          <p:spTgt spid="224"/>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2" presetID="22" grpId="4" fill="hold">
                                  <p:stCondLst>
                                    <p:cond delay="0"/>
                                  </p:stCondLst>
                                  <p:iterate type="el" backwards="0">
                                    <p:tmAbs val="0"/>
                                  </p:iterate>
                                  <p:childTnLst>
                                    <p:set>
                                      <p:cBhvr>
                                        <p:cTn id="21" fill="hold"/>
                                        <p:tgtEl>
                                          <p:spTgt spid="225"/>
                                        </p:tgtEl>
                                        <p:attrNameLst>
                                          <p:attrName>style.visibility</p:attrName>
                                        </p:attrNameLst>
                                      </p:cBhvr>
                                      <p:to>
                                        <p:strVal val="visible"/>
                                      </p:to>
                                    </p:set>
                                    <p:animEffect filter="wipe(right)" transition="in">
                                      <p:cBhvr>
                                        <p:cTn id="22" dur="1000"/>
                                        <p:tgtEl>
                                          <p:spTgt spid="225"/>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2" presetID="22" grpId="5" fill="hold">
                                  <p:stCondLst>
                                    <p:cond delay="0"/>
                                  </p:stCondLst>
                                  <p:iterate type="el" backwards="0">
                                    <p:tmAbs val="0"/>
                                  </p:iterate>
                                  <p:childTnLst>
                                    <p:set>
                                      <p:cBhvr>
                                        <p:cTn id="26" fill="hold"/>
                                        <p:tgtEl>
                                          <p:spTgt spid="226"/>
                                        </p:tgtEl>
                                        <p:attrNameLst>
                                          <p:attrName>style.visibility</p:attrName>
                                        </p:attrNameLst>
                                      </p:cBhvr>
                                      <p:to>
                                        <p:strVal val="visible"/>
                                      </p:to>
                                    </p:set>
                                    <p:animEffect filter="wipe(right)" transition="in">
                                      <p:cBhvr>
                                        <p:cTn id="27" dur="1000"/>
                                        <p:tgtEl>
                                          <p:spTgt spid="226"/>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2" presetID="22" grpId="6" fill="hold">
                                  <p:stCondLst>
                                    <p:cond delay="0"/>
                                  </p:stCondLst>
                                  <p:iterate type="el" backwards="0">
                                    <p:tmAbs val="0"/>
                                  </p:iterate>
                                  <p:childTnLst>
                                    <p:set>
                                      <p:cBhvr>
                                        <p:cTn id="31" fill="hold"/>
                                        <p:tgtEl>
                                          <p:spTgt spid="227"/>
                                        </p:tgtEl>
                                        <p:attrNameLst>
                                          <p:attrName>style.visibility</p:attrName>
                                        </p:attrNameLst>
                                      </p:cBhvr>
                                      <p:to>
                                        <p:strVal val="visible"/>
                                      </p:to>
                                    </p:set>
                                    <p:animEffect filter="wipe(right)" transition="in">
                                      <p:cBhvr>
                                        <p:cTn id="32" dur="1000"/>
                                        <p:tgtEl>
                                          <p:spTgt spid="2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2" grpId="1"/>
      <p:bldP build="whole" bldLvl="1" animBg="1" rev="0" advAuto="0" spid="223" grpId="2"/>
      <p:bldP build="whole" bldLvl="1" animBg="1" rev="0" advAuto="0" spid="224" grpId="3"/>
      <p:bldP build="whole" bldLvl="1" animBg="1" rev="0" advAuto="0" spid="225" grpId="4"/>
      <p:bldP build="whole" bldLvl="1" animBg="1" rev="0" advAuto="0" spid="226" grpId="5"/>
      <p:bldP build="whole" bldLvl="1" animBg="1" rev="0" advAuto="0" spid="227" grpId="6"/>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 name="Text Placeholder 2"/>
          <p:cNvSpPr txBox="1"/>
          <p:nvPr>
            <p:ph type="body" sz="quarter" idx="1"/>
          </p:nvPr>
        </p:nvSpPr>
        <p:spPr>
          <a:xfrm>
            <a:off x="828189" y="391260"/>
            <a:ext cx="10535622" cy="660101"/>
          </a:xfrm>
          <a:prstGeom prst="rect">
            <a:avLst/>
          </a:prstGeom>
          <a:solidFill>
            <a:srgbClr val="4D7F73"/>
          </a:solidFill>
        </p:spPr>
        <p:txBody>
          <a:bodyPr anchor="ctr"/>
          <a:lstStyle>
            <a:lvl1pPr algn="just">
              <a:spcBef>
                <a:spcPts val="0"/>
              </a:spcBef>
              <a:defRPr sz="2400">
                <a:solidFill>
                  <a:srgbClr val="F2F2F2"/>
                </a:solidFill>
              </a:defRPr>
            </a:lvl1pPr>
          </a:lstStyle>
          <a:p>
            <a:pPr/>
            <a:r>
              <a:t>Mortality in HFrEF remains high despite the introduction of new therapies</a:t>
            </a:r>
          </a:p>
        </p:txBody>
      </p:sp>
      <p:sp>
        <p:nvSpPr>
          <p:cNvPr id="81" name="TextBox 6"/>
          <p:cNvSpPr txBox="1"/>
          <p:nvPr/>
        </p:nvSpPr>
        <p:spPr>
          <a:xfrm>
            <a:off x="1578428" y="5486786"/>
            <a:ext cx="1502230" cy="109062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sz="600">
                <a:solidFill>
                  <a:srgbClr val="808080"/>
                </a:solidFill>
              </a:defRPr>
            </a:pPr>
            <a:r>
              <a:t>Circ Heart Fail. 2013; 6(3): 606-19. </a:t>
            </a:r>
          </a:p>
          <a:p>
            <a:pPr algn="just">
              <a:defRPr sz="600">
                <a:solidFill>
                  <a:srgbClr val="808080"/>
                </a:solidFill>
              </a:defRPr>
            </a:pPr>
            <a:r>
              <a:t>Eur Heart J. 2012; 33(14): 1787-847. </a:t>
            </a:r>
          </a:p>
          <a:p>
            <a:pPr algn="just">
              <a:defRPr sz="600">
                <a:solidFill>
                  <a:srgbClr val="808080"/>
                </a:solidFill>
              </a:defRPr>
            </a:pPr>
            <a:r>
              <a:t>N Engl J Med. 1991; 325(5): 293-302. </a:t>
            </a:r>
          </a:p>
          <a:p>
            <a:pPr algn="just">
              <a:defRPr sz="600">
                <a:solidFill>
                  <a:srgbClr val="808080"/>
                </a:solidFill>
              </a:defRPr>
            </a:pPr>
            <a:r>
              <a:t>Lancet. 1999; </a:t>
            </a:r>
            <a:r>
              <a:t>353(9146): 9-13. </a:t>
            </a:r>
          </a:p>
          <a:p>
            <a:pPr algn="just">
              <a:defRPr sz="600">
                <a:solidFill>
                  <a:srgbClr val="808080"/>
                </a:solidFill>
              </a:defRPr>
            </a:pPr>
            <a:r>
              <a:t>N Engl J Med. 1999; 341(10): 709-17. </a:t>
            </a:r>
          </a:p>
          <a:p>
            <a:pPr algn="just">
              <a:defRPr sz="600">
                <a:solidFill>
                  <a:srgbClr val="808080"/>
                </a:solidFill>
              </a:defRPr>
            </a:pPr>
            <a:r>
              <a:t>Lancet. 2003; 362(9386): 772-6. </a:t>
            </a:r>
          </a:p>
          <a:p>
            <a:pPr algn="just">
              <a:defRPr sz="600">
                <a:solidFill>
                  <a:srgbClr val="808080"/>
                </a:solidFill>
              </a:defRPr>
            </a:pPr>
            <a:r>
              <a:t>Circulation. 2013; 128(16): </a:t>
            </a:r>
            <a:r>
              <a:t>e240-327. </a:t>
            </a:r>
          </a:p>
          <a:p>
            <a:pPr algn="just">
              <a:defRPr sz="600">
                <a:solidFill>
                  <a:srgbClr val="808080"/>
                </a:solidFill>
              </a:defRPr>
            </a:pPr>
            <a:r>
              <a:t>N Engl J Med. 2002; 347(18): 1397-402. </a:t>
            </a:r>
          </a:p>
          <a:p>
            <a:pPr algn="just">
              <a:defRPr sz="600">
                <a:solidFill>
                  <a:srgbClr val="808080"/>
                </a:solidFill>
              </a:defRPr>
            </a:pPr>
            <a:r>
              <a:t>Am J Cardiol. 2008; 101(7): 1016-22. </a:t>
            </a:r>
          </a:p>
          <a:p>
            <a:pPr algn="just">
              <a:defRPr sz="600">
                <a:solidFill>
                  <a:srgbClr val="808080"/>
                </a:solidFill>
              </a:defRPr>
            </a:pPr>
            <a:r>
              <a:t>Circulation. 2010; 121(7): </a:t>
            </a:r>
            <a:r>
              <a:t>e46-e215.</a:t>
            </a:r>
          </a:p>
        </p:txBody>
      </p:sp>
      <p:grpSp>
        <p:nvGrpSpPr>
          <p:cNvPr id="89" name="Group 12"/>
          <p:cNvGrpSpPr/>
          <p:nvPr/>
        </p:nvGrpSpPr>
        <p:grpSpPr>
          <a:xfrm>
            <a:off x="3351840" y="1202462"/>
            <a:ext cx="5483638" cy="5208848"/>
            <a:chOff x="0" y="0"/>
            <a:chExt cx="5483636" cy="5208847"/>
          </a:xfrm>
        </p:grpSpPr>
        <p:pic>
          <p:nvPicPr>
            <p:cNvPr id="82" name="Picture 3" descr="Picture 3"/>
            <p:cNvPicPr>
              <a:picLocks noChangeAspect="1"/>
            </p:cNvPicPr>
            <p:nvPr/>
          </p:nvPicPr>
          <p:blipFill>
            <a:blip r:embed="rId3">
              <a:extLst/>
            </a:blip>
            <a:stretch>
              <a:fillRect/>
            </a:stretch>
          </p:blipFill>
          <p:spPr>
            <a:xfrm>
              <a:off x="4679" y="0"/>
              <a:ext cx="5478958" cy="2433761"/>
            </a:xfrm>
            <a:prstGeom prst="rect">
              <a:avLst/>
            </a:prstGeom>
            <a:ln w="12700" cap="flat">
              <a:noFill/>
              <a:miter lim="400000"/>
            </a:ln>
            <a:effectLst/>
          </p:spPr>
        </p:pic>
        <p:pic>
          <p:nvPicPr>
            <p:cNvPr id="83" name="Picture 5" descr="Picture 5"/>
            <p:cNvPicPr>
              <a:picLocks noChangeAspect="1"/>
            </p:cNvPicPr>
            <p:nvPr/>
          </p:nvPicPr>
          <p:blipFill>
            <a:blip r:embed="rId4">
              <a:extLst/>
            </a:blip>
            <a:stretch>
              <a:fillRect/>
            </a:stretch>
          </p:blipFill>
          <p:spPr>
            <a:xfrm>
              <a:off x="-1" y="2360403"/>
              <a:ext cx="5478958" cy="2848445"/>
            </a:xfrm>
            <a:prstGeom prst="rect">
              <a:avLst/>
            </a:prstGeom>
            <a:ln w="12700" cap="flat">
              <a:noFill/>
              <a:miter lim="400000"/>
            </a:ln>
            <a:effectLst/>
          </p:spPr>
        </p:pic>
        <p:sp>
          <p:nvSpPr>
            <p:cNvPr id="84" name="Rectangle 4"/>
            <p:cNvSpPr/>
            <p:nvPr/>
          </p:nvSpPr>
          <p:spPr>
            <a:xfrm>
              <a:off x="4407496" y="4729140"/>
              <a:ext cx="487681" cy="234068"/>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85" name="Rectangle 8"/>
            <p:cNvSpPr/>
            <p:nvPr/>
          </p:nvSpPr>
          <p:spPr>
            <a:xfrm>
              <a:off x="993617" y="1553095"/>
              <a:ext cx="127688" cy="107093"/>
            </a:xfrm>
            <a:prstGeom prst="rect">
              <a:avLst/>
            </a:prstGeom>
            <a:solidFill>
              <a:srgbClr val="EDF2F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86" name="Rectangle 9"/>
            <p:cNvSpPr/>
            <p:nvPr/>
          </p:nvSpPr>
          <p:spPr>
            <a:xfrm>
              <a:off x="2216936" y="2172992"/>
              <a:ext cx="127688" cy="107093"/>
            </a:xfrm>
            <a:prstGeom prst="rect">
              <a:avLst/>
            </a:prstGeom>
            <a:solidFill>
              <a:srgbClr val="EDF2F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87" name="Rectangle 10"/>
            <p:cNvSpPr/>
            <p:nvPr/>
          </p:nvSpPr>
          <p:spPr>
            <a:xfrm>
              <a:off x="3378472" y="2030920"/>
              <a:ext cx="127688" cy="107093"/>
            </a:xfrm>
            <a:prstGeom prst="rect">
              <a:avLst/>
            </a:prstGeom>
            <a:solidFill>
              <a:srgbClr val="EDF2F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88" name="Rectangle 11"/>
            <p:cNvSpPr/>
            <p:nvPr/>
          </p:nvSpPr>
          <p:spPr>
            <a:xfrm>
              <a:off x="4897234" y="1606641"/>
              <a:ext cx="127688" cy="107093"/>
            </a:xfrm>
            <a:prstGeom prst="rect">
              <a:avLst/>
            </a:prstGeom>
            <a:solidFill>
              <a:srgbClr val="EDF2F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Title"/>
          <p:cNvSpPr txBox="1"/>
          <p:nvPr>
            <p:ph type="body" sz="quarter" idx="1"/>
          </p:nvPr>
        </p:nvSpPr>
        <p:spPr>
          <a:prstGeom prst="rect">
            <a:avLst/>
          </a:prstGeom>
        </p:spPr>
        <p:txBody>
          <a:bodyPr/>
          <a:lstStyle/>
          <a:p>
            <a:pPr/>
          </a:p>
        </p:txBody>
      </p:sp>
      <p:pic>
        <p:nvPicPr>
          <p:cNvPr id="230" name="pasted-movie.png" descr="pasted-movie.png"/>
          <p:cNvPicPr>
            <a:picLocks noChangeAspect="1"/>
          </p:cNvPicPr>
          <p:nvPr/>
        </p:nvPicPr>
        <p:blipFill>
          <a:blip r:embed="rId2">
            <a:extLst/>
          </a:blip>
          <a:stretch>
            <a:fillRect/>
          </a:stretch>
        </p:blipFill>
        <p:spPr>
          <a:xfrm>
            <a:off x="926247" y="0"/>
            <a:ext cx="10339506" cy="6858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Title"/>
          <p:cNvSpPr txBox="1"/>
          <p:nvPr>
            <p:ph type="body" sz="quarter" idx="1"/>
          </p:nvPr>
        </p:nvSpPr>
        <p:spPr>
          <a:prstGeom prst="rect">
            <a:avLst/>
          </a:prstGeom>
        </p:spPr>
        <p:txBody>
          <a:bodyPr/>
          <a:lstStyle/>
          <a:p>
            <a:pPr/>
          </a:p>
        </p:txBody>
      </p:sp>
      <p:pic>
        <p:nvPicPr>
          <p:cNvPr id="233" name="pasted-movie.png" descr="pasted-movie.png"/>
          <p:cNvPicPr>
            <a:picLocks noChangeAspect="1"/>
          </p:cNvPicPr>
          <p:nvPr/>
        </p:nvPicPr>
        <p:blipFill>
          <a:blip r:embed="rId2">
            <a:extLst/>
          </a:blip>
          <a:stretch>
            <a:fillRect/>
          </a:stretch>
        </p:blipFill>
        <p:spPr>
          <a:xfrm>
            <a:off x="1968500" y="1206500"/>
            <a:ext cx="8255000" cy="4445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Title"/>
          <p:cNvSpPr txBox="1"/>
          <p:nvPr>
            <p:ph type="body" sz="quarter" idx="1"/>
          </p:nvPr>
        </p:nvSpPr>
        <p:spPr>
          <a:prstGeom prst="rect">
            <a:avLst/>
          </a:prstGeom>
        </p:spPr>
        <p:txBody>
          <a:bodyPr/>
          <a:lstStyle/>
          <a:p>
            <a:pPr/>
          </a:p>
        </p:txBody>
      </p:sp>
      <p:pic>
        <p:nvPicPr>
          <p:cNvPr id="236" name="Screenshot 2023-10-20 at 20.04.29.png" descr="Screenshot 2023-10-20 at 20.04.29.png"/>
          <p:cNvPicPr>
            <a:picLocks noChangeAspect="1"/>
          </p:cNvPicPr>
          <p:nvPr/>
        </p:nvPicPr>
        <p:blipFill>
          <a:blip r:embed="rId2">
            <a:extLst/>
          </a:blip>
          <a:stretch>
            <a:fillRect/>
          </a:stretch>
        </p:blipFill>
        <p:spPr>
          <a:xfrm>
            <a:off x="3352800" y="232935"/>
            <a:ext cx="5486401" cy="6184901"/>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Title"/>
          <p:cNvSpPr txBox="1"/>
          <p:nvPr>
            <p:ph type="body" sz="quarter" idx="1"/>
          </p:nvPr>
        </p:nvSpPr>
        <p:spPr>
          <a:prstGeom prst="rect">
            <a:avLst/>
          </a:prstGeom>
        </p:spPr>
        <p:txBody>
          <a:bodyPr/>
          <a:lstStyle/>
          <a:p>
            <a:pPr/>
          </a:p>
        </p:txBody>
      </p:sp>
      <p:pic>
        <p:nvPicPr>
          <p:cNvPr id="239" name="Screenshot 2023-10-20 at 20.03.38.png" descr="Screenshot 2023-10-20 at 20.03.38.png"/>
          <p:cNvPicPr>
            <a:picLocks noChangeAspect="1"/>
          </p:cNvPicPr>
          <p:nvPr/>
        </p:nvPicPr>
        <p:blipFill>
          <a:blip r:embed="rId2">
            <a:extLst/>
          </a:blip>
          <a:stretch>
            <a:fillRect/>
          </a:stretch>
        </p:blipFill>
        <p:spPr>
          <a:xfrm>
            <a:off x="0" y="1024521"/>
            <a:ext cx="12192001" cy="3841887"/>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Title"/>
          <p:cNvSpPr txBox="1"/>
          <p:nvPr>
            <p:ph type="body" sz="quarter" idx="1"/>
          </p:nvPr>
        </p:nvSpPr>
        <p:spPr>
          <a:prstGeom prst="rect">
            <a:avLst/>
          </a:prstGeom>
        </p:spPr>
        <p:txBody>
          <a:bodyPr/>
          <a:lstStyle/>
          <a:p>
            <a:pPr/>
          </a:p>
        </p:txBody>
      </p:sp>
      <p:pic>
        <p:nvPicPr>
          <p:cNvPr id="242" name="Screenshot 2023-10-20 at 20.04.45.png" descr="Screenshot 2023-10-20 at 20.04.45.png"/>
          <p:cNvPicPr>
            <a:picLocks noChangeAspect="1"/>
          </p:cNvPicPr>
          <p:nvPr/>
        </p:nvPicPr>
        <p:blipFill>
          <a:blip r:embed="rId2">
            <a:extLst/>
          </a:blip>
          <a:stretch>
            <a:fillRect/>
          </a:stretch>
        </p:blipFill>
        <p:spPr>
          <a:xfrm>
            <a:off x="3352800" y="221422"/>
            <a:ext cx="5486400" cy="6184901"/>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Title"/>
          <p:cNvSpPr txBox="1"/>
          <p:nvPr>
            <p:ph type="body" sz="quarter" idx="1"/>
          </p:nvPr>
        </p:nvSpPr>
        <p:spPr>
          <a:prstGeom prst="rect">
            <a:avLst/>
          </a:prstGeom>
        </p:spPr>
        <p:txBody>
          <a:bodyPr/>
          <a:lstStyle/>
          <a:p>
            <a:pPr/>
          </a:p>
        </p:txBody>
      </p:sp>
      <p:pic>
        <p:nvPicPr>
          <p:cNvPr id="245" name="Screenshot 2023-10-20 at 20.20.15.png" descr="Screenshot 2023-10-20 at 20.20.15.png"/>
          <p:cNvPicPr>
            <a:picLocks noChangeAspect="1"/>
          </p:cNvPicPr>
          <p:nvPr/>
        </p:nvPicPr>
        <p:blipFill>
          <a:blip r:embed="rId2">
            <a:extLst/>
          </a:blip>
          <a:stretch>
            <a:fillRect/>
          </a:stretch>
        </p:blipFill>
        <p:spPr>
          <a:xfrm>
            <a:off x="0" y="20388"/>
            <a:ext cx="12192000" cy="6309224"/>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Title"/>
          <p:cNvSpPr txBox="1"/>
          <p:nvPr>
            <p:ph type="body" sz="quarter" idx="1"/>
          </p:nvPr>
        </p:nvSpPr>
        <p:spPr>
          <a:prstGeom prst="rect">
            <a:avLst/>
          </a:prstGeom>
        </p:spPr>
        <p:txBody>
          <a:bodyPr/>
          <a:lstStyle/>
          <a:p>
            <a:pPr/>
          </a:p>
        </p:txBody>
      </p:sp>
      <p:pic>
        <p:nvPicPr>
          <p:cNvPr id="248" name="pasted-movie.png" descr="pasted-movie.png"/>
          <p:cNvPicPr>
            <a:picLocks noChangeAspect="1"/>
          </p:cNvPicPr>
          <p:nvPr/>
        </p:nvPicPr>
        <p:blipFill>
          <a:blip r:embed="rId2">
            <a:extLst/>
          </a:blip>
          <a:srcRect l="0" t="0" r="0" b="29453"/>
          <a:stretch>
            <a:fillRect/>
          </a:stretch>
        </p:blipFill>
        <p:spPr>
          <a:xfrm>
            <a:off x="2660988" y="311923"/>
            <a:ext cx="7908550" cy="5614285"/>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Title"/>
          <p:cNvSpPr txBox="1"/>
          <p:nvPr>
            <p:ph type="body" sz="quarter" idx="1"/>
          </p:nvPr>
        </p:nvSpPr>
        <p:spPr>
          <a:prstGeom prst="rect">
            <a:avLst/>
          </a:prstGeom>
        </p:spPr>
        <p:txBody>
          <a:bodyPr/>
          <a:lstStyle/>
          <a:p>
            <a:pPr/>
          </a:p>
        </p:txBody>
      </p:sp>
      <p:pic>
        <p:nvPicPr>
          <p:cNvPr id="251" name="Screenshot 2023-10-20 at 20.59.49.png" descr="Screenshot 2023-10-20 at 20.59.49.png"/>
          <p:cNvPicPr>
            <a:picLocks noChangeAspect="1"/>
          </p:cNvPicPr>
          <p:nvPr/>
        </p:nvPicPr>
        <p:blipFill>
          <a:blip r:embed="rId2">
            <a:extLst/>
          </a:blip>
          <a:stretch>
            <a:fillRect/>
          </a:stretch>
        </p:blipFill>
        <p:spPr>
          <a:xfrm>
            <a:off x="2317650" y="0"/>
            <a:ext cx="7556700" cy="6858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Title"/>
          <p:cNvSpPr txBox="1"/>
          <p:nvPr>
            <p:ph type="body" sz="quarter" idx="1"/>
          </p:nvPr>
        </p:nvSpPr>
        <p:spPr>
          <a:prstGeom prst="rect">
            <a:avLst/>
          </a:prstGeom>
        </p:spPr>
        <p:txBody>
          <a:bodyPr/>
          <a:lstStyle/>
          <a:p>
            <a:pPr/>
          </a:p>
        </p:txBody>
      </p:sp>
      <p:pic>
        <p:nvPicPr>
          <p:cNvPr id="254" name="Screenshot 2023-10-20 at 21.04.12.png" descr="Screenshot 2023-10-20 at 21.04.12.png"/>
          <p:cNvPicPr>
            <a:picLocks noChangeAspect="1"/>
          </p:cNvPicPr>
          <p:nvPr/>
        </p:nvPicPr>
        <p:blipFill>
          <a:blip r:embed="rId2">
            <a:extLst/>
          </a:blip>
          <a:stretch>
            <a:fillRect/>
          </a:stretch>
        </p:blipFill>
        <p:spPr>
          <a:xfrm>
            <a:off x="0" y="468712"/>
            <a:ext cx="12192000" cy="5920576"/>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Title"/>
          <p:cNvSpPr txBox="1"/>
          <p:nvPr>
            <p:ph type="body" sz="quarter" idx="1"/>
          </p:nvPr>
        </p:nvSpPr>
        <p:spPr>
          <a:prstGeom prst="rect">
            <a:avLst/>
          </a:prstGeom>
        </p:spPr>
        <p:txBody>
          <a:bodyPr/>
          <a:lstStyle/>
          <a:p>
            <a:pPr/>
          </a:p>
        </p:txBody>
      </p:sp>
      <p:pic>
        <p:nvPicPr>
          <p:cNvPr id="257" name="Screenshot 2023-10-20 at 21.04.37.png" descr="Screenshot 2023-10-20 at 21.04.37.png"/>
          <p:cNvPicPr>
            <a:picLocks noChangeAspect="1"/>
          </p:cNvPicPr>
          <p:nvPr/>
        </p:nvPicPr>
        <p:blipFill>
          <a:blip r:embed="rId2">
            <a:extLst/>
          </a:blip>
          <a:stretch>
            <a:fillRect/>
          </a:stretch>
        </p:blipFill>
        <p:spPr>
          <a:xfrm>
            <a:off x="0" y="1152645"/>
            <a:ext cx="12192000" cy="455271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 name="Heart Failure Mortality"/>
          <p:cNvSpPr txBox="1"/>
          <p:nvPr>
            <p:ph type="body" sz="quarter" idx="1"/>
          </p:nvPr>
        </p:nvSpPr>
        <p:spPr>
          <a:xfrm>
            <a:off x="4074579" y="421488"/>
            <a:ext cx="4360513" cy="557213"/>
          </a:xfrm>
          <a:prstGeom prst="rect">
            <a:avLst/>
          </a:prstGeom>
        </p:spPr>
        <p:txBody>
          <a:bodyPr/>
          <a:lstStyle/>
          <a:p>
            <a:pPr/>
            <a:r>
              <a:t>Heart Failure Mortality</a:t>
            </a:r>
          </a:p>
        </p:txBody>
      </p:sp>
      <p:pic>
        <p:nvPicPr>
          <p:cNvPr id="94" name="pasted-movie.png" descr="pasted-movie.png"/>
          <p:cNvPicPr>
            <a:picLocks noChangeAspect="1"/>
          </p:cNvPicPr>
          <p:nvPr/>
        </p:nvPicPr>
        <p:blipFill>
          <a:blip r:embed="rId2">
            <a:extLst/>
          </a:blip>
          <a:stretch>
            <a:fillRect/>
          </a:stretch>
        </p:blipFill>
        <p:spPr>
          <a:xfrm>
            <a:off x="1297293" y="364370"/>
            <a:ext cx="8742210" cy="6129260"/>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Text Placeholder 2"/>
          <p:cNvSpPr txBox="1"/>
          <p:nvPr>
            <p:ph type="body" sz="quarter" idx="1"/>
          </p:nvPr>
        </p:nvSpPr>
        <p:spPr>
          <a:xfrm>
            <a:off x="828189" y="391260"/>
            <a:ext cx="10535622" cy="660101"/>
          </a:xfrm>
          <a:prstGeom prst="rect">
            <a:avLst/>
          </a:prstGeom>
          <a:solidFill>
            <a:srgbClr val="4D7F73"/>
          </a:solidFill>
        </p:spPr>
        <p:txBody>
          <a:bodyPr anchor="ctr"/>
          <a:lstStyle>
            <a:lvl1pPr>
              <a:spcBef>
                <a:spcPts val="0"/>
              </a:spcBef>
              <a:defRPr sz="2400">
                <a:solidFill>
                  <a:srgbClr val="F2F2F2"/>
                </a:solidFill>
              </a:defRPr>
            </a:lvl1pPr>
          </a:lstStyle>
          <a:p>
            <a:pPr/>
            <a:r>
              <a:t>Newly Diagnosed Patients (or Not currently on ACEi or ARB)</a:t>
            </a:r>
          </a:p>
        </p:txBody>
      </p:sp>
      <p:grpSp>
        <p:nvGrpSpPr>
          <p:cNvPr id="278" name="Content Placeholder 3"/>
          <p:cNvGrpSpPr/>
          <p:nvPr/>
        </p:nvGrpSpPr>
        <p:grpSpPr>
          <a:xfrm>
            <a:off x="2560514" y="2212912"/>
            <a:ext cx="6942654" cy="1566131"/>
            <a:chOff x="0" y="0"/>
            <a:chExt cx="6942653" cy="1566129"/>
          </a:xfrm>
        </p:grpSpPr>
        <p:grpSp>
          <p:nvGrpSpPr>
            <p:cNvPr id="262" name="Group"/>
            <p:cNvGrpSpPr/>
            <p:nvPr/>
          </p:nvGrpSpPr>
          <p:grpSpPr>
            <a:xfrm>
              <a:off x="447913" y="0"/>
              <a:ext cx="1791653" cy="1566130"/>
              <a:chOff x="0" y="0"/>
              <a:chExt cx="1791652" cy="1566129"/>
            </a:xfrm>
          </p:grpSpPr>
          <p:sp>
            <p:nvSpPr>
              <p:cNvPr id="260" name="Arrow"/>
              <p:cNvSpPr/>
              <p:nvPr/>
            </p:nvSpPr>
            <p:spPr>
              <a:xfrm>
                <a:off x="0" y="0"/>
                <a:ext cx="1791653" cy="1566130"/>
              </a:xfrm>
              <a:prstGeom prst="rightArrow">
                <a:avLst>
                  <a:gd name="adj1" fmla="val 70000"/>
                  <a:gd name="adj2" fmla="val 50000"/>
                </a:avLst>
              </a:prstGeom>
              <a:solidFill>
                <a:srgbClr val="83A69A">
                  <a:alpha val="90000"/>
                </a:srgbClr>
              </a:solidFill>
              <a:ln w="12700" cap="flat">
                <a:solidFill>
                  <a:srgbClr val="CDD4EA">
                    <a:alpha val="90000"/>
                  </a:srgbClr>
                </a:solidFill>
                <a:prstDash val="solid"/>
                <a:miter lim="800000"/>
              </a:ln>
              <a:effectLst/>
            </p:spPr>
            <p:txBody>
              <a:bodyPr wrap="square" lIns="45719" tIns="45719" rIns="45719" bIns="45719" numCol="1" anchor="ctr">
                <a:noAutofit/>
              </a:bodyPr>
              <a:lstStyle/>
              <a:p>
                <a:pPr algn="ctr" defTabSz="533400">
                  <a:lnSpc>
                    <a:spcPct val="90000"/>
                  </a:lnSpc>
                  <a:spcBef>
                    <a:spcPts val="700"/>
                  </a:spcBef>
                </a:pPr>
              </a:p>
            </p:txBody>
          </p:sp>
          <p:sp>
            <p:nvSpPr>
              <p:cNvPr id="261" name="2-4 Weeks as tolerated"/>
              <p:cNvSpPr txBox="1"/>
              <p:nvPr/>
            </p:nvSpPr>
            <p:spPr>
              <a:xfrm>
                <a:off x="470773" y="609605"/>
                <a:ext cx="842951" cy="3469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 tIns="7620" rIns="7620" bIns="7620" numCol="1" anchor="ctr">
                <a:spAutoFit/>
              </a:bodyPr>
              <a:lstStyle>
                <a:lvl1pPr algn="ctr" defTabSz="533400">
                  <a:lnSpc>
                    <a:spcPct val="90000"/>
                  </a:lnSpc>
                  <a:spcBef>
                    <a:spcPts val="500"/>
                  </a:spcBef>
                  <a:defRPr sz="1200"/>
                </a:lvl1pPr>
              </a:lstStyle>
              <a:p>
                <a:pPr/>
                <a:r>
                  <a:t>2-4 Weeks as tolerated</a:t>
                </a:r>
              </a:p>
            </p:txBody>
          </p:sp>
        </p:grpSp>
        <p:grpSp>
          <p:nvGrpSpPr>
            <p:cNvPr id="265" name="Group"/>
            <p:cNvGrpSpPr/>
            <p:nvPr/>
          </p:nvGrpSpPr>
          <p:grpSpPr>
            <a:xfrm>
              <a:off x="0" y="335150"/>
              <a:ext cx="895827" cy="895828"/>
              <a:chOff x="0" y="0"/>
              <a:chExt cx="895826" cy="895826"/>
            </a:xfrm>
          </p:grpSpPr>
          <p:sp>
            <p:nvSpPr>
              <p:cNvPr id="263" name="Circle"/>
              <p:cNvSpPr/>
              <p:nvPr/>
            </p:nvSpPr>
            <p:spPr>
              <a:xfrm>
                <a:off x="-1" y="-1"/>
                <a:ext cx="895828" cy="895828"/>
              </a:xfrm>
              <a:prstGeom prst="ellipse">
                <a:avLst/>
              </a:prstGeom>
              <a:solidFill>
                <a:srgbClr val="FFE699"/>
              </a:solidFill>
              <a:ln w="12700" cap="flat">
                <a:solidFill>
                  <a:srgbClr val="FFFFFF"/>
                </a:solidFill>
                <a:prstDash val="solid"/>
                <a:miter lim="800000"/>
              </a:ln>
              <a:effectLst/>
            </p:spPr>
            <p:txBody>
              <a:bodyPr wrap="square" lIns="45719" tIns="45719" rIns="45719" bIns="45719" numCol="1" anchor="ctr">
                <a:noAutofit/>
              </a:bodyPr>
              <a:lstStyle/>
              <a:p>
                <a:pPr algn="ctr" defTabSz="622300">
                  <a:lnSpc>
                    <a:spcPct val="90000"/>
                  </a:lnSpc>
                  <a:spcBef>
                    <a:spcPts val="700"/>
                  </a:spcBef>
                  <a:defRPr>
                    <a:solidFill>
                      <a:srgbClr val="FFFFFF"/>
                    </a:solidFill>
                  </a:defRPr>
                </a:pPr>
              </a:p>
            </p:txBody>
          </p:sp>
          <p:sp>
            <p:nvSpPr>
              <p:cNvPr id="264" name="50 mg…"/>
              <p:cNvSpPr txBox="1"/>
              <p:nvPr/>
            </p:nvSpPr>
            <p:spPr>
              <a:xfrm>
                <a:off x="131190" y="202173"/>
                <a:ext cx="633445" cy="4914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889" tIns="8889" rIns="8889" bIns="8889" numCol="1" anchor="ctr">
                <a:spAutoFit/>
              </a:bodyPr>
              <a:lstStyle/>
              <a:p>
                <a:pPr algn="ctr" defTabSz="622300">
                  <a:lnSpc>
                    <a:spcPct val="90000"/>
                  </a:lnSpc>
                  <a:spcBef>
                    <a:spcPts val="500"/>
                  </a:spcBef>
                  <a:defRPr b="1" sz="1400"/>
                </a:pPr>
                <a:r>
                  <a:t>50 mg </a:t>
                </a:r>
                <a:endParaRPr>
                  <a:solidFill>
                    <a:srgbClr val="FFFFFF"/>
                  </a:solidFill>
                </a:endParaRPr>
              </a:p>
              <a:p>
                <a:pPr algn="ctr" defTabSz="622300">
                  <a:lnSpc>
                    <a:spcPct val="90000"/>
                  </a:lnSpc>
                  <a:spcBef>
                    <a:spcPts val="500"/>
                  </a:spcBef>
                  <a:defRPr b="1" sz="1400"/>
                </a:pPr>
                <a:r>
                  <a:t>BD</a:t>
                </a:r>
              </a:p>
            </p:txBody>
          </p:sp>
        </p:grpSp>
        <p:grpSp>
          <p:nvGrpSpPr>
            <p:cNvPr id="268" name="Group"/>
            <p:cNvGrpSpPr/>
            <p:nvPr/>
          </p:nvGrpSpPr>
          <p:grpSpPr>
            <a:xfrm>
              <a:off x="2799457" y="0"/>
              <a:ext cx="1791653" cy="1566130"/>
              <a:chOff x="0" y="0"/>
              <a:chExt cx="1791652" cy="1566129"/>
            </a:xfrm>
          </p:grpSpPr>
          <p:sp>
            <p:nvSpPr>
              <p:cNvPr id="266" name="Arrow"/>
              <p:cNvSpPr/>
              <p:nvPr/>
            </p:nvSpPr>
            <p:spPr>
              <a:xfrm>
                <a:off x="0" y="0"/>
                <a:ext cx="1791653" cy="1566130"/>
              </a:xfrm>
              <a:prstGeom prst="rightArrow">
                <a:avLst>
                  <a:gd name="adj1" fmla="val 70000"/>
                  <a:gd name="adj2" fmla="val 50000"/>
                </a:avLst>
              </a:prstGeom>
              <a:solidFill>
                <a:srgbClr val="83A69A">
                  <a:alpha val="90000"/>
                </a:srgbClr>
              </a:solidFill>
              <a:ln w="12700" cap="flat">
                <a:solidFill>
                  <a:srgbClr val="CDD4EA">
                    <a:alpha val="90000"/>
                  </a:srgbClr>
                </a:solidFill>
                <a:prstDash val="solid"/>
                <a:miter lim="800000"/>
              </a:ln>
              <a:effectLst/>
            </p:spPr>
            <p:txBody>
              <a:bodyPr wrap="square" lIns="45719" tIns="45719" rIns="45719" bIns="45719" numCol="1" anchor="ctr">
                <a:noAutofit/>
              </a:bodyPr>
              <a:lstStyle/>
              <a:p>
                <a:pPr algn="ctr" defTabSz="533400">
                  <a:lnSpc>
                    <a:spcPct val="90000"/>
                  </a:lnSpc>
                  <a:spcBef>
                    <a:spcPts val="700"/>
                  </a:spcBef>
                </a:pPr>
              </a:p>
            </p:txBody>
          </p:sp>
          <p:sp>
            <p:nvSpPr>
              <p:cNvPr id="267" name="2-4 Weeks as tolerated"/>
              <p:cNvSpPr txBox="1"/>
              <p:nvPr/>
            </p:nvSpPr>
            <p:spPr>
              <a:xfrm>
                <a:off x="470772" y="609605"/>
                <a:ext cx="842951" cy="3469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 tIns="7620" rIns="7620" bIns="7620" numCol="1" anchor="ctr">
                <a:spAutoFit/>
              </a:bodyPr>
              <a:lstStyle>
                <a:lvl1pPr algn="ctr" defTabSz="533400">
                  <a:lnSpc>
                    <a:spcPct val="90000"/>
                  </a:lnSpc>
                  <a:spcBef>
                    <a:spcPts val="500"/>
                  </a:spcBef>
                  <a:defRPr sz="1200"/>
                </a:lvl1pPr>
              </a:lstStyle>
              <a:p>
                <a:pPr/>
                <a:r>
                  <a:t>2-4 Weeks as tolerated</a:t>
                </a:r>
              </a:p>
            </p:txBody>
          </p:sp>
        </p:grpSp>
        <p:grpSp>
          <p:nvGrpSpPr>
            <p:cNvPr id="271" name="Group"/>
            <p:cNvGrpSpPr/>
            <p:nvPr/>
          </p:nvGrpSpPr>
          <p:grpSpPr>
            <a:xfrm>
              <a:off x="2351544" y="335150"/>
              <a:ext cx="895827" cy="895828"/>
              <a:chOff x="0" y="0"/>
              <a:chExt cx="895826" cy="895826"/>
            </a:xfrm>
          </p:grpSpPr>
          <p:sp>
            <p:nvSpPr>
              <p:cNvPr id="269" name="Circle"/>
              <p:cNvSpPr/>
              <p:nvPr/>
            </p:nvSpPr>
            <p:spPr>
              <a:xfrm>
                <a:off x="-1" y="-1"/>
                <a:ext cx="895828" cy="895828"/>
              </a:xfrm>
              <a:prstGeom prst="ellipse">
                <a:avLst/>
              </a:prstGeom>
              <a:solidFill>
                <a:srgbClr val="FFE699"/>
              </a:solidFill>
              <a:ln w="12700" cap="flat">
                <a:solidFill>
                  <a:srgbClr val="FFFFFF"/>
                </a:solidFill>
                <a:prstDash val="solid"/>
                <a:miter lim="800000"/>
              </a:ln>
              <a:effectLst/>
            </p:spPr>
            <p:txBody>
              <a:bodyPr wrap="square" lIns="45719" tIns="45719" rIns="45719" bIns="45719" numCol="1" anchor="ctr">
                <a:noAutofit/>
              </a:bodyPr>
              <a:lstStyle/>
              <a:p>
                <a:pPr algn="ctr" defTabSz="622300">
                  <a:lnSpc>
                    <a:spcPct val="90000"/>
                  </a:lnSpc>
                  <a:spcBef>
                    <a:spcPts val="700"/>
                  </a:spcBef>
                  <a:defRPr>
                    <a:solidFill>
                      <a:srgbClr val="FFFFFF"/>
                    </a:solidFill>
                  </a:defRPr>
                </a:pPr>
              </a:p>
            </p:txBody>
          </p:sp>
          <p:sp>
            <p:nvSpPr>
              <p:cNvPr id="270" name="100 mg BD"/>
              <p:cNvSpPr txBox="1"/>
              <p:nvPr/>
            </p:nvSpPr>
            <p:spPr>
              <a:xfrm>
                <a:off x="131191" y="239511"/>
                <a:ext cx="633445" cy="416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889" tIns="8889" rIns="8889" bIns="8889" numCol="1" anchor="ctr">
                <a:spAutoFit/>
              </a:bodyPr>
              <a:lstStyle>
                <a:lvl1pPr algn="ctr" defTabSz="622300">
                  <a:lnSpc>
                    <a:spcPct val="90000"/>
                  </a:lnSpc>
                  <a:spcBef>
                    <a:spcPts val="500"/>
                  </a:spcBef>
                  <a:defRPr b="1" sz="1400"/>
                </a:lvl1pPr>
              </a:lstStyle>
              <a:p>
                <a:pPr/>
                <a:r>
                  <a:t>100 mg BD</a:t>
                </a:r>
              </a:p>
            </p:txBody>
          </p:sp>
        </p:grpSp>
        <p:grpSp>
          <p:nvGrpSpPr>
            <p:cNvPr id="274" name="Group"/>
            <p:cNvGrpSpPr/>
            <p:nvPr/>
          </p:nvGrpSpPr>
          <p:grpSpPr>
            <a:xfrm>
              <a:off x="5151001" y="0"/>
              <a:ext cx="1791653" cy="1566130"/>
              <a:chOff x="0" y="0"/>
              <a:chExt cx="1791652" cy="1566129"/>
            </a:xfrm>
          </p:grpSpPr>
          <p:sp>
            <p:nvSpPr>
              <p:cNvPr id="272" name="Arrow"/>
              <p:cNvSpPr/>
              <p:nvPr/>
            </p:nvSpPr>
            <p:spPr>
              <a:xfrm>
                <a:off x="0" y="0"/>
                <a:ext cx="1791653" cy="1566130"/>
              </a:xfrm>
              <a:prstGeom prst="rightArrow">
                <a:avLst>
                  <a:gd name="adj1" fmla="val 70000"/>
                  <a:gd name="adj2" fmla="val 50000"/>
                </a:avLst>
              </a:prstGeom>
              <a:solidFill>
                <a:srgbClr val="83A69A">
                  <a:alpha val="90000"/>
                </a:srgbClr>
              </a:solidFill>
              <a:ln w="12700" cap="flat">
                <a:solidFill>
                  <a:srgbClr val="CDD4EA">
                    <a:alpha val="90000"/>
                  </a:srgbClr>
                </a:solidFill>
                <a:prstDash val="solid"/>
                <a:miter lim="800000"/>
              </a:ln>
              <a:effectLst/>
            </p:spPr>
            <p:txBody>
              <a:bodyPr wrap="square" lIns="45719" tIns="45719" rIns="45719" bIns="45719" numCol="1" anchor="ctr">
                <a:noAutofit/>
              </a:bodyPr>
              <a:lstStyle/>
              <a:p>
                <a:pPr algn="ctr" defTabSz="533400">
                  <a:lnSpc>
                    <a:spcPct val="90000"/>
                  </a:lnSpc>
                  <a:spcBef>
                    <a:spcPts val="700"/>
                  </a:spcBef>
                </a:pPr>
              </a:p>
            </p:txBody>
          </p:sp>
          <p:sp>
            <p:nvSpPr>
              <p:cNvPr id="273" name="as tolerated"/>
              <p:cNvSpPr txBox="1"/>
              <p:nvPr/>
            </p:nvSpPr>
            <p:spPr>
              <a:xfrm>
                <a:off x="470772" y="697012"/>
                <a:ext cx="842951" cy="1721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 tIns="7620" rIns="7620" bIns="7620" numCol="1" anchor="ctr">
                <a:spAutoFit/>
              </a:bodyPr>
              <a:lstStyle>
                <a:lvl1pPr algn="ctr" defTabSz="533400">
                  <a:lnSpc>
                    <a:spcPct val="90000"/>
                  </a:lnSpc>
                  <a:spcBef>
                    <a:spcPts val="500"/>
                  </a:spcBef>
                  <a:defRPr sz="1200"/>
                </a:lvl1pPr>
              </a:lstStyle>
              <a:p>
                <a:pPr/>
                <a:r>
                  <a:t>as tolerated</a:t>
                </a:r>
              </a:p>
            </p:txBody>
          </p:sp>
        </p:grpSp>
        <p:grpSp>
          <p:nvGrpSpPr>
            <p:cNvPr id="277" name="Group"/>
            <p:cNvGrpSpPr/>
            <p:nvPr/>
          </p:nvGrpSpPr>
          <p:grpSpPr>
            <a:xfrm>
              <a:off x="4703088" y="335150"/>
              <a:ext cx="895827" cy="895828"/>
              <a:chOff x="0" y="0"/>
              <a:chExt cx="895826" cy="895826"/>
            </a:xfrm>
          </p:grpSpPr>
          <p:sp>
            <p:nvSpPr>
              <p:cNvPr id="275" name="Circle"/>
              <p:cNvSpPr/>
              <p:nvPr/>
            </p:nvSpPr>
            <p:spPr>
              <a:xfrm>
                <a:off x="-1" y="-1"/>
                <a:ext cx="895828" cy="895828"/>
              </a:xfrm>
              <a:prstGeom prst="ellipse">
                <a:avLst/>
              </a:prstGeom>
              <a:solidFill>
                <a:srgbClr val="FFE699"/>
              </a:solidFill>
              <a:ln w="12700" cap="flat">
                <a:solidFill>
                  <a:srgbClr val="FFFFFF"/>
                </a:solidFill>
                <a:prstDash val="solid"/>
                <a:miter lim="800000"/>
              </a:ln>
              <a:effectLst/>
            </p:spPr>
            <p:txBody>
              <a:bodyPr wrap="square" lIns="45719" tIns="45719" rIns="45719" bIns="45719" numCol="1" anchor="ctr">
                <a:noAutofit/>
              </a:bodyPr>
              <a:lstStyle/>
              <a:p>
                <a:pPr algn="ctr" defTabSz="622300">
                  <a:lnSpc>
                    <a:spcPct val="90000"/>
                  </a:lnSpc>
                  <a:spcBef>
                    <a:spcPts val="700"/>
                  </a:spcBef>
                  <a:defRPr>
                    <a:solidFill>
                      <a:srgbClr val="FFFFFF"/>
                    </a:solidFill>
                  </a:defRPr>
                </a:pPr>
              </a:p>
            </p:txBody>
          </p:sp>
          <p:sp>
            <p:nvSpPr>
              <p:cNvPr id="276" name="200 mg BD"/>
              <p:cNvSpPr txBox="1"/>
              <p:nvPr/>
            </p:nvSpPr>
            <p:spPr>
              <a:xfrm>
                <a:off x="131191" y="239511"/>
                <a:ext cx="633445" cy="416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889" tIns="8889" rIns="8889" bIns="8889" numCol="1" anchor="ctr">
                <a:spAutoFit/>
              </a:bodyPr>
              <a:lstStyle>
                <a:lvl1pPr algn="ctr" defTabSz="622300">
                  <a:lnSpc>
                    <a:spcPct val="90000"/>
                  </a:lnSpc>
                  <a:spcBef>
                    <a:spcPts val="500"/>
                  </a:spcBef>
                  <a:defRPr b="1" sz="1400"/>
                </a:lvl1pPr>
              </a:lstStyle>
              <a:p>
                <a:pPr/>
                <a:r>
                  <a:t>200 mg BD</a:t>
                </a:r>
              </a:p>
            </p:txBody>
          </p:sp>
        </p:grpSp>
      </p:grpSp>
      <p:sp>
        <p:nvSpPr>
          <p:cNvPr id="279" name="TextBox 14"/>
          <p:cNvSpPr txBox="1"/>
          <p:nvPr/>
        </p:nvSpPr>
        <p:spPr>
          <a:xfrm>
            <a:off x="1595844" y="6225449"/>
            <a:ext cx="6004561" cy="277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600">
                <a:solidFill>
                  <a:srgbClr val="808080"/>
                </a:solidFill>
              </a:defRPr>
            </a:pPr>
            <a:r>
              <a:t>Sacubitril/Valsartan FDA Label. Reference ID: 4185290. </a:t>
            </a:r>
          </a:p>
          <a:p>
            <a:pPr>
              <a:defRPr sz="600">
                <a:solidFill>
                  <a:srgbClr val="808080"/>
                </a:solidFill>
              </a:defRPr>
            </a:pPr>
            <a:r>
              <a:t>Eur J Heart Fail. 2016; 18(9): 1193-202.</a:t>
            </a:r>
          </a:p>
        </p:txBody>
      </p:sp>
      <p:pic>
        <p:nvPicPr>
          <p:cNvPr id="280" name="Picture 18" descr="Picture 18"/>
          <p:cNvPicPr>
            <a:picLocks noChangeAspect="1"/>
          </p:cNvPicPr>
          <p:nvPr/>
        </p:nvPicPr>
        <p:blipFill>
          <a:blip r:embed="rId2">
            <a:extLst/>
          </a:blip>
          <a:stretch>
            <a:fillRect/>
          </a:stretch>
        </p:blipFill>
        <p:spPr>
          <a:xfrm>
            <a:off x="2557121" y="4184698"/>
            <a:ext cx="2103121" cy="1320564"/>
          </a:xfrm>
          <a:prstGeom prst="rect">
            <a:avLst/>
          </a:prstGeom>
          <a:ln w="12700">
            <a:miter lim="400000"/>
          </a:ln>
        </p:spPr>
      </p:pic>
      <p:pic>
        <p:nvPicPr>
          <p:cNvPr id="281" name="Picture 19" descr="Picture 19"/>
          <p:cNvPicPr>
            <a:picLocks noChangeAspect="1"/>
          </p:cNvPicPr>
          <p:nvPr/>
        </p:nvPicPr>
        <p:blipFill>
          <a:blip r:embed="rId3">
            <a:extLst/>
          </a:blip>
          <a:stretch>
            <a:fillRect/>
          </a:stretch>
        </p:blipFill>
        <p:spPr>
          <a:xfrm>
            <a:off x="4982457" y="4184698"/>
            <a:ext cx="2103121" cy="1320564"/>
          </a:xfrm>
          <a:prstGeom prst="rect">
            <a:avLst/>
          </a:prstGeom>
          <a:ln w="12700">
            <a:miter lim="400000"/>
          </a:ln>
        </p:spPr>
      </p:pic>
      <p:pic>
        <p:nvPicPr>
          <p:cNvPr id="282" name="Picture 22" descr="Picture 22"/>
          <p:cNvPicPr>
            <a:picLocks noChangeAspect="1"/>
          </p:cNvPicPr>
          <p:nvPr/>
        </p:nvPicPr>
        <p:blipFill>
          <a:blip r:embed="rId4">
            <a:extLst/>
          </a:blip>
          <a:stretch>
            <a:fillRect/>
          </a:stretch>
        </p:blipFill>
        <p:spPr>
          <a:xfrm>
            <a:off x="7407792" y="4184698"/>
            <a:ext cx="2194561" cy="1308736"/>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Text Placeholder 2"/>
          <p:cNvSpPr txBox="1"/>
          <p:nvPr>
            <p:ph type="body" sz="quarter" idx="1"/>
          </p:nvPr>
        </p:nvSpPr>
        <p:spPr>
          <a:xfrm>
            <a:off x="828189" y="391260"/>
            <a:ext cx="10535622" cy="660101"/>
          </a:xfrm>
          <a:prstGeom prst="rect">
            <a:avLst/>
          </a:prstGeom>
          <a:solidFill>
            <a:srgbClr val="4D7F73"/>
          </a:solidFill>
        </p:spPr>
        <p:txBody>
          <a:bodyPr anchor="ctr"/>
          <a:lstStyle>
            <a:lvl1pPr algn="just">
              <a:spcBef>
                <a:spcPts val="0"/>
              </a:spcBef>
              <a:defRPr sz="2400">
                <a:solidFill>
                  <a:srgbClr val="F2F2F2"/>
                </a:solidFill>
              </a:defRPr>
            </a:lvl1pPr>
          </a:lstStyle>
          <a:p>
            <a:pPr/>
            <a:r>
              <a:t>Switching from ACEi</a:t>
            </a:r>
          </a:p>
        </p:txBody>
      </p:sp>
      <p:grpSp>
        <p:nvGrpSpPr>
          <p:cNvPr id="303" name="Content Placeholder 3"/>
          <p:cNvGrpSpPr/>
          <p:nvPr/>
        </p:nvGrpSpPr>
        <p:grpSpPr>
          <a:xfrm>
            <a:off x="5765151" y="1194557"/>
            <a:ext cx="5481043" cy="1236419"/>
            <a:chOff x="0" y="0"/>
            <a:chExt cx="5481041" cy="1236418"/>
          </a:xfrm>
        </p:grpSpPr>
        <p:grpSp>
          <p:nvGrpSpPr>
            <p:cNvPr id="287" name="Group"/>
            <p:cNvGrpSpPr/>
            <p:nvPr/>
          </p:nvGrpSpPr>
          <p:grpSpPr>
            <a:xfrm>
              <a:off x="353616" y="0"/>
              <a:ext cx="1414463" cy="1236419"/>
              <a:chOff x="0" y="0"/>
              <a:chExt cx="1414462" cy="1236418"/>
            </a:xfrm>
          </p:grpSpPr>
          <p:sp>
            <p:nvSpPr>
              <p:cNvPr id="285" name="Arrow"/>
              <p:cNvSpPr/>
              <p:nvPr/>
            </p:nvSpPr>
            <p:spPr>
              <a:xfrm>
                <a:off x="0" y="0"/>
                <a:ext cx="1414463" cy="1236419"/>
              </a:xfrm>
              <a:prstGeom prst="rightArrow">
                <a:avLst>
                  <a:gd name="adj1" fmla="val 70000"/>
                  <a:gd name="adj2" fmla="val 50000"/>
                </a:avLst>
              </a:prstGeom>
              <a:solidFill>
                <a:srgbClr val="83A69A">
                  <a:alpha val="90000"/>
                </a:srgbClr>
              </a:solidFill>
              <a:ln w="12700" cap="flat">
                <a:solidFill>
                  <a:srgbClr val="CDD4EA">
                    <a:alpha val="90000"/>
                  </a:srgbClr>
                </a:solidFill>
                <a:prstDash val="solid"/>
                <a:miter lim="800000"/>
              </a:ln>
              <a:effectLst/>
            </p:spPr>
            <p:txBody>
              <a:bodyPr wrap="square" lIns="45719" tIns="45719" rIns="45719" bIns="45719" numCol="1" anchor="ctr">
                <a:noAutofit/>
              </a:bodyPr>
              <a:lstStyle/>
              <a:p>
                <a:pPr algn="ctr" defTabSz="533400">
                  <a:lnSpc>
                    <a:spcPct val="90000"/>
                  </a:lnSpc>
                  <a:spcBef>
                    <a:spcPts val="700"/>
                  </a:spcBef>
                </a:pPr>
              </a:p>
            </p:txBody>
          </p:sp>
          <p:sp>
            <p:nvSpPr>
              <p:cNvPr id="286" name="2-4 Weeks as tolerated"/>
              <p:cNvSpPr txBox="1"/>
              <p:nvPr/>
            </p:nvSpPr>
            <p:spPr>
              <a:xfrm>
                <a:off x="376476" y="357343"/>
                <a:ext cx="659070" cy="5217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 tIns="7620" rIns="7620" bIns="7620" numCol="1" anchor="ctr">
                <a:spAutoFit/>
              </a:bodyPr>
              <a:lstStyle>
                <a:lvl1pPr algn="ctr" defTabSz="533400">
                  <a:lnSpc>
                    <a:spcPct val="90000"/>
                  </a:lnSpc>
                  <a:spcBef>
                    <a:spcPts val="500"/>
                  </a:spcBef>
                  <a:defRPr sz="1200"/>
                </a:lvl1pPr>
              </a:lstStyle>
              <a:p>
                <a:pPr/>
                <a:r>
                  <a:t>2-4 Weeks as tolerated</a:t>
                </a:r>
              </a:p>
            </p:txBody>
          </p:sp>
        </p:grpSp>
        <p:grpSp>
          <p:nvGrpSpPr>
            <p:cNvPr id="290" name="Group"/>
            <p:cNvGrpSpPr/>
            <p:nvPr/>
          </p:nvGrpSpPr>
          <p:grpSpPr>
            <a:xfrm>
              <a:off x="0" y="264593"/>
              <a:ext cx="707233" cy="707233"/>
              <a:chOff x="0" y="0"/>
              <a:chExt cx="707232" cy="707232"/>
            </a:xfrm>
          </p:grpSpPr>
          <p:sp>
            <p:nvSpPr>
              <p:cNvPr id="288" name="Circle"/>
              <p:cNvSpPr/>
              <p:nvPr/>
            </p:nvSpPr>
            <p:spPr>
              <a:xfrm>
                <a:off x="-1" y="-1"/>
                <a:ext cx="707234" cy="707234"/>
              </a:xfrm>
              <a:prstGeom prst="ellipse">
                <a:avLst/>
              </a:prstGeom>
              <a:solidFill>
                <a:srgbClr val="FFE699"/>
              </a:solidFill>
              <a:ln w="12700" cap="flat">
                <a:solidFill>
                  <a:srgbClr val="FFFFFF"/>
                </a:solidFill>
                <a:prstDash val="solid"/>
                <a:miter lim="800000"/>
              </a:ln>
              <a:effectLst/>
            </p:spPr>
            <p:txBody>
              <a:bodyPr wrap="square" lIns="45719" tIns="45719" rIns="45719" bIns="45719" numCol="1" anchor="ctr">
                <a:noAutofit/>
              </a:bodyPr>
              <a:lstStyle/>
              <a:p>
                <a:pPr algn="ctr" defTabSz="622300">
                  <a:lnSpc>
                    <a:spcPct val="90000"/>
                  </a:lnSpc>
                  <a:spcBef>
                    <a:spcPts val="700"/>
                  </a:spcBef>
                  <a:defRPr>
                    <a:solidFill>
                      <a:srgbClr val="FFFFFF"/>
                    </a:solidFill>
                  </a:defRPr>
                </a:pPr>
              </a:p>
            </p:txBody>
          </p:sp>
          <p:sp>
            <p:nvSpPr>
              <p:cNvPr id="289" name="50 mg…"/>
              <p:cNvSpPr txBox="1"/>
              <p:nvPr/>
            </p:nvSpPr>
            <p:spPr>
              <a:xfrm>
                <a:off x="103571" y="107875"/>
                <a:ext cx="500089" cy="4914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889" tIns="8889" rIns="8889" bIns="8889" numCol="1" anchor="ctr">
                <a:spAutoFit/>
              </a:bodyPr>
              <a:lstStyle/>
              <a:p>
                <a:pPr algn="ctr" defTabSz="622300">
                  <a:lnSpc>
                    <a:spcPct val="90000"/>
                  </a:lnSpc>
                  <a:spcBef>
                    <a:spcPts val="500"/>
                  </a:spcBef>
                  <a:defRPr b="1" sz="1400"/>
                </a:pPr>
                <a:r>
                  <a:t>50 mg </a:t>
                </a:r>
                <a:endParaRPr>
                  <a:solidFill>
                    <a:srgbClr val="FFFFFF"/>
                  </a:solidFill>
                </a:endParaRPr>
              </a:p>
              <a:p>
                <a:pPr algn="ctr" defTabSz="622300">
                  <a:lnSpc>
                    <a:spcPct val="90000"/>
                  </a:lnSpc>
                  <a:spcBef>
                    <a:spcPts val="500"/>
                  </a:spcBef>
                  <a:defRPr b="1" sz="1400"/>
                </a:pPr>
                <a:r>
                  <a:t>BD</a:t>
                </a:r>
              </a:p>
            </p:txBody>
          </p:sp>
        </p:grpSp>
        <p:grpSp>
          <p:nvGrpSpPr>
            <p:cNvPr id="293" name="Group"/>
            <p:cNvGrpSpPr/>
            <p:nvPr/>
          </p:nvGrpSpPr>
          <p:grpSpPr>
            <a:xfrm>
              <a:off x="2210098" y="0"/>
              <a:ext cx="1414463" cy="1236419"/>
              <a:chOff x="0" y="0"/>
              <a:chExt cx="1414462" cy="1236418"/>
            </a:xfrm>
          </p:grpSpPr>
          <p:sp>
            <p:nvSpPr>
              <p:cNvPr id="291" name="Arrow"/>
              <p:cNvSpPr/>
              <p:nvPr/>
            </p:nvSpPr>
            <p:spPr>
              <a:xfrm>
                <a:off x="0" y="0"/>
                <a:ext cx="1414463" cy="1236419"/>
              </a:xfrm>
              <a:prstGeom prst="rightArrow">
                <a:avLst>
                  <a:gd name="adj1" fmla="val 70000"/>
                  <a:gd name="adj2" fmla="val 50000"/>
                </a:avLst>
              </a:prstGeom>
              <a:solidFill>
                <a:srgbClr val="83A69A">
                  <a:alpha val="90000"/>
                </a:srgbClr>
              </a:solidFill>
              <a:ln w="12700" cap="flat">
                <a:solidFill>
                  <a:srgbClr val="CDD4EA">
                    <a:alpha val="90000"/>
                  </a:srgbClr>
                </a:solidFill>
                <a:prstDash val="solid"/>
                <a:miter lim="800000"/>
              </a:ln>
              <a:effectLst/>
            </p:spPr>
            <p:txBody>
              <a:bodyPr wrap="square" lIns="45719" tIns="45719" rIns="45719" bIns="45719" numCol="1" anchor="ctr">
                <a:noAutofit/>
              </a:bodyPr>
              <a:lstStyle/>
              <a:p>
                <a:pPr algn="ctr" defTabSz="533400">
                  <a:lnSpc>
                    <a:spcPct val="90000"/>
                  </a:lnSpc>
                  <a:spcBef>
                    <a:spcPts val="700"/>
                  </a:spcBef>
                </a:pPr>
              </a:p>
            </p:txBody>
          </p:sp>
          <p:sp>
            <p:nvSpPr>
              <p:cNvPr id="292" name="2-4 Weeks as tolerated"/>
              <p:cNvSpPr txBox="1"/>
              <p:nvPr/>
            </p:nvSpPr>
            <p:spPr>
              <a:xfrm>
                <a:off x="376476" y="357343"/>
                <a:ext cx="659070" cy="5217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 tIns="7620" rIns="7620" bIns="7620" numCol="1" anchor="ctr">
                <a:spAutoFit/>
              </a:bodyPr>
              <a:lstStyle>
                <a:lvl1pPr algn="ctr" defTabSz="533400">
                  <a:lnSpc>
                    <a:spcPct val="90000"/>
                  </a:lnSpc>
                  <a:spcBef>
                    <a:spcPts val="500"/>
                  </a:spcBef>
                  <a:defRPr sz="1200"/>
                </a:lvl1pPr>
              </a:lstStyle>
              <a:p>
                <a:pPr/>
                <a:r>
                  <a:t>2-4 Weeks as tolerated</a:t>
                </a:r>
              </a:p>
            </p:txBody>
          </p:sp>
        </p:grpSp>
        <p:grpSp>
          <p:nvGrpSpPr>
            <p:cNvPr id="296" name="Group"/>
            <p:cNvGrpSpPr/>
            <p:nvPr/>
          </p:nvGrpSpPr>
          <p:grpSpPr>
            <a:xfrm>
              <a:off x="1856482" y="264593"/>
              <a:ext cx="707233" cy="707233"/>
              <a:chOff x="0" y="0"/>
              <a:chExt cx="707232" cy="707232"/>
            </a:xfrm>
          </p:grpSpPr>
          <p:sp>
            <p:nvSpPr>
              <p:cNvPr id="294" name="Circle"/>
              <p:cNvSpPr/>
              <p:nvPr/>
            </p:nvSpPr>
            <p:spPr>
              <a:xfrm>
                <a:off x="-1" y="-1"/>
                <a:ext cx="707234" cy="707234"/>
              </a:xfrm>
              <a:prstGeom prst="ellipse">
                <a:avLst/>
              </a:prstGeom>
              <a:solidFill>
                <a:srgbClr val="FFE699"/>
              </a:solidFill>
              <a:ln w="12700" cap="flat">
                <a:solidFill>
                  <a:srgbClr val="FFFFFF"/>
                </a:solidFill>
                <a:prstDash val="solid"/>
                <a:miter lim="800000"/>
              </a:ln>
              <a:effectLst/>
            </p:spPr>
            <p:txBody>
              <a:bodyPr wrap="square" lIns="45719" tIns="45719" rIns="45719" bIns="45719" numCol="1" anchor="ctr">
                <a:noAutofit/>
              </a:bodyPr>
              <a:lstStyle/>
              <a:p>
                <a:pPr algn="ctr" defTabSz="622300">
                  <a:lnSpc>
                    <a:spcPct val="90000"/>
                  </a:lnSpc>
                  <a:spcBef>
                    <a:spcPts val="700"/>
                  </a:spcBef>
                  <a:defRPr>
                    <a:solidFill>
                      <a:srgbClr val="FFFFFF"/>
                    </a:solidFill>
                  </a:defRPr>
                </a:pPr>
              </a:p>
            </p:txBody>
          </p:sp>
          <p:sp>
            <p:nvSpPr>
              <p:cNvPr id="295" name="100 mg BD"/>
              <p:cNvSpPr txBox="1"/>
              <p:nvPr/>
            </p:nvSpPr>
            <p:spPr>
              <a:xfrm>
                <a:off x="103571" y="145213"/>
                <a:ext cx="500088" cy="4168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889" tIns="8889" rIns="8889" bIns="8889" numCol="1" anchor="ctr">
                <a:spAutoFit/>
              </a:bodyPr>
              <a:lstStyle>
                <a:lvl1pPr algn="ctr" defTabSz="622300">
                  <a:lnSpc>
                    <a:spcPct val="90000"/>
                  </a:lnSpc>
                  <a:spcBef>
                    <a:spcPts val="500"/>
                  </a:spcBef>
                  <a:defRPr b="1" sz="1400"/>
                </a:lvl1pPr>
              </a:lstStyle>
              <a:p>
                <a:pPr/>
                <a:r>
                  <a:t>100 mg BD</a:t>
                </a:r>
              </a:p>
            </p:txBody>
          </p:sp>
        </p:grpSp>
        <p:grpSp>
          <p:nvGrpSpPr>
            <p:cNvPr id="299" name="Group"/>
            <p:cNvGrpSpPr/>
            <p:nvPr/>
          </p:nvGrpSpPr>
          <p:grpSpPr>
            <a:xfrm>
              <a:off x="4066579" y="0"/>
              <a:ext cx="1414463" cy="1236419"/>
              <a:chOff x="0" y="0"/>
              <a:chExt cx="1414462" cy="1236418"/>
            </a:xfrm>
          </p:grpSpPr>
          <p:sp>
            <p:nvSpPr>
              <p:cNvPr id="297" name="Arrow"/>
              <p:cNvSpPr/>
              <p:nvPr/>
            </p:nvSpPr>
            <p:spPr>
              <a:xfrm>
                <a:off x="0" y="0"/>
                <a:ext cx="1414463" cy="1236419"/>
              </a:xfrm>
              <a:prstGeom prst="rightArrow">
                <a:avLst>
                  <a:gd name="adj1" fmla="val 70000"/>
                  <a:gd name="adj2" fmla="val 50000"/>
                </a:avLst>
              </a:prstGeom>
              <a:solidFill>
                <a:srgbClr val="83A69A">
                  <a:alpha val="90000"/>
                </a:srgbClr>
              </a:solidFill>
              <a:ln w="12700" cap="flat">
                <a:solidFill>
                  <a:srgbClr val="CDD4EA">
                    <a:alpha val="90000"/>
                  </a:srgbClr>
                </a:solidFill>
                <a:prstDash val="solid"/>
                <a:miter lim="800000"/>
              </a:ln>
              <a:effectLst/>
            </p:spPr>
            <p:txBody>
              <a:bodyPr wrap="square" lIns="45719" tIns="45719" rIns="45719" bIns="45719" numCol="1" anchor="ctr">
                <a:noAutofit/>
              </a:bodyPr>
              <a:lstStyle/>
              <a:p>
                <a:pPr algn="ctr" defTabSz="533400">
                  <a:lnSpc>
                    <a:spcPct val="90000"/>
                  </a:lnSpc>
                  <a:spcBef>
                    <a:spcPts val="700"/>
                  </a:spcBef>
                </a:pPr>
              </a:p>
            </p:txBody>
          </p:sp>
          <p:sp>
            <p:nvSpPr>
              <p:cNvPr id="298" name="as tolerated"/>
              <p:cNvSpPr txBox="1"/>
              <p:nvPr/>
            </p:nvSpPr>
            <p:spPr>
              <a:xfrm>
                <a:off x="376476" y="444749"/>
                <a:ext cx="659070" cy="3469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 tIns="7620" rIns="7620" bIns="7620" numCol="1" anchor="ctr">
                <a:spAutoFit/>
              </a:bodyPr>
              <a:lstStyle>
                <a:lvl1pPr algn="ctr" defTabSz="533400">
                  <a:lnSpc>
                    <a:spcPct val="90000"/>
                  </a:lnSpc>
                  <a:spcBef>
                    <a:spcPts val="500"/>
                  </a:spcBef>
                  <a:defRPr sz="1200"/>
                </a:lvl1pPr>
              </a:lstStyle>
              <a:p>
                <a:pPr/>
                <a:r>
                  <a:t>as tolerated</a:t>
                </a:r>
              </a:p>
            </p:txBody>
          </p:sp>
        </p:grpSp>
        <p:grpSp>
          <p:nvGrpSpPr>
            <p:cNvPr id="302" name="Group"/>
            <p:cNvGrpSpPr/>
            <p:nvPr/>
          </p:nvGrpSpPr>
          <p:grpSpPr>
            <a:xfrm>
              <a:off x="3712964" y="264593"/>
              <a:ext cx="707233" cy="707233"/>
              <a:chOff x="0" y="0"/>
              <a:chExt cx="707232" cy="707232"/>
            </a:xfrm>
          </p:grpSpPr>
          <p:sp>
            <p:nvSpPr>
              <p:cNvPr id="300" name="Circle"/>
              <p:cNvSpPr/>
              <p:nvPr/>
            </p:nvSpPr>
            <p:spPr>
              <a:xfrm>
                <a:off x="-1" y="-1"/>
                <a:ext cx="707234" cy="707234"/>
              </a:xfrm>
              <a:prstGeom prst="ellipse">
                <a:avLst/>
              </a:prstGeom>
              <a:solidFill>
                <a:srgbClr val="FFE699"/>
              </a:solidFill>
              <a:ln w="12700" cap="flat">
                <a:solidFill>
                  <a:srgbClr val="FFFFFF"/>
                </a:solidFill>
                <a:prstDash val="solid"/>
                <a:miter lim="800000"/>
              </a:ln>
              <a:effectLst/>
            </p:spPr>
            <p:txBody>
              <a:bodyPr wrap="square" lIns="45719" tIns="45719" rIns="45719" bIns="45719" numCol="1" anchor="ctr">
                <a:noAutofit/>
              </a:bodyPr>
              <a:lstStyle/>
              <a:p>
                <a:pPr algn="ctr" defTabSz="622300">
                  <a:lnSpc>
                    <a:spcPct val="90000"/>
                  </a:lnSpc>
                  <a:spcBef>
                    <a:spcPts val="700"/>
                  </a:spcBef>
                  <a:defRPr>
                    <a:solidFill>
                      <a:srgbClr val="FFFFFF"/>
                    </a:solidFill>
                  </a:defRPr>
                </a:pPr>
              </a:p>
            </p:txBody>
          </p:sp>
          <p:sp>
            <p:nvSpPr>
              <p:cNvPr id="301" name="200 mg BD"/>
              <p:cNvSpPr txBox="1"/>
              <p:nvPr/>
            </p:nvSpPr>
            <p:spPr>
              <a:xfrm>
                <a:off x="103571" y="145213"/>
                <a:ext cx="500088" cy="4168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889" tIns="8889" rIns="8889" bIns="8889" numCol="1" anchor="ctr">
                <a:spAutoFit/>
              </a:bodyPr>
              <a:lstStyle>
                <a:lvl1pPr algn="ctr" defTabSz="622300">
                  <a:lnSpc>
                    <a:spcPct val="90000"/>
                  </a:lnSpc>
                  <a:spcBef>
                    <a:spcPts val="500"/>
                  </a:spcBef>
                  <a:defRPr b="1" sz="1400"/>
                </a:lvl1pPr>
              </a:lstStyle>
              <a:p>
                <a:pPr/>
                <a:r>
                  <a:t>200 mg BD</a:t>
                </a:r>
              </a:p>
            </p:txBody>
          </p:sp>
        </p:grpSp>
      </p:grpSp>
      <p:sp>
        <p:nvSpPr>
          <p:cNvPr id="304" name="TextBox 22"/>
          <p:cNvSpPr txBox="1"/>
          <p:nvPr/>
        </p:nvSpPr>
        <p:spPr>
          <a:xfrm>
            <a:off x="950238" y="1561392"/>
            <a:ext cx="1618296" cy="333088"/>
          </a:xfrm>
          <a:prstGeom prst="rect">
            <a:avLst/>
          </a:prstGeom>
          <a:solidFill>
            <a:srgbClr val="EDEDED"/>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lvl1pPr>
          </a:lstStyle>
          <a:p>
            <a:pPr/>
            <a:r>
              <a:t>Low-dose ACEi</a:t>
            </a:r>
          </a:p>
        </p:txBody>
      </p:sp>
      <p:grpSp>
        <p:nvGrpSpPr>
          <p:cNvPr id="307" name="Group 23"/>
          <p:cNvGrpSpPr/>
          <p:nvPr/>
        </p:nvGrpSpPr>
        <p:grpSpPr>
          <a:xfrm>
            <a:off x="4778264" y="1516334"/>
            <a:ext cx="599784" cy="464643"/>
            <a:chOff x="0" y="0"/>
            <a:chExt cx="599783" cy="464641"/>
          </a:xfrm>
        </p:grpSpPr>
        <p:sp>
          <p:nvSpPr>
            <p:cNvPr id="305" name="Arrow: Right 24"/>
            <p:cNvSpPr/>
            <p:nvPr/>
          </p:nvSpPr>
          <p:spPr>
            <a:xfrm>
              <a:off x="0" y="0"/>
              <a:ext cx="599784" cy="464642"/>
            </a:xfrm>
            <a:prstGeom prst="rightArrow">
              <a:avLst>
                <a:gd name="adj1" fmla="val 60000"/>
                <a:gd name="adj2" fmla="val 50000"/>
              </a:avLst>
            </a:prstGeom>
            <a:solidFill>
              <a:srgbClr val="4D7F73"/>
            </a:solidFill>
            <a:ln w="12700" cap="flat">
              <a:noFill/>
              <a:miter lim="400000"/>
            </a:ln>
            <a:effectLst/>
          </p:spPr>
          <p:txBody>
            <a:bodyPr wrap="square" lIns="45719" tIns="45719" rIns="45719" bIns="45719" numCol="1" anchor="t">
              <a:noAutofit/>
            </a:bodyPr>
            <a:lstStyle/>
            <a:p>
              <a:pPr/>
            </a:p>
          </p:txBody>
        </p:sp>
        <p:sp>
          <p:nvSpPr>
            <p:cNvPr id="306" name="Arrow: Right 4"/>
            <p:cNvSpPr/>
            <p:nvPr/>
          </p:nvSpPr>
          <p:spPr>
            <a:xfrm>
              <a:off x="-1" y="92927"/>
              <a:ext cx="460392" cy="278787"/>
            </a:xfrm>
            <a:prstGeom prst="rect">
              <a:avLst/>
            </a:prstGeom>
            <a:solidFill>
              <a:srgbClr val="4D7F73"/>
            </a:solidFill>
            <a:ln w="12700" cap="flat">
              <a:noFill/>
              <a:miter lim="400000"/>
            </a:ln>
            <a:effectLst/>
          </p:spPr>
          <p:txBody>
            <a:bodyPr wrap="square" lIns="45719" tIns="45719" rIns="45719" bIns="45719" numCol="1" anchor="ctr">
              <a:noAutofit/>
            </a:bodyPr>
            <a:lstStyle/>
            <a:p>
              <a:pPr algn="ctr" defTabSz="666750">
                <a:lnSpc>
                  <a:spcPct val="90000"/>
                </a:lnSpc>
                <a:spcBef>
                  <a:spcPts val="700"/>
                </a:spcBef>
                <a:defRPr sz="1500">
                  <a:solidFill>
                    <a:srgbClr val="FFFFFF"/>
                  </a:solidFill>
                </a:defRPr>
              </a:pPr>
            </a:p>
          </p:txBody>
        </p:sp>
      </p:grpSp>
      <p:grpSp>
        <p:nvGrpSpPr>
          <p:cNvPr id="310" name="Group 26"/>
          <p:cNvGrpSpPr/>
          <p:nvPr/>
        </p:nvGrpSpPr>
        <p:grpSpPr>
          <a:xfrm>
            <a:off x="2825483" y="1526017"/>
            <a:ext cx="599784" cy="464643"/>
            <a:chOff x="0" y="0"/>
            <a:chExt cx="599783" cy="464641"/>
          </a:xfrm>
        </p:grpSpPr>
        <p:sp>
          <p:nvSpPr>
            <p:cNvPr id="308" name="Arrow: Right 27"/>
            <p:cNvSpPr/>
            <p:nvPr/>
          </p:nvSpPr>
          <p:spPr>
            <a:xfrm>
              <a:off x="0" y="0"/>
              <a:ext cx="599784" cy="464642"/>
            </a:xfrm>
            <a:prstGeom prst="rightArrow">
              <a:avLst>
                <a:gd name="adj1" fmla="val 60000"/>
                <a:gd name="adj2" fmla="val 50000"/>
              </a:avLst>
            </a:prstGeom>
            <a:solidFill>
              <a:srgbClr val="4D7F73"/>
            </a:solidFill>
            <a:ln w="12700" cap="flat">
              <a:noFill/>
              <a:miter lim="400000"/>
            </a:ln>
            <a:effectLst/>
          </p:spPr>
          <p:txBody>
            <a:bodyPr wrap="square" lIns="45719" tIns="45719" rIns="45719" bIns="45719" numCol="1" anchor="t">
              <a:noAutofit/>
            </a:bodyPr>
            <a:lstStyle/>
            <a:p>
              <a:pPr/>
            </a:p>
          </p:txBody>
        </p:sp>
        <p:sp>
          <p:nvSpPr>
            <p:cNvPr id="309" name="Arrow: Right 4"/>
            <p:cNvSpPr/>
            <p:nvPr/>
          </p:nvSpPr>
          <p:spPr>
            <a:xfrm>
              <a:off x="-1" y="92927"/>
              <a:ext cx="460392" cy="278787"/>
            </a:xfrm>
            <a:prstGeom prst="rect">
              <a:avLst/>
            </a:prstGeom>
            <a:solidFill>
              <a:srgbClr val="4D7F73"/>
            </a:solidFill>
            <a:ln w="12700" cap="flat">
              <a:noFill/>
              <a:miter lim="400000"/>
            </a:ln>
            <a:effectLst/>
          </p:spPr>
          <p:txBody>
            <a:bodyPr wrap="square" lIns="45719" tIns="45719" rIns="45719" bIns="45719" numCol="1" anchor="ctr">
              <a:noAutofit/>
            </a:bodyPr>
            <a:lstStyle/>
            <a:p>
              <a:pPr algn="ctr" defTabSz="666750">
                <a:lnSpc>
                  <a:spcPct val="90000"/>
                </a:lnSpc>
                <a:spcBef>
                  <a:spcPts val="700"/>
                </a:spcBef>
                <a:defRPr sz="1500">
                  <a:solidFill>
                    <a:srgbClr val="FFFFFF"/>
                  </a:solidFill>
                </a:defRPr>
              </a:pPr>
            </a:p>
          </p:txBody>
        </p:sp>
      </p:grpSp>
      <p:sp>
        <p:nvSpPr>
          <p:cNvPr id="311" name="TextBox 30"/>
          <p:cNvSpPr txBox="1"/>
          <p:nvPr/>
        </p:nvSpPr>
        <p:spPr>
          <a:xfrm>
            <a:off x="950238" y="4386081"/>
            <a:ext cx="1618296" cy="333088"/>
          </a:xfrm>
          <a:prstGeom prst="rect">
            <a:avLst/>
          </a:prstGeom>
          <a:solidFill>
            <a:srgbClr val="EDEDED"/>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lvl1pPr>
          </a:lstStyle>
          <a:p>
            <a:pPr/>
            <a:r>
              <a:t>High-dose ACEi</a:t>
            </a:r>
          </a:p>
        </p:txBody>
      </p:sp>
      <p:grpSp>
        <p:nvGrpSpPr>
          <p:cNvPr id="314" name="Group 52"/>
          <p:cNvGrpSpPr/>
          <p:nvPr/>
        </p:nvGrpSpPr>
        <p:grpSpPr>
          <a:xfrm>
            <a:off x="2825483" y="4321442"/>
            <a:ext cx="599784" cy="464643"/>
            <a:chOff x="0" y="0"/>
            <a:chExt cx="599783" cy="464641"/>
          </a:xfrm>
        </p:grpSpPr>
        <p:sp>
          <p:nvSpPr>
            <p:cNvPr id="312" name="Arrow: Right 53"/>
            <p:cNvSpPr/>
            <p:nvPr/>
          </p:nvSpPr>
          <p:spPr>
            <a:xfrm>
              <a:off x="0" y="0"/>
              <a:ext cx="599784" cy="464642"/>
            </a:xfrm>
            <a:prstGeom prst="rightArrow">
              <a:avLst>
                <a:gd name="adj1" fmla="val 60000"/>
                <a:gd name="adj2" fmla="val 50000"/>
              </a:avLst>
            </a:prstGeom>
            <a:solidFill>
              <a:srgbClr val="4D7F73"/>
            </a:solidFill>
            <a:ln w="12700" cap="flat">
              <a:noFill/>
              <a:miter lim="400000"/>
            </a:ln>
            <a:effectLst/>
          </p:spPr>
          <p:txBody>
            <a:bodyPr wrap="square" lIns="45719" tIns="45719" rIns="45719" bIns="45719" numCol="1" anchor="t">
              <a:noAutofit/>
            </a:bodyPr>
            <a:lstStyle/>
            <a:p>
              <a:pPr/>
            </a:p>
          </p:txBody>
        </p:sp>
        <p:sp>
          <p:nvSpPr>
            <p:cNvPr id="313" name="Arrow: Right 4"/>
            <p:cNvSpPr/>
            <p:nvPr/>
          </p:nvSpPr>
          <p:spPr>
            <a:xfrm>
              <a:off x="-1" y="92927"/>
              <a:ext cx="460392" cy="278787"/>
            </a:xfrm>
            <a:prstGeom prst="rect">
              <a:avLst/>
            </a:prstGeom>
            <a:solidFill>
              <a:srgbClr val="4D7F73"/>
            </a:solidFill>
            <a:ln w="12700" cap="flat">
              <a:noFill/>
              <a:miter lim="400000"/>
            </a:ln>
            <a:effectLst/>
          </p:spPr>
          <p:txBody>
            <a:bodyPr wrap="square" lIns="45719" tIns="45719" rIns="45719" bIns="45719" numCol="1" anchor="ctr">
              <a:noAutofit/>
            </a:bodyPr>
            <a:lstStyle/>
            <a:p>
              <a:pPr algn="ctr" defTabSz="666750">
                <a:lnSpc>
                  <a:spcPct val="90000"/>
                </a:lnSpc>
                <a:spcBef>
                  <a:spcPts val="700"/>
                </a:spcBef>
                <a:defRPr sz="1500">
                  <a:solidFill>
                    <a:srgbClr val="FFFFFF"/>
                  </a:solidFill>
                </a:defRPr>
              </a:pPr>
            </a:p>
          </p:txBody>
        </p:sp>
      </p:grpSp>
      <p:sp>
        <p:nvSpPr>
          <p:cNvPr id="315" name="TextBox 35"/>
          <p:cNvSpPr txBox="1"/>
          <p:nvPr/>
        </p:nvSpPr>
        <p:spPr>
          <a:xfrm>
            <a:off x="1595844" y="6225449"/>
            <a:ext cx="6004561" cy="277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600">
                <a:solidFill>
                  <a:srgbClr val="808080"/>
                </a:solidFill>
              </a:defRPr>
            </a:pPr>
            <a:r>
              <a:t>Sacubitril/Valsartan FDA Label. Reference ID: 4185290. </a:t>
            </a:r>
          </a:p>
          <a:p>
            <a:pPr>
              <a:defRPr sz="600">
                <a:solidFill>
                  <a:srgbClr val="808080"/>
                </a:solidFill>
              </a:defRPr>
            </a:pPr>
            <a:r>
              <a:t>Eur J Heart Fail. 2016; 18(9): 1193-202.</a:t>
            </a:r>
          </a:p>
        </p:txBody>
      </p:sp>
      <p:pic>
        <p:nvPicPr>
          <p:cNvPr id="316" name="Picture 37" descr="Picture 37"/>
          <p:cNvPicPr>
            <a:picLocks noChangeAspect="1"/>
          </p:cNvPicPr>
          <p:nvPr/>
        </p:nvPicPr>
        <p:blipFill>
          <a:blip r:embed="rId2">
            <a:extLst/>
          </a:blip>
          <a:stretch>
            <a:fillRect/>
          </a:stretch>
        </p:blipFill>
        <p:spPr>
          <a:xfrm>
            <a:off x="6038317" y="2933214"/>
            <a:ext cx="1456269" cy="914401"/>
          </a:xfrm>
          <a:prstGeom prst="rect">
            <a:avLst/>
          </a:prstGeom>
          <a:ln w="12700">
            <a:miter lim="400000"/>
          </a:ln>
        </p:spPr>
      </p:pic>
      <p:pic>
        <p:nvPicPr>
          <p:cNvPr id="317" name="Picture 38" descr="Picture 38"/>
          <p:cNvPicPr>
            <a:picLocks noChangeAspect="1"/>
          </p:cNvPicPr>
          <p:nvPr/>
        </p:nvPicPr>
        <p:blipFill>
          <a:blip r:embed="rId3">
            <a:extLst/>
          </a:blip>
          <a:stretch>
            <a:fillRect/>
          </a:stretch>
        </p:blipFill>
        <p:spPr>
          <a:xfrm>
            <a:off x="7777539" y="2935631"/>
            <a:ext cx="1456269" cy="914401"/>
          </a:xfrm>
          <a:prstGeom prst="rect">
            <a:avLst/>
          </a:prstGeom>
          <a:ln w="12700">
            <a:miter lim="400000"/>
          </a:ln>
        </p:spPr>
      </p:pic>
      <p:pic>
        <p:nvPicPr>
          <p:cNvPr id="318" name="Picture 39" descr="Picture 39"/>
          <p:cNvPicPr>
            <a:picLocks noChangeAspect="1"/>
          </p:cNvPicPr>
          <p:nvPr/>
        </p:nvPicPr>
        <p:blipFill>
          <a:blip r:embed="rId4">
            <a:extLst/>
          </a:blip>
          <a:stretch>
            <a:fillRect/>
          </a:stretch>
        </p:blipFill>
        <p:spPr>
          <a:xfrm>
            <a:off x="9516763" y="2935631"/>
            <a:ext cx="1533319" cy="914401"/>
          </a:xfrm>
          <a:prstGeom prst="rect">
            <a:avLst/>
          </a:prstGeom>
          <a:ln w="12700">
            <a:miter lim="400000"/>
          </a:ln>
        </p:spPr>
      </p:pic>
      <p:grpSp>
        <p:nvGrpSpPr>
          <p:cNvPr id="339" name="Group 4"/>
          <p:cNvGrpSpPr/>
          <p:nvPr/>
        </p:nvGrpSpPr>
        <p:grpSpPr>
          <a:xfrm>
            <a:off x="5615968" y="3838954"/>
            <a:ext cx="5623114" cy="1469285"/>
            <a:chOff x="0" y="0"/>
            <a:chExt cx="5623113" cy="1469284"/>
          </a:xfrm>
        </p:grpSpPr>
        <p:grpSp>
          <p:nvGrpSpPr>
            <p:cNvPr id="337" name="Content Placeholder 3"/>
            <p:cNvGrpSpPr/>
            <p:nvPr/>
          </p:nvGrpSpPr>
          <p:grpSpPr>
            <a:xfrm>
              <a:off x="142070" y="119554"/>
              <a:ext cx="5481044" cy="1236419"/>
              <a:chOff x="0" y="0"/>
              <a:chExt cx="5481042" cy="1236418"/>
            </a:xfrm>
          </p:grpSpPr>
          <p:grpSp>
            <p:nvGrpSpPr>
              <p:cNvPr id="321" name="Group"/>
              <p:cNvGrpSpPr/>
              <p:nvPr/>
            </p:nvGrpSpPr>
            <p:grpSpPr>
              <a:xfrm>
                <a:off x="353616" y="0"/>
                <a:ext cx="1414463" cy="1236419"/>
                <a:chOff x="0" y="0"/>
                <a:chExt cx="1414462" cy="1236418"/>
              </a:xfrm>
            </p:grpSpPr>
            <p:sp>
              <p:nvSpPr>
                <p:cNvPr id="319" name="Arrow"/>
                <p:cNvSpPr/>
                <p:nvPr/>
              </p:nvSpPr>
              <p:spPr>
                <a:xfrm>
                  <a:off x="0" y="0"/>
                  <a:ext cx="1414463" cy="1236419"/>
                </a:xfrm>
                <a:prstGeom prst="rightArrow">
                  <a:avLst>
                    <a:gd name="adj1" fmla="val 70000"/>
                    <a:gd name="adj2" fmla="val 50000"/>
                  </a:avLst>
                </a:prstGeom>
                <a:solidFill>
                  <a:srgbClr val="83A69A">
                    <a:alpha val="90000"/>
                  </a:srgbClr>
                </a:solidFill>
                <a:ln w="12700" cap="flat">
                  <a:solidFill>
                    <a:srgbClr val="CDD4EA">
                      <a:alpha val="90000"/>
                    </a:srgbClr>
                  </a:solidFill>
                  <a:prstDash val="solid"/>
                  <a:miter lim="800000"/>
                </a:ln>
                <a:effectLst/>
              </p:spPr>
              <p:txBody>
                <a:bodyPr wrap="square" lIns="45719" tIns="45719" rIns="45719" bIns="45719" numCol="1" anchor="ctr">
                  <a:noAutofit/>
                </a:bodyPr>
                <a:lstStyle/>
                <a:p>
                  <a:pPr algn="ctr" defTabSz="533400">
                    <a:lnSpc>
                      <a:spcPct val="90000"/>
                    </a:lnSpc>
                    <a:spcBef>
                      <a:spcPts val="700"/>
                    </a:spcBef>
                  </a:pPr>
                </a:p>
              </p:txBody>
            </p:sp>
            <p:sp>
              <p:nvSpPr>
                <p:cNvPr id="320" name="2-4 Weeks as tolerated"/>
                <p:cNvSpPr txBox="1"/>
                <p:nvPr/>
              </p:nvSpPr>
              <p:spPr>
                <a:xfrm>
                  <a:off x="376476" y="357343"/>
                  <a:ext cx="659070" cy="5217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 tIns="7620" rIns="7620" bIns="7620" numCol="1" anchor="ctr">
                  <a:spAutoFit/>
                </a:bodyPr>
                <a:lstStyle>
                  <a:lvl1pPr algn="ctr" defTabSz="533400">
                    <a:lnSpc>
                      <a:spcPct val="90000"/>
                    </a:lnSpc>
                    <a:spcBef>
                      <a:spcPts val="500"/>
                    </a:spcBef>
                    <a:defRPr sz="1200"/>
                  </a:lvl1pPr>
                </a:lstStyle>
                <a:p>
                  <a:pPr/>
                  <a:r>
                    <a:t>2-4 Weeks as tolerated</a:t>
                  </a:r>
                </a:p>
              </p:txBody>
            </p:sp>
          </p:grpSp>
          <p:grpSp>
            <p:nvGrpSpPr>
              <p:cNvPr id="324" name="Group"/>
              <p:cNvGrpSpPr/>
              <p:nvPr/>
            </p:nvGrpSpPr>
            <p:grpSpPr>
              <a:xfrm>
                <a:off x="0" y="264594"/>
                <a:ext cx="707233" cy="707233"/>
                <a:chOff x="0" y="0"/>
                <a:chExt cx="707232" cy="707232"/>
              </a:xfrm>
            </p:grpSpPr>
            <p:sp>
              <p:nvSpPr>
                <p:cNvPr id="322" name="Circle"/>
                <p:cNvSpPr/>
                <p:nvPr/>
              </p:nvSpPr>
              <p:spPr>
                <a:xfrm>
                  <a:off x="-1" y="-1"/>
                  <a:ext cx="707234" cy="707234"/>
                </a:xfrm>
                <a:prstGeom prst="ellipse">
                  <a:avLst/>
                </a:prstGeom>
                <a:solidFill>
                  <a:srgbClr val="FFE699"/>
                </a:solidFill>
                <a:ln w="12700" cap="flat">
                  <a:solidFill>
                    <a:srgbClr val="FFFFFF"/>
                  </a:solidFill>
                  <a:prstDash val="solid"/>
                  <a:miter lim="800000"/>
                </a:ln>
                <a:effectLst/>
              </p:spPr>
              <p:txBody>
                <a:bodyPr wrap="square" lIns="45719" tIns="45719" rIns="45719" bIns="45719" numCol="1" anchor="ctr">
                  <a:noAutofit/>
                </a:bodyPr>
                <a:lstStyle/>
                <a:p>
                  <a:pPr algn="ctr" defTabSz="622300">
                    <a:lnSpc>
                      <a:spcPct val="90000"/>
                    </a:lnSpc>
                    <a:spcBef>
                      <a:spcPts val="700"/>
                    </a:spcBef>
                    <a:defRPr>
                      <a:solidFill>
                        <a:srgbClr val="FFFFFF"/>
                      </a:solidFill>
                    </a:defRPr>
                  </a:pPr>
                </a:p>
              </p:txBody>
            </p:sp>
            <p:sp>
              <p:nvSpPr>
                <p:cNvPr id="323" name="50 mg…"/>
                <p:cNvSpPr txBox="1"/>
                <p:nvPr/>
              </p:nvSpPr>
              <p:spPr>
                <a:xfrm>
                  <a:off x="103571" y="107875"/>
                  <a:ext cx="500089" cy="4914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889" tIns="8889" rIns="8889" bIns="8889" numCol="1" anchor="ctr">
                  <a:spAutoFit/>
                </a:bodyPr>
                <a:lstStyle/>
                <a:p>
                  <a:pPr algn="ctr" defTabSz="622300">
                    <a:lnSpc>
                      <a:spcPct val="90000"/>
                    </a:lnSpc>
                    <a:spcBef>
                      <a:spcPts val="500"/>
                    </a:spcBef>
                    <a:defRPr b="1" sz="1400"/>
                  </a:pPr>
                  <a:r>
                    <a:t>50 mg </a:t>
                  </a:r>
                  <a:endParaRPr>
                    <a:solidFill>
                      <a:srgbClr val="FFFFFF"/>
                    </a:solidFill>
                  </a:endParaRPr>
                </a:p>
                <a:p>
                  <a:pPr algn="ctr" defTabSz="622300">
                    <a:lnSpc>
                      <a:spcPct val="90000"/>
                    </a:lnSpc>
                    <a:spcBef>
                      <a:spcPts val="500"/>
                    </a:spcBef>
                    <a:defRPr b="1" sz="1400"/>
                  </a:pPr>
                  <a:r>
                    <a:t>BD</a:t>
                  </a:r>
                </a:p>
              </p:txBody>
            </p:sp>
          </p:grpSp>
          <p:grpSp>
            <p:nvGrpSpPr>
              <p:cNvPr id="327" name="Group"/>
              <p:cNvGrpSpPr/>
              <p:nvPr/>
            </p:nvGrpSpPr>
            <p:grpSpPr>
              <a:xfrm>
                <a:off x="2210098" y="0"/>
                <a:ext cx="1414463" cy="1236419"/>
                <a:chOff x="0" y="0"/>
                <a:chExt cx="1414462" cy="1236418"/>
              </a:xfrm>
            </p:grpSpPr>
            <p:sp>
              <p:nvSpPr>
                <p:cNvPr id="325" name="Arrow"/>
                <p:cNvSpPr/>
                <p:nvPr/>
              </p:nvSpPr>
              <p:spPr>
                <a:xfrm>
                  <a:off x="0" y="0"/>
                  <a:ext cx="1414463" cy="1236419"/>
                </a:xfrm>
                <a:prstGeom prst="rightArrow">
                  <a:avLst>
                    <a:gd name="adj1" fmla="val 70000"/>
                    <a:gd name="adj2" fmla="val 50000"/>
                  </a:avLst>
                </a:prstGeom>
                <a:solidFill>
                  <a:srgbClr val="83A69A">
                    <a:alpha val="90000"/>
                  </a:srgbClr>
                </a:solidFill>
                <a:ln w="12700" cap="flat">
                  <a:solidFill>
                    <a:srgbClr val="CDD4EA">
                      <a:alpha val="90000"/>
                    </a:srgbClr>
                  </a:solidFill>
                  <a:prstDash val="solid"/>
                  <a:miter lim="800000"/>
                </a:ln>
                <a:effectLst/>
              </p:spPr>
              <p:txBody>
                <a:bodyPr wrap="square" lIns="45719" tIns="45719" rIns="45719" bIns="45719" numCol="1" anchor="ctr">
                  <a:noAutofit/>
                </a:bodyPr>
                <a:lstStyle/>
                <a:p>
                  <a:pPr algn="ctr" defTabSz="533400">
                    <a:lnSpc>
                      <a:spcPct val="90000"/>
                    </a:lnSpc>
                    <a:spcBef>
                      <a:spcPts val="700"/>
                    </a:spcBef>
                  </a:pPr>
                </a:p>
              </p:txBody>
            </p:sp>
            <p:sp>
              <p:nvSpPr>
                <p:cNvPr id="326" name="2-4 Weeks as tolerated"/>
                <p:cNvSpPr txBox="1"/>
                <p:nvPr/>
              </p:nvSpPr>
              <p:spPr>
                <a:xfrm>
                  <a:off x="376476" y="357343"/>
                  <a:ext cx="659070" cy="5217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 tIns="7620" rIns="7620" bIns="7620" numCol="1" anchor="ctr">
                  <a:spAutoFit/>
                </a:bodyPr>
                <a:lstStyle>
                  <a:lvl1pPr algn="ctr" defTabSz="533400">
                    <a:lnSpc>
                      <a:spcPct val="90000"/>
                    </a:lnSpc>
                    <a:spcBef>
                      <a:spcPts val="500"/>
                    </a:spcBef>
                    <a:defRPr sz="1200"/>
                  </a:lvl1pPr>
                </a:lstStyle>
                <a:p>
                  <a:pPr/>
                  <a:r>
                    <a:t>2-4 Weeks as tolerated</a:t>
                  </a:r>
                </a:p>
              </p:txBody>
            </p:sp>
          </p:grpSp>
          <p:grpSp>
            <p:nvGrpSpPr>
              <p:cNvPr id="330" name="Group"/>
              <p:cNvGrpSpPr/>
              <p:nvPr/>
            </p:nvGrpSpPr>
            <p:grpSpPr>
              <a:xfrm>
                <a:off x="1856482" y="264594"/>
                <a:ext cx="707233" cy="707233"/>
                <a:chOff x="0" y="0"/>
                <a:chExt cx="707232" cy="707232"/>
              </a:xfrm>
            </p:grpSpPr>
            <p:sp>
              <p:nvSpPr>
                <p:cNvPr id="328" name="Circle"/>
                <p:cNvSpPr/>
                <p:nvPr/>
              </p:nvSpPr>
              <p:spPr>
                <a:xfrm>
                  <a:off x="-1" y="-1"/>
                  <a:ext cx="707234" cy="707234"/>
                </a:xfrm>
                <a:prstGeom prst="ellipse">
                  <a:avLst/>
                </a:prstGeom>
                <a:solidFill>
                  <a:srgbClr val="FFE699"/>
                </a:solidFill>
                <a:ln w="12700" cap="flat">
                  <a:solidFill>
                    <a:srgbClr val="FFFFFF"/>
                  </a:solidFill>
                  <a:prstDash val="solid"/>
                  <a:miter lim="800000"/>
                </a:ln>
                <a:effectLst/>
              </p:spPr>
              <p:txBody>
                <a:bodyPr wrap="square" lIns="45719" tIns="45719" rIns="45719" bIns="45719" numCol="1" anchor="ctr">
                  <a:noAutofit/>
                </a:bodyPr>
                <a:lstStyle/>
                <a:p>
                  <a:pPr algn="ctr" defTabSz="622300">
                    <a:lnSpc>
                      <a:spcPct val="90000"/>
                    </a:lnSpc>
                    <a:spcBef>
                      <a:spcPts val="700"/>
                    </a:spcBef>
                    <a:defRPr>
                      <a:solidFill>
                        <a:srgbClr val="FFFFFF"/>
                      </a:solidFill>
                    </a:defRPr>
                  </a:pPr>
                </a:p>
              </p:txBody>
            </p:sp>
            <p:sp>
              <p:nvSpPr>
                <p:cNvPr id="329" name="100 mg BD"/>
                <p:cNvSpPr txBox="1"/>
                <p:nvPr/>
              </p:nvSpPr>
              <p:spPr>
                <a:xfrm>
                  <a:off x="103571" y="145213"/>
                  <a:ext cx="500089" cy="4168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889" tIns="8889" rIns="8889" bIns="8889" numCol="1" anchor="ctr">
                  <a:spAutoFit/>
                </a:bodyPr>
                <a:lstStyle>
                  <a:lvl1pPr algn="ctr" defTabSz="622300">
                    <a:lnSpc>
                      <a:spcPct val="90000"/>
                    </a:lnSpc>
                    <a:spcBef>
                      <a:spcPts val="500"/>
                    </a:spcBef>
                    <a:defRPr b="1" sz="1400"/>
                  </a:lvl1pPr>
                </a:lstStyle>
                <a:p>
                  <a:pPr/>
                  <a:r>
                    <a:t>100 mg BD</a:t>
                  </a:r>
                </a:p>
              </p:txBody>
            </p:sp>
          </p:grpSp>
          <p:grpSp>
            <p:nvGrpSpPr>
              <p:cNvPr id="333" name="Group"/>
              <p:cNvGrpSpPr/>
              <p:nvPr/>
            </p:nvGrpSpPr>
            <p:grpSpPr>
              <a:xfrm>
                <a:off x="4066580" y="0"/>
                <a:ext cx="1414463" cy="1236419"/>
                <a:chOff x="0" y="0"/>
                <a:chExt cx="1414462" cy="1236418"/>
              </a:xfrm>
            </p:grpSpPr>
            <p:sp>
              <p:nvSpPr>
                <p:cNvPr id="331" name="Arrow"/>
                <p:cNvSpPr/>
                <p:nvPr/>
              </p:nvSpPr>
              <p:spPr>
                <a:xfrm>
                  <a:off x="0" y="0"/>
                  <a:ext cx="1414463" cy="1236419"/>
                </a:xfrm>
                <a:prstGeom prst="rightArrow">
                  <a:avLst>
                    <a:gd name="adj1" fmla="val 70000"/>
                    <a:gd name="adj2" fmla="val 50000"/>
                  </a:avLst>
                </a:prstGeom>
                <a:solidFill>
                  <a:srgbClr val="83A69A">
                    <a:alpha val="90000"/>
                  </a:srgbClr>
                </a:solidFill>
                <a:ln w="12700" cap="flat">
                  <a:solidFill>
                    <a:srgbClr val="CDD4EA">
                      <a:alpha val="90000"/>
                    </a:srgbClr>
                  </a:solidFill>
                  <a:prstDash val="solid"/>
                  <a:miter lim="800000"/>
                </a:ln>
                <a:effectLst/>
              </p:spPr>
              <p:txBody>
                <a:bodyPr wrap="square" lIns="45719" tIns="45719" rIns="45719" bIns="45719" numCol="1" anchor="ctr">
                  <a:noAutofit/>
                </a:bodyPr>
                <a:lstStyle/>
                <a:p>
                  <a:pPr algn="ctr" defTabSz="533400">
                    <a:lnSpc>
                      <a:spcPct val="90000"/>
                    </a:lnSpc>
                    <a:spcBef>
                      <a:spcPts val="700"/>
                    </a:spcBef>
                  </a:pPr>
                </a:p>
              </p:txBody>
            </p:sp>
            <p:sp>
              <p:nvSpPr>
                <p:cNvPr id="332" name="as tolerated"/>
                <p:cNvSpPr txBox="1"/>
                <p:nvPr/>
              </p:nvSpPr>
              <p:spPr>
                <a:xfrm>
                  <a:off x="376476" y="444749"/>
                  <a:ext cx="659070" cy="3469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 tIns="7620" rIns="7620" bIns="7620" numCol="1" anchor="ctr">
                  <a:spAutoFit/>
                </a:bodyPr>
                <a:lstStyle>
                  <a:lvl1pPr algn="ctr" defTabSz="533400">
                    <a:lnSpc>
                      <a:spcPct val="90000"/>
                    </a:lnSpc>
                    <a:spcBef>
                      <a:spcPts val="500"/>
                    </a:spcBef>
                    <a:defRPr sz="1200"/>
                  </a:lvl1pPr>
                </a:lstStyle>
                <a:p>
                  <a:pPr/>
                  <a:r>
                    <a:t>as tolerated</a:t>
                  </a:r>
                </a:p>
              </p:txBody>
            </p:sp>
          </p:grpSp>
          <p:grpSp>
            <p:nvGrpSpPr>
              <p:cNvPr id="336" name="Group"/>
              <p:cNvGrpSpPr/>
              <p:nvPr/>
            </p:nvGrpSpPr>
            <p:grpSpPr>
              <a:xfrm>
                <a:off x="3712964" y="264594"/>
                <a:ext cx="707233" cy="707233"/>
                <a:chOff x="0" y="0"/>
                <a:chExt cx="707232" cy="707232"/>
              </a:xfrm>
            </p:grpSpPr>
            <p:sp>
              <p:nvSpPr>
                <p:cNvPr id="334" name="Circle"/>
                <p:cNvSpPr/>
                <p:nvPr/>
              </p:nvSpPr>
              <p:spPr>
                <a:xfrm>
                  <a:off x="-1" y="-1"/>
                  <a:ext cx="707234" cy="707234"/>
                </a:xfrm>
                <a:prstGeom prst="ellipse">
                  <a:avLst/>
                </a:prstGeom>
                <a:solidFill>
                  <a:srgbClr val="FFE699"/>
                </a:solidFill>
                <a:ln w="12700" cap="flat">
                  <a:solidFill>
                    <a:srgbClr val="FFFFFF"/>
                  </a:solidFill>
                  <a:prstDash val="solid"/>
                  <a:miter lim="800000"/>
                </a:ln>
                <a:effectLst/>
              </p:spPr>
              <p:txBody>
                <a:bodyPr wrap="square" lIns="45719" tIns="45719" rIns="45719" bIns="45719" numCol="1" anchor="ctr">
                  <a:noAutofit/>
                </a:bodyPr>
                <a:lstStyle/>
                <a:p>
                  <a:pPr algn="ctr" defTabSz="622300">
                    <a:lnSpc>
                      <a:spcPct val="90000"/>
                    </a:lnSpc>
                    <a:spcBef>
                      <a:spcPts val="700"/>
                    </a:spcBef>
                    <a:defRPr>
                      <a:solidFill>
                        <a:srgbClr val="FFFFFF"/>
                      </a:solidFill>
                    </a:defRPr>
                  </a:pPr>
                </a:p>
              </p:txBody>
            </p:sp>
            <p:sp>
              <p:nvSpPr>
                <p:cNvPr id="335" name="200 mg BD"/>
                <p:cNvSpPr txBox="1"/>
                <p:nvPr/>
              </p:nvSpPr>
              <p:spPr>
                <a:xfrm>
                  <a:off x="103571" y="145213"/>
                  <a:ext cx="500089" cy="4168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889" tIns="8889" rIns="8889" bIns="8889" numCol="1" anchor="ctr">
                  <a:spAutoFit/>
                </a:bodyPr>
                <a:lstStyle>
                  <a:lvl1pPr algn="ctr" defTabSz="622300">
                    <a:lnSpc>
                      <a:spcPct val="90000"/>
                    </a:lnSpc>
                    <a:spcBef>
                      <a:spcPts val="500"/>
                    </a:spcBef>
                    <a:defRPr b="1" sz="1400"/>
                  </a:lvl1pPr>
                </a:lstStyle>
                <a:p>
                  <a:pPr/>
                  <a:r>
                    <a:t>200 mg BD</a:t>
                  </a:r>
                </a:p>
              </p:txBody>
            </p:sp>
          </p:grpSp>
        </p:grpSp>
        <p:sp>
          <p:nvSpPr>
            <p:cNvPr id="338" name="Rectangle 3"/>
            <p:cNvSpPr/>
            <p:nvPr/>
          </p:nvSpPr>
          <p:spPr>
            <a:xfrm>
              <a:off x="0" y="0"/>
              <a:ext cx="1918543" cy="146928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340" name="Arrow: Right 42"/>
          <p:cNvSpPr/>
          <p:nvPr/>
        </p:nvSpPr>
        <p:spPr>
          <a:xfrm>
            <a:off x="4778266" y="4315474"/>
            <a:ext cx="2536934" cy="464643"/>
          </a:xfrm>
          <a:prstGeom prst="rightArrow">
            <a:avLst>
              <a:gd name="adj1" fmla="val 60000"/>
              <a:gd name="adj2" fmla="val 50000"/>
            </a:avLst>
          </a:prstGeom>
          <a:solidFill>
            <a:srgbClr val="4D7F73"/>
          </a:solidFill>
          <a:ln w="12700">
            <a:miter lim="400000"/>
          </a:ln>
        </p:spPr>
        <p:txBody>
          <a:bodyPr lIns="45719" rIns="45719"/>
          <a:lstStyle/>
          <a:p>
            <a:pPr/>
          </a:p>
        </p:txBody>
      </p:sp>
      <p:grpSp>
        <p:nvGrpSpPr>
          <p:cNvPr id="343" name="TextBox 50"/>
          <p:cNvGrpSpPr/>
          <p:nvPr/>
        </p:nvGrpSpPr>
        <p:grpSpPr>
          <a:xfrm>
            <a:off x="1264438" y="5381797"/>
            <a:ext cx="9760013" cy="774469"/>
            <a:chOff x="0" y="0"/>
            <a:chExt cx="9760012" cy="774467"/>
          </a:xfrm>
        </p:grpSpPr>
        <p:sp>
          <p:nvSpPr>
            <p:cNvPr id="341" name="Rounded Rectangle"/>
            <p:cNvSpPr/>
            <p:nvPr/>
          </p:nvSpPr>
          <p:spPr>
            <a:xfrm>
              <a:off x="0" y="0"/>
              <a:ext cx="9760013" cy="774468"/>
            </a:xfrm>
            <a:prstGeom prst="roundRect">
              <a:avLst>
                <a:gd name="adj" fmla="val 16667"/>
              </a:avLst>
            </a:prstGeom>
            <a:noFill/>
            <a:ln w="12700" cap="flat">
              <a:solidFill>
                <a:srgbClr val="FBB800"/>
              </a:solidFill>
              <a:prstDash val="solid"/>
              <a:round/>
            </a:ln>
            <a:effectLst/>
          </p:spPr>
          <p:txBody>
            <a:bodyPr wrap="square" lIns="45719" tIns="45719" rIns="45719" bIns="45719" numCol="1" anchor="t">
              <a:noAutofit/>
            </a:bodyPr>
            <a:lstStyle/>
            <a:p>
              <a:pPr algn="just">
                <a:lnSpc>
                  <a:spcPct val="150000"/>
                </a:lnSpc>
                <a:defRPr sz="1400">
                  <a:solidFill>
                    <a:srgbClr val="2E4457"/>
                  </a:solidFill>
                  <a:latin typeface="Times New Roman"/>
                  <a:ea typeface="Times New Roman"/>
                  <a:cs typeface="Times New Roman"/>
                  <a:sym typeface="Times New Roman"/>
                </a:defRPr>
              </a:pPr>
            </a:p>
          </p:txBody>
        </p:sp>
        <p:sp>
          <p:nvSpPr>
            <p:cNvPr id="342" name="• Low-dose ACEi: total daily dose of ≤10 mg of enalapril or therapeutically equivalent dose of another ACEi (eg, lisinopril ≤10 mg)…"/>
            <p:cNvSpPr txBox="1"/>
            <p:nvPr/>
          </p:nvSpPr>
          <p:spPr>
            <a:xfrm>
              <a:off x="89875" y="44155"/>
              <a:ext cx="9580262" cy="5881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just">
                <a:lnSpc>
                  <a:spcPct val="150000"/>
                </a:lnSpc>
                <a:defRPr b="1" sz="1400">
                  <a:solidFill>
                    <a:srgbClr val="2E4457"/>
                  </a:solidFill>
                  <a:latin typeface="Times New Roman"/>
                  <a:ea typeface="Times New Roman"/>
                  <a:cs typeface="Times New Roman"/>
                  <a:sym typeface="Times New Roman"/>
                </a:defRPr>
              </a:pPr>
              <a:r>
                <a:t>• Low-dose ACEi: </a:t>
              </a:r>
              <a:r>
                <a:rPr b="0"/>
                <a:t>total daily dose of ≤10 mg of enalapril or therapeutically equivalent dose of another ACEi (eg, lisinopril ≤10 mg)</a:t>
              </a:r>
              <a:endParaRPr b="0"/>
            </a:p>
            <a:p>
              <a:pPr algn="just">
                <a:lnSpc>
                  <a:spcPct val="150000"/>
                </a:lnSpc>
                <a:defRPr b="1" sz="1400">
                  <a:solidFill>
                    <a:srgbClr val="2E4457"/>
                  </a:solidFill>
                  <a:latin typeface="Times New Roman"/>
                  <a:ea typeface="Times New Roman"/>
                  <a:cs typeface="Times New Roman"/>
                  <a:sym typeface="Times New Roman"/>
                </a:defRPr>
              </a:pPr>
              <a:r>
                <a:t>• High-dose ACEi: </a:t>
              </a:r>
              <a:r>
                <a:rPr b="0"/>
                <a:t>total daily dose of &gt;10 mg of enalapril or therapeutically equivalent dose of another ACEi (eg, lisinopril &gt;10 mg)</a:t>
              </a:r>
            </a:p>
          </p:txBody>
        </p:sp>
      </p:grpSp>
      <p:sp>
        <p:nvSpPr>
          <p:cNvPr id="344" name="TextBox 55"/>
          <p:cNvSpPr txBox="1"/>
          <p:nvPr/>
        </p:nvSpPr>
        <p:spPr>
          <a:xfrm>
            <a:off x="3530184" y="2743984"/>
            <a:ext cx="1143162" cy="827644"/>
          </a:xfrm>
          <a:prstGeom prst="rect">
            <a:avLst/>
          </a:prstGeom>
          <a:solidFill>
            <a:srgbClr val="EDF2F0"/>
          </a:solidFill>
          <a:ln w="19050">
            <a:solidFill>
              <a:srgbClr val="4D7F73"/>
            </a:solidFill>
          </a:ln>
          <a:extLst>
            <a:ext uri="{C572A759-6A51-4108-AA02-DFA0A04FC94B}">
              <ma14:wrappingTextBoxFlag xmlns:ma14="http://schemas.microsoft.com/office/mac/drawingml/2011/main" val="1"/>
            </a:ext>
          </a:extLst>
        </p:spPr>
        <p:txBody>
          <a:bodyPr lIns="45719" rIns="45719">
            <a:spAutoFit/>
          </a:bodyPr>
          <a:lstStyle>
            <a:lvl1pPr algn="ctr">
              <a:defRPr b="1" sz="1600">
                <a:solidFill>
                  <a:srgbClr val="FF0000"/>
                </a:solidFill>
              </a:defRPr>
            </a:lvl1pPr>
          </a:lstStyle>
          <a:p>
            <a:pPr/>
            <a:r>
              <a:t>ACEi for a 36-hours washout</a:t>
            </a:r>
          </a:p>
        </p:txBody>
      </p:sp>
      <p:pic>
        <p:nvPicPr>
          <p:cNvPr id="345" name="Picture 56" descr="Picture 56"/>
          <p:cNvPicPr>
            <a:picLocks noChangeAspect="1"/>
          </p:cNvPicPr>
          <p:nvPr/>
        </p:nvPicPr>
        <p:blipFill>
          <a:blip r:embed="rId5">
            <a:extLst/>
          </a:blip>
          <a:stretch>
            <a:fillRect/>
          </a:stretch>
        </p:blipFill>
        <p:spPr>
          <a:xfrm>
            <a:off x="3682217" y="1333269"/>
            <a:ext cx="839098" cy="850140"/>
          </a:xfrm>
          <a:prstGeom prst="rect">
            <a:avLst/>
          </a:prstGeom>
          <a:ln w="19050">
            <a:solidFill>
              <a:srgbClr val="4D7F73"/>
            </a:solidFill>
          </a:ln>
        </p:spPr>
      </p:pic>
      <p:sp>
        <p:nvSpPr>
          <p:cNvPr id="346" name="Rectangle 9"/>
          <p:cNvSpPr/>
          <p:nvPr/>
        </p:nvSpPr>
        <p:spPr>
          <a:xfrm>
            <a:off x="4040804" y="2192272"/>
            <a:ext cx="121921" cy="551867"/>
          </a:xfrm>
          <a:prstGeom prst="rect">
            <a:avLst/>
          </a:prstGeom>
          <a:solidFill>
            <a:srgbClr val="EDF2F0"/>
          </a:solidFill>
          <a:ln w="19050">
            <a:solidFill>
              <a:srgbClr val="4D7F73"/>
            </a:solidFill>
            <a:miter/>
          </a:ln>
        </p:spPr>
        <p:txBody>
          <a:bodyPr lIns="45719" rIns="45719" anchor="ctr"/>
          <a:lstStyle/>
          <a:p>
            <a:pPr algn="ctr">
              <a:defRPr>
                <a:solidFill>
                  <a:srgbClr val="FFFFFF"/>
                </a:solidFill>
              </a:defRPr>
            </a:pPr>
          </a:p>
        </p:txBody>
      </p:sp>
      <p:pic>
        <p:nvPicPr>
          <p:cNvPr id="347" name="Picture 67" descr="Picture 67"/>
          <p:cNvPicPr>
            <a:picLocks noChangeAspect="1"/>
          </p:cNvPicPr>
          <p:nvPr/>
        </p:nvPicPr>
        <p:blipFill>
          <a:blip r:embed="rId5">
            <a:extLst/>
          </a:blip>
          <a:stretch>
            <a:fillRect/>
          </a:stretch>
        </p:blipFill>
        <p:spPr>
          <a:xfrm>
            <a:off x="3681519" y="4134594"/>
            <a:ext cx="839098" cy="850140"/>
          </a:xfrm>
          <a:prstGeom prst="rect">
            <a:avLst/>
          </a:prstGeom>
          <a:ln w="19050">
            <a:solidFill>
              <a:srgbClr val="4D7F73"/>
            </a:solidFill>
          </a:ln>
        </p:spPr>
      </p:pic>
      <p:sp>
        <p:nvSpPr>
          <p:cNvPr id="348" name="Rectangle 68"/>
          <p:cNvSpPr/>
          <p:nvPr/>
        </p:nvSpPr>
        <p:spPr>
          <a:xfrm>
            <a:off x="4040108" y="3574981"/>
            <a:ext cx="122617" cy="549982"/>
          </a:xfrm>
          <a:prstGeom prst="rect">
            <a:avLst/>
          </a:prstGeom>
          <a:solidFill>
            <a:srgbClr val="EDF2F0"/>
          </a:solidFill>
          <a:ln w="19050">
            <a:solidFill>
              <a:srgbClr val="4D7F73"/>
            </a:solidFill>
            <a:miter/>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Text Placeholder 2"/>
          <p:cNvSpPr txBox="1"/>
          <p:nvPr>
            <p:ph type="body" sz="quarter" idx="1"/>
          </p:nvPr>
        </p:nvSpPr>
        <p:spPr>
          <a:xfrm>
            <a:off x="828189" y="391260"/>
            <a:ext cx="10535622" cy="660101"/>
          </a:xfrm>
          <a:prstGeom prst="rect">
            <a:avLst/>
          </a:prstGeom>
          <a:solidFill>
            <a:srgbClr val="4D7F73"/>
          </a:solidFill>
        </p:spPr>
        <p:txBody>
          <a:bodyPr anchor="ctr"/>
          <a:lstStyle>
            <a:lvl1pPr algn="just">
              <a:spcBef>
                <a:spcPts val="0"/>
              </a:spcBef>
              <a:defRPr sz="2400">
                <a:solidFill>
                  <a:srgbClr val="F2F2F2"/>
                </a:solidFill>
              </a:defRPr>
            </a:lvl1pPr>
          </a:lstStyle>
          <a:p>
            <a:pPr/>
            <a:r>
              <a:t>Switching from ARB</a:t>
            </a:r>
          </a:p>
        </p:txBody>
      </p:sp>
      <p:grpSp>
        <p:nvGrpSpPr>
          <p:cNvPr id="369" name="Content Placeholder 3"/>
          <p:cNvGrpSpPr/>
          <p:nvPr/>
        </p:nvGrpSpPr>
        <p:grpSpPr>
          <a:xfrm>
            <a:off x="5765151" y="1194557"/>
            <a:ext cx="5481043" cy="1236419"/>
            <a:chOff x="0" y="0"/>
            <a:chExt cx="5481041" cy="1236418"/>
          </a:xfrm>
        </p:grpSpPr>
        <p:grpSp>
          <p:nvGrpSpPr>
            <p:cNvPr id="353" name="Group"/>
            <p:cNvGrpSpPr/>
            <p:nvPr/>
          </p:nvGrpSpPr>
          <p:grpSpPr>
            <a:xfrm>
              <a:off x="353616" y="0"/>
              <a:ext cx="1414463" cy="1236419"/>
              <a:chOff x="0" y="0"/>
              <a:chExt cx="1414462" cy="1236418"/>
            </a:xfrm>
          </p:grpSpPr>
          <p:sp>
            <p:nvSpPr>
              <p:cNvPr id="351" name="Arrow"/>
              <p:cNvSpPr/>
              <p:nvPr/>
            </p:nvSpPr>
            <p:spPr>
              <a:xfrm>
                <a:off x="0" y="0"/>
                <a:ext cx="1414463" cy="1236419"/>
              </a:xfrm>
              <a:prstGeom prst="rightArrow">
                <a:avLst>
                  <a:gd name="adj1" fmla="val 70000"/>
                  <a:gd name="adj2" fmla="val 50000"/>
                </a:avLst>
              </a:prstGeom>
              <a:solidFill>
                <a:srgbClr val="83A69A">
                  <a:alpha val="90000"/>
                </a:srgbClr>
              </a:solidFill>
              <a:ln w="12700" cap="flat">
                <a:solidFill>
                  <a:srgbClr val="CDD4EA">
                    <a:alpha val="90000"/>
                  </a:srgbClr>
                </a:solidFill>
                <a:prstDash val="solid"/>
                <a:miter lim="800000"/>
              </a:ln>
              <a:effectLst/>
            </p:spPr>
            <p:txBody>
              <a:bodyPr wrap="square" lIns="45719" tIns="45719" rIns="45719" bIns="45719" numCol="1" anchor="ctr">
                <a:noAutofit/>
              </a:bodyPr>
              <a:lstStyle/>
              <a:p>
                <a:pPr algn="ctr" defTabSz="533400">
                  <a:lnSpc>
                    <a:spcPct val="90000"/>
                  </a:lnSpc>
                  <a:spcBef>
                    <a:spcPts val="700"/>
                  </a:spcBef>
                </a:pPr>
              </a:p>
            </p:txBody>
          </p:sp>
          <p:sp>
            <p:nvSpPr>
              <p:cNvPr id="352" name="2-4 Weeks as tolerated"/>
              <p:cNvSpPr txBox="1"/>
              <p:nvPr/>
            </p:nvSpPr>
            <p:spPr>
              <a:xfrm>
                <a:off x="376476" y="357343"/>
                <a:ext cx="659070" cy="5217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 tIns="7620" rIns="7620" bIns="7620" numCol="1" anchor="ctr">
                <a:spAutoFit/>
              </a:bodyPr>
              <a:lstStyle>
                <a:lvl1pPr algn="ctr" defTabSz="533400">
                  <a:lnSpc>
                    <a:spcPct val="90000"/>
                  </a:lnSpc>
                  <a:spcBef>
                    <a:spcPts val="500"/>
                  </a:spcBef>
                  <a:defRPr sz="1200"/>
                </a:lvl1pPr>
              </a:lstStyle>
              <a:p>
                <a:pPr/>
                <a:r>
                  <a:t>2-4 Weeks as tolerated</a:t>
                </a:r>
              </a:p>
            </p:txBody>
          </p:sp>
        </p:grpSp>
        <p:grpSp>
          <p:nvGrpSpPr>
            <p:cNvPr id="356" name="Group"/>
            <p:cNvGrpSpPr/>
            <p:nvPr/>
          </p:nvGrpSpPr>
          <p:grpSpPr>
            <a:xfrm>
              <a:off x="0" y="264593"/>
              <a:ext cx="707233" cy="707233"/>
              <a:chOff x="0" y="0"/>
              <a:chExt cx="707232" cy="707232"/>
            </a:xfrm>
          </p:grpSpPr>
          <p:sp>
            <p:nvSpPr>
              <p:cNvPr id="354" name="Circle"/>
              <p:cNvSpPr/>
              <p:nvPr/>
            </p:nvSpPr>
            <p:spPr>
              <a:xfrm>
                <a:off x="-1" y="-1"/>
                <a:ext cx="707234" cy="707234"/>
              </a:xfrm>
              <a:prstGeom prst="ellipse">
                <a:avLst/>
              </a:prstGeom>
              <a:solidFill>
                <a:srgbClr val="FFE699"/>
              </a:solidFill>
              <a:ln w="12700" cap="flat">
                <a:solidFill>
                  <a:srgbClr val="FFFFFF"/>
                </a:solidFill>
                <a:prstDash val="solid"/>
                <a:miter lim="800000"/>
              </a:ln>
              <a:effectLst/>
            </p:spPr>
            <p:txBody>
              <a:bodyPr wrap="square" lIns="45719" tIns="45719" rIns="45719" bIns="45719" numCol="1" anchor="ctr">
                <a:noAutofit/>
              </a:bodyPr>
              <a:lstStyle/>
              <a:p>
                <a:pPr algn="ctr" defTabSz="622300">
                  <a:lnSpc>
                    <a:spcPct val="90000"/>
                  </a:lnSpc>
                  <a:spcBef>
                    <a:spcPts val="700"/>
                  </a:spcBef>
                  <a:defRPr>
                    <a:solidFill>
                      <a:srgbClr val="FFFFFF"/>
                    </a:solidFill>
                  </a:defRPr>
                </a:pPr>
              </a:p>
            </p:txBody>
          </p:sp>
          <p:sp>
            <p:nvSpPr>
              <p:cNvPr id="355" name="50 mg…"/>
              <p:cNvSpPr txBox="1"/>
              <p:nvPr/>
            </p:nvSpPr>
            <p:spPr>
              <a:xfrm>
                <a:off x="103571" y="107875"/>
                <a:ext cx="500089" cy="4914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889" tIns="8889" rIns="8889" bIns="8889" numCol="1" anchor="ctr">
                <a:spAutoFit/>
              </a:bodyPr>
              <a:lstStyle/>
              <a:p>
                <a:pPr algn="ctr" defTabSz="622300">
                  <a:lnSpc>
                    <a:spcPct val="90000"/>
                  </a:lnSpc>
                  <a:spcBef>
                    <a:spcPts val="500"/>
                  </a:spcBef>
                  <a:defRPr b="1" sz="1400"/>
                </a:pPr>
                <a:r>
                  <a:t>50 mg </a:t>
                </a:r>
                <a:endParaRPr>
                  <a:solidFill>
                    <a:srgbClr val="FFFFFF"/>
                  </a:solidFill>
                </a:endParaRPr>
              </a:p>
              <a:p>
                <a:pPr algn="ctr" defTabSz="622300">
                  <a:lnSpc>
                    <a:spcPct val="90000"/>
                  </a:lnSpc>
                  <a:spcBef>
                    <a:spcPts val="500"/>
                  </a:spcBef>
                  <a:defRPr b="1" sz="1400"/>
                </a:pPr>
                <a:r>
                  <a:t>BD</a:t>
                </a:r>
              </a:p>
            </p:txBody>
          </p:sp>
        </p:grpSp>
        <p:grpSp>
          <p:nvGrpSpPr>
            <p:cNvPr id="359" name="Group"/>
            <p:cNvGrpSpPr/>
            <p:nvPr/>
          </p:nvGrpSpPr>
          <p:grpSpPr>
            <a:xfrm>
              <a:off x="2210098" y="0"/>
              <a:ext cx="1414463" cy="1236419"/>
              <a:chOff x="0" y="0"/>
              <a:chExt cx="1414462" cy="1236418"/>
            </a:xfrm>
          </p:grpSpPr>
          <p:sp>
            <p:nvSpPr>
              <p:cNvPr id="357" name="Arrow"/>
              <p:cNvSpPr/>
              <p:nvPr/>
            </p:nvSpPr>
            <p:spPr>
              <a:xfrm>
                <a:off x="0" y="0"/>
                <a:ext cx="1414463" cy="1236419"/>
              </a:xfrm>
              <a:prstGeom prst="rightArrow">
                <a:avLst>
                  <a:gd name="adj1" fmla="val 70000"/>
                  <a:gd name="adj2" fmla="val 50000"/>
                </a:avLst>
              </a:prstGeom>
              <a:solidFill>
                <a:srgbClr val="83A69A">
                  <a:alpha val="90000"/>
                </a:srgbClr>
              </a:solidFill>
              <a:ln w="12700" cap="flat">
                <a:solidFill>
                  <a:srgbClr val="CDD4EA">
                    <a:alpha val="90000"/>
                  </a:srgbClr>
                </a:solidFill>
                <a:prstDash val="solid"/>
                <a:miter lim="800000"/>
              </a:ln>
              <a:effectLst/>
            </p:spPr>
            <p:txBody>
              <a:bodyPr wrap="square" lIns="45719" tIns="45719" rIns="45719" bIns="45719" numCol="1" anchor="ctr">
                <a:noAutofit/>
              </a:bodyPr>
              <a:lstStyle/>
              <a:p>
                <a:pPr algn="ctr" defTabSz="533400">
                  <a:lnSpc>
                    <a:spcPct val="90000"/>
                  </a:lnSpc>
                  <a:spcBef>
                    <a:spcPts val="700"/>
                  </a:spcBef>
                </a:pPr>
              </a:p>
            </p:txBody>
          </p:sp>
          <p:sp>
            <p:nvSpPr>
              <p:cNvPr id="358" name="2-4 Weeks as tolerated"/>
              <p:cNvSpPr txBox="1"/>
              <p:nvPr/>
            </p:nvSpPr>
            <p:spPr>
              <a:xfrm>
                <a:off x="376476" y="357343"/>
                <a:ext cx="659070" cy="5217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 tIns="7620" rIns="7620" bIns="7620" numCol="1" anchor="ctr">
                <a:spAutoFit/>
              </a:bodyPr>
              <a:lstStyle>
                <a:lvl1pPr algn="ctr" defTabSz="533400">
                  <a:lnSpc>
                    <a:spcPct val="90000"/>
                  </a:lnSpc>
                  <a:spcBef>
                    <a:spcPts val="500"/>
                  </a:spcBef>
                  <a:defRPr sz="1200"/>
                </a:lvl1pPr>
              </a:lstStyle>
              <a:p>
                <a:pPr/>
                <a:r>
                  <a:t>2-4 Weeks as tolerated</a:t>
                </a:r>
              </a:p>
            </p:txBody>
          </p:sp>
        </p:grpSp>
        <p:grpSp>
          <p:nvGrpSpPr>
            <p:cNvPr id="362" name="Group"/>
            <p:cNvGrpSpPr/>
            <p:nvPr/>
          </p:nvGrpSpPr>
          <p:grpSpPr>
            <a:xfrm>
              <a:off x="1856482" y="264593"/>
              <a:ext cx="707233" cy="707233"/>
              <a:chOff x="0" y="0"/>
              <a:chExt cx="707232" cy="707232"/>
            </a:xfrm>
          </p:grpSpPr>
          <p:sp>
            <p:nvSpPr>
              <p:cNvPr id="360" name="Circle"/>
              <p:cNvSpPr/>
              <p:nvPr/>
            </p:nvSpPr>
            <p:spPr>
              <a:xfrm>
                <a:off x="-1" y="-1"/>
                <a:ext cx="707234" cy="707234"/>
              </a:xfrm>
              <a:prstGeom prst="ellipse">
                <a:avLst/>
              </a:prstGeom>
              <a:solidFill>
                <a:srgbClr val="FFE699"/>
              </a:solidFill>
              <a:ln w="12700" cap="flat">
                <a:solidFill>
                  <a:srgbClr val="FFFFFF"/>
                </a:solidFill>
                <a:prstDash val="solid"/>
                <a:miter lim="800000"/>
              </a:ln>
              <a:effectLst/>
            </p:spPr>
            <p:txBody>
              <a:bodyPr wrap="square" lIns="45719" tIns="45719" rIns="45719" bIns="45719" numCol="1" anchor="ctr">
                <a:noAutofit/>
              </a:bodyPr>
              <a:lstStyle/>
              <a:p>
                <a:pPr algn="ctr" defTabSz="622300">
                  <a:lnSpc>
                    <a:spcPct val="90000"/>
                  </a:lnSpc>
                  <a:spcBef>
                    <a:spcPts val="700"/>
                  </a:spcBef>
                  <a:defRPr>
                    <a:solidFill>
                      <a:srgbClr val="FFFFFF"/>
                    </a:solidFill>
                  </a:defRPr>
                </a:pPr>
              </a:p>
            </p:txBody>
          </p:sp>
          <p:sp>
            <p:nvSpPr>
              <p:cNvPr id="361" name="100 mg BD"/>
              <p:cNvSpPr txBox="1"/>
              <p:nvPr/>
            </p:nvSpPr>
            <p:spPr>
              <a:xfrm>
                <a:off x="103571" y="145213"/>
                <a:ext cx="500088" cy="4168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889" tIns="8889" rIns="8889" bIns="8889" numCol="1" anchor="ctr">
                <a:spAutoFit/>
              </a:bodyPr>
              <a:lstStyle>
                <a:lvl1pPr algn="ctr" defTabSz="622300">
                  <a:lnSpc>
                    <a:spcPct val="90000"/>
                  </a:lnSpc>
                  <a:spcBef>
                    <a:spcPts val="500"/>
                  </a:spcBef>
                  <a:defRPr b="1" sz="1400"/>
                </a:lvl1pPr>
              </a:lstStyle>
              <a:p>
                <a:pPr/>
                <a:r>
                  <a:t>100 mg BD</a:t>
                </a:r>
              </a:p>
            </p:txBody>
          </p:sp>
        </p:grpSp>
        <p:grpSp>
          <p:nvGrpSpPr>
            <p:cNvPr id="365" name="Group"/>
            <p:cNvGrpSpPr/>
            <p:nvPr/>
          </p:nvGrpSpPr>
          <p:grpSpPr>
            <a:xfrm>
              <a:off x="4066579" y="0"/>
              <a:ext cx="1414463" cy="1236419"/>
              <a:chOff x="0" y="0"/>
              <a:chExt cx="1414462" cy="1236418"/>
            </a:xfrm>
          </p:grpSpPr>
          <p:sp>
            <p:nvSpPr>
              <p:cNvPr id="363" name="Arrow"/>
              <p:cNvSpPr/>
              <p:nvPr/>
            </p:nvSpPr>
            <p:spPr>
              <a:xfrm>
                <a:off x="0" y="0"/>
                <a:ext cx="1414463" cy="1236419"/>
              </a:xfrm>
              <a:prstGeom prst="rightArrow">
                <a:avLst>
                  <a:gd name="adj1" fmla="val 70000"/>
                  <a:gd name="adj2" fmla="val 50000"/>
                </a:avLst>
              </a:prstGeom>
              <a:solidFill>
                <a:srgbClr val="83A69A">
                  <a:alpha val="90000"/>
                </a:srgbClr>
              </a:solidFill>
              <a:ln w="12700" cap="flat">
                <a:solidFill>
                  <a:srgbClr val="CDD4EA">
                    <a:alpha val="90000"/>
                  </a:srgbClr>
                </a:solidFill>
                <a:prstDash val="solid"/>
                <a:miter lim="800000"/>
              </a:ln>
              <a:effectLst/>
            </p:spPr>
            <p:txBody>
              <a:bodyPr wrap="square" lIns="45719" tIns="45719" rIns="45719" bIns="45719" numCol="1" anchor="ctr">
                <a:noAutofit/>
              </a:bodyPr>
              <a:lstStyle/>
              <a:p>
                <a:pPr algn="ctr" defTabSz="533400">
                  <a:lnSpc>
                    <a:spcPct val="90000"/>
                  </a:lnSpc>
                  <a:spcBef>
                    <a:spcPts val="700"/>
                  </a:spcBef>
                </a:pPr>
              </a:p>
            </p:txBody>
          </p:sp>
          <p:sp>
            <p:nvSpPr>
              <p:cNvPr id="364" name="as tolerated"/>
              <p:cNvSpPr txBox="1"/>
              <p:nvPr/>
            </p:nvSpPr>
            <p:spPr>
              <a:xfrm>
                <a:off x="376476" y="444749"/>
                <a:ext cx="659070" cy="3469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 tIns="7620" rIns="7620" bIns="7620" numCol="1" anchor="ctr">
                <a:spAutoFit/>
              </a:bodyPr>
              <a:lstStyle>
                <a:lvl1pPr algn="ctr" defTabSz="533400">
                  <a:lnSpc>
                    <a:spcPct val="90000"/>
                  </a:lnSpc>
                  <a:spcBef>
                    <a:spcPts val="500"/>
                  </a:spcBef>
                  <a:defRPr sz="1200"/>
                </a:lvl1pPr>
              </a:lstStyle>
              <a:p>
                <a:pPr/>
                <a:r>
                  <a:t>as tolerated</a:t>
                </a:r>
              </a:p>
            </p:txBody>
          </p:sp>
        </p:grpSp>
        <p:grpSp>
          <p:nvGrpSpPr>
            <p:cNvPr id="368" name="Group"/>
            <p:cNvGrpSpPr/>
            <p:nvPr/>
          </p:nvGrpSpPr>
          <p:grpSpPr>
            <a:xfrm>
              <a:off x="3712964" y="264593"/>
              <a:ext cx="707233" cy="707233"/>
              <a:chOff x="0" y="0"/>
              <a:chExt cx="707232" cy="707232"/>
            </a:xfrm>
          </p:grpSpPr>
          <p:sp>
            <p:nvSpPr>
              <p:cNvPr id="366" name="Circle"/>
              <p:cNvSpPr/>
              <p:nvPr/>
            </p:nvSpPr>
            <p:spPr>
              <a:xfrm>
                <a:off x="-1" y="-1"/>
                <a:ext cx="707234" cy="707234"/>
              </a:xfrm>
              <a:prstGeom prst="ellipse">
                <a:avLst/>
              </a:prstGeom>
              <a:solidFill>
                <a:srgbClr val="FFE699"/>
              </a:solidFill>
              <a:ln w="12700" cap="flat">
                <a:solidFill>
                  <a:srgbClr val="FFFFFF"/>
                </a:solidFill>
                <a:prstDash val="solid"/>
                <a:miter lim="800000"/>
              </a:ln>
              <a:effectLst/>
            </p:spPr>
            <p:txBody>
              <a:bodyPr wrap="square" lIns="45719" tIns="45719" rIns="45719" bIns="45719" numCol="1" anchor="ctr">
                <a:noAutofit/>
              </a:bodyPr>
              <a:lstStyle/>
              <a:p>
                <a:pPr algn="ctr" defTabSz="622300">
                  <a:lnSpc>
                    <a:spcPct val="90000"/>
                  </a:lnSpc>
                  <a:spcBef>
                    <a:spcPts val="700"/>
                  </a:spcBef>
                  <a:defRPr>
                    <a:solidFill>
                      <a:srgbClr val="FFFFFF"/>
                    </a:solidFill>
                  </a:defRPr>
                </a:pPr>
              </a:p>
            </p:txBody>
          </p:sp>
          <p:sp>
            <p:nvSpPr>
              <p:cNvPr id="367" name="200 mg BD"/>
              <p:cNvSpPr txBox="1"/>
              <p:nvPr/>
            </p:nvSpPr>
            <p:spPr>
              <a:xfrm>
                <a:off x="103571" y="145213"/>
                <a:ext cx="500088" cy="4168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889" tIns="8889" rIns="8889" bIns="8889" numCol="1" anchor="ctr">
                <a:spAutoFit/>
              </a:bodyPr>
              <a:lstStyle>
                <a:lvl1pPr algn="ctr" defTabSz="622300">
                  <a:lnSpc>
                    <a:spcPct val="90000"/>
                  </a:lnSpc>
                  <a:spcBef>
                    <a:spcPts val="500"/>
                  </a:spcBef>
                  <a:defRPr b="1" sz="1400"/>
                </a:lvl1pPr>
              </a:lstStyle>
              <a:p>
                <a:pPr/>
                <a:r>
                  <a:t>200 mg BD</a:t>
                </a:r>
              </a:p>
            </p:txBody>
          </p:sp>
        </p:grpSp>
      </p:grpSp>
      <p:sp>
        <p:nvSpPr>
          <p:cNvPr id="370" name="TextBox 22"/>
          <p:cNvSpPr txBox="1"/>
          <p:nvPr/>
        </p:nvSpPr>
        <p:spPr>
          <a:xfrm>
            <a:off x="950238" y="1561392"/>
            <a:ext cx="1618296" cy="333088"/>
          </a:xfrm>
          <a:prstGeom prst="rect">
            <a:avLst/>
          </a:prstGeom>
          <a:solidFill>
            <a:srgbClr val="EDEDED"/>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lvl1pPr>
          </a:lstStyle>
          <a:p>
            <a:pPr/>
            <a:r>
              <a:t>Low-dose ARB</a:t>
            </a:r>
          </a:p>
        </p:txBody>
      </p:sp>
      <p:grpSp>
        <p:nvGrpSpPr>
          <p:cNvPr id="373" name="Group 23"/>
          <p:cNvGrpSpPr/>
          <p:nvPr/>
        </p:nvGrpSpPr>
        <p:grpSpPr>
          <a:xfrm>
            <a:off x="4810137" y="1526017"/>
            <a:ext cx="599784" cy="464643"/>
            <a:chOff x="0" y="0"/>
            <a:chExt cx="599783" cy="464641"/>
          </a:xfrm>
        </p:grpSpPr>
        <p:sp>
          <p:nvSpPr>
            <p:cNvPr id="371" name="Arrow: Right 24"/>
            <p:cNvSpPr/>
            <p:nvPr/>
          </p:nvSpPr>
          <p:spPr>
            <a:xfrm>
              <a:off x="0" y="0"/>
              <a:ext cx="599784" cy="464642"/>
            </a:xfrm>
            <a:prstGeom prst="rightArrow">
              <a:avLst>
                <a:gd name="adj1" fmla="val 60000"/>
                <a:gd name="adj2" fmla="val 50000"/>
              </a:avLst>
            </a:prstGeom>
            <a:solidFill>
              <a:srgbClr val="4D7F73"/>
            </a:solidFill>
            <a:ln w="12700" cap="flat">
              <a:noFill/>
              <a:miter lim="400000"/>
            </a:ln>
            <a:effectLst/>
          </p:spPr>
          <p:txBody>
            <a:bodyPr wrap="square" lIns="45719" tIns="45719" rIns="45719" bIns="45719" numCol="1" anchor="t">
              <a:noAutofit/>
            </a:bodyPr>
            <a:lstStyle/>
            <a:p>
              <a:pPr/>
            </a:p>
          </p:txBody>
        </p:sp>
        <p:sp>
          <p:nvSpPr>
            <p:cNvPr id="372" name="Arrow: Right 4"/>
            <p:cNvSpPr/>
            <p:nvPr/>
          </p:nvSpPr>
          <p:spPr>
            <a:xfrm>
              <a:off x="-1" y="92927"/>
              <a:ext cx="460392" cy="278787"/>
            </a:xfrm>
            <a:prstGeom prst="rect">
              <a:avLst/>
            </a:prstGeom>
            <a:solidFill>
              <a:srgbClr val="4D7F73"/>
            </a:solidFill>
            <a:ln w="12700" cap="flat">
              <a:noFill/>
              <a:miter lim="400000"/>
            </a:ln>
            <a:effectLst/>
          </p:spPr>
          <p:txBody>
            <a:bodyPr wrap="square" lIns="45719" tIns="45719" rIns="45719" bIns="45719" numCol="1" anchor="ctr">
              <a:noAutofit/>
            </a:bodyPr>
            <a:lstStyle/>
            <a:p>
              <a:pPr algn="ctr" defTabSz="666750">
                <a:lnSpc>
                  <a:spcPct val="90000"/>
                </a:lnSpc>
                <a:spcBef>
                  <a:spcPts val="700"/>
                </a:spcBef>
                <a:defRPr sz="1500">
                  <a:solidFill>
                    <a:srgbClr val="FFFFFF"/>
                  </a:solidFill>
                </a:defRPr>
              </a:pPr>
            </a:p>
          </p:txBody>
        </p:sp>
      </p:grpSp>
      <p:grpSp>
        <p:nvGrpSpPr>
          <p:cNvPr id="376" name="Group 26"/>
          <p:cNvGrpSpPr/>
          <p:nvPr/>
        </p:nvGrpSpPr>
        <p:grpSpPr>
          <a:xfrm>
            <a:off x="2825483" y="1526017"/>
            <a:ext cx="599784" cy="464643"/>
            <a:chOff x="0" y="0"/>
            <a:chExt cx="599783" cy="464641"/>
          </a:xfrm>
        </p:grpSpPr>
        <p:sp>
          <p:nvSpPr>
            <p:cNvPr id="374" name="Arrow: Right 27"/>
            <p:cNvSpPr/>
            <p:nvPr/>
          </p:nvSpPr>
          <p:spPr>
            <a:xfrm>
              <a:off x="0" y="0"/>
              <a:ext cx="599784" cy="464642"/>
            </a:xfrm>
            <a:prstGeom prst="rightArrow">
              <a:avLst>
                <a:gd name="adj1" fmla="val 60000"/>
                <a:gd name="adj2" fmla="val 50000"/>
              </a:avLst>
            </a:prstGeom>
            <a:solidFill>
              <a:srgbClr val="4D7F73"/>
            </a:solidFill>
            <a:ln w="12700" cap="flat">
              <a:noFill/>
              <a:miter lim="400000"/>
            </a:ln>
            <a:effectLst/>
          </p:spPr>
          <p:txBody>
            <a:bodyPr wrap="square" lIns="45719" tIns="45719" rIns="45719" bIns="45719" numCol="1" anchor="t">
              <a:noAutofit/>
            </a:bodyPr>
            <a:lstStyle/>
            <a:p>
              <a:pPr/>
            </a:p>
          </p:txBody>
        </p:sp>
        <p:sp>
          <p:nvSpPr>
            <p:cNvPr id="375" name="Arrow: Right 4"/>
            <p:cNvSpPr/>
            <p:nvPr/>
          </p:nvSpPr>
          <p:spPr>
            <a:xfrm>
              <a:off x="-1" y="92927"/>
              <a:ext cx="460392" cy="278787"/>
            </a:xfrm>
            <a:prstGeom prst="rect">
              <a:avLst/>
            </a:prstGeom>
            <a:solidFill>
              <a:srgbClr val="4D7F73"/>
            </a:solidFill>
            <a:ln w="12700" cap="flat">
              <a:noFill/>
              <a:miter lim="400000"/>
            </a:ln>
            <a:effectLst/>
          </p:spPr>
          <p:txBody>
            <a:bodyPr wrap="square" lIns="45719" tIns="45719" rIns="45719" bIns="45719" numCol="1" anchor="ctr">
              <a:noAutofit/>
            </a:bodyPr>
            <a:lstStyle/>
            <a:p>
              <a:pPr algn="ctr" defTabSz="666750">
                <a:lnSpc>
                  <a:spcPct val="90000"/>
                </a:lnSpc>
                <a:spcBef>
                  <a:spcPts val="700"/>
                </a:spcBef>
                <a:defRPr sz="1500">
                  <a:solidFill>
                    <a:srgbClr val="FFFFFF"/>
                  </a:solidFill>
                </a:defRPr>
              </a:pPr>
            </a:p>
          </p:txBody>
        </p:sp>
      </p:grpSp>
      <p:sp>
        <p:nvSpPr>
          <p:cNvPr id="377" name="TextBox 30"/>
          <p:cNvSpPr txBox="1"/>
          <p:nvPr/>
        </p:nvSpPr>
        <p:spPr>
          <a:xfrm>
            <a:off x="950238" y="4386081"/>
            <a:ext cx="1618296" cy="333088"/>
          </a:xfrm>
          <a:prstGeom prst="rect">
            <a:avLst/>
          </a:prstGeom>
          <a:solidFill>
            <a:srgbClr val="EDEDED"/>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lvl1pPr>
          </a:lstStyle>
          <a:p>
            <a:pPr/>
            <a:r>
              <a:t>High-dose ARB</a:t>
            </a:r>
          </a:p>
        </p:txBody>
      </p:sp>
      <p:grpSp>
        <p:nvGrpSpPr>
          <p:cNvPr id="380" name="Group 52"/>
          <p:cNvGrpSpPr/>
          <p:nvPr/>
        </p:nvGrpSpPr>
        <p:grpSpPr>
          <a:xfrm>
            <a:off x="2825483" y="4321442"/>
            <a:ext cx="599784" cy="464643"/>
            <a:chOff x="0" y="0"/>
            <a:chExt cx="599783" cy="464641"/>
          </a:xfrm>
        </p:grpSpPr>
        <p:sp>
          <p:nvSpPr>
            <p:cNvPr id="378" name="Arrow: Right 53"/>
            <p:cNvSpPr/>
            <p:nvPr/>
          </p:nvSpPr>
          <p:spPr>
            <a:xfrm>
              <a:off x="0" y="0"/>
              <a:ext cx="599784" cy="464642"/>
            </a:xfrm>
            <a:prstGeom prst="rightArrow">
              <a:avLst>
                <a:gd name="adj1" fmla="val 60000"/>
                <a:gd name="adj2" fmla="val 50000"/>
              </a:avLst>
            </a:prstGeom>
            <a:solidFill>
              <a:srgbClr val="4D7F73"/>
            </a:solidFill>
            <a:ln w="12700" cap="flat">
              <a:noFill/>
              <a:miter lim="400000"/>
            </a:ln>
            <a:effectLst/>
          </p:spPr>
          <p:txBody>
            <a:bodyPr wrap="square" lIns="45719" tIns="45719" rIns="45719" bIns="45719" numCol="1" anchor="t">
              <a:noAutofit/>
            </a:bodyPr>
            <a:lstStyle/>
            <a:p>
              <a:pPr/>
            </a:p>
          </p:txBody>
        </p:sp>
        <p:sp>
          <p:nvSpPr>
            <p:cNvPr id="379" name="Arrow: Right 4"/>
            <p:cNvSpPr/>
            <p:nvPr/>
          </p:nvSpPr>
          <p:spPr>
            <a:xfrm>
              <a:off x="-1" y="92927"/>
              <a:ext cx="460392" cy="278787"/>
            </a:xfrm>
            <a:prstGeom prst="rect">
              <a:avLst/>
            </a:prstGeom>
            <a:solidFill>
              <a:srgbClr val="4D7F73"/>
            </a:solidFill>
            <a:ln w="12700" cap="flat">
              <a:noFill/>
              <a:miter lim="400000"/>
            </a:ln>
            <a:effectLst/>
          </p:spPr>
          <p:txBody>
            <a:bodyPr wrap="square" lIns="45719" tIns="45719" rIns="45719" bIns="45719" numCol="1" anchor="ctr">
              <a:noAutofit/>
            </a:bodyPr>
            <a:lstStyle/>
            <a:p>
              <a:pPr algn="ctr" defTabSz="666750">
                <a:lnSpc>
                  <a:spcPct val="90000"/>
                </a:lnSpc>
                <a:spcBef>
                  <a:spcPts val="700"/>
                </a:spcBef>
                <a:defRPr sz="1500">
                  <a:solidFill>
                    <a:srgbClr val="FFFFFF"/>
                  </a:solidFill>
                </a:defRPr>
              </a:pPr>
            </a:p>
          </p:txBody>
        </p:sp>
      </p:grpSp>
      <p:grpSp>
        <p:nvGrpSpPr>
          <p:cNvPr id="383" name="TextBox 63"/>
          <p:cNvGrpSpPr/>
          <p:nvPr/>
        </p:nvGrpSpPr>
        <p:grpSpPr>
          <a:xfrm>
            <a:off x="1343321" y="5358053"/>
            <a:ext cx="9505356" cy="933291"/>
            <a:chOff x="0" y="0"/>
            <a:chExt cx="9505354" cy="933289"/>
          </a:xfrm>
        </p:grpSpPr>
        <p:sp>
          <p:nvSpPr>
            <p:cNvPr id="381" name="Rounded Rectangle"/>
            <p:cNvSpPr/>
            <p:nvPr/>
          </p:nvSpPr>
          <p:spPr>
            <a:xfrm>
              <a:off x="0" y="0"/>
              <a:ext cx="9505355" cy="774468"/>
            </a:xfrm>
            <a:prstGeom prst="roundRect">
              <a:avLst>
                <a:gd name="adj" fmla="val 16667"/>
              </a:avLst>
            </a:prstGeom>
            <a:noFill/>
            <a:ln w="12700" cap="flat">
              <a:solidFill>
                <a:srgbClr val="FBB800"/>
              </a:solidFill>
              <a:prstDash val="solid"/>
              <a:round/>
            </a:ln>
            <a:effectLst/>
          </p:spPr>
          <p:txBody>
            <a:bodyPr wrap="square" lIns="45719" tIns="45719" rIns="45719" bIns="45719" numCol="1" anchor="t">
              <a:noAutofit/>
            </a:bodyPr>
            <a:lstStyle/>
            <a:p>
              <a:pPr algn="just">
                <a:lnSpc>
                  <a:spcPct val="150000"/>
                </a:lnSpc>
              </a:pPr>
            </a:p>
          </p:txBody>
        </p:sp>
        <p:sp>
          <p:nvSpPr>
            <p:cNvPr id="382" name="• Low-dose ARB: total daily dose of ≤160 mg valsartan or therapeutically equivalent dose of another ARB (eg, losartan ≤50 mg)…"/>
            <p:cNvSpPr txBox="1"/>
            <p:nvPr/>
          </p:nvSpPr>
          <p:spPr>
            <a:xfrm>
              <a:off x="89876" y="44155"/>
              <a:ext cx="9325603" cy="8891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just">
                <a:lnSpc>
                  <a:spcPct val="150000"/>
                </a:lnSpc>
                <a:defRPr b="1" sz="1400">
                  <a:solidFill>
                    <a:srgbClr val="2E4457"/>
                  </a:solidFill>
                  <a:latin typeface="Times New Roman"/>
                  <a:ea typeface="Times New Roman"/>
                  <a:cs typeface="Times New Roman"/>
                  <a:sym typeface="Times New Roman"/>
                </a:defRPr>
              </a:pPr>
              <a:r>
                <a:t>• Low-dose ARB: </a:t>
              </a:r>
              <a:r>
                <a:rPr b="0"/>
                <a:t>total daily dose of ≤160 mg valsartan or therapeutically equivalent dose of another ARB (eg, losartan ≤50 mg)</a:t>
              </a:r>
              <a:endParaRPr b="0"/>
            </a:p>
            <a:p>
              <a:pPr algn="just">
                <a:lnSpc>
                  <a:spcPct val="150000"/>
                </a:lnSpc>
                <a:defRPr b="1" sz="1400">
                  <a:solidFill>
                    <a:srgbClr val="2E4457"/>
                  </a:solidFill>
                  <a:latin typeface="Times New Roman"/>
                  <a:ea typeface="Times New Roman"/>
                  <a:cs typeface="Times New Roman"/>
                  <a:sym typeface="Times New Roman"/>
                </a:defRPr>
              </a:pPr>
              <a:r>
                <a:t>• High-dose ARB: </a:t>
              </a:r>
              <a:r>
                <a:rPr b="0"/>
                <a:t>total daily dose of &gt;160 mg valsartan or therapeutically equivalent dose of another ARB (eg, losartan &gt;50 mg)</a:t>
              </a:r>
            </a:p>
          </p:txBody>
        </p:sp>
      </p:grpSp>
      <p:pic>
        <p:nvPicPr>
          <p:cNvPr id="384" name="Picture 34" descr="Picture 34"/>
          <p:cNvPicPr>
            <a:picLocks noChangeAspect="1"/>
          </p:cNvPicPr>
          <p:nvPr/>
        </p:nvPicPr>
        <p:blipFill>
          <a:blip r:embed="rId2">
            <a:extLst/>
          </a:blip>
          <a:stretch>
            <a:fillRect/>
          </a:stretch>
        </p:blipFill>
        <p:spPr>
          <a:xfrm>
            <a:off x="3682219" y="4128246"/>
            <a:ext cx="839099" cy="839099"/>
          </a:xfrm>
          <a:prstGeom prst="rect">
            <a:avLst/>
          </a:prstGeom>
          <a:ln w="19050">
            <a:solidFill>
              <a:srgbClr val="4D7F73"/>
            </a:solidFill>
          </a:ln>
        </p:spPr>
      </p:pic>
      <p:sp>
        <p:nvSpPr>
          <p:cNvPr id="385" name="TextBox 35"/>
          <p:cNvSpPr txBox="1"/>
          <p:nvPr/>
        </p:nvSpPr>
        <p:spPr>
          <a:xfrm>
            <a:off x="1595844" y="6225449"/>
            <a:ext cx="6004561" cy="277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600">
                <a:solidFill>
                  <a:srgbClr val="808080"/>
                </a:solidFill>
              </a:defRPr>
            </a:pPr>
            <a:r>
              <a:t>Sacubitril/Valsartan FDA Label. Reference ID: 4185290. </a:t>
            </a:r>
          </a:p>
          <a:p>
            <a:pPr>
              <a:defRPr sz="600">
                <a:solidFill>
                  <a:srgbClr val="808080"/>
                </a:solidFill>
              </a:defRPr>
            </a:pPr>
            <a:r>
              <a:t>Eur J Heart Fail. 2016; 18(9): 1193-202.</a:t>
            </a:r>
          </a:p>
        </p:txBody>
      </p:sp>
      <p:pic>
        <p:nvPicPr>
          <p:cNvPr id="386" name="Picture 36" descr="Picture 36"/>
          <p:cNvPicPr>
            <a:picLocks noChangeAspect="1"/>
          </p:cNvPicPr>
          <p:nvPr/>
        </p:nvPicPr>
        <p:blipFill>
          <a:blip r:embed="rId2">
            <a:extLst/>
          </a:blip>
          <a:stretch>
            <a:fillRect/>
          </a:stretch>
        </p:blipFill>
        <p:spPr>
          <a:xfrm>
            <a:off x="3682219" y="1338789"/>
            <a:ext cx="839099" cy="839099"/>
          </a:xfrm>
          <a:prstGeom prst="rect">
            <a:avLst/>
          </a:prstGeom>
          <a:ln w="19050">
            <a:solidFill>
              <a:srgbClr val="4D7F73"/>
            </a:solidFill>
          </a:ln>
        </p:spPr>
      </p:pic>
      <p:pic>
        <p:nvPicPr>
          <p:cNvPr id="387" name="Picture 37" descr="Picture 37"/>
          <p:cNvPicPr>
            <a:picLocks noChangeAspect="1"/>
          </p:cNvPicPr>
          <p:nvPr/>
        </p:nvPicPr>
        <p:blipFill>
          <a:blip r:embed="rId3">
            <a:extLst/>
          </a:blip>
          <a:stretch>
            <a:fillRect/>
          </a:stretch>
        </p:blipFill>
        <p:spPr>
          <a:xfrm>
            <a:off x="6038317" y="2933214"/>
            <a:ext cx="1456269" cy="914401"/>
          </a:xfrm>
          <a:prstGeom prst="rect">
            <a:avLst/>
          </a:prstGeom>
          <a:ln w="12700">
            <a:miter lim="400000"/>
          </a:ln>
        </p:spPr>
      </p:pic>
      <p:pic>
        <p:nvPicPr>
          <p:cNvPr id="388" name="Picture 38" descr="Picture 38"/>
          <p:cNvPicPr>
            <a:picLocks noChangeAspect="1"/>
          </p:cNvPicPr>
          <p:nvPr/>
        </p:nvPicPr>
        <p:blipFill>
          <a:blip r:embed="rId4">
            <a:extLst/>
          </a:blip>
          <a:stretch>
            <a:fillRect/>
          </a:stretch>
        </p:blipFill>
        <p:spPr>
          <a:xfrm>
            <a:off x="7777539" y="2935631"/>
            <a:ext cx="1456269" cy="914401"/>
          </a:xfrm>
          <a:prstGeom prst="rect">
            <a:avLst/>
          </a:prstGeom>
          <a:ln w="12700">
            <a:miter lim="400000"/>
          </a:ln>
        </p:spPr>
      </p:pic>
      <p:pic>
        <p:nvPicPr>
          <p:cNvPr id="389" name="Picture 39" descr="Picture 39"/>
          <p:cNvPicPr>
            <a:picLocks noChangeAspect="1"/>
          </p:cNvPicPr>
          <p:nvPr/>
        </p:nvPicPr>
        <p:blipFill>
          <a:blip r:embed="rId5">
            <a:extLst/>
          </a:blip>
          <a:stretch>
            <a:fillRect/>
          </a:stretch>
        </p:blipFill>
        <p:spPr>
          <a:xfrm>
            <a:off x="9516763" y="2935631"/>
            <a:ext cx="1533319" cy="914401"/>
          </a:xfrm>
          <a:prstGeom prst="rect">
            <a:avLst/>
          </a:prstGeom>
          <a:ln w="12700">
            <a:miter lim="400000"/>
          </a:ln>
        </p:spPr>
      </p:pic>
      <p:grpSp>
        <p:nvGrpSpPr>
          <p:cNvPr id="410" name="Group 4"/>
          <p:cNvGrpSpPr/>
          <p:nvPr/>
        </p:nvGrpSpPr>
        <p:grpSpPr>
          <a:xfrm>
            <a:off x="5615968" y="3838954"/>
            <a:ext cx="5623114" cy="1469285"/>
            <a:chOff x="0" y="0"/>
            <a:chExt cx="5623113" cy="1469284"/>
          </a:xfrm>
        </p:grpSpPr>
        <p:grpSp>
          <p:nvGrpSpPr>
            <p:cNvPr id="408" name="Content Placeholder 3"/>
            <p:cNvGrpSpPr/>
            <p:nvPr/>
          </p:nvGrpSpPr>
          <p:grpSpPr>
            <a:xfrm>
              <a:off x="142070" y="119554"/>
              <a:ext cx="5481044" cy="1236419"/>
              <a:chOff x="0" y="0"/>
              <a:chExt cx="5481042" cy="1236418"/>
            </a:xfrm>
          </p:grpSpPr>
          <p:grpSp>
            <p:nvGrpSpPr>
              <p:cNvPr id="392" name="Group"/>
              <p:cNvGrpSpPr/>
              <p:nvPr/>
            </p:nvGrpSpPr>
            <p:grpSpPr>
              <a:xfrm>
                <a:off x="353616" y="0"/>
                <a:ext cx="1414463" cy="1236419"/>
                <a:chOff x="0" y="0"/>
                <a:chExt cx="1414462" cy="1236418"/>
              </a:xfrm>
            </p:grpSpPr>
            <p:sp>
              <p:nvSpPr>
                <p:cNvPr id="390" name="Arrow"/>
                <p:cNvSpPr/>
                <p:nvPr/>
              </p:nvSpPr>
              <p:spPr>
                <a:xfrm>
                  <a:off x="0" y="0"/>
                  <a:ext cx="1414463" cy="1236419"/>
                </a:xfrm>
                <a:prstGeom prst="rightArrow">
                  <a:avLst>
                    <a:gd name="adj1" fmla="val 70000"/>
                    <a:gd name="adj2" fmla="val 50000"/>
                  </a:avLst>
                </a:prstGeom>
                <a:solidFill>
                  <a:srgbClr val="83A69A">
                    <a:alpha val="90000"/>
                  </a:srgbClr>
                </a:solidFill>
                <a:ln w="12700" cap="flat">
                  <a:solidFill>
                    <a:srgbClr val="CDD4EA">
                      <a:alpha val="90000"/>
                    </a:srgbClr>
                  </a:solidFill>
                  <a:prstDash val="solid"/>
                  <a:miter lim="800000"/>
                </a:ln>
                <a:effectLst/>
              </p:spPr>
              <p:txBody>
                <a:bodyPr wrap="square" lIns="45719" tIns="45719" rIns="45719" bIns="45719" numCol="1" anchor="ctr">
                  <a:noAutofit/>
                </a:bodyPr>
                <a:lstStyle/>
                <a:p>
                  <a:pPr algn="ctr" defTabSz="533400">
                    <a:lnSpc>
                      <a:spcPct val="90000"/>
                    </a:lnSpc>
                    <a:spcBef>
                      <a:spcPts val="700"/>
                    </a:spcBef>
                  </a:pPr>
                </a:p>
              </p:txBody>
            </p:sp>
            <p:sp>
              <p:nvSpPr>
                <p:cNvPr id="391" name="2-4 Weeks as tolerated"/>
                <p:cNvSpPr txBox="1"/>
                <p:nvPr/>
              </p:nvSpPr>
              <p:spPr>
                <a:xfrm>
                  <a:off x="376476" y="357343"/>
                  <a:ext cx="659070" cy="5217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 tIns="7620" rIns="7620" bIns="7620" numCol="1" anchor="ctr">
                  <a:spAutoFit/>
                </a:bodyPr>
                <a:lstStyle>
                  <a:lvl1pPr algn="ctr" defTabSz="533400">
                    <a:lnSpc>
                      <a:spcPct val="90000"/>
                    </a:lnSpc>
                    <a:spcBef>
                      <a:spcPts val="500"/>
                    </a:spcBef>
                    <a:defRPr sz="1200"/>
                  </a:lvl1pPr>
                </a:lstStyle>
                <a:p>
                  <a:pPr/>
                  <a:r>
                    <a:t>2-4 Weeks as tolerated</a:t>
                  </a:r>
                </a:p>
              </p:txBody>
            </p:sp>
          </p:grpSp>
          <p:grpSp>
            <p:nvGrpSpPr>
              <p:cNvPr id="395" name="Group"/>
              <p:cNvGrpSpPr/>
              <p:nvPr/>
            </p:nvGrpSpPr>
            <p:grpSpPr>
              <a:xfrm>
                <a:off x="0" y="264594"/>
                <a:ext cx="707233" cy="707233"/>
                <a:chOff x="0" y="0"/>
                <a:chExt cx="707232" cy="707232"/>
              </a:xfrm>
            </p:grpSpPr>
            <p:sp>
              <p:nvSpPr>
                <p:cNvPr id="393" name="Circle"/>
                <p:cNvSpPr/>
                <p:nvPr/>
              </p:nvSpPr>
              <p:spPr>
                <a:xfrm>
                  <a:off x="-1" y="-1"/>
                  <a:ext cx="707234" cy="707234"/>
                </a:xfrm>
                <a:prstGeom prst="ellipse">
                  <a:avLst/>
                </a:prstGeom>
                <a:solidFill>
                  <a:srgbClr val="FFE699"/>
                </a:solidFill>
                <a:ln w="12700" cap="flat">
                  <a:solidFill>
                    <a:srgbClr val="FFFFFF"/>
                  </a:solidFill>
                  <a:prstDash val="solid"/>
                  <a:miter lim="800000"/>
                </a:ln>
                <a:effectLst/>
              </p:spPr>
              <p:txBody>
                <a:bodyPr wrap="square" lIns="45719" tIns="45719" rIns="45719" bIns="45719" numCol="1" anchor="ctr">
                  <a:noAutofit/>
                </a:bodyPr>
                <a:lstStyle/>
                <a:p>
                  <a:pPr algn="ctr" defTabSz="622300">
                    <a:lnSpc>
                      <a:spcPct val="90000"/>
                    </a:lnSpc>
                    <a:spcBef>
                      <a:spcPts val="700"/>
                    </a:spcBef>
                    <a:defRPr>
                      <a:solidFill>
                        <a:srgbClr val="FFFFFF"/>
                      </a:solidFill>
                    </a:defRPr>
                  </a:pPr>
                </a:p>
              </p:txBody>
            </p:sp>
            <p:sp>
              <p:nvSpPr>
                <p:cNvPr id="394" name="50 mg…"/>
                <p:cNvSpPr txBox="1"/>
                <p:nvPr/>
              </p:nvSpPr>
              <p:spPr>
                <a:xfrm>
                  <a:off x="103571" y="107875"/>
                  <a:ext cx="500089" cy="4914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889" tIns="8889" rIns="8889" bIns="8889" numCol="1" anchor="ctr">
                  <a:spAutoFit/>
                </a:bodyPr>
                <a:lstStyle/>
                <a:p>
                  <a:pPr algn="ctr" defTabSz="622300">
                    <a:lnSpc>
                      <a:spcPct val="90000"/>
                    </a:lnSpc>
                    <a:spcBef>
                      <a:spcPts val="500"/>
                    </a:spcBef>
                    <a:defRPr b="1" sz="1400"/>
                  </a:pPr>
                  <a:r>
                    <a:t>50 mg </a:t>
                  </a:r>
                  <a:endParaRPr>
                    <a:solidFill>
                      <a:srgbClr val="FFFFFF"/>
                    </a:solidFill>
                  </a:endParaRPr>
                </a:p>
                <a:p>
                  <a:pPr algn="ctr" defTabSz="622300">
                    <a:lnSpc>
                      <a:spcPct val="90000"/>
                    </a:lnSpc>
                    <a:spcBef>
                      <a:spcPts val="500"/>
                    </a:spcBef>
                    <a:defRPr b="1" sz="1400"/>
                  </a:pPr>
                  <a:r>
                    <a:t>BD</a:t>
                  </a:r>
                </a:p>
              </p:txBody>
            </p:sp>
          </p:grpSp>
          <p:grpSp>
            <p:nvGrpSpPr>
              <p:cNvPr id="398" name="Group"/>
              <p:cNvGrpSpPr/>
              <p:nvPr/>
            </p:nvGrpSpPr>
            <p:grpSpPr>
              <a:xfrm>
                <a:off x="2210098" y="0"/>
                <a:ext cx="1414463" cy="1236419"/>
                <a:chOff x="0" y="0"/>
                <a:chExt cx="1414462" cy="1236418"/>
              </a:xfrm>
            </p:grpSpPr>
            <p:sp>
              <p:nvSpPr>
                <p:cNvPr id="396" name="Arrow"/>
                <p:cNvSpPr/>
                <p:nvPr/>
              </p:nvSpPr>
              <p:spPr>
                <a:xfrm>
                  <a:off x="0" y="0"/>
                  <a:ext cx="1414463" cy="1236419"/>
                </a:xfrm>
                <a:prstGeom prst="rightArrow">
                  <a:avLst>
                    <a:gd name="adj1" fmla="val 70000"/>
                    <a:gd name="adj2" fmla="val 50000"/>
                  </a:avLst>
                </a:prstGeom>
                <a:solidFill>
                  <a:srgbClr val="83A69A">
                    <a:alpha val="90000"/>
                  </a:srgbClr>
                </a:solidFill>
                <a:ln w="12700" cap="flat">
                  <a:solidFill>
                    <a:srgbClr val="CDD4EA">
                      <a:alpha val="90000"/>
                    </a:srgbClr>
                  </a:solidFill>
                  <a:prstDash val="solid"/>
                  <a:miter lim="800000"/>
                </a:ln>
                <a:effectLst/>
              </p:spPr>
              <p:txBody>
                <a:bodyPr wrap="square" lIns="45719" tIns="45719" rIns="45719" bIns="45719" numCol="1" anchor="ctr">
                  <a:noAutofit/>
                </a:bodyPr>
                <a:lstStyle/>
                <a:p>
                  <a:pPr algn="ctr" defTabSz="533400">
                    <a:lnSpc>
                      <a:spcPct val="90000"/>
                    </a:lnSpc>
                    <a:spcBef>
                      <a:spcPts val="700"/>
                    </a:spcBef>
                  </a:pPr>
                </a:p>
              </p:txBody>
            </p:sp>
            <p:sp>
              <p:nvSpPr>
                <p:cNvPr id="397" name="2-4 Weeks as tolerated"/>
                <p:cNvSpPr txBox="1"/>
                <p:nvPr/>
              </p:nvSpPr>
              <p:spPr>
                <a:xfrm>
                  <a:off x="376476" y="357343"/>
                  <a:ext cx="659070" cy="5217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 tIns="7620" rIns="7620" bIns="7620" numCol="1" anchor="ctr">
                  <a:spAutoFit/>
                </a:bodyPr>
                <a:lstStyle>
                  <a:lvl1pPr algn="ctr" defTabSz="533400">
                    <a:lnSpc>
                      <a:spcPct val="90000"/>
                    </a:lnSpc>
                    <a:spcBef>
                      <a:spcPts val="500"/>
                    </a:spcBef>
                    <a:defRPr sz="1200"/>
                  </a:lvl1pPr>
                </a:lstStyle>
                <a:p>
                  <a:pPr/>
                  <a:r>
                    <a:t>2-4 Weeks as tolerated</a:t>
                  </a:r>
                </a:p>
              </p:txBody>
            </p:sp>
          </p:grpSp>
          <p:grpSp>
            <p:nvGrpSpPr>
              <p:cNvPr id="401" name="Group"/>
              <p:cNvGrpSpPr/>
              <p:nvPr/>
            </p:nvGrpSpPr>
            <p:grpSpPr>
              <a:xfrm>
                <a:off x="1856482" y="264594"/>
                <a:ext cx="707233" cy="707233"/>
                <a:chOff x="0" y="0"/>
                <a:chExt cx="707232" cy="707232"/>
              </a:xfrm>
            </p:grpSpPr>
            <p:sp>
              <p:nvSpPr>
                <p:cNvPr id="399" name="Circle"/>
                <p:cNvSpPr/>
                <p:nvPr/>
              </p:nvSpPr>
              <p:spPr>
                <a:xfrm>
                  <a:off x="-1" y="-1"/>
                  <a:ext cx="707234" cy="707234"/>
                </a:xfrm>
                <a:prstGeom prst="ellipse">
                  <a:avLst/>
                </a:prstGeom>
                <a:solidFill>
                  <a:srgbClr val="FFE699"/>
                </a:solidFill>
                <a:ln w="12700" cap="flat">
                  <a:solidFill>
                    <a:srgbClr val="FFFFFF"/>
                  </a:solidFill>
                  <a:prstDash val="solid"/>
                  <a:miter lim="800000"/>
                </a:ln>
                <a:effectLst/>
              </p:spPr>
              <p:txBody>
                <a:bodyPr wrap="square" lIns="45719" tIns="45719" rIns="45719" bIns="45719" numCol="1" anchor="ctr">
                  <a:noAutofit/>
                </a:bodyPr>
                <a:lstStyle/>
                <a:p>
                  <a:pPr algn="ctr" defTabSz="622300">
                    <a:lnSpc>
                      <a:spcPct val="90000"/>
                    </a:lnSpc>
                    <a:spcBef>
                      <a:spcPts val="700"/>
                    </a:spcBef>
                    <a:defRPr>
                      <a:solidFill>
                        <a:srgbClr val="FFFFFF"/>
                      </a:solidFill>
                    </a:defRPr>
                  </a:pPr>
                </a:p>
              </p:txBody>
            </p:sp>
            <p:sp>
              <p:nvSpPr>
                <p:cNvPr id="400" name="100 mg BD"/>
                <p:cNvSpPr txBox="1"/>
                <p:nvPr/>
              </p:nvSpPr>
              <p:spPr>
                <a:xfrm>
                  <a:off x="103571" y="145213"/>
                  <a:ext cx="500089" cy="4168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889" tIns="8889" rIns="8889" bIns="8889" numCol="1" anchor="ctr">
                  <a:spAutoFit/>
                </a:bodyPr>
                <a:lstStyle>
                  <a:lvl1pPr algn="ctr" defTabSz="622300">
                    <a:lnSpc>
                      <a:spcPct val="90000"/>
                    </a:lnSpc>
                    <a:spcBef>
                      <a:spcPts val="500"/>
                    </a:spcBef>
                    <a:defRPr b="1" sz="1400"/>
                  </a:lvl1pPr>
                </a:lstStyle>
                <a:p>
                  <a:pPr/>
                  <a:r>
                    <a:t>100 mg BD</a:t>
                  </a:r>
                </a:p>
              </p:txBody>
            </p:sp>
          </p:grpSp>
          <p:grpSp>
            <p:nvGrpSpPr>
              <p:cNvPr id="404" name="Group"/>
              <p:cNvGrpSpPr/>
              <p:nvPr/>
            </p:nvGrpSpPr>
            <p:grpSpPr>
              <a:xfrm>
                <a:off x="4066580" y="0"/>
                <a:ext cx="1414463" cy="1236419"/>
                <a:chOff x="0" y="0"/>
                <a:chExt cx="1414462" cy="1236418"/>
              </a:xfrm>
            </p:grpSpPr>
            <p:sp>
              <p:nvSpPr>
                <p:cNvPr id="402" name="Arrow"/>
                <p:cNvSpPr/>
                <p:nvPr/>
              </p:nvSpPr>
              <p:spPr>
                <a:xfrm>
                  <a:off x="0" y="0"/>
                  <a:ext cx="1414463" cy="1236419"/>
                </a:xfrm>
                <a:prstGeom prst="rightArrow">
                  <a:avLst>
                    <a:gd name="adj1" fmla="val 70000"/>
                    <a:gd name="adj2" fmla="val 50000"/>
                  </a:avLst>
                </a:prstGeom>
                <a:solidFill>
                  <a:srgbClr val="83A69A">
                    <a:alpha val="90000"/>
                  </a:srgbClr>
                </a:solidFill>
                <a:ln w="12700" cap="flat">
                  <a:solidFill>
                    <a:srgbClr val="CDD4EA">
                      <a:alpha val="90000"/>
                    </a:srgbClr>
                  </a:solidFill>
                  <a:prstDash val="solid"/>
                  <a:miter lim="800000"/>
                </a:ln>
                <a:effectLst/>
              </p:spPr>
              <p:txBody>
                <a:bodyPr wrap="square" lIns="45719" tIns="45719" rIns="45719" bIns="45719" numCol="1" anchor="ctr">
                  <a:noAutofit/>
                </a:bodyPr>
                <a:lstStyle/>
                <a:p>
                  <a:pPr algn="ctr" defTabSz="533400">
                    <a:lnSpc>
                      <a:spcPct val="90000"/>
                    </a:lnSpc>
                    <a:spcBef>
                      <a:spcPts val="700"/>
                    </a:spcBef>
                  </a:pPr>
                </a:p>
              </p:txBody>
            </p:sp>
            <p:sp>
              <p:nvSpPr>
                <p:cNvPr id="403" name="as tolerated"/>
                <p:cNvSpPr txBox="1"/>
                <p:nvPr/>
              </p:nvSpPr>
              <p:spPr>
                <a:xfrm>
                  <a:off x="376476" y="444749"/>
                  <a:ext cx="659070" cy="3469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 tIns="7620" rIns="7620" bIns="7620" numCol="1" anchor="ctr">
                  <a:spAutoFit/>
                </a:bodyPr>
                <a:lstStyle>
                  <a:lvl1pPr algn="ctr" defTabSz="533400">
                    <a:lnSpc>
                      <a:spcPct val="90000"/>
                    </a:lnSpc>
                    <a:spcBef>
                      <a:spcPts val="500"/>
                    </a:spcBef>
                    <a:defRPr sz="1200"/>
                  </a:lvl1pPr>
                </a:lstStyle>
                <a:p>
                  <a:pPr/>
                  <a:r>
                    <a:t>as tolerated</a:t>
                  </a:r>
                </a:p>
              </p:txBody>
            </p:sp>
          </p:grpSp>
          <p:grpSp>
            <p:nvGrpSpPr>
              <p:cNvPr id="407" name="Group"/>
              <p:cNvGrpSpPr/>
              <p:nvPr/>
            </p:nvGrpSpPr>
            <p:grpSpPr>
              <a:xfrm>
                <a:off x="3712964" y="264594"/>
                <a:ext cx="707233" cy="707233"/>
                <a:chOff x="0" y="0"/>
                <a:chExt cx="707232" cy="707232"/>
              </a:xfrm>
            </p:grpSpPr>
            <p:sp>
              <p:nvSpPr>
                <p:cNvPr id="405" name="Circle"/>
                <p:cNvSpPr/>
                <p:nvPr/>
              </p:nvSpPr>
              <p:spPr>
                <a:xfrm>
                  <a:off x="-1" y="-1"/>
                  <a:ext cx="707234" cy="707234"/>
                </a:xfrm>
                <a:prstGeom prst="ellipse">
                  <a:avLst/>
                </a:prstGeom>
                <a:solidFill>
                  <a:srgbClr val="FFE699"/>
                </a:solidFill>
                <a:ln w="12700" cap="flat">
                  <a:solidFill>
                    <a:srgbClr val="FFFFFF"/>
                  </a:solidFill>
                  <a:prstDash val="solid"/>
                  <a:miter lim="800000"/>
                </a:ln>
                <a:effectLst/>
              </p:spPr>
              <p:txBody>
                <a:bodyPr wrap="square" lIns="45719" tIns="45719" rIns="45719" bIns="45719" numCol="1" anchor="ctr">
                  <a:noAutofit/>
                </a:bodyPr>
                <a:lstStyle/>
                <a:p>
                  <a:pPr algn="ctr" defTabSz="622300">
                    <a:lnSpc>
                      <a:spcPct val="90000"/>
                    </a:lnSpc>
                    <a:spcBef>
                      <a:spcPts val="700"/>
                    </a:spcBef>
                    <a:defRPr>
                      <a:solidFill>
                        <a:srgbClr val="FFFFFF"/>
                      </a:solidFill>
                    </a:defRPr>
                  </a:pPr>
                </a:p>
              </p:txBody>
            </p:sp>
            <p:sp>
              <p:nvSpPr>
                <p:cNvPr id="406" name="200 mg BD"/>
                <p:cNvSpPr txBox="1"/>
                <p:nvPr/>
              </p:nvSpPr>
              <p:spPr>
                <a:xfrm>
                  <a:off x="103571" y="145213"/>
                  <a:ext cx="500089" cy="4168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889" tIns="8889" rIns="8889" bIns="8889" numCol="1" anchor="ctr">
                  <a:spAutoFit/>
                </a:bodyPr>
                <a:lstStyle>
                  <a:lvl1pPr algn="ctr" defTabSz="622300">
                    <a:lnSpc>
                      <a:spcPct val="90000"/>
                    </a:lnSpc>
                    <a:spcBef>
                      <a:spcPts val="500"/>
                    </a:spcBef>
                    <a:defRPr b="1" sz="1400"/>
                  </a:lvl1pPr>
                </a:lstStyle>
                <a:p>
                  <a:pPr/>
                  <a:r>
                    <a:t>200 mg BD</a:t>
                  </a:r>
                </a:p>
              </p:txBody>
            </p:sp>
          </p:grpSp>
        </p:grpSp>
        <p:sp>
          <p:nvSpPr>
            <p:cNvPr id="409" name="Rectangle 3"/>
            <p:cNvSpPr/>
            <p:nvPr/>
          </p:nvSpPr>
          <p:spPr>
            <a:xfrm>
              <a:off x="0" y="0"/>
              <a:ext cx="1918543" cy="146928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411" name="Arrow: Right 42"/>
          <p:cNvSpPr/>
          <p:nvPr/>
        </p:nvSpPr>
        <p:spPr>
          <a:xfrm>
            <a:off x="4810135" y="4315474"/>
            <a:ext cx="2505064" cy="464643"/>
          </a:xfrm>
          <a:prstGeom prst="rightArrow">
            <a:avLst>
              <a:gd name="adj1" fmla="val 60000"/>
              <a:gd name="adj2" fmla="val 50000"/>
            </a:avLst>
          </a:prstGeom>
          <a:solidFill>
            <a:srgbClr val="4D7F73"/>
          </a:solidFill>
          <a:ln w="12700">
            <a:miter lim="400000"/>
          </a:ln>
        </p:spPr>
        <p:txBody>
          <a:bodyPr lIns="45719" rIns="45719"/>
          <a:lstStyle/>
          <a:p>
            <a:pP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3" name="Text Placeholder 2"/>
          <p:cNvSpPr txBox="1"/>
          <p:nvPr>
            <p:ph type="body" sz="quarter" idx="1"/>
          </p:nvPr>
        </p:nvSpPr>
        <p:spPr>
          <a:xfrm>
            <a:off x="828189" y="391260"/>
            <a:ext cx="10535622" cy="660101"/>
          </a:xfrm>
          <a:prstGeom prst="rect">
            <a:avLst/>
          </a:prstGeom>
          <a:solidFill>
            <a:srgbClr val="4D7F73"/>
          </a:solidFill>
        </p:spPr>
        <p:txBody>
          <a:bodyPr anchor="ctr"/>
          <a:lstStyle/>
          <a:p>
            <a:pPr algn="just">
              <a:spcBef>
                <a:spcPts val="0"/>
              </a:spcBef>
              <a:defRPr sz="2400">
                <a:solidFill>
                  <a:srgbClr val="F2F2F2"/>
                </a:solidFill>
              </a:defRPr>
            </a:pPr>
            <a:r>
              <a:t>Dosing in patients with severe renal impairment</a:t>
            </a:r>
            <a:r>
              <a:rPr baseline="30000"/>
              <a:t>*</a:t>
            </a:r>
            <a:r>
              <a:t> or moderate hepatic impairment</a:t>
            </a:r>
            <a:r>
              <a:rPr baseline="30000"/>
              <a:t>#</a:t>
            </a:r>
          </a:p>
        </p:txBody>
      </p:sp>
      <p:grpSp>
        <p:nvGrpSpPr>
          <p:cNvPr id="432" name="Content Placeholder 3"/>
          <p:cNvGrpSpPr/>
          <p:nvPr/>
        </p:nvGrpSpPr>
        <p:grpSpPr>
          <a:xfrm>
            <a:off x="2433098" y="1583358"/>
            <a:ext cx="6968754" cy="1572018"/>
            <a:chOff x="0" y="0"/>
            <a:chExt cx="6968753" cy="1572017"/>
          </a:xfrm>
        </p:grpSpPr>
        <p:grpSp>
          <p:nvGrpSpPr>
            <p:cNvPr id="416" name="Group"/>
            <p:cNvGrpSpPr/>
            <p:nvPr/>
          </p:nvGrpSpPr>
          <p:grpSpPr>
            <a:xfrm>
              <a:off x="449597" y="0"/>
              <a:ext cx="1798389" cy="1572018"/>
              <a:chOff x="0" y="0"/>
              <a:chExt cx="1798388" cy="1572017"/>
            </a:xfrm>
          </p:grpSpPr>
          <p:sp>
            <p:nvSpPr>
              <p:cNvPr id="414" name="Arrow"/>
              <p:cNvSpPr/>
              <p:nvPr/>
            </p:nvSpPr>
            <p:spPr>
              <a:xfrm>
                <a:off x="0" y="0"/>
                <a:ext cx="1798389" cy="1572018"/>
              </a:xfrm>
              <a:prstGeom prst="rightArrow">
                <a:avLst>
                  <a:gd name="adj1" fmla="val 70000"/>
                  <a:gd name="adj2" fmla="val 50000"/>
                </a:avLst>
              </a:prstGeom>
              <a:solidFill>
                <a:srgbClr val="83A69A">
                  <a:alpha val="90000"/>
                </a:srgbClr>
              </a:solidFill>
              <a:ln w="12700" cap="flat">
                <a:solidFill>
                  <a:srgbClr val="CDD4EA">
                    <a:alpha val="90000"/>
                  </a:srgbClr>
                </a:solidFill>
                <a:prstDash val="solid"/>
                <a:miter lim="800000"/>
              </a:ln>
              <a:effectLst/>
            </p:spPr>
            <p:txBody>
              <a:bodyPr wrap="square" lIns="45719" tIns="45719" rIns="45719" bIns="45719" numCol="1" anchor="ctr">
                <a:noAutofit/>
              </a:bodyPr>
              <a:lstStyle/>
              <a:p>
                <a:pPr algn="ctr" defTabSz="533400">
                  <a:lnSpc>
                    <a:spcPct val="90000"/>
                  </a:lnSpc>
                  <a:spcBef>
                    <a:spcPts val="700"/>
                  </a:spcBef>
                </a:pPr>
              </a:p>
            </p:txBody>
          </p:sp>
          <p:sp>
            <p:nvSpPr>
              <p:cNvPr id="415" name="2-4 Weeks as tolerated"/>
              <p:cNvSpPr txBox="1"/>
              <p:nvPr/>
            </p:nvSpPr>
            <p:spPr>
              <a:xfrm>
                <a:off x="472457" y="612549"/>
                <a:ext cx="846235" cy="3469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 tIns="7620" rIns="7620" bIns="7620" numCol="1" anchor="ctr">
                <a:spAutoFit/>
              </a:bodyPr>
              <a:lstStyle>
                <a:lvl1pPr algn="ctr" defTabSz="533400">
                  <a:lnSpc>
                    <a:spcPct val="90000"/>
                  </a:lnSpc>
                  <a:spcBef>
                    <a:spcPts val="500"/>
                  </a:spcBef>
                  <a:defRPr sz="1200"/>
                </a:lvl1pPr>
              </a:lstStyle>
              <a:p>
                <a:pPr/>
                <a:r>
                  <a:t>2-4 Weeks as tolerated</a:t>
                </a:r>
              </a:p>
            </p:txBody>
          </p:sp>
        </p:grpSp>
        <p:grpSp>
          <p:nvGrpSpPr>
            <p:cNvPr id="419" name="Group"/>
            <p:cNvGrpSpPr/>
            <p:nvPr/>
          </p:nvGrpSpPr>
          <p:grpSpPr>
            <a:xfrm>
              <a:off x="0" y="336410"/>
              <a:ext cx="899195" cy="899196"/>
              <a:chOff x="0" y="0"/>
              <a:chExt cx="899194" cy="899194"/>
            </a:xfrm>
          </p:grpSpPr>
          <p:sp>
            <p:nvSpPr>
              <p:cNvPr id="417" name="Circle"/>
              <p:cNvSpPr/>
              <p:nvPr/>
            </p:nvSpPr>
            <p:spPr>
              <a:xfrm>
                <a:off x="-1" y="-1"/>
                <a:ext cx="899196" cy="899196"/>
              </a:xfrm>
              <a:prstGeom prst="ellipse">
                <a:avLst/>
              </a:prstGeom>
              <a:solidFill>
                <a:srgbClr val="FFE699"/>
              </a:solidFill>
              <a:ln w="12700" cap="flat">
                <a:solidFill>
                  <a:srgbClr val="FFFFFF"/>
                </a:solidFill>
                <a:prstDash val="solid"/>
                <a:miter lim="800000"/>
              </a:ln>
              <a:effectLst/>
            </p:spPr>
            <p:txBody>
              <a:bodyPr wrap="square" lIns="45719" tIns="45719" rIns="45719" bIns="45719" numCol="1" anchor="ctr">
                <a:noAutofit/>
              </a:bodyPr>
              <a:lstStyle/>
              <a:p>
                <a:pPr algn="ctr" defTabSz="622300">
                  <a:lnSpc>
                    <a:spcPct val="90000"/>
                  </a:lnSpc>
                  <a:spcBef>
                    <a:spcPts val="700"/>
                  </a:spcBef>
                  <a:defRPr>
                    <a:solidFill>
                      <a:srgbClr val="FFFFFF"/>
                    </a:solidFill>
                  </a:defRPr>
                </a:pPr>
              </a:p>
            </p:txBody>
          </p:sp>
          <p:sp>
            <p:nvSpPr>
              <p:cNvPr id="418" name="50 mg…"/>
              <p:cNvSpPr txBox="1"/>
              <p:nvPr/>
            </p:nvSpPr>
            <p:spPr>
              <a:xfrm>
                <a:off x="131683" y="203857"/>
                <a:ext cx="635828" cy="4914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889" tIns="8889" rIns="8889" bIns="8889" numCol="1" anchor="ctr">
                <a:spAutoFit/>
              </a:bodyPr>
              <a:lstStyle/>
              <a:p>
                <a:pPr algn="ctr" defTabSz="622300">
                  <a:lnSpc>
                    <a:spcPct val="90000"/>
                  </a:lnSpc>
                  <a:spcBef>
                    <a:spcPts val="500"/>
                  </a:spcBef>
                  <a:defRPr b="1" sz="1400"/>
                </a:pPr>
                <a:r>
                  <a:t>50 mg </a:t>
                </a:r>
                <a:endParaRPr>
                  <a:solidFill>
                    <a:srgbClr val="FFFFFF"/>
                  </a:solidFill>
                </a:endParaRPr>
              </a:p>
              <a:p>
                <a:pPr algn="ctr" defTabSz="622300">
                  <a:lnSpc>
                    <a:spcPct val="90000"/>
                  </a:lnSpc>
                  <a:spcBef>
                    <a:spcPts val="500"/>
                  </a:spcBef>
                  <a:defRPr b="1" sz="1400"/>
                </a:pPr>
                <a:r>
                  <a:t>BD</a:t>
                </a:r>
              </a:p>
            </p:txBody>
          </p:sp>
        </p:grpSp>
        <p:grpSp>
          <p:nvGrpSpPr>
            <p:cNvPr id="422" name="Group"/>
            <p:cNvGrpSpPr/>
            <p:nvPr/>
          </p:nvGrpSpPr>
          <p:grpSpPr>
            <a:xfrm>
              <a:off x="2809981" y="0"/>
              <a:ext cx="1798389" cy="1572018"/>
              <a:chOff x="0" y="0"/>
              <a:chExt cx="1798388" cy="1572017"/>
            </a:xfrm>
          </p:grpSpPr>
          <p:sp>
            <p:nvSpPr>
              <p:cNvPr id="420" name="Arrow"/>
              <p:cNvSpPr/>
              <p:nvPr/>
            </p:nvSpPr>
            <p:spPr>
              <a:xfrm>
                <a:off x="0" y="0"/>
                <a:ext cx="1798389" cy="1572018"/>
              </a:xfrm>
              <a:prstGeom prst="rightArrow">
                <a:avLst>
                  <a:gd name="adj1" fmla="val 70000"/>
                  <a:gd name="adj2" fmla="val 50000"/>
                </a:avLst>
              </a:prstGeom>
              <a:solidFill>
                <a:srgbClr val="83A69A">
                  <a:alpha val="90000"/>
                </a:srgbClr>
              </a:solidFill>
              <a:ln w="12700" cap="flat">
                <a:solidFill>
                  <a:srgbClr val="CDD4EA">
                    <a:alpha val="90000"/>
                  </a:srgbClr>
                </a:solidFill>
                <a:prstDash val="solid"/>
                <a:miter lim="800000"/>
              </a:ln>
              <a:effectLst/>
            </p:spPr>
            <p:txBody>
              <a:bodyPr wrap="square" lIns="45719" tIns="45719" rIns="45719" bIns="45719" numCol="1" anchor="ctr">
                <a:noAutofit/>
              </a:bodyPr>
              <a:lstStyle/>
              <a:p>
                <a:pPr algn="ctr" defTabSz="533400">
                  <a:lnSpc>
                    <a:spcPct val="90000"/>
                  </a:lnSpc>
                  <a:spcBef>
                    <a:spcPts val="700"/>
                  </a:spcBef>
                </a:pPr>
              </a:p>
            </p:txBody>
          </p:sp>
          <p:sp>
            <p:nvSpPr>
              <p:cNvPr id="421" name="2-4 Weeks as tolerated"/>
              <p:cNvSpPr txBox="1"/>
              <p:nvPr/>
            </p:nvSpPr>
            <p:spPr>
              <a:xfrm>
                <a:off x="472457" y="612549"/>
                <a:ext cx="846235" cy="3469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 tIns="7620" rIns="7620" bIns="7620" numCol="1" anchor="ctr">
                <a:spAutoFit/>
              </a:bodyPr>
              <a:lstStyle>
                <a:lvl1pPr algn="ctr" defTabSz="533400">
                  <a:lnSpc>
                    <a:spcPct val="90000"/>
                  </a:lnSpc>
                  <a:spcBef>
                    <a:spcPts val="500"/>
                  </a:spcBef>
                  <a:defRPr sz="1200"/>
                </a:lvl1pPr>
              </a:lstStyle>
              <a:p>
                <a:pPr/>
                <a:r>
                  <a:t>2-4 Weeks as tolerated</a:t>
                </a:r>
              </a:p>
            </p:txBody>
          </p:sp>
        </p:grpSp>
        <p:grpSp>
          <p:nvGrpSpPr>
            <p:cNvPr id="425" name="Group"/>
            <p:cNvGrpSpPr/>
            <p:nvPr/>
          </p:nvGrpSpPr>
          <p:grpSpPr>
            <a:xfrm>
              <a:off x="2360384" y="336410"/>
              <a:ext cx="899195" cy="899196"/>
              <a:chOff x="0" y="0"/>
              <a:chExt cx="899194" cy="899194"/>
            </a:xfrm>
          </p:grpSpPr>
          <p:sp>
            <p:nvSpPr>
              <p:cNvPr id="423" name="Circle"/>
              <p:cNvSpPr/>
              <p:nvPr/>
            </p:nvSpPr>
            <p:spPr>
              <a:xfrm>
                <a:off x="-1" y="-1"/>
                <a:ext cx="899196" cy="899196"/>
              </a:xfrm>
              <a:prstGeom prst="ellipse">
                <a:avLst/>
              </a:prstGeom>
              <a:solidFill>
                <a:srgbClr val="FFE699"/>
              </a:solidFill>
              <a:ln w="12700" cap="flat">
                <a:solidFill>
                  <a:srgbClr val="FFFFFF"/>
                </a:solidFill>
                <a:prstDash val="solid"/>
                <a:miter lim="800000"/>
              </a:ln>
              <a:effectLst/>
            </p:spPr>
            <p:txBody>
              <a:bodyPr wrap="square" lIns="45719" tIns="45719" rIns="45719" bIns="45719" numCol="1" anchor="ctr">
                <a:noAutofit/>
              </a:bodyPr>
              <a:lstStyle/>
              <a:p>
                <a:pPr algn="ctr" defTabSz="622300">
                  <a:lnSpc>
                    <a:spcPct val="90000"/>
                  </a:lnSpc>
                  <a:spcBef>
                    <a:spcPts val="700"/>
                  </a:spcBef>
                  <a:defRPr>
                    <a:solidFill>
                      <a:srgbClr val="FFFFFF"/>
                    </a:solidFill>
                  </a:defRPr>
                </a:pPr>
              </a:p>
            </p:txBody>
          </p:sp>
          <p:sp>
            <p:nvSpPr>
              <p:cNvPr id="424" name="100 mg BD"/>
              <p:cNvSpPr txBox="1"/>
              <p:nvPr/>
            </p:nvSpPr>
            <p:spPr>
              <a:xfrm>
                <a:off x="131684" y="241195"/>
                <a:ext cx="635827" cy="416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889" tIns="8889" rIns="8889" bIns="8889" numCol="1" anchor="ctr">
                <a:spAutoFit/>
              </a:bodyPr>
              <a:lstStyle>
                <a:lvl1pPr algn="ctr" defTabSz="622300">
                  <a:lnSpc>
                    <a:spcPct val="90000"/>
                  </a:lnSpc>
                  <a:spcBef>
                    <a:spcPts val="500"/>
                  </a:spcBef>
                  <a:defRPr b="1" sz="1400"/>
                </a:lvl1pPr>
              </a:lstStyle>
              <a:p>
                <a:pPr/>
                <a:r>
                  <a:t>100 mg BD</a:t>
                </a:r>
              </a:p>
            </p:txBody>
          </p:sp>
        </p:grpSp>
        <p:grpSp>
          <p:nvGrpSpPr>
            <p:cNvPr id="428" name="Group"/>
            <p:cNvGrpSpPr/>
            <p:nvPr/>
          </p:nvGrpSpPr>
          <p:grpSpPr>
            <a:xfrm>
              <a:off x="5170365" y="0"/>
              <a:ext cx="1798389" cy="1572018"/>
              <a:chOff x="0" y="0"/>
              <a:chExt cx="1798388" cy="1572017"/>
            </a:xfrm>
          </p:grpSpPr>
          <p:sp>
            <p:nvSpPr>
              <p:cNvPr id="426" name="Arrow"/>
              <p:cNvSpPr/>
              <p:nvPr/>
            </p:nvSpPr>
            <p:spPr>
              <a:xfrm>
                <a:off x="0" y="0"/>
                <a:ext cx="1798389" cy="1572018"/>
              </a:xfrm>
              <a:prstGeom prst="rightArrow">
                <a:avLst>
                  <a:gd name="adj1" fmla="val 70000"/>
                  <a:gd name="adj2" fmla="val 50000"/>
                </a:avLst>
              </a:prstGeom>
              <a:solidFill>
                <a:srgbClr val="83A69A">
                  <a:alpha val="90000"/>
                </a:srgbClr>
              </a:solidFill>
              <a:ln w="12700" cap="flat">
                <a:solidFill>
                  <a:srgbClr val="CDD4EA">
                    <a:alpha val="90000"/>
                  </a:srgbClr>
                </a:solidFill>
                <a:prstDash val="solid"/>
                <a:miter lim="800000"/>
              </a:ln>
              <a:effectLst/>
            </p:spPr>
            <p:txBody>
              <a:bodyPr wrap="square" lIns="45719" tIns="45719" rIns="45719" bIns="45719" numCol="1" anchor="ctr">
                <a:noAutofit/>
              </a:bodyPr>
              <a:lstStyle/>
              <a:p>
                <a:pPr algn="ctr" defTabSz="533400">
                  <a:lnSpc>
                    <a:spcPct val="90000"/>
                  </a:lnSpc>
                  <a:spcBef>
                    <a:spcPts val="700"/>
                  </a:spcBef>
                </a:pPr>
              </a:p>
            </p:txBody>
          </p:sp>
          <p:sp>
            <p:nvSpPr>
              <p:cNvPr id="427" name="as tolerated"/>
              <p:cNvSpPr txBox="1"/>
              <p:nvPr/>
            </p:nvSpPr>
            <p:spPr>
              <a:xfrm>
                <a:off x="472456" y="699956"/>
                <a:ext cx="846235" cy="1721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 tIns="7620" rIns="7620" bIns="7620" numCol="1" anchor="ctr">
                <a:spAutoFit/>
              </a:bodyPr>
              <a:lstStyle>
                <a:lvl1pPr algn="ctr" defTabSz="533400">
                  <a:lnSpc>
                    <a:spcPct val="90000"/>
                  </a:lnSpc>
                  <a:spcBef>
                    <a:spcPts val="500"/>
                  </a:spcBef>
                  <a:defRPr sz="1200"/>
                </a:lvl1pPr>
              </a:lstStyle>
              <a:p>
                <a:pPr/>
                <a:r>
                  <a:t>as tolerated</a:t>
                </a:r>
              </a:p>
            </p:txBody>
          </p:sp>
        </p:grpSp>
        <p:grpSp>
          <p:nvGrpSpPr>
            <p:cNvPr id="431" name="Group"/>
            <p:cNvGrpSpPr/>
            <p:nvPr/>
          </p:nvGrpSpPr>
          <p:grpSpPr>
            <a:xfrm>
              <a:off x="4720768" y="336410"/>
              <a:ext cx="899195" cy="899196"/>
              <a:chOff x="0" y="0"/>
              <a:chExt cx="899194" cy="899194"/>
            </a:xfrm>
          </p:grpSpPr>
          <p:sp>
            <p:nvSpPr>
              <p:cNvPr id="429" name="Circle"/>
              <p:cNvSpPr/>
              <p:nvPr/>
            </p:nvSpPr>
            <p:spPr>
              <a:xfrm>
                <a:off x="-1" y="-1"/>
                <a:ext cx="899196" cy="899196"/>
              </a:xfrm>
              <a:prstGeom prst="ellipse">
                <a:avLst/>
              </a:prstGeom>
              <a:solidFill>
                <a:srgbClr val="FFE699"/>
              </a:solidFill>
              <a:ln w="12700" cap="flat">
                <a:solidFill>
                  <a:srgbClr val="FFFFFF"/>
                </a:solidFill>
                <a:prstDash val="solid"/>
                <a:miter lim="800000"/>
              </a:ln>
              <a:effectLst/>
            </p:spPr>
            <p:txBody>
              <a:bodyPr wrap="square" lIns="45719" tIns="45719" rIns="45719" bIns="45719" numCol="1" anchor="ctr">
                <a:noAutofit/>
              </a:bodyPr>
              <a:lstStyle/>
              <a:p>
                <a:pPr algn="ctr" defTabSz="622300">
                  <a:lnSpc>
                    <a:spcPct val="90000"/>
                  </a:lnSpc>
                  <a:spcBef>
                    <a:spcPts val="700"/>
                  </a:spcBef>
                  <a:defRPr>
                    <a:solidFill>
                      <a:srgbClr val="FFFFFF"/>
                    </a:solidFill>
                  </a:defRPr>
                </a:pPr>
              </a:p>
            </p:txBody>
          </p:sp>
          <p:sp>
            <p:nvSpPr>
              <p:cNvPr id="430" name="200 mg BD"/>
              <p:cNvSpPr txBox="1"/>
              <p:nvPr/>
            </p:nvSpPr>
            <p:spPr>
              <a:xfrm>
                <a:off x="131683" y="241195"/>
                <a:ext cx="635827" cy="416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889" tIns="8889" rIns="8889" bIns="8889" numCol="1" anchor="ctr">
                <a:spAutoFit/>
              </a:bodyPr>
              <a:lstStyle>
                <a:lvl1pPr algn="ctr" defTabSz="622300">
                  <a:lnSpc>
                    <a:spcPct val="90000"/>
                  </a:lnSpc>
                  <a:spcBef>
                    <a:spcPts val="500"/>
                  </a:spcBef>
                  <a:defRPr b="1" sz="1400"/>
                </a:lvl1pPr>
              </a:lstStyle>
              <a:p>
                <a:pPr/>
                <a:r>
                  <a:t>200 mg BD</a:t>
                </a:r>
              </a:p>
            </p:txBody>
          </p:sp>
        </p:grpSp>
      </p:grpSp>
      <p:grpSp>
        <p:nvGrpSpPr>
          <p:cNvPr id="435" name="TextBox 14"/>
          <p:cNvGrpSpPr/>
          <p:nvPr/>
        </p:nvGrpSpPr>
        <p:grpSpPr>
          <a:xfrm>
            <a:off x="1550123" y="5025902"/>
            <a:ext cx="9022083" cy="1055609"/>
            <a:chOff x="0" y="0"/>
            <a:chExt cx="9022081" cy="1055608"/>
          </a:xfrm>
        </p:grpSpPr>
        <p:sp>
          <p:nvSpPr>
            <p:cNvPr id="433" name="Rounded Rectangle"/>
            <p:cNvSpPr/>
            <p:nvPr/>
          </p:nvSpPr>
          <p:spPr>
            <a:xfrm>
              <a:off x="0" y="0"/>
              <a:ext cx="9022082" cy="1055609"/>
            </a:xfrm>
            <a:prstGeom prst="roundRect">
              <a:avLst>
                <a:gd name="adj" fmla="val 16667"/>
              </a:avLst>
            </a:prstGeom>
            <a:noFill/>
            <a:ln w="12700" cap="flat">
              <a:solidFill>
                <a:srgbClr val="FBB800"/>
              </a:solidFill>
              <a:prstDash val="solid"/>
              <a:round/>
            </a:ln>
            <a:effectLst/>
          </p:spPr>
          <p:txBody>
            <a:bodyPr wrap="square" lIns="45719" tIns="45719" rIns="45719" bIns="45719" numCol="1" anchor="t">
              <a:noAutofit/>
            </a:bodyPr>
            <a:lstStyle/>
            <a:p>
              <a:pPr algn="just"/>
            </a:p>
          </p:txBody>
        </p:sp>
        <p:sp>
          <p:nvSpPr>
            <p:cNvPr id="434" name="• No starting dose adjustment is needed for mild or moderate renal impairment &amp; mild hepatic impairment.…"/>
            <p:cNvSpPr txBox="1"/>
            <p:nvPr/>
          </p:nvSpPr>
          <p:spPr>
            <a:xfrm>
              <a:off x="103600" y="57880"/>
              <a:ext cx="8814880" cy="8966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just">
                <a:defRPr b="1" sz="1400">
                  <a:solidFill>
                    <a:srgbClr val="2E4457"/>
                  </a:solidFill>
                  <a:latin typeface="Times New Roman"/>
                  <a:ea typeface="Times New Roman"/>
                  <a:cs typeface="Times New Roman"/>
                  <a:sym typeface="Times New Roman"/>
                </a:defRPr>
              </a:pPr>
              <a:r>
                <a:t>• </a:t>
              </a:r>
              <a:r>
                <a:rPr b="0"/>
                <a:t>No starting dose adjustment is needed for mild or moderate renal impairment &amp; mild hepatic impairment.</a:t>
              </a:r>
              <a:endParaRPr b="0"/>
            </a:p>
            <a:p>
              <a:pPr algn="just">
                <a:defRPr b="1" sz="1400">
                  <a:solidFill>
                    <a:srgbClr val="2E4457"/>
                  </a:solidFill>
                  <a:latin typeface="Times New Roman"/>
                  <a:ea typeface="Times New Roman"/>
                  <a:cs typeface="Times New Roman"/>
                  <a:sym typeface="Times New Roman"/>
                </a:defRPr>
              </a:pPr>
              <a:r>
                <a:t>• Use in patients with severe hepatic impairment is not recommended.</a:t>
              </a:r>
            </a:p>
            <a:p>
              <a:pPr algn="just">
                <a:defRPr sz="1400">
                  <a:solidFill>
                    <a:srgbClr val="2E4457"/>
                  </a:solidFill>
                  <a:latin typeface="Times New Roman"/>
                  <a:ea typeface="Times New Roman"/>
                  <a:cs typeface="Times New Roman"/>
                  <a:sym typeface="Times New Roman"/>
                </a:defRPr>
              </a:pPr>
              <a:r>
                <a:t>* eGFR &lt; 30 mL/min/1.73 m</a:t>
              </a:r>
              <a:r>
                <a:rPr baseline="30000"/>
                <a:t>2</a:t>
              </a:r>
              <a:endParaRPr baseline="30000"/>
            </a:p>
            <a:p>
              <a:pPr algn="just">
                <a:defRPr sz="1400">
                  <a:solidFill>
                    <a:srgbClr val="2E4457"/>
                  </a:solidFill>
                  <a:latin typeface="Times New Roman"/>
                  <a:ea typeface="Times New Roman"/>
                  <a:cs typeface="Times New Roman"/>
                  <a:sym typeface="Times New Roman"/>
                </a:defRPr>
              </a:pPr>
              <a:r>
                <a:t># Child-Pugh B Classification</a:t>
              </a:r>
            </a:p>
          </p:txBody>
        </p:sp>
      </p:grpSp>
      <p:sp>
        <p:nvSpPr>
          <p:cNvPr id="436" name="TextBox 7"/>
          <p:cNvSpPr txBox="1"/>
          <p:nvPr/>
        </p:nvSpPr>
        <p:spPr>
          <a:xfrm>
            <a:off x="1595844" y="6225449"/>
            <a:ext cx="6004561" cy="277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600">
                <a:solidFill>
                  <a:srgbClr val="808080"/>
                </a:solidFill>
              </a:defRPr>
            </a:pPr>
            <a:r>
              <a:t>Sacubitril/Valsartan FDA Label. Reference ID: 4185290. </a:t>
            </a:r>
          </a:p>
          <a:p>
            <a:pPr>
              <a:defRPr sz="600">
                <a:solidFill>
                  <a:srgbClr val="808080"/>
                </a:solidFill>
              </a:defRPr>
            </a:pPr>
            <a:r>
              <a:t>Eur J Heart Fail. 2016; 18(9): 1193-202.</a:t>
            </a:r>
          </a:p>
        </p:txBody>
      </p:sp>
      <p:pic>
        <p:nvPicPr>
          <p:cNvPr id="437" name="Picture 3" descr="Picture 3"/>
          <p:cNvPicPr>
            <a:picLocks noChangeAspect="1"/>
          </p:cNvPicPr>
          <p:nvPr/>
        </p:nvPicPr>
        <p:blipFill>
          <a:blip r:embed="rId2">
            <a:extLst/>
          </a:blip>
          <a:stretch>
            <a:fillRect/>
          </a:stretch>
        </p:blipFill>
        <p:spPr>
          <a:xfrm>
            <a:off x="2555967" y="3477345"/>
            <a:ext cx="2103121" cy="1320564"/>
          </a:xfrm>
          <a:prstGeom prst="rect">
            <a:avLst/>
          </a:prstGeom>
          <a:ln w="12700">
            <a:miter lim="400000"/>
          </a:ln>
        </p:spPr>
      </p:pic>
      <p:pic>
        <p:nvPicPr>
          <p:cNvPr id="438" name="Picture 5" descr="Picture 5"/>
          <p:cNvPicPr>
            <a:picLocks noChangeAspect="1"/>
          </p:cNvPicPr>
          <p:nvPr/>
        </p:nvPicPr>
        <p:blipFill>
          <a:blip r:embed="rId3">
            <a:extLst/>
          </a:blip>
          <a:stretch>
            <a:fillRect/>
          </a:stretch>
        </p:blipFill>
        <p:spPr>
          <a:xfrm>
            <a:off x="4981302" y="3477345"/>
            <a:ext cx="2103122" cy="1320564"/>
          </a:xfrm>
          <a:prstGeom prst="rect">
            <a:avLst/>
          </a:prstGeom>
          <a:ln w="12700">
            <a:miter lim="400000"/>
          </a:ln>
        </p:spPr>
      </p:pic>
      <p:pic>
        <p:nvPicPr>
          <p:cNvPr id="439" name="Picture 10" descr="Picture 10"/>
          <p:cNvPicPr>
            <a:picLocks noChangeAspect="1"/>
          </p:cNvPicPr>
          <p:nvPr/>
        </p:nvPicPr>
        <p:blipFill>
          <a:blip r:embed="rId4">
            <a:extLst/>
          </a:blip>
          <a:stretch>
            <a:fillRect/>
          </a:stretch>
        </p:blipFill>
        <p:spPr>
          <a:xfrm>
            <a:off x="7406639" y="3477345"/>
            <a:ext cx="2194561" cy="1308736"/>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 name="Text Placeholder 5"/>
          <p:cNvSpPr txBox="1"/>
          <p:nvPr>
            <p:ph type="body" sz="quarter" idx="1"/>
          </p:nvPr>
        </p:nvSpPr>
        <p:spPr>
          <a:prstGeom prst="rect">
            <a:avLst/>
          </a:prstGeom>
        </p:spPr>
        <p:txBody>
          <a:bodyPr/>
          <a:lstStyle/>
          <a:p>
            <a:pPr/>
          </a:p>
        </p:txBody>
      </p:sp>
      <p:sp>
        <p:nvSpPr>
          <p:cNvPr id="442" name="TextBox 6"/>
          <p:cNvSpPr txBox="1"/>
          <p:nvPr/>
        </p:nvSpPr>
        <p:spPr>
          <a:xfrm>
            <a:off x="838199" y="1166841"/>
            <a:ext cx="10515601" cy="454299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lgn="just">
              <a:lnSpc>
                <a:spcPct val="150000"/>
              </a:lnSpc>
              <a:buSzPct val="100000"/>
              <a:buFont typeface="Arial"/>
              <a:buChar char="•"/>
              <a:defRPr sz="2400">
                <a:solidFill>
                  <a:srgbClr val="374B5A"/>
                </a:solidFill>
              </a:defRPr>
            </a:pPr>
            <a:r>
              <a:t>Some rise in urea (BUN), creatinine and K+ is to be expected after an ARNI; if an increase is small and asymptomatic, no action is necessary.</a:t>
            </a:r>
          </a:p>
          <a:p>
            <a:pPr marL="342900" indent="-342900" algn="just">
              <a:lnSpc>
                <a:spcPct val="150000"/>
              </a:lnSpc>
              <a:buSzPct val="100000"/>
              <a:buFont typeface="Arial"/>
              <a:buChar char="•"/>
              <a:defRPr sz="2400">
                <a:solidFill>
                  <a:srgbClr val="374B5A"/>
                </a:solidFill>
              </a:defRPr>
            </a:pPr>
            <a:r>
              <a:t>A reduction in eGFR up to &gt;30 mL/min/1.73 m</a:t>
            </a:r>
            <a:r>
              <a:rPr baseline="30000"/>
              <a:t>2</a:t>
            </a:r>
            <a:r>
              <a:t> is acceptable.</a:t>
            </a:r>
          </a:p>
          <a:p>
            <a:pPr marL="342900" indent="-342900" algn="just">
              <a:lnSpc>
                <a:spcPct val="150000"/>
              </a:lnSpc>
              <a:buSzPct val="100000"/>
              <a:buFont typeface="Arial"/>
              <a:buChar char="•"/>
              <a:defRPr sz="2400">
                <a:solidFill>
                  <a:srgbClr val="374B5A"/>
                </a:solidFill>
              </a:defRPr>
            </a:pPr>
            <a:r>
              <a:t>An increase in K+ up to &lt;5.5 mmol/L is acceptable.</a:t>
            </a:r>
          </a:p>
          <a:p>
            <a:pPr marL="342900" indent="-342900" algn="just">
              <a:lnSpc>
                <a:spcPct val="150000"/>
              </a:lnSpc>
              <a:buSzPct val="100000"/>
              <a:buFont typeface="Arial"/>
              <a:buChar char="•"/>
              <a:defRPr sz="2400">
                <a:solidFill>
                  <a:srgbClr val="374B5A"/>
                </a:solidFill>
              </a:defRPr>
            </a:pPr>
            <a:r>
              <a:t>If urea, creatinine or K+ does rise excessively, consider stopping </a:t>
            </a:r>
            <a:r>
              <a:rPr u="sng"/>
              <a:t>concomitant nephrotoxic drugs</a:t>
            </a:r>
            <a:r>
              <a:t> (e.g. NSAIDs) and other </a:t>
            </a:r>
            <a:r>
              <a:rPr u="sng"/>
              <a:t>K+ supplements or retaining agents </a:t>
            </a:r>
            <a:r>
              <a:t>(triamterene, amiloride).</a:t>
            </a:r>
          </a:p>
          <a:p>
            <a:pPr marL="342900" indent="-342900" algn="just">
              <a:lnSpc>
                <a:spcPct val="150000"/>
              </a:lnSpc>
              <a:buSzPct val="100000"/>
              <a:buFont typeface="Arial"/>
              <a:buChar char="•"/>
              <a:defRPr sz="2400">
                <a:solidFill>
                  <a:srgbClr val="374B5A"/>
                </a:solidFill>
              </a:defRPr>
            </a:pPr>
            <a:r>
              <a:t>Evaluate and treat </a:t>
            </a:r>
            <a:r>
              <a:rPr u="sng"/>
              <a:t>other potential causes</a:t>
            </a:r>
            <a:r>
              <a:t> of worsening renal function (e.g. intrinsic kidney disease).</a:t>
            </a:r>
          </a:p>
        </p:txBody>
      </p:sp>
      <p:grpSp>
        <p:nvGrpSpPr>
          <p:cNvPr id="445" name="Text Placeholder 2"/>
          <p:cNvGrpSpPr/>
          <p:nvPr/>
        </p:nvGrpSpPr>
        <p:grpSpPr>
          <a:xfrm>
            <a:off x="792480" y="224154"/>
            <a:ext cx="10607041" cy="731521"/>
            <a:chOff x="0" y="0"/>
            <a:chExt cx="10607040" cy="731519"/>
          </a:xfrm>
        </p:grpSpPr>
        <p:sp>
          <p:nvSpPr>
            <p:cNvPr id="443" name="Rounded Rectangle"/>
            <p:cNvSpPr/>
            <p:nvPr/>
          </p:nvSpPr>
          <p:spPr>
            <a:xfrm>
              <a:off x="0" y="0"/>
              <a:ext cx="10607041" cy="731520"/>
            </a:xfrm>
            <a:prstGeom prst="roundRect">
              <a:avLst>
                <a:gd name="adj" fmla="val 16667"/>
              </a:avLst>
            </a:prstGeom>
            <a:solidFill>
              <a:srgbClr val="4D7F73"/>
            </a:solidFill>
            <a:ln w="12700" cap="flat">
              <a:noFill/>
              <a:miter lim="400000"/>
            </a:ln>
            <a:effectLst/>
          </p:spPr>
          <p:txBody>
            <a:bodyPr wrap="square" lIns="45719" tIns="45719" rIns="45719" bIns="45719" numCol="1" anchor="ctr">
              <a:noAutofit/>
            </a:bodyPr>
            <a:lstStyle/>
            <a:p>
              <a:pPr algn="just">
                <a:lnSpc>
                  <a:spcPct val="90000"/>
                </a:lnSpc>
                <a:defRPr sz="2800">
                  <a:solidFill>
                    <a:srgbClr val="44546A"/>
                  </a:solidFill>
                  <a:latin typeface="Calibri Light"/>
                  <a:ea typeface="Calibri Light"/>
                  <a:cs typeface="Calibri Light"/>
                  <a:sym typeface="Calibri Light"/>
                </a:defRPr>
              </a:pPr>
            </a:p>
          </p:txBody>
        </p:sp>
        <p:sp>
          <p:nvSpPr>
            <p:cNvPr id="444" name="Problem Solving: Worsening renal function and hyperkalemia"/>
            <p:cNvSpPr txBox="1"/>
            <p:nvPr/>
          </p:nvSpPr>
          <p:spPr>
            <a:xfrm>
              <a:off x="81429" y="35709"/>
              <a:ext cx="10444182" cy="6601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rmAutofit fontScale="100000" lnSpcReduction="0"/>
            </a:bodyPr>
            <a:lstStyle>
              <a:lvl1pPr algn="just">
                <a:lnSpc>
                  <a:spcPct val="90000"/>
                </a:lnSpc>
                <a:defRPr sz="2400">
                  <a:solidFill>
                    <a:srgbClr val="F2F2F2"/>
                  </a:solidFill>
                  <a:latin typeface="Calibri Light"/>
                  <a:ea typeface="Calibri Light"/>
                  <a:cs typeface="Calibri Light"/>
                  <a:sym typeface="Calibri Light"/>
                </a:defRPr>
              </a:lvl1pPr>
            </a:lstStyle>
            <a:p>
              <a:pPr/>
              <a:r>
                <a:t>Problem Solving: Worsening renal function and hyperkalemia</a:t>
              </a:r>
            </a:p>
          </p:txBody>
        </p:sp>
      </p:grpSp>
      <p:sp>
        <p:nvSpPr>
          <p:cNvPr id="446" name="TextBox 10"/>
          <p:cNvSpPr txBox="1"/>
          <p:nvPr/>
        </p:nvSpPr>
        <p:spPr>
          <a:xfrm>
            <a:off x="1626474" y="6339749"/>
            <a:ext cx="6004561" cy="1762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600">
                <a:solidFill>
                  <a:srgbClr val="808080"/>
                </a:solidFill>
              </a:defRPr>
            </a:lvl1pPr>
          </a:lstStyle>
          <a:p>
            <a:pPr/>
            <a:r>
              <a:t>ESC Guideline 2021</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0" name="Text Placeholder 5"/>
          <p:cNvSpPr txBox="1"/>
          <p:nvPr>
            <p:ph type="body" sz="quarter" idx="1"/>
          </p:nvPr>
        </p:nvSpPr>
        <p:spPr>
          <a:prstGeom prst="rect">
            <a:avLst/>
          </a:prstGeom>
        </p:spPr>
        <p:txBody>
          <a:bodyPr/>
          <a:lstStyle/>
          <a:p>
            <a:pPr/>
          </a:p>
        </p:txBody>
      </p:sp>
      <p:sp>
        <p:nvSpPr>
          <p:cNvPr id="451" name="TextBox 6"/>
          <p:cNvSpPr txBox="1"/>
          <p:nvPr/>
        </p:nvSpPr>
        <p:spPr>
          <a:xfrm>
            <a:off x="838199" y="1166841"/>
            <a:ext cx="10515601" cy="402417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lgn="just">
              <a:lnSpc>
                <a:spcPct val="150000"/>
              </a:lnSpc>
              <a:buSzPct val="100000"/>
              <a:buFont typeface="Arial"/>
              <a:buChar char="•"/>
              <a:defRPr sz="2400">
                <a:solidFill>
                  <a:srgbClr val="374B5A"/>
                </a:solidFill>
              </a:defRPr>
            </a:pPr>
            <a:r>
              <a:t>If no congestion is present, reduce or suspend diuretic therapy.</a:t>
            </a:r>
          </a:p>
          <a:p>
            <a:pPr marL="342900" indent="-342900" algn="just">
              <a:lnSpc>
                <a:spcPct val="150000"/>
              </a:lnSpc>
              <a:buSzPct val="100000"/>
              <a:buFont typeface="Arial"/>
              <a:buChar char="•"/>
              <a:defRPr sz="2400">
                <a:solidFill>
                  <a:srgbClr val="374B5A"/>
                </a:solidFill>
              </a:defRPr>
            </a:pPr>
            <a:r>
              <a:t>May need to hold or stop MRAs.</a:t>
            </a:r>
          </a:p>
          <a:p>
            <a:pPr marL="342900" indent="-342900" algn="just">
              <a:lnSpc>
                <a:spcPct val="150000"/>
              </a:lnSpc>
              <a:buSzPct val="100000"/>
              <a:buFont typeface="Arial"/>
              <a:buChar char="•"/>
              <a:defRPr sz="2400">
                <a:solidFill>
                  <a:srgbClr val="374B5A"/>
                </a:solidFill>
              </a:defRPr>
            </a:pPr>
            <a:r>
              <a:t>If serum creatinine increase by &gt;50% above baseline or be in the range of 3.1 – 3.5 mg/dL or eGFR is 20-25 mL/min/1.73 m</a:t>
            </a:r>
            <a:r>
              <a:rPr baseline="30000"/>
              <a:t>2</a:t>
            </a:r>
            <a:r>
              <a:t> persist despite adjustment of concomitant medications, decrease dose of ARNI by one-half and recheck labs within 12 weeks.</a:t>
            </a:r>
          </a:p>
          <a:p>
            <a:pPr marL="342900" indent="-342900" algn="just">
              <a:lnSpc>
                <a:spcPct val="150000"/>
              </a:lnSpc>
              <a:buSzPct val="100000"/>
              <a:buFont typeface="Arial"/>
              <a:buChar char="•"/>
              <a:defRPr sz="2400">
                <a:solidFill>
                  <a:srgbClr val="374B5A"/>
                </a:solidFill>
              </a:defRPr>
            </a:pPr>
            <a:r>
              <a:t>If serum creatinine &gt;3.5 mg/dL or eGFR &lt;20 mL/min/ min/1.73 m</a:t>
            </a:r>
            <a:r>
              <a:rPr baseline="30000"/>
              <a:t>2</a:t>
            </a:r>
            <a:r>
              <a:t>, stop ARNI and recheck labs.</a:t>
            </a:r>
          </a:p>
        </p:txBody>
      </p:sp>
      <p:grpSp>
        <p:nvGrpSpPr>
          <p:cNvPr id="454" name="Text Placeholder 2"/>
          <p:cNvGrpSpPr/>
          <p:nvPr/>
        </p:nvGrpSpPr>
        <p:grpSpPr>
          <a:xfrm>
            <a:off x="792480" y="224154"/>
            <a:ext cx="10607041" cy="731521"/>
            <a:chOff x="0" y="0"/>
            <a:chExt cx="10607040" cy="731519"/>
          </a:xfrm>
        </p:grpSpPr>
        <p:sp>
          <p:nvSpPr>
            <p:cNvPr id="452" name="Rounded Rectangle"/>
            <p:cNvSpPr/>
            <p:nvPr/>
          </p:nvSpPr>
          <p:spPr>
            <a:xfrm>
              <a:off x="0" y="0"/>
              <a:ext cx="10607041" cy="731520"/>
            </a:xfrm>
            <a:prstGeom prst="roundRect">
              <a:avLst>
                <a:gd name="adj" fmla="val 16667"/>
              </a:avLst>
            </a:prstGeom>
            <a:solidFill>
              <a:srgbClr val="4D7F73"/>
            </a:solidFill>
            <a:ln w="12700" cap="flat">
              <a:noFill/>
              <a:miter lim="400000"/>
            </a:ln>
            <a:effectLst/>
          </p:spPr>
          <p:txBody>
            <a:bodyPr wrap="square" lIns="45719" tIns="45719" rIns="45719" bIns="45719" numCol="1" anchor="ctr">
              <a:noAutofit/>
            </a:bodyPr>
            <a:lstStyle/>
            <a:p>
              <a:pPr algn="just">
                <a:lnSpc>
                  <a:spcPct val="90000"/>
                </a:lnSpc>
                <a:defRPr sz="2800">
                  <a:solidFill>
                    <a:srgbClr val="44546A"/>
                  </a:solidFill>
                  <a:latin typeface="Calibri Light"/>
                  <a:ea typeface="Calibri Light"/>
                  <a:cs typeface="Calibri Light"/>
                  <a:sym typeface="Calibri Light"/>
                </a:defRPr>
              </a:pPr>
            </a:p>
          </p:txBody>
        </p:sp>
        <p:sp>
          <p:nvSpPr>
            <p:cNvPr id="453" name="Problem Solving: Worsening renal function and hyperkalemia"/>
            <p:cNvSpPr txBox="1"/>
            <p:nvPr/>
          </p:nvSpPr>
          <p:spPr>
            <a:xfrm>
              <a:off x="81429" y="35709"/>
              <a:ext cx="10444182" cy="6601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rmAutofit fontScale="100000" lnSpcReduction="0"/>
            </a:bodyPr>
            <a:lstStyle>
              <a:lvl1pPr algn="just">
                <a:lnSpc>
                  <a:spcPct val="90000"/>
                </a:lnSpc>
                <a:defRPr sz="2400">
                  <a:solidFill>
                    <a:srgbClr val="F2F2F2"/>
                  </a:solidFill>
                  <a:latin typeface="Calibri Light"/>
                  <a:ea typeface="Calibri Light"/>
                  <a:cs typeface="Calibri Light"/>
                  <a:sym typeface="Calibri Light"/>
                </a:defRPr>
              </a:lvl1pPr>
            </a:lstStyle>
            <a:p>
              <a:pPr/>
              <a:r>
                <a:t>Problem Solving: Worsening renal function and hyperkalemia</a:t>
              </a:r>
            </a:p>
          </p:txBody>
        </p:sp>
      </p:grpSp>
      <p:sp>
        <p:nvSpPr>
          <p:cNvPr id="455" name="TextBox 4"/>
          <p:cNvSpPr txBox="1"/>
          <p:nvPr/>
        </p:nvSpPr>
        <p:spPr>
          <a:xfrm>
            <a:off x="1626474" y="6339749"/>
            <a:ext cx="6004561" cy="1762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600">
                <a:solidFill>
                  <a:srgbClr val="808080"/>
                </a:solidFill>
              </a:defRPr>
            </a:lvl1pPr>
          </a:lstStyle>
          <a:p>
            <a:pPr/>
            <a:r>
              <a:t>ESC Guideline 2021</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 name="Text Placeholder 2"/>
          <p:cNvSpPr txBox="1"/>
          <p:nvPr>
            <p:ph type="body" sz="quarter" idx="1"/>
          </p:nvPr>
        </p:nvSpPr>
        <p:spPr>
          <a:xfrm>
            <a:off x="828189" y="391260"/>
            <a:ext cx="10535622" cy="660101"/>
          </a:xfrm>
          <a:prstGeom prst="rect">
            <a:avLst/>
          </a:prstGeom>
          <a:solidFill>
            <a:srgbClr val="4D7F73"/>
          </a:solidFill>
        </p:spPr>
        <p:txBody>
          <a:bodyPr anchor="ctr"/>
          <a:lstStyle>
            <a:lvl1pPr algn="just">
              <a:spcBef>
                <a:spcPts val="0"/>
              </a:spcBef>
              <a:defRPr sz="2400">
                <a:solidFill>
                  <a:srgbClr val="F2F2F2"/>
                </a:solidFill>
              </a:defRPr>
            </a:lvl1pPr>
          </a:lstStyle>
          <a:p>
            <a:pPr/>
            <a:r>
              <a:t>Why hospitalization for HF matters?</a:t>
            </a:r>
          </a:p>
        </p:txBody>
      </p:sp>
      <p:grpSp>
        <p:nvGrpSpPr>
          <p:cNvPr id="99" name="TextBox 6"/>
          <p:cNvGrpSpPr/>
          <p:nvPr/>
        </p:nvGrpSpPr>
        <p:grpSpPr>
          <a:xfrm>
            <a:off x="2011691" y="1237448"/>
            <a:ext cx="2926081" cy="1634491"/>
            <a:chOff x="0" y="0"/>
            <a:chExt cx="2926079" cy="1634489"/>
          </a:xfrm>
        </p:grpSpPr>
        <p:sp>
          <p:nvSpPr>
            <p:cNvPr id="97" name="Rounded Rectangle"/>
            <p:cNvSpPr/>
            <p:nvPr/>
          </p:nvSpPr>
          <p:spPr>
            <a:xfrm>
              <a:off x="0" y="0"/>
              <a:ext cx="2926080" cy="1634490"/>
            </a:xfrm>
            <a:prstGeom prst="roundRect">
              <a:avLst>
                <a:gd name="adj" fmla="val 16667"/>
              </a:avLst>
            </a:prstGeom>
            <a:noFill/>
            <a:ln w="9525" cap="flat">
              <a:solidFill>
                <a:srgbClr val="628D7F"/>
              </a:solidFill>
              <a:prstDash val="solid"/>
              <a:round/>
            </a:ln>
            <a:effectLst/>
          </p:spPr>
          <p:txBody>
            <a:bodyPr wrap="square" lIns="45719" tIns="45719" rIns="45719" bIns="45719" numCol="1" anchor="t">
              <a:noAutofit/>
            </a:bodyPr>
            <a:lstStyle/>
            <a:p>
              <a:pPr algn="just"/>
            </a:p>
          </p:txBody>
        </p:sp>
        <p:sp>
          <p:nvSpPr>
            <p:cNvPr id="98" name="6X greater risk of death in the first month after just one HF hospitalization in comparison with non-hospitalized patients."/>
            <p:cNvSpPr txBox="1"/>
            <p:nvPr/>
          </p:nvSpPr>
          <p:spPr>
            <a:xfrm>
              <a:off x="130271" y="84551"/>
              <a:ext cx="2665538" cy="15014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just">
                <a:defRPr b="1">
                  <a:solidFill>
                    <a:srgbClr val="FF0000"/>
                  </a:solidFill>
                </a:defRPr>
              </a:pPr>
              <a:r>
                <a:t>6X</a:t>
              </a:r>
              <a:r>
                <a:rPr b="0">
                  <a:solidFill>
                    <a:srgbClr val="222A35"/>
                  </a:solidFill>
                </a:rPr>
                <a:t> greater risk of death in the first month after just one HF hospitalization in comparison with non-hospitalized patients.</a:t>
              </a:r>
            </a:p>
          </p:txBody>
        </p:sp>
      </p:grpSp>
      <p:grpSp>
        <p:nvGrpSpPr>
          <p:cNvPr id="102" name="TextBox 11"/>
          <p:cNvGrpSpPr/>
          <p:nvPr/>
        </p:nvGrpSpPr>
        <p:grpSpPr>
          <a:xfrm>
            <a:off x="2011691" y="3037234"/>
            <a:ext cx="2926081" cy="1021557"/>
            <a:chOff x="0" y="0"/>
            <a:chExt cx="2926079" cy="1021555"/>
          </a:xfrm>
        </p:grpSpPr>
        <p:sp>
          <p:nvSpPr>
            <p:cNvPr id="100" name="Rounded Rectangle"/>
            <p:cNvSpPr/>
            <p:nvPr/>
          </p:nvSpPr>
          <p:spPr>
            <a:xfrm>
              <a:off x="0" y="0"/>
              <a:ext cx="2926080" cy="1021556"/>
            </a:xfrm>
            <a:prstGeom prst="roundRect">
              <a:avLst>
                <a:gd name="adj" fmla="val 16667"/>
              </a:avLst>
            </a:prstGeom>
            <a:noFill/>
            <a:ln w="9525" cap="flat">
              <a:solidFill>
                <a:srgbClr val="628D7F"/>
              </a:solidFill>
              <a:prstDash val="solid"/>
              <a:round/>
            </a:ln>
            <a:effectLst/>
          </p:spPr>
          <p:txBody>
            <a:bodyPr wrap="square" lIns="45719" tIns="45719" rIns="45719" bIns="45719" numCol="1" anchor="t">
              <a:noAutofit/>
            </a:bodyPr>
            <a:lstStyle/>
            <a:p>
              <a:pPr algn="just"/>
            </a:p>
          </p:txBody>
        </p:sp>
        <p:sp>
          <p:nvSpPr>
            <p:cNvPr id="101" name="HF is the Number 1 cause of hospitalization for patients aged &gt;65 years."/>
            <p:cNvSpPr txBox="1"/>
            <p:nvPr/>
          </p:nvSpPr>
          <p:spPr>
            <a:xfrm>
              <a:off x="100350" y="54630"/>
              <a:ext cx="2725380" cy="9172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just">
                <a:defRPr>
                  <a:solidFill>
                    <a:srgbClr val="222A35"/>
                  </a:solidFill>
                </a:defRPr>
              </a:pPr>
              <a:r>
                <a:t>HF is the </a:t>
              </a:r>
              <a:r>
                <a:rPr b="1">
                  <a:solidFill>
                    <a:srgbClr val="FF0000"/>
                  </a:solidFill>
                </a:rPr>
                <a:t>Number 1</a:t>
              </a:r>
              <a:r>
                <a:t> cause of hospitalization for patients aged &gt;65 years.</a:t>
              </a:r>
            </a:p>
          </p:txBody>
        </p:sp>
      </p:grpSp>
      <p:pic>
        <p:nvPicPr>
          <p:cNvPr id="103" name="Picture 19" descr="Picture 19"/>
          <p:cNvPicPr>
            <a:picLocks noChangeAspect="1"/>
          </p:cNvPicPr>
          <p:nvPr/>
        </p:nvPicPr>
        <p:blipFill>
          <a:blip r:embed="rId2">
            <a:extLst/>
          </a:blip>
          <a:stretch>
            <a:fillRect/>
          </a:stretch>
        </p:blipFill>
        <p:spPr>
          <a:xfrm>
            <a:off x="871703" y="1426787"/>
            <a:ext cx="873762" cy="914401"/>
          </a:xfrm>
          <a:prstGeom prst="rect">
            <a:avLst/>
          </a:prstGeom>
          <a:ln w="12700">
            <a:miter lim="400000"/>
          </a:ln>
        </p:spPr>
      </p:pic>
      <p:grpSp>
        <p:nvGrpSpPr>
          <p:cNvPr id="106" name="TextBox 20"/>
          <p:cNvGrpSpPr/>
          <p:nvPr/>
        </p:nvGrpSpPr>
        <p:grpSpPr>
          <a:xfrm>
            <a:off x="1992421" y="4224087"/>
            <a:ext cx="2926081" cy="1328024"/>
            <a:chOff x="0" y="0"/>
            <a:chExt cx="2926079" cy="1328023"/>
          </a:xfrm>
        </p:grpSpPr>
        <p:sp>
          <p:nvSpPr>
            <p:cNvPr id="104" name="Rounded Rectangle"/>
            <p:cNvSpPr/>
            <p:nvPr/>
          </p:nvSpPr>
          <p:spPr>
            <a:xfrm>
              <a:off x="0" y="0"/>
              <a:ext cx="2926080" cy="1328024"/>
            </a:xfrm>
            <a:prstGeom prst="roundRect">
              <a:avLst>
                <a:gd name="adj" fmla="val 16667"/>
              </a:avLst>
            </a:prstGeom>
            <a:noFill/>
            <a:ln w="9525" cap="flat">
              <a:solidFill>
                <a:srgbClr val="628D7F"/>
              </a:solidFill>
              <a:prstDash val="solid"/>
              <a:round/>
            </a:ln>
            <a:effectLst/>
          </p:spPr>
          <p:txBody>
            <a:bodyPr wrap="square" lIns="45719" tIns="45719" rIns="45719" bIns="45719" numCol="1" anchor="t">
              <a:noAutofit/>
            </a:bodyPr>
            <a:lstStyle/>
            <a:p>
              <a:pPr algn="just"/>
            </a:p>
          </p:txBody>
        </p:sp>
        <p:sp>
          <p:nvSpPr>
            <p:cNvPr id="105" name="The number of HF hospitalization is a strong predictor of patient mortality."/>
            <p:cNvSpPr txBox="1"/>
            <p:nvPr/>
          </p:nvSpPr>
          <p:spPr>
            <a:xfrm>
              <a:off x="115311" y="69591"/>
              <a:ext cx="2695458" cy="12093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just">
                <a:defRPr>
                  <a:solidFill>
                    <a:srgbClr val="222A35"/>
                  </a:solidFill>
                </a:defRPr>
              </a:pPr>
              <a:r>
                <a:t>The number of HF hospitalization is a </a:t>
              </a:r>
              <a:r>
                <a:rPr b="1">
                  <a:solidFill>
                    <a:srgbClr val="FF0000"/>
                  </a:solidFill>
                </a:rPr>
                <a:t>strong predictor</a:t>
              </a:r>
              <a:r>
                <a:t> of patient mortality.</a:t>
              </a:r>
            </a:p>
          </p:txBody>
        </p:sp>
      </p:grpSp>
      <p:grpSp>
        <p:nvGrpSpPr>
          <p:cNvPr id="109" name="TextBox 21"/>
          <p:cNvGrpSpPr/>
          <p:nvPr/>
        </p:nvGrpSpPr>
        <p:grpSpPr>
          <a:xfrm>
            <a:off x="7254227" y="1582796"/>
            <a:ext cx="2926081" cy="715090"/>
            <a:chOff x="0" y="0"/>
            <a:chExt cx="2926079" cy="715089"/>
          </a:xfrm>
        </p:grpSpPr>
        <p:sp>
          <p:nvSpPr>
            <p:cNvPr id="107" name="Rounded Rectangle"/>
            <p:cNvSpPr/>
            <p:nvPr/>
          </p:nvSpPr>
          <p:spPr>
            <a:xfrm>
              <a:off x="0" y="0"/>
              <a:ext cx="2926080" cy="715090"/>
            </a:xfrm>
            <a:prstGeom prst="roundRect">
              <a:avLst>
                <a:gd name="adj" fmla="val 16667"/>
              </a:avLst>
            </a:prstGeom>
            <a:noFill/>
            <a:ln w="9525" cap="flat">
              <a:solidFill>
                <a:srgbClr val="628D7F"/>
              </a:solidFill>
              <a:prstDash val="solid"/>
              <a:round/>
            </a:ln>
            <a:effectLst/>
          </p:spPr>
          <p:txBody>
            <a:bodyPr wrap="square" lIns="45719" tIns="45719" rIns="45719" bIns="45719" numCol="1" anchor="t">
              <a:noAutofit/>
            </a:bodyPr>
            <a:lstStyle/>
            <a:p>
              <a:pPr algn="just"/>
            </a:p>
          </p:txBody>
        </p:sp>
        <p:sp>
          <p:nvSpPr>
            <p:cNvPr id="108" name="4% of patients will die in hospital."/>
            <p:cNvSpPr txBox="1"/>
            <p:nvPr/>
          </p:nvSpPr>
          <p:spPr>
            <a:xfrm>
              <a:off x="85390" y="39670"/>
              <a:ext cx="2755300" cy="6251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just">
                <a:defRPr b="1">
                  <a:solidFill>
                    <a:srgbClr val="FF0000"/>
                  </a:solidFill>
                </a:defRPr>
              </a:pPr>
              <a:r>
                <a:t>4%</a:t>
              </a:r>
              <a:r>
                <a:rPr b="0">
                  <a:solidFill>
                    <a:srgbClr val="222A35"/>
                  </a:solidFill>
                </a:rPr>
                <a:t> of patients will die </a:t>
              </a:r>
              <a:r>
                <a:t>in hospital</a:t>
              </a:r>
              <a:r>
                <a:rPr b="0">
                  <a:solidFill>
                    <a:srgbClr val="222A35"/>
                  </a:solidFill>
                </a:rPr>
                <a:t>.</a:t>
              </a:r>
            </a:p>
          </p:txBody>
        </p:sp>
      </p:grpSp>
      <p:grpSp>
        <p:nvGrpSpPr>
          <p:cNvPr id="112" name="TextBox 22"/>
          <p:cNvGrpSpPr/>
          <p:nvPr/>
        </p:nvGrpSpPr>
        <p:grpSpPr>
          <a:xfrm>
            <a:off x="7254227" y="3037234"/>
            <a:ext cx="2926081" cy="1021557"/>
            <a:chOff x="0" y="0"/>
            <a:chExt cx="2926079" cy="1021555"/>
          </a:xfrm>
        </p:grpSpPr>
        <p:sp>
          <p:nvSpPr>
            <p:cNvPr id="110" name="Rounded Rectangle"/>
            <p:cNvSpPr/>
            <p:nvPr/>
          </p:nvSpPr>
          <p:spPr>
            <a:xfrm>
              <a:off x="0" y="0"/>
              <a:ext cx="2926080" cy="1021556"/>
            </a:xfrm>
            <a:prstGeom prst="roundRect">
              <a:avLst>
                <a:gd name="adj" fmla="val 16667"/>
              </a:avLst>
            </a:prstGeom>
            <a:noFill/>
            <a:ln w="9525" cap="flat">
              <a:solidFill>
                <a:srgbClr val="628D7F"/>
              </a:solidFill>
              <a:prstDash val="solid"/>
              <a:round/>
            </a:ln>
            <a:effectLst/>
          </p:spPr>
          <p:txBody>
            <a:bodyPr wrap="square" lIns="45719" tIns="45719" rIns="45719" bIns="45719" numCol="1" anchor="t">
              <a:noAutofit/>
            </a:bodyPr>
            <a:lstStyle/>
            <a:p>
              <a:pPr algn="just"/>
            </a:p>
          </p:txBody>
        </p:sp>
        <p:sp>
          <p:nvSpPr>
            <p:cNvPr id="111" name="10% of patients will die within 30 days following hospitalization."/>
            <p:cNvSpPr txBox="1"/>
            <p:nvPr/>
          </p:nvSpPr>
          <p:spPr>
            <a:xfrm>
              <a:off x="100350" y="54630"/>
              <a:ext cx="2725380" cy="9172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just">
                <a:defRPr b="1">
                  <a:solidFill>
                    <a:srgbClr val="FF0000"/>
                  </a:solidFill>
                </a:defRPr>
              </a:pPr>
              <a:r>
                <a:t>10%</a:t>
              </a:r>
              <a:r>
                <a:rPr b="0">
                  <a:solidFill>
                    <a:srgbClr val="222A35"/>
                  </a:solidFill>
                </a:rPr>
                <a:t> of patients will die within </a:t>
              </a:r>
              <a:r>
                <a:t>30 days </a:t>
              </a:r>
              <a:r>
                <a:rPr b="0">
                  <a:solidFill>
                    <a:srgbClr val="222A35"/>
                  </a:solidFill>
                </a:rPr>
                <a:t>following hospitalization.</a:t>
              </a:r>
            </a:p>
          </p:txBody>
        </p:sp>
      </p:grpSp>
      <p:grpSp>
        <p:nvGrpSpPr>
          <p:cNvPr id="115" name="TextBox 23"/>
          <p:cNvGrpSpPr/>
          <p:nvPr/>
        </p:nvGrpSpPr>
        <p:grpSpPr>
          <a:xfrm>
            <a:off x="7254227" y="4470179"/>
            <a:ext cx="2926081" cy="1021557"/>
            <a:chOff x="0" y="0"/>
            <a:chExt cx="2926079" cy="1021555"/>
          </a:xfrm>
        </p:grpSpPr>
        <p:sp>
          <p:nvSpPr>
            <p:cNvPr id="113" name="Rounded Rectangle"/>
            <p:cNvSpPr/>
            <p:nvPr/>
          </p:nvSpPr>
          <p:spPr>
            <a:xfrm>
              <a:off x="0" y="0"/>
              <a:ext cx="2926080" cy="1021556"/>
            </a:xfrm>
            <a:prstGeom prst="roundRect">
              <a:avLst>
                <a:gd name="adj" fmla="val 16667"/>
              </a:avLst>
            </a:prstGeom>
            <a:noFill/>
            <a:ln w="9525" cap="flat">
              <a:solidFill>
                <a:srgbClr val="628D7F"/>
              </a:solidFill>
              <a:prstDash val="solid"/>
              <a:round/>
            </a:ln>
            <a:effectLst/>
          </p:spPr>
          <p:txBody>
            <a:bodyPr wrap="square" lIns="45719" tIns="45719" rIns="45719" bIns="45719" numCol="1" anchor="t">
              <a:noAutofit/>
            </a:bodyPr>
            <a:lstStyle/>
            <a:p>
              <a:pPr algn="just"/>
            </a:p>
          </p:txBody>
        </p:sp>
        <p:sp>
          <p:nvSpPr>
            <p:cNvPr id="114" name="Up to 30% of patients will die within 1 year following hospitalization."/>
            <p:cNvSpPr txBox="1"/>
            <p:nvPr/>
          </p:nvSpPr>
          <p:spPr>
            <a:xfrm>
              <a:off x="100350" y="54630"/>
              <a:ext cx="2725380" cy="9172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just">
                <a:defRPr b="1">
                  <a:solidFill>
                    <a:srgbClr val="FF0000"/>
                  </a:solidFill>
                </a:defRPr>
              </a:pPr>
              <a:r>
                <a:t>Up to 30% </a:t>
              </a:r>
              <a:r>
                <a:rPr b="0">
                  <a:solidFill>
                    <a:srgbClr val="222A35"/>
                  </a:solidFill>
                </a:rPr>
                <a:t>of patients will die within </a:t>
              </a:r>
              <a:r>
                <a:t>1 year </a:t>
              </a:r>
              <a:r>
                <a:rPr b="0">
                  <a:solidFill>
                    <a:srgbClr val="222A35"/>
                  </a:solidFill>
                </a:rPr>
                <a:t>following hospitalization.</a:t>
              </a:r>
            </a:p>
          </p:txBody>
        </p:sp>
      </p:grpSp>
      <p:grpSp>
        <p:nvGrpSpPr>
          <p:cNvPr id="119" name="Group 25"/>
          <p:cNvGrpSpPr/>
          <p:nvPr/>
        </p:nvGrpSpPr>
        <p:grpSpPr>
          <a:xfrm>
            <a:off x="603078" y="2897254"/>
            <a:ext cx="1108559" cy="1097667"/>
            <a:chOff x="0" y="0"/>
            <a:chExt cx="1108559" cy="1097666"/>
          </a:xfrm>
        </p:grpSpPr>
        <p:sp>
          <p:nvSpPr>
            <p:cNvPr id="116" name="Rectangle 14"/>
            <p:cNvSpPr/>
            <p:nvPr/>
          </p:nvSpPr>
          <p:spPr>
            <a:xfrm>
              <a:off x="68601" y="84895"/>
              <a:ext cx="291755" cy="15655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pic>
          <p:nvPicPr>
            <p:cNvPr id="117" name="Picture 17" descr="Picture 17"/>
            <p:cNvPicPr>
              <a:picLocks noChangeAspect="1"/>
            </p:cNvPicPr>
            <p:nvPr/>
          </p:nvPicPr>
          <p:blipFill>
            <a:blip r:embed="rId3">
              <a:extLst/>
            </a:blip>
            <a:stretch>
              <a:fillRect/>
            </a:stretch>
          </p:blipFill>
          <p:spPr>
            <a:xfrm>
              <a:off x="194158" y="163169"/>
              <a:ext cx="914401" cy="934498"/>
            </a:xfrm>
            <a:prstGeom prst="rect">
              <a:avLst/>
            </a:prstGeom>
            <a:ln w="12700" cap="flat">
              <a:noFill/>
              <a:miter lim="400000"/>
            </a:ln>
            <a:effectLst/>
          </p:spPr>
        </p:pic>
        <p:sp>
          <p:nvSpPr>
            <p:cNvPr id="118" name="Rectangle 24"/>
            <p:cNvSpPr/>
            <p:nvPr/>
          </p:nvSpPr>
          <p:spPr>
            <a:xfrm>
              <a:off x="-1" y="0"/>
              <a:ext cx="367233" cy="212693"/>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pic>
        <p:nvPicPr>
          <p:cNvPr id="120" name="Picture 27" descr="Picture 27"/>
          <p:cNvPicPr>
            <a:picLocks noChangeAspect="1"/>
          </p:cNvPicPr>
          <p:nvPr/>
        </p:nvPicPr>
        <p:blipFill>
          <a:blip r:embed="rId4">
            <a:extLst/>
          </a:blip>
          <a:stretch>
            <a:fillRect/>
          </a:stretch>
        </p:blipFill>
        <p:spPr>
          <a:xfrm>
            <a:off x="786693" y="4430898"/>
            <a:ext cx="888184" cy="914401"/>
          </a:xfrm>
          <a:prstGeom prst="rect">
            <a:avLst/>
          </a:prstGeom>
          <a:ln w="12700">
            <a:miter lim="400000"/>
          </a:ln>
        </p:spPr>
      </p:pic>
      <p:pic>
        <p:nvPicPr>
          <p:cNvPr id="121" name="Picture 29" descr="Picture 29"/>
          <p:cNvPicPr>
            <a:picLocks noChangeAspect="1"/>
          </p:cNvPicPr>
          <p:nvPr/>
        </p:nvPicPr>
        <p:blipFill>
          <a:blip r:embed="rId5">
            <a:extLst/>
          </a:blip>
          <a:stretch>
            <a:fillRect/>
          </a:stretch>
        </p:blipFill>
        <p:spPr>
          <a:xfrm>
            <a:off x="10414337" y="1426787"/>
            <a:ext cx="980427" cy="914401"/>
          </a:xfrm>
          <a:prstGeom prst="rect">
            <a:avLst/>
          </a:prstGeom>
          <a:ln w="12700">
            <a:miter lim="400000"/>
          </a:ln>
        </p:spPr>
      </p:pic>
      <p:pic>
        <p:nvPicPr>
          <p:cNvPr id="122" name="Picture 31" descr="Picture 31"/>
          <p:cNvPicPr>
            <a:picLocks noChangeAspect="1"/>
          </p:cNvPicPr>
          <p:nvPr/>
        </p:nvPicPr>
        <p:blipFill>
          <a:blip r:embed="rId6">
            <a:extLst/>
          </a:blip>
          <a:stretch>
            <a:fillRect/>
          </a:stretch>
        </p:blipFill>
        <p:spPr>
          <a:xfrm>
            <a:off x="10473758" y="3090813"/>
            <a:ext cx="921006" cy="914401"/>
          </a:xfrm>
          <a:prstGeom prst="rect">
            <a:avLst/>
          </a:prstGeom>
          <a:ln w="12700">
            <a:miter lim="400000"/>
          </a:ln>
        </p:spPr>
      </p:pic>
      <p:pic>
        <p:nvPicPr>
          <p:cNvPr id="123" name="Picture 33" descr="Picture 33"/>
          <p:cNvPicPr>
            <a:picLocks noChangeAspect="1"/>
          </p:cNvPicPr>
          <p:nvPr/>
        </p:nvPicPr>
        <p:blipFill>
          <a:blip r:embed="rId7">
            <a:extLst/>
          </a:blip>
          <a:stretch>
            <a:fillRect/>
          </a:stretch>
        </p:blipFill>
        <p:spPr>
          <a:xfrm>
            <a:off x="10432442" y="4523756"/>
            <a:ext cx="944216" cy="914401"/>
          </a:xfrm>
          <a:prstGeom prst="rect">
            <a:avLst/>
          </a:prstGeom>
          <a:ln w="12700">
            <a:miter lim="400000"/>
          </a:ln>
        </p:spPr>
      </p:pic>
      <p:grpSp>
        <p:nvGrpSpPr>
          <p:cNvPr id="126" name="Group 35"/>
          <p:cNvGrpSpPr/>
          <p:nvPr/>
        </p:nvGrpSpPr>
        <p:grpSpPr>
          <a:xfrm>
            <a:off x="5155844" y="2507302"/>
            <a:ext cx="1873190" cy="1853997"/>
            <a:chOff x="0" y="0"/>
            <a:chExt cx="1873188" cy="1853996"/>
          </a:xfrm>
        </p:grpSpPr>
        <p:pic>
          <p:nvPicPr>
            <p:cNvPr id="124" name="Picture 3" descr="Picture 3"/>
            <p:cNvPicPr>
              <a:picLocks noChangeAspect="1"/>
            </p:cNvPicPr>
            <p:nvPr/>
          </p:nvPicPr>
          <p:blipFill>
            <a:blip r:embed="rId8">
              <a:extLst/>
            </a:blip>
            <a:srcRect l="11371" t="3033" r="2690" b="0"/>
            <a:stretch>
              <a:fillRect/>
            </a:stretch>
          </p:blipFill>
          <p:spPr>
            <a:xfrm>
              <a:off x="0" y="-1"/>
              <a:ext cx="1873189" cy="1690827"/>
            </a:xfrm>
            <a:prstGeom prst="rect">
              <a:avLst/>
            </a:prstGeom>
            <a:ln w="12700" cap="flat">
              <a:noFill/>
              <a:miter lim="400000"/>
            </a:ln>
            <a:effectLst/>
          </p:spPr>
        </p:pic>
        <p:sp>
          <p:nvSpPr>
            <p:cNvPr id="125" name="Rectangle 34"/>
            <p:cNvSpPr/>
            <p:nvPr/>
          </p:nvSpPr>
          <p:spPr>
            <a:xfrm>
              <a:off x="349604" y="1378896"/>
              <a:ext cx="228601" cy="475100"/>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127" name="TextBox 26"/>
          <p:cNvSpPr txBox="1"/>
          <p:nvPr/>
        </p:nvSpPr>
        <p:spPr>
          <a:xfrm>
            <a:off x="1604542" y="5763785"/>
            <a:ext cx="6004561" cy="78582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600">
                <a:solidFill>
                  <a:srgbClr val="808080"/>
                </a:solidFill>
              </a:defRPr>
            </a:pPr>
            <a:r>
              <a:t>Lancet. 1999; 353(9146): 9-13.</a:t>
            </a:r>
          </a:p>
          <a:p>
            <a:pPr>
              <a:defRPr sz="600">
                <a:solidFill>
                  <a:srgbClr val="808080"/>
                </a:solidFill>
              </a:defRPr>
            </a:pPr>
            <a:r>
              <a:t>Circulation. 2007; 116(13): 1482–1487. </a:t>
            </a:r>
          </a:p>
          <a:p>
            <a:pPr>
              <a:defRPr sz="600">
                <a:solidFill>
                  <a:srgbClr val="808080"/>
                </a:solidFill>
              </a:defRPr>
            </a:pPr>
            <a:r>
              <a:t>Circulation.</a:t>
            </a:r>
            <a:r>
              <a:t>2016; 133(23): 2254–2262. </a:t>
            </a:r>
          </a:p>
          <a:p>
            <a:pPr>
              <a:defRPr sz="600">
                <a:solidFill>
                  <a:srgbClr val="808080"/>
                </a:solidFill>
              </a:defRPr>
            </a:pPr>
            <a:r>
              <a:t>Am J Cardiol. 2008; 101(7): 1016-22. </a:t>
            </a:r>
          </a:p>
          <a:p>
            <a:pPr>
              <a:defRPr sz="600">
                <a:solidFill>
                  <a:srgbClr val="808080"/>
                </a:solidFill>
              </a:defRPr>
            </a:pPr>
            <a:r>
              <a:t>Circulation. 2010; 121(7): e46-e215. </a:t>
            </a:r>
          </a:p>
          <a:p>
            <a:pPr>
              <a:defRPr sz="600">
                <a:solidFill>
                  <a:srgbClr val="808080"/>
                </a:solidFill>
              </a:defRPr>
            </a:pPr>
            <a:r>
              <a:t>Am Heart </a:t>
            </a:r>
            <a:r>
              <a:t>J. 2009; 157(6): 1010-7. </a:t>
            </a:r>
          </a:p>
          <a:p>
            <a:pPr>
              <a:defRPr sz="600">
                <a:solidFill>
                  <a:srgbClr val="808080"/>
                </a:solidFill>
              </a:defRPr>
            </a:pPr>
            <a:r>
              <a:t>Circulation. 2010; 122(19): 1975-96.</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 name="Text Placeholder 2"/>
          <p:cNvSpPr txBox="1"/>
          <p:nvPr>
            <p:ph type="body" sz="quarter" idx="1"/>
          </p:nvPr>
        </p:nvSpPr>
        <p:spPr>
          <a:xfrm>
            <a:off x="828189" y="391260"/>
            <a:ext cx="10535622" cy="660101"/>
          </a:xfrm>
          <a:prstGeom prst="rect">
            <a:avLst/>
          </a:prstGeom>
          <a:solidFill>
            <a:srgbClr val="4D7F73"/>
          </a:solidFill>
        </p:spPr>
        <p:txBody>
          <a:bodyPr anchor="ctr"/>
          <a:lstStyle>
            <a:lvl1pPr algn="just">
              <a:spcBef>
                <a:spcPts val="0"/>
              </a:spcBef>
              <a:defRPr sz="2400">
                <a:solidFill>
                  <a:srgbClr val="F2F2F2"/>
                </a:solidFill>
              </a:defRPr>
            </a:lvl1pPr>
          </a:lstStyle>
          <a:p>
            <a:pPr/>
            <a:r>
              <a:t>Why re-admission for HF matters?</a:t>
            </a:r>
          </a:p>
        </p:txBody>
      </p:sp>
      <p:grpSp>
        <p:nvGrpSpPr>
          <p:cNvPr id="132" name="Group 7"/>
          <p:cNvGrpSpPr/>
          <p:nvPr/>
        </p:nvGrpSpPr>
        <p:grpSpPr>
          <a:xfrm>
            <a:off x="4052065" y="1304924"/>
            <a:ext cx="4087870" cy="4743453"/>
            <a:chOff x="0" y="0"/>
            <a:chExt cx="4087869" cy="4743450"/>
          </a:xfrm>
        </p:grpSpPr>
        <p:pic>
          <p:nvPicPr>
            <p:cNvPr id="130" name="Picture 4" descr="Picture 4"/>
            <p:cNvPicPr>
              <a:picLocks noChangeAspect="1"/>
            </p:cNvPicPr>
            <p:nvPr/>
          </p:nvPicPr>
          <p:blipFill>
            <a:blip r:embed="rId2">
              <a:extLst/>
            </a:blip>
            <a:stretch>
              <a:fillRect/>
            </a:stretch>
          </p:blipFill>
          <p:spPr>
            <a:xfrm>
              <a:off x="141230" y="157163"/>
              <a:ext cx="3946640" cy="4586289"/>
            </a:xfrm>
            <a:prstGeom prst="rect">
              <a:avLst/>
            </a:prstGeom>
            <a:ln w="12700" cap="flat">
              <a:noFill/>
              <a:miter lim="400000"/>
            </a:ln>
            <a:effectLst/>
          </p:spPr>
        </p:pic>
        <p:sp>
          <p:nvSpPr>
            <p:cNvPr id="131" name="Rectangle 5"/>
            <p:cNvSpPr/>
            <p:nvPr/>
          </p:nvSpPr>
          <p:spPr>
            <a:xfrm>
              <a:off x="0" y="0"/>
              <a:ext cx="2009776" cy="26670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133" name="TextBox 26"/>
          <p:cNvSpPr txBox="1"/>
          <p:nvPr/>
        </p:nvSpPr>
        <p:spPr>
          <a:xfrm>
            <a:off x="891526" y="2133600"/>
            <a:ext cx="2926081" cy="1209388"/>
          </a:xfrm>
          <a:prstGeom prst="rect">
            <a:avLst/>
          </a:prstGeom>
          <a:solidFill>
            <a:srgbClr val="F2F2F2"/>
          </a:solidFill>
          <a:ln w="12700">
            <a:miter lim="400000"/>
          </a:ln>
          <a:extLst>
            <a:ext uri="{C572A759-6A51-4108-AA02-DFA0A04FC94B}">
              <ma14:wrappingTextBoxFlag xmlns:ma14="http://schemas.microsoft.com/office/mac/drawingml/2011/main" val="1"/>
            </a:ext>
          </a:extLst>
        </p:spPr>
        <p:txBody>
          <a:bodyPr lIns="45719" rIns="45719">
            <a:spAutoFit/>
          </a:bodyPr>
          <a:lstStyle/>
          <a:p>
            <a:pPr algn="just">
              <a:defRPr>
                <a:solidFill>
                  <a:srgbClr val="222A35"/>
                </a:solidFill>
              </a:defRPr>
            </a:pPr>
            <a:r>
              <a:t>The </a:t>
            </a:r>
            <a:r>
              <a:rPr b="1"/>
              <a:t>30-day re-admission</a:t>
            </a:r>
            <a:r>
              <a:t> rate for HF patients is an important performance indicator for healthcare organizations.</a:t>
            </a:r>
          </a:p>
        </p:txBody>
      </p:sp>
      <p:sp>
        <p:nvSpPr>
          <p:cNvPr id="134" name="TextBox 28"/>
          <p:cNvSpPr txBox="1"/>
          <p:nvPr/>
        </p:nvSpPr>
        <p:spPr>
          <a:xfrm>
            <a:off x="8374392" y="2133600"/>
            <a:ext cx="2926081" cy="917288"/>
          </a:xfrm>
          <a:prstGeom prst="rect">
            <a:avLst/>
          </a:prstGeom>
          <a:solidFill>
            <a:srgbClr val="F2F2F2"/>
          </a:solidFill>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a:solidFill>
                  <a:srgbClr val="222A35"/>
                </a:solidFill>
              </a:defRPr>
            </a:pPr>
            <a:r>
              <a:t>20% of patients </a:t>
            </a:r>
            <a:r>
              <a:rPr b="0"/>
              <a:t>will be re-admitted again within that same year</a:t>
            </a:r>
          </a:p>
        </p:txBody>
      </p:sp>
      <p:sp>
        <p:nvSpPr>
          <p:cNvPr id="135" name="TextBox 30"/>
          <p:cNvSpPr txBox="1"/>
          <p:nvPr/>
        </p:nvSpPr>
        <p:spPr>
          <a:xfrm>
            <a:off x="891526" y="4657457"/>
            <a:ext cx="2926081" cy="917288"/>
          </a:xfrm>
          <a:prstGeom prst="rect">
            <a:avLst/>
          </a:prstGeom>
          <a:solidFill>
            <a:srgbClr val="F2F2F2"/>
          </a:solidFill>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a:solidFill>
                  <a:srgbClr val="222A35"/>
                </a:solidFill>
              </a:defRPr>
            </a:pPr>
            <a:r>
              <a:t>Highest 30-day re-admission </a:t>
            </a:r>
            <a:r>
              <a:rPr b="0"/>
              <a:t>rate (25%) in hospitals is for HF.</a:t>
            </a:r>
          </a:p>
        </p:txBody>
      </p:sp>
      <p:sp>
        <p:nvSpPr>
          <p:cNvPr id="136" name="TextBox 32"/>
          <p:cNvSpPr txBox="1"/>
          <p:nvPr/>
        </p:nvSpPr>
        <p:spPr>
          <a:xfrm>
            <a:off x="8374392" y="4657457"/>
            <a:ext cx="2926081" cy="625188"/>
          </a:xfrm>
          <a:prstGeom prst="rect">
            <a:avLst/>
          </a:prstGeom>
          <a:solidFill>
            <a:srgbClr val="F2F2F2"/>
          </a:solidFill>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a:solidFill>
                  <a:srgbClr val="222A35"/>
                </a:solidFill>
              </a:defRPr>
            </a:pPr>
            <a:r>
              <a:t>Over 80% </a:t>
            </a:r>
            <a:r>
              <a:rPr b="0"/>
              <a:t>of patients will be re-admitted within 5 years.</a:t>
            </a:r>
          </a:p>
        </p:txBody>
      </p:sp>
      <p:sp>
        <p:nvSpPr>
          <p:cNvPr id="137" name="TextBox 10"/>
          <p:cNvSpPr txBox="1"/>
          <p:nvPr/>
        </p:nvSpPr>
        <p:spPr>
          <a:xfrm>
            <a:off x="1590924" y="5856118"/>
            <a:ext cx="1626879" cy="68422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600">
                <a:solidFill>
                  <a:srgbClr val="808080"/>
                </a:solidFill>
              </a:defRPr>
            </a:pPr>
            <a:r>
              <a:t>Lancet 2019; 4(8): E406–E420. </a:t>
            </a:r>
          </a:p>
          <a:p>
            <a:pPr>
              <a:defRPr sz="600">
                <a:solidFill>
                  <a:srgbClr val="808080"/>
                </a:solidFill>
              </a:defRPr>
            </a:pPr>
            <a:r>
              <a:t>J Am Coll Cardiol. 2017; 70(20): 2476-2486. </a:t>
            </a:r>
          </a:p>
          <a:p>
            <a:pPr>
              <a:defRPr sz="600">
                <a:solidFill>
                  <a:srgbClr val="808080"/>
                </a:solidFill>
              </a:defRPr>
            </a:pPr>
            <a:r>
              <a:t>N Engl J Med. 2009; 360(14): 1418-28. </a:t>
            </a:r>
          </a:p>
          <a:p>
            <a:pPr>
              <a:defRPr sz="600">
                <a:solidFill>
                  <a:srgbClr val="808080"/>
                </a:solidFill>
              </a:defRPr>
            </a:pPr>
            <a:r>
              <a:t>Am Heart J. 2014; 168(5): 721-30. </a:t>
            </a:r>
          </a:p>
          <a:p>
            <a:pPr>
              <a:defRPr sz="600">
                <a:solidFill>
                  <a:srgbClr val="808080"/>
                </a:solidFill>
              </a:defRPr>
            </a:pPr>
            <a:r>
              <a:t>JAMA. 2013; 309(4): 355-63. </a:t>
            </a:r>
          </a:p>
          <a:p>
            <a:pPr>
              <a:defRPr sz="600">
                <a:solidFill>
                  <a:srgbClr val="808080"/>
                </a:solidFill>
              </a:defRPr>
            </a:pPr>
            <a:r>
              <a:t>Mayo Clin Proc. 2019; 94(10): 1939-1950.</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Heart Failure Treatment"/>
          <p:cNvSpPr txBox="1"/>
          <p:nvPr>
            <p:ph type="body" sz="quarter" idx="1"/>
          </p:nvPr>
        </p:nvSpPr>
        <p:spPr>
          <a:xfrm>
            <a:off x="3818492" y="2390168"/>
            <a:ext cx="4555016" cy="1126779"/>
          </a:xfrm>
          <a:prstGeom prst="rect">
            <a:avLst/>
          </a:prstGeom>
        </p:spPr>
        <p:txBody>
          <a:bodyPr/>
          <a:lstStyle>
            <a:lvl1pPr>
              <a:defRPr sz="3300"/>
            </a:lvl1pPr>
          </a:lstStyle>
          <a:p>
            <a:pPr/>
            <a:r>
              <a:t>Heart Failure Treatment</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Title"/>
          <p:cNvSpPr txBox="1"/>
          <p:nvPr>
            <p:ph type="body" sz="quarter" idx="1"/>
          </p:nvPr>
        </p:nvSpPr>
        <p:spPr>
          <a:prstGeom prst="rect">
            <a:avLst/>
          </a:prstGeom>
        </p:spPr>
        <p:txBody>
          <a:bodyPr/>
          <a:lstStyle/>
          <a:p>
            <a:pPr/>
          </a:p>
        </p:txBody>
      </p:sp>
      <p:pic>
        <p:nvPicPr>
          <p:cNvPr id="142" name="Screenshot 2023-10-20 at 14.06.11.png" descr="Screenshot 2023-10-20 at 14.06.11.png"/>
          <p:cNvPicPr>
            <a:picLocks noChangeAspect="1"/>
          </p:cNvPicPr>
          <p:nvPr/>
        </p:nvPicPr>
        <p:blipFill>
          <a:blip r:embed="rId2">
            <a:extLst/>
          </a:blip>
          <a:stretch>
            <a:fillRect/>
          </a:stretch>
        </p:blipFill>
        <p:spPr>
          <a:xfrm>
            <a:off x="1897354" y="234932"/>
            <a:ext cx="7683501" cy="3556001"/>
          </a:xfrm>
          <a:prstGeom prst="rect">
            <a:avLst/>
          </a:prstGeom>
          <a:ln w="25400">
            <a:solidFill>
              <a:srgbClr val="000000"/>
            </a:solidFill>
            <a:miter lim="400000"/>
          </a:ln>
        </p:spPr>
      </p:pic>
      <p:pic>
        <p:nvPicPr>
          <p:cNvPr id="143" name="Screenshot 2023-10-20 at 14.06.41.png" descr="Screenshot 2023-10-20 at 14.06.41.png"/>
          <p:cNvPicPr>
            <a:picLocks noChangeAspect="1"/>
          </p:cNvPicPr>
          <p:nvPr/>
        </p:nvPicPr>
        <p:blipFill>
          <a:blip r:embed="rId3">
            <a:extLst/>
          </a:blip>
          <a:stretch>
            <a:fillRect/>
          </a:stretch>
        </p:blipFill>
        <p:spPr>
          <a:xfrm>
            <a:off x="1891004" y="4241764"/>
            <a:ext cx="7696201" cy="838201"/>
          </a:xfrm>
          <a:prstGeom prst="rect">
            <a:avLst/>
          </a:prstGeom>
          <a:ln w="25400">
            <a:solidFill>
              <a:srgbClr val="000000"/>
            </a:solidFill>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Title"/>
          <p:cNvSpPr txBox="1"/>
          <p:nvPr>
            <p:ph type="body" sz="quarter" idx="1"/>
          </p:nvPr>
        </p:nvSpPr>
        <p:spPr>
          <a:prstGeom prst="rect">
            <a:avLst/>
          </a:prstGeom>
        </p:spPr>
        <p:txBody>
          <a:bodyPr/>
          <a:lstStyle/>
          <a:p>
            <a:pPr/>
          </a:p>
        </p:txBody>
      </p:sp>
      <p:pic>
        <p:nvPicPr>
          <p:cNvPr id="146" name="Screenshot 2023-10-20 at 14.13.52.png" descr="Screenshot 2023-10-20 at 14.13.52.png"/>
          <p:cNvPicPr>
            <a:picLocks noChangeAspect="0"/>
          </p:cNvPicPr>
          <p:nvPr/>
        </p:nvPicPr>
        <p:blipFill>
          <a:blip r:embed="rId2">
            <a:extLst/>
          </a:blip>
          <a:stretch>
            <a:fillRect/>
          </a:stretch>
        </p:blipFill>
        <p:spPr>
          <a:xfrm>
            <a:off x="1789045" y="807367"/>
            <a:ext cx="8838728" cy="3591161"/>
          </a:xfrm>
          <a:prstGeom prst="rect">
            <a:avLst/>
          </a:prstGeom>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