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4" name="Shape 224"/>
          <p:cNvSpPr/>
          <p:nvPr>
            <p:ph type="sldImg"/>
          </p:nvPr>
        </p:nvSpPr>
        <p:spPr>
          <a:xfrm>
            <a:off x="1143000" y="685800"/>
            <a:ext cx="4572000" cy="3429000"/>
          </a:xfrm>
          <a:prstGeom prst="rect">
            <a:avLst/>
          </a:prstGeom>
        </p:spPr>
        <p:txBody>
          <a:bodyPr/>
          <a:lstStyle/>
          <a:p>
            <a:pPr/>
          </a:p>
        </p:txBody>
      </p:sp>
      <p:sp>
        <p:nvSpPr>
          <p:cNvPr id="225" name="Shape 2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Low angle exterior view of a modern building facade covered with aluminum discs under a clear, blue sky"/>
          <p:cNvSpPr/>
          <p:nvPr>
            <p:ph type="pic" sz="quarter" idx="21"/>
          </p:nvPr>
        </p:nvSpPr>
        <p:spPr>
          <a:xfrm>
            <a:off x="15417800" y="1270000"/>
            <a:ext cx="8144934" cy="5410200"/>
          </a:xfrm>
          <a:prstGeom prst="rect">
            <a:avLst/>
          </a:prstGeom>
        </p:spPr>
        <p:txBody>
          <a:bodyPr lIns="91439" tIns="45719" rIns="91439" bIns="45719">
            <a:noAutofit/>
          </a:bodyPr>
          <a:lstStyle/>
          <a:p>
            <a:pPr/>
          </a:p>
        </p:txBody>
      </p:sp>
      <p:sp>
        <p:nvSpPr>
          <p:cNvPr id="145" name="Low 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a:noAutofit/>
          </a:bodyPr>
          <a:lstStyle/>
          <a:p>
            <a:pPr/>
          </a:p>
        </p:txBody>
      </p:sp>
      <p:sp>
        <p:nvSpPr>
          <p:cNvPr id="146" name="View from inside a modern white building with glass panels, looking up to a bright, partly cloudy sky"/>
          <p:cNvSpPr/>
          <p:nvPr>
            <p:ph type="pic" idx="23"/>
          </p:nvPr>
        </p:nvSpPr>
        <p:spPr>
          <a:xfrm>
            <a:off x="-124635" y="1270000"/>
            <a:ext cx="16840169" cy="11243712"/>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Low angle view of the Azadi Tower in Tehran, Iran against a clear, bright sky"/>
          <p:cNvSpPr/>
          <p:nvPr>
            <p:ph type="pic" idx="21"/>
          </p:nvPr>
        </p:nvSpPr>
        <p:spPr>
          <a:xfrm>
            <a:off x="0" y="-1282700"/>
            <a:ext cx="24384000" cy="162814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2">
    <p:bg>
      <p:bgPr>
        <a:solidFill>
          <a:srgbClr val="FFFFFF"/>
        </a:solidFill>
      </p:bgPr>
    </p:bg>
    <p:spTree>
      <p:nvGrpSpPr>
        <p:cNvPr id="1" name=""/>
        <p:cNvGrpSpPr/>
        <p:nvPr/>
      </p:nvGrpSpPr>
      <p:grpSpPr>
        <a:xfrm>
          <a:off x="0" y="0"/>
          <a:ext cx="0" cy="0"/>
          <a:chOff x="0" y="0"/>
          <a:chExt cx="0" cy="0"/>
        </a:xfrm>
      </p:grpSpPr>
      <p:sp>
        <p:nvSpPr>
          <p:cNvPr id="169" name="object 2"/>
          <p:cNvSpPr/>
          <p:nvPr/>
        </p:nvSpPr>
        <p:spPr>
          <a:xfrm>
            <a:off x="23876000" y="5132916"/>
            <a:ext cx="507606" cy="2413001"/>
          </a:xfrm>
          <a:prstGeom prst="rect">
            <a:avLst/>
          </a:prstGeom>
          <a:solidFill>
            <a:srgbClr val="C10E21"/>
          </a:solidFill>
          <a:ln w="12700">
            <a:miter lim="400000"/>
          </a:ln>
        </p:spPr>
        <p:txBody>
          <a:bodyPr lIns="76200" tIns="76200" rIns="76200" bIns="76200"/>
          <a:lstStyle/>
          <a:p>
            <a:pPr defTabSz="1524000">
              <a:lnSpc>
                <a:spcPct val="100000"/>
              </a:lnSpc>
              <a:spcBef>
                <a:spcPts val="0"/>
              </a:spcBef>
              <a:defRPr sz="3000">
                <a:latin typeface="Calibri"/>
                <a:ea typeface="Calibri"/>
                <a:cs typeface="Calibri"/>
                <a:sym typeface="Calibri"/>
              </a:defRPr>
            </a:pPr>
          </a:p>
        </p:txBody>
      </p:sp>
      <p:sp>
        <p:nvSpPr>
          <p:cNvPr id="170" name="object 2"/>
          <p:cNvSpPr/>
          <p:nvPr/>
        </p:nvSpPr>
        <p:spPr>
          <a:xfrm>
            <a:off x="994832" y="6731000"/>
            <a:ext cx="23387790" cy="0"/>
          </a:xfrm>
          <a:prstGeom prst="line">
            <a:avLst/>
          </a:prstGeom>
          <a:ln w="38100" cap="rnd">
            <a:solidFill>
              <a:srgbClr val="626469"/>
            </a:solidFill>
            <a:prstDash val="sysDot"/>
          </a:ln>
        </p:spPr>
        <p:txBody>
          <a:bodyPr lIns="76200" tIns="76200" rIns="76200" bIns="76200"/>
          <a:lstStyle/>
          <a:p>
            <a:pPr defTabSz="1524000">
              <a:lnSpc>
                <a:spcPct val="100000"/>
              </a:lnSpc>
              <a:spcBef>
                <a:spcPts val="0"/>
              </a:spcBef>
              <a:defRPr sz="3000">
                <a:latin typeface="Calibri"/>
                <a:ea typeface="Calibri"/>
                <a:cs typeface="Calibri"/>
                <a:sym typeface="Calibri"/>
              </a:defRPr>
            </a:pPr>
          </a:p>
        </p:txBody>
      </p:sp>
      <p:sp>
        <p:nvSpPr>
          <p:cNvPr id="171" name="Body Level One…"/>
          <p:cNvSpPr txBox="1"/>
          <p:nvPr>
            <p:ph type="body" sz="half" idx="1" hasCustomPrompt="1"/>
          </p:nvPr>
        </p:nvSpPr>
        <p:spPr>
          <a:xfrm>
            <a:off x="889000" y="6926576"/>
            <a:ext cx="22098001" cy="3309937"/>
          </a:xfrm>
          <a:prstGeom prst="rect">
            <a:avLst/>
          </a:prstGeom>
        </p:spPr>
        <p:txBody>
          <a:bodyPr lIns="76200" tIns="76200" rIns="76200" bIns="76200"/>
          <a:lstStyle>
            <a:lvl1pPr marL="0" indent="0" defTabSz="1524000" rtl="1">
              <a:lnSpc>
                <a:spcPct val="100000"/>
              </a:lnSpc>
              <a:spcBef>
                <a:spcPts val="1100"/>
              </a:spcBef>
              <a:buSzTx/>
              <a:buNone/>
              <a:defRPr sz="4600">
                <a:solidFill>
                  <a:srgbClr val="636466"/>
                </a:solidFill>
                <a:latin typeface="Lub Dub Medium"/>
                <a:ea typeface="Lub Dub Medium"/>
                <a:cs typeface="Lub Dub Medium"/>
                <a:sym typeface="Lub Dub Medium"/>
              </a:defRPr>
            </a:lvl1pPr>
            <a:lvl2pPr marL="0" indent="457200" defTabSz="1524000" rtl="1">
              <a:lnSpc>
                <a:spcPct val="100000"/>
              </a:lnSpc>
              <a:spcBef>
                <a:spcPts val="1100"/>
              </a:spcBef>
              <a:buSzTx/>
              <a:buNone/>
              <a:defRPr sz="4600">
                <a:solidFill>
                  <a:srgbClr val="636466"/>
                </a:solidFill>
                <a:latin typeface="Lub Dub Medium"/>
                <a:ea typeface="Lub Dub Medium"/>
                <a:cs typeface="Lub Dub Medium"/>
                <a:sym typeface="Lub Dub Medium"/>
              </a:defRPr>
            </a:lvl2pPr>
            <a:lvl3pPr marL="0" indent="914400" defTabSz="1524000" rtl="1">
              <a:lnSpc>
                <a:spcPct val="100000"/>
              </a:lnSpc>
              <a:spcBef>
                <a:spcPts val="1100"/>
              </a:spcBef>
              <a:buSzTx/>
              <a:buNone/>
              <a:defRPr sz="4600">
                <a:solidFill>
                  <a:srgbClr val="636466"/>
                </a:solidFill>
                <a:latin typeface="Lub Dub Medium"/>
                <a:ea typeface="Lub Dub Medium"/>
                <a:cs typeface="Lub Dub Medium"/>
                <a:sym typeface="Lub Dub Medium"/>
              </a:defRPr>
            </a:lvl3pPr>
            <a:lvl4pPr marL="0" indent="1371600" defTabSz="1524000" rtl="1">
              <a:lnSpc>
                <a:spcPct val="100000"/>
              </a:lnSpc>
              <a:spcBef>
                <a:spcPts val="1100"/>
              </a:spcBef>
              <a:buSzTx/>
              <a:buNone/>
              <a:defRPr sz="4600">
                <a:solidFill>
                  <a:srgbClr val="636466"/>
                </a:solidFill>
                <a:latin typeface="Lub Dub Medium"/>
                <a:ea typeface="Lub Dub Medium"/>
                <a:cs typeface="Lub Dub Medium"/>
                <a:sym typeface="Lub Dub Medium"/>
              </a:defRPr>
            </a:lvl4pPr>
            <a:lvl5pPr marL="0" indent="1828800" defTabSz="1524000" rtl="1">
              <a:lnSpc>
                <a:spcPct val="100000"/>
              </a:lnSpc>
              <a:spcBef>
                <a:spcPts val="1100"/>
              </a:spcBef>
              <a:buSzTx/>
              <a:buNone/>
              <a:defRPr sz="4600">
                <a:solidFill>
                  <a:srgbClr val="636466"/>
                </a:solidFill>
                <a:latin typeface="Lub Dub Medium"/>
                <a:ea typeface="Lub Dub Medium"/>
                <a:cs typeface="Lub Dub Medium"/>
                <a:sym typeface="Lub Dub Medium"/>
              </a:defRPr>
            </a:lvl5pPr>
          </a:lstStyle>
          <a:p>
            <a:pPr/>
            <a:r>
              <a:t>Subtitle Goes Here</a:t>
            </a:r>
          </a:p>
          <a:p>
            <a:pPr lvl="1"/>
            <a:r>
              <a:t/>
            </a:r>
          </a:p>
          <a:p>
            <a:pPr lvl="2"/>
            <a:r>
              <a:t/>
            </a:r>
          </a:p>
          <a:p>
            <a:pPr lvl="3"/>
            <a:r>
              <a:t/>
            </a:r>
          </a:p>
          <a:p>
            <a:pPr lvl="4"/>
            <a:r>
              <a:t/>
            </a:r>
          </a:p>
        </p:txBody>
      </p:sp>
      <p:sp>
        <p:nvSpPr>
          <p:cNvPr id="172" name="Title Slide"/>
          <p:cNvSpPr txBox="1"/>
          <p:nvPr>
            <p:ph type="title" hasCustomPrompt="1"/>
          </p:nvPr>
        </p:nvSpPr>
        <p:spPr>
          <a:xfrm>
            <a:off x="889000" y="4572001"/>
            <a:ext cx="22098001" cy="2185028"/>
          </a:xfrm>
          <a:prstGeom prst="rect">
            <a:avLst/>
          </a:prstGeom>
        </p:spPr>
        <p:txBody>
          <a:bodyPr lIns="76200" tIns="76200" rIns="76200" bIns="76200" anchor="b"/>
          <a:lstStyle>
            <a:lvl1pPr defTabSz="1524000" rtl="1">
              <a:lnSpc>
                <a:spcPct val="100000"/>
              </a:lnSpc>
              <a:defRPr spc="500" sz="13000">
                <a:latin typeface="Lub Dub Heavy"/>
                <a:ea typeface="Lub Dub Heavy"/>
                <a:cs typeface="Lub Dub Heavy"/>
                <a:sym typeface="Lub Dub Heavy"/>
              </a:defRPr>
            </a:lvl1pPr>
          </a:lstStyle>
          <a:p>
            <a:pPr/>
            <a:r>
              <a:t>Title Slide</a:t>
            </a:r>
          </a:p>
        </p:txBody>
      </p:sp>
      <p:sp>
        <p:nvSpPr>
          <p:cNvPr id="173" name="Rectangle 1"/>
          <p:cNvSpPr/>
          <p:nvPr/>
        </p:nvSpPr>
        <p:spPr>
          <a:xfrm>
            <a:off x="0" y="11684000"/>
            <a:ext cx="24384001" cy="2032000"/>
          </a:xfrm>
          <a:prstGeom prst="rect">
            <a:avLst/>
          </a:prstGeom>
          <a:solidFill>
            <a:srgbClr val="C10E21"/>
          </a:solidFill>
          <a:ln w="12700">
            <a:miter lim="400000"/>
          </a:ln>
        </p:spPr>
        <p:txBody>
          <a:bodyPr lIns="76200" tIns="76200" rIns="76200" bIns="76200" anchor="ctr"/>
          <a:lstStyle/>
          <a:p>
            <a:pPr algn="ctr" defTabSz="1524000">
              <a:lnSpc>
                <a:spcPct val="100000"/>
              </a:lnSpc>
              <a:spcBef>
                <a:spcPts val="0"/>
              </a:spcBef>
              <a:defRPr sz="3000">
                <a:solidFill>
                  <a:srgbClr val="C10E21"/>
                </a:solidFill>
                <a:latin typeface="Calibri"/>
                <a:ea typeface="Calibri"/>
                <a:cs typeface="Calibri"/>
                <a:sym typeface="Calibri"/>
              </a:defRPr>
            </a:pPr>
          </a:p>
        </p:txBody>
      </p:sp>
      <p:sp>
        <p:nvSpPr>
          <p:cNvPr id="174" name="Rectangle 9"/>
          <p:cNvSpPr/>
          <p:nvPr/>
        </p:nvSpPr>
        <p:spPr>
          <a:xfrm flipH="1" rot="10800000">
            <a:off x="0" y="12192000"/>
            <a:ext cx="24384001" cy="1524000"/>
          </a:xfrm>
          <a:prstGeom prst="rect">
            <a:avLst/>
          </a:prstGeom>
          <a:solidFill>
            <a:srgbClr val="990000"/>
          </a:solidFill>
          <a:ln w="12700">
            <a:miter lim="400000"/>
          </a:ln>
        </p:spPr>
        <p:txBody>
          <a:bodyPr lIns="76200" tIns="76200" rIns="76200" bIns="76200" anchor="ctr"/>
          <a:lstStyle/>
          <a:p>
            <a:pPr algn="ctr" defTabSz="1524000">
              <a:lnSpc>
                <a:spcPct val="100000"/>
              </a:lnSpc>
              <a:spcBef>
                <a:spcPts val="0"/>
              </a:spcBef>
              <a:defRPr sz="3000">
                <a:solidFill>
                  <a:srgbClr val="990000"/>
                </a:solidFill>
                <a:latin typeface="Calibri"/>
                <a:ea typeface="Calibri"/>
                <a:cs typeface="Calibri"/>
                <a:sym typeface="Calibri"/>
              </a:defRPr>
            </a:pPr>
          </a:p>
        </p:txBody>
      </p:sp>
      <p:pic>
        <p:nvPicPr>
          <p:cNvPr id="175" name="Picture 8" descr="Picture 8"/>
          <p:cNvPicPr>
            <a:picLocks noChangeAspect="1"/>
          </p:cNvPicPr>
          <p:nvPr/>
        </p:nvPicPr>
        <p:blipFill>
          <a:blip r:embed="rId2">
            <a:extLst/>
          </a:blip>
          <a:stretch>
            <a:fillRect/>
          </a:stretch>
        </p:blipFill>
        <p:spPr>
          <a:xfrm>
            <a:off x="889000" y="753988"/>
            <a:ext cx="3941594" cy="2132149"/>
          </a:xfrm>
          <a:prstGeom prst="rect">
            <a:avLst/>
          </a:prstGeom>
          <a:ln w="12700">
            <a:miter lim="400000"/>
          </a:ln>
        </p:spPr>
      </p:pic>
      <p:pic>
        <p:nvPicPr>
          <p:cNvPr id="176" name="Picture 10" descr="Picture 10"/>
          <p:cNvPicPr>
            <a:picLocks noChangeAspect="1"/>
          </p:cNvPicPr>
          <p:nvPr/>
        </p:nvPicPr>
        <p:blipFill>
          <a:blip r:embed="rId3">
            <a:extLst/>
          </a:blip>
          <a:stretch>
            <a:fillRect/>
          </a:stretch>
        </p:blipFill>
        <p:spPr>
          <a:xfrm>
            <a:off x="19502119" y="1062866"/>
            <a:ext cx="3992881" cy="1514390"/>
          </a:xfrm>
          <a:prstGeom prst="rect">
            <a:avLst/>
          </a:prstGeom>
          <a:ln w="12700">
            <a:miter lim="400000"/>
          </a:ln>
        </p:spPr>
      </p:pic>
      <p:sp>
        <p:nvSpPr>
          <p:cNvPr id="177" name="Rectangle 2"/>
          <p:cNvSpPr/>
          <p:nvPr/>
        </p:nvSpPr>
        <p:spPr>
          <a:xfrm>
            <a:off x="23876000" y="4953000"/>
            <a:ext cx="508000" cy="2794000"/>
          </a:xfrm>
          <a:prstGeom prst="rect">
            <a:avLst/>
          </a:prstGeom>
          <a:solidFill>
            <a:srgbClr val="FFFFFF"/>
          </a:solidFill>
          <a:ln w="12700">
            <a:miter lim="400000"/>
          </a:ln>
        </p:spPr>
        <p:txBody>
          <a:bodyPr lIns="76200" tIns="76200" rIns="76200" bIns="76200" anchor="ctr"/>
          <a:lstStyle/>
          <a:p>
            <a:pPr algn="ctr" defTabSz="1524000">
              <a:lnSpc>
                <a:spcPct val="100000"/>
              </a:lnSpc>
              <a:spcBef>
                <a:spcPts val="0"/>
              </a:spcBef>
              <a:defRPr sz="3000">
                <a:noFill/>
                <a:latin typeface="Calibri"/>
                <a:ea typeface="Calibri"/>
                <a:cs typeface="Calibri"/>
                <a:sym typeface="Calibri"/>
              </a:defRPr>
            </a:pPr>
          </a:p>
        </p:txBody>
      </p:sp>
      <p:sp>
        <p:nvSpPr>
          <p:cNvPr id="178" name="TextBox 11"/>
          <p:cNvSpPr/>
          <p:nvPr/>
        </p:nvSpPr>
        <p:spPr>
          <a:xfrm rot="10800000">
            <a:off x="0" y="11510267"/>
            <a:ext cx="24384001" cy="2205733"/>
          </a:xfrm>
          <a:prstGeom prst="rect">
            <a:avLst/>
          </a:prstGeom>
          <a:gradFill>
            <a:gsLst>
              <a:gs pos="0">
                <a:srgbClr val="00B0F0"/>
              </a:gs>
              <a:gs pos="66000">
                <a:srgbClr val="953735"/>
              </a:gs>
              <a:gs pos="100000">
                <a:srgbClr val="FF0000"/>
              </a:gs>
            </a:gsLst>
            <a:lin ang="2700000"/>
          </a:gradFill>
          <a:ln w="12700">
            <a:miter lim="400000"/>
          </a:ln>
        </p:spPr>
        <p:txBody>
          <a:bodyPr lIns="76200" tIns="76200" rIns="76200" bIns="76200"/>
          <a:lstStyle/>
          <a:p>
            <a:pPr algn="ctr" defTabSz="1524000">
              <a:lnSpc>
                <a:spcPct val="100000"/>
              </a:lnSpc>
              <a:spcBef>
                <a:spcPts val="0"/>
              </a:spcBef>
              <a:defRPr b="1" sz="13200">
                <a:solidFill>
                  <a:srgbClr val="FFFFFF"/>
                </a:solidFill>
                <a:latin typeface="Calibri"/>
                <a:ea typeface="Calibri"/>
                <a:cs typeface="Calibri"/>
                <a:sym typeface="Calibri"/>
              </a:defRPr>
            </a:pPr>
          </a:p>
        </p:txBody>
      </p:sp>
      <p:sp>
        <p:nvSpPr>
          <p:cNvPr id="179" name="Slide Number"/>
          <p:cNvSpPr txBox="1"/>
          <p:nvPr>
            <p:ph type="sldNum" sz="quarter" idx="2"/>
          </p:nvPr>
        </p:nvSpPr>
        <p:spPr>
          <a:xfrm>
            <a:off x="11785600" y="12344399"/>
            <a:ext cx="5689601" cy="736601"/>
          </a:xfrm>
          <a:prstGeom prst="rect">
            <a:avLst/>
          </a:prstGeom>
        </p:spPr>
        <p:txBody>
          <a:bodyPr lIns="76200" tIns="76200" rIns="76200" bIns="76200" anchor="ctr"/>
          <a:lstStyle>
            <a:lvl1pPr algn="r" defTabSz="1524000">
              <a:defRPr sz="20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Slides - Title Only">
    <p:bg>
      <p:bgPr>
        <a:solidFill>
          <a:srgbClr val="FFFFFF"/>
        </a:solidFill>
      </p:bgPr>
    </p:bg>
    <p:spTree>
      <p:nvGrpSpPr>
        <p:cNvPr id="1" name=""/>
        <p:cNvGrpSpPr/>
        <p:nvPr/>
      </p:nvGrpSpPr>
      <p:grpSpPr>
        <a:xfrm>
          <a:off x="0" y="0"/>
          <a:ext cx="0" cy="0"/>
          <a:chOff x="0" y="0"/>
          <a:chExt cx="0" cy="0"/>
        </a:xfrm>
      </p:grpSpPr>
      <p:sp>
        <p:nvSpPr>
          <p:cNvPr id="186" name="object 4"/>
          <p:cNvSpPr/>
          <p:nvPr/>
        </p:nvSpPr>
        <p:spPr>
          <a:xfrm>
            <a:off x="0" y="0"/>
            <a:ext cx="238126" cy="13716001"/>
          </a:xfrm>
          <a:prstGeom prst="rect">
            <a:avLst/>
          </a:prstGeom>
          <a:solidFill>
            <a:srgbClr val="C10E21"/>
          </a:solidFill>
          <a:ln w="12700">
            <a:miter lim="400000"/>
          </a:ln>
        </p:spPr>
        <p:txBody>
          <a:bodyPr lIns="76200" tIns="76200" rIns="76200" bIns="76200"/>
          <a:lstStyle/>
          <a:p>
            <a:pPr defTabSz="1524000">
              <a:lnSpc>
                <a:spcPct val="100000"/>
              </a:lnSpc>
              <a:spcBef>
                <a:spcPts val="0"/>
              </a:spcBef>
              <a:defRPr sz="3000">
                <a:latin typeface="Calibri"/>
                <a:ea typeface="Calibri"/>
                <a:cs typeface="Calibri"/>
                <a:sym typeface="Calibri"/>
              </a:defRPr>
            </a:pPr>
          </a:p>
        </p:txBody>
      </p:sp>
      <p:pic>
        <p:nvPicPr>
          <p:cNvPr id="187" name="Picture 4" descr="Picture 4"/>
          <p:cNvPicPr>
            <a:picLocks noChangeAspect="1"/>
          </p:cNvPicPr>
          <p:nvPr/>
        </p:nvPicPr>
        <p:blipFill>
          <a:blip r:embed="rId2">
            <a:extLst/>
          </a:blip>
          <a:stretch>
            <a:fillRect/>
          </a:stretch>
        </p:blipFill>
        <p:spPr>
          <a:xfrm>
            <a:off x="889000" y="740833"/>
            <a:ext cx="2026709" cy="1096319"/>
          </a:xfrm>
          <a:prstGeom prst="rect">
            <a:avLst/>
          </a:prstGeom>
          <a:ln w="12700">
            <a:miter lim="400000"/>
          </a:ln>
        </p:spPr>
      </p:pic>
      <p:sp>
        <p:nvSpPr>
          <p:cNvPr id="188" name="Body Level One…"/>
          <p:cNvSpPr txBox="1"/>
          <p:nvPr>
            <p:ph type="body" sz="quarter" idx="1" hasCustomPrompt="1"/>
          </p:nvPr>
        </p:nvSpPr>
        <p:spPr>
          <a:xfrm>
            <a:off x="1143000" y="3429000"/>
            <a:ext cx="21463001" cy="954895"/>
          </a:xfrm>
          <a:prstGeom prst="rect">
            <a:avLst/>
          </a:prstGeom>
        </p:spPr>
        <p:txBody>
          <a:bodyPr lIns="76200" tIns="76200" rIns="76200" bIns="76200"/>
          <a:lstStyle>
            <a:lvl1pPr marL="0" indent="0" defTabSz="1524000" rtl="1">
              <a:spcBef>
                <a:spcPts val="1600"/>
              </a:spcBef>
              <a:buSzTx/>
              <a:buNone/>
              <a:defRPr sz="4200">
                <a:latin typeface="Lub Dub Medium"/>
                <a:ea typeface="Lub Dub Medium"/>
                <a:cs typeface="Lub Dub Medium"/>
                <a:sym typeface="Lub Dub Medium"/>
              </a:defRPr>
            </a:lvl1pPr>
            <a:lvl2pPr marL="0" indent="457200" defTabSz="1524000" rtl="1">
              <a:spcBef>
                <a:spcPts val="1600"/>
              </a:spcBef>
              <a:buSzTx/>
              <a:buNone/>
              <a:defRPr sz="4200">
                <a:latin typeface="Lub Dub Medium"/>
                <a:ea typeface="Lub Dub Medium"/>
                <a:cs typeface="Lub Dub Medium"/>
                <a:sym typeface="Lub Dub Medium"/>
              </a:defRPr>
            </a:lvl2pPr>
            <a:lvl3pPr marL="0" indent="914400" defTabSz="1524000" rtl="1">
              <a:spcBef>
                <a:spcPts val="1600"/>
              </a:spcBef>
              <a:buSzTx/>
              <a:buNone/>
              <a:defRPr sz="4200">
                <a:latin typeface="Lub Dub Medium"/>
                <a:ea typeface="Lub Dub Medium"/>
                <a:cs typeface="Lub Dub Medium"/>
                <a:sym typeface="Lub Dub Medium"/>
              </a:defRPr>
            </a:lvl3pPr>
            <a:lvl4pPr marL="0" indent="1371600" defTabSz="1524000" rtl="1">
              <a:spcBef>
                <a:spcPts val="1600"/>
              </a:spcBef>
              <a:buSzTx/>
              <a:buNone/>
              <a:defRPr sz="4200">
                <a:latin typeface="Lub Dub Medium"/>
                <a:ea typeface="Lub Dub Medium"/>
                <a:cs typeface="Lub Dub Medium"/>
                <a:sym typeface="Lub Dub Medium"/>
              </a:defRPr>
            </a:lvl4pPr>
            <a:lvl5pPr marL="0" indent="1828800" defTabSz="1524000" rtl="1">
              <a:spcBef>
                <a:spcPts val="1600"/>
              </a:spcBef>
              <a:buSzTx/>
              <a:buNone/>
              <a:defRPr sz="4200">
                <a:latin typeface="Lub Dub Medium"/>
                <a:ea typeface="Lub Dub Medium"/>
                <a:cs typeface="Lub Dub Medium"/>
                <a:sym typeface="Lub Dub Medium"/>
              </a:defRPr>
            </a:lvl5pPr>
          </a:lstStyle>
          <a:p>
            <a:pPr/>
            <a:r>
              <a:t>Subtitle Goes Here</a:t>
            </a:r>
          </a:p>
          <a:p>
            <a:pPr lvl="1"/>
            <a:r>
              <a:t/>
            </a:r>
          </a:p>
          <a:p>
            <a:pPr lvl="2"/>
            <a:r>
              <a:t/>
            </a:r>
          </a:p>
          <a:p>
            <a:pPr lvl="3"/>
            <a:r>
              <a:t/>
            </a:r>
          </a:p>
          <a:p>
            <a:pPr lvl="4"/>
            <a:r>
              <a:t/>
            </a:r>
          </a:p>
        </p:txBody>
      </p:sp>
      <p:sp>
        <p:nvSpPr>
          <p:cNvPr id="189" name="Content Slide"/>
          <p:cNvSpPr txBox="1"/>
          <p:nvPr>
            <p:ph type="title" hasCustomPrompt="1"/>
          </p:nvPr>
        </p:nvSpPr>
        <p:spPr>
          <a:xfrm>
            <a:off x="1143000" y="2032000"/>
            <a:ext cx="21463001" cy="1523999"/>
          </a:xfrm>
          <a:prstGeom prst="rect">
            <a:avLst/>
          </a:prstGeom>
        </p:spPr>
        <p:txBody>
          <a:bodyPr lIns="76200" tIns="76200" rIns="76200" bIns="76200" anchor="b"/>
          <a:lstStyle>
            <a:lvl1pPr defTabSz="1524000" rtl="1">
              <a:lnSpc>
                <a:spcPct val="90000"/>
              </a:lnSpc>
              <a:defRPr spc="0" sz="8200">
                <a:latin typeface="Lub Dub Heavy"/>
                <a:ea typeface="Lub Dub Heavy"/>
                <a:cs typeface="Lub Dub Heavy"/>
                <a:sym typeface="Lub Dub Heavy"/>
              </a:defRPr>
            </a:lvl1pPr>
          </a:lstStyle>
          <a:p>
            <a:pPr/>
            <a:r>
              <a:t>Content Slide</a:t>
            </a:r>
          </a:p>
        </p:txBody>
      </p:sp>
      <p:sp>
        <p:nvSpPr>
          <p:cNvPr id="190" name="Oval 5"/>
          <p:cNvSpPr/>
          <p:nvPr/>
        </p:nvSpPr>
        <p:spPr>
          <a:xfrm>
            <a:off x="23495000" y="12827000"/>
            <a:ext cx="508000" cy="508000"/>
          </a:xfrm>
          <a:prstGeom prst="ellipse">
            <a:avLst/>
          </a:prstGeom>
          <a:ln w="50800" cap="rnd">
            <a:solidFill>
              <a:srgbClr val="8A8B8A"/>
            </a:solidFill>
            <a:prstDash val="sysDot"/>
            <a:miter/>
          </a:ln>
        </p:spPr>
        <p:txBody>
          <a:bodyPr lIns="76200" tIns="76200" rIns="76200" bIns="76200" anchor="ctr"/>
          <a:lstStyle/>
          <a:p>
            <a:pPr algn="ctr" defTabSz="1524000">
              <a:lnSpc>
                <a:spcPct val="100000"/>
              </a:lnSpc>
              <a:spcBef>
                <a:spcPts val="0"/>
              </a:spcBef>
              <a:defRPr sz="3000">
                <a:solidFill>
                  <a:srgbClr val="FFFFFF"/>
                </a:solidFill>
                <a:latin typeface="Calibri"/>
                <a:ea typeface="Calibri"/>
                <a:cs typeface="Calibri"/>
                <a:sym typeface="Calibri"/>
              </a:defRPr>
            </a:pPr>
          </a:p>
        </p:txBody>
      </p:sp>
      <p:sp>
        <p:nvSpPr>
          <p:cNvPr id="191" name="Slide Number"/>
          <p:cNvSpPr txBox="1"/>
          <p:nvPr>
            <p:ph type="sldNum" sz="quarter" idx="2"/>
          </p:nvPr>
        </p:nvSpPr>
        <p:spPr>
          <a:xfrm>
            <a:off x="23581692" y="12915900"/>
            <a:ext cx="334616" cy="330201"/>
          </a:xfrm>
          <a:prstGeom prst="rect">
            <a:avLst/>
          </a:prstGeom>
        </p:spPr>
        <p:txBody>
          <a:bodyPr lIns="76200" tIns="76200" rIns="76200" bIns="76200" anchor="ctr"/>
          <a:lstStyle>
            <a:lvl1pPr defTabSz="1524000">
              <a:defRPr sz="1200">
                <a:solidFill>
                  <a:srgbClr val="8A8B8A"/>
                </a:solidFill>
                <a:latin typeface="Lub Dub Medium"/>
                <a:ea typeface="Lub Dub Medium"/>
                <a:cs typeface="Lub Dub Medium"/>
                <a:sym typeface="Lub Dub Medium"/>
              </a:defRPr>
            </a:lvl1pPr>
          </a:lstStyle>
          <a:p>
            <a:pPr/>
            <a:fld id="{86CB4B4D-7CA3-9044-876B-883B54F8677D}" type="slidenum"/>
          </a:p>
        </p:txBody>
      </p:sp>
      <p:pic>
        <p:nvPicPr>
          <p:cNvPr id="192" name="Picture 7" descr="Picture 7"/>
          <p:cNvPicPr>
            <a:picLocks noChangeAspect="1"/>
          </p:cNvPicPr>
          <p:nvPr/>
        </p:nvPicPr>
        <p:blipFill>
          <a:blip r:embed="rId3">
            <a:extLst/>
          </a:blip>
          <a:stretch>
            <a:fillRect/>
          </a:stretch>
        </p:blipFill>
        <p:spPr>
          <a:xfrm>
            <a:off x="21330919" y="889000"/>
            <a:ext cx="2164081" cy="820777"/>
          </a:xfrm>
          <a:prstGeom prst="rect">
            <a:avLst/>
          </a:prstGeom>
          <a:ln w="12700">
            <a:miter lim="400000"/>
          </a:ln>
        </p:spPr>
      </p:pic>
      <p:sp>
        <p:nvSpPr>
          <p:cNvPr id="193" name="TextBox 11"/>
          <p:cNvSpPr/>
          <p:nvPr/>
        </p:nvSpPr>
        <p:spPr>
          <a:xfrm rot="10800000">
            <a:off x="0" y="12649199"/>
            <a:ext cx="24384001" cy="1066801"/>
          </a:xfrm>
          <a:prstGeom prst="rect">
            <a:avLst/>
          </a:prstGeom>
          <a:gradFill>
            <a:gsLst>
              <a:gs pos="0">
                <a:srgbClr val="00B0F0"/>
              </a:gs>
              <a:gs pos="66000">
                <a:srgbClr val="C55A11"/>
              </a:gs>
              <a:gs pos="100000">
                <a:srgbClr val="FF0000"/>
              </a:gs>
            </a:gsLst>
            <a:lin ang="2700000"/>
          </a:gradFill>
          <a:ln w="12700">
            <a:miter lim="400000"/>
          </a:ln>
        </p:spPr>
        <p:txBody>
          <a:bodyPr lIns="76200" tIns="76200" rIns="76200" bIns="76200"/>
          <a:lstStyle/>
          <a:p>
            <a:pPr algn="ctr" defTabSz="1524000">
              <a:lnSpc>
                <a:spcPct val="100000"/>
              </a:lnSpc>
              <a:spcBef>
                <a:spcPts val="0"/>
              </a:spcBef>
              <a:defRPr b="1" sz="13200">
                <a:solidFill>
                  <a:srgbClr val="FFFFFF"/>
                </a:solidFill>
                <a:latin typeface="Calibri"/>
                <a:ea typeface="Calibri"/>
                <a:cs typeface="Calibri"/>
                <a:sym typeface="Calibri"/>
              </a:defRPr>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 stairs and a clear, blue sky"/>
          <p:cNvSpPr/>
          <p:nvPr>
            <p:ph type="pic" idx="21"/>
          </p:nvPr>
        </p:nvSpPr>
        <p:spPr>
          <a:xfrm>
            <a:off x="0" y="-1270000"/>
            <a:ext cx="24384000" cy="16272934"/>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imple Slides - Title Only">
    <p:bg>
      <p:bgPr>
        <a:solidFill>
          <a:srgbClr val="FFFFFF"/>
        </a:solidFill>
      </p:bgPr>
    </p:bg>
    <p:spTree>
      <p:nvGrpSpPr>
        <p:cNvPr id="1" name=""/>
        <p:cNvGrpSpPr/>
        <p:nvPr/>
      </p:nvGrpSpPr>
      <p:grpSpPr>
        <a:xfrm>
          <a:off x="0" y="0"/>
          <a:ext cx="0" cy="0"/>
          <a:chOff x="0" y="0"/>
          <a:chExt cx="0" cy="0"/>
        </a:xfrm>
      </p:grpSpPr>
      <p:sp>
        <p:nvSpPr>
          <p:cNvPr id="200" name="object 4"/>
          <p:cNvSpPr/>
          <p:nvPr/>
        </p:nvSpPr>
        <p:spPr>
          <a:xfrm>
            <a:off x="0" y="0"/>
            <a:ext cx="238126" cy="13716001"/>
          </a:xfrm>
          <a:prstGeom prst="rect">
            <a:avLst/>
          </a:prstGeom>
          <a:solidFill>
            <a:srgbClr val="C10E21"/>
          </a:solidFill>
          <a:ln w="12700">
            <a:miter lim="400000"/>
          </a:ln>
        </p:spPr>
        <p:txBody>
          <a:bodyPr lIns="76200" tIns="76200" rIns="76200" bIns="76200"/>
          <a:lstStyle/>
          <a:p>
            <a:pPr defTabSz="1524000">
              <a:lnSpc>
                <a:spcPct val="100000"/>
              </a:lnSpc>
              <a:spcBef>
                <a:spcPts val="0"/>
              </a:spcBef>
              <a:defRPr sz="3000">
                <a:latin typeface="Calibri"/>
                <a:ea typeface="Calibri"/>
                <a:cs typeface="Calibri"/>
                <a:sym typeface="Calibri"/>
              </a:defRPr>
            </a:pPr>
          </a:p>
        </p:txBody>
      </p:sp>
      <p:pic>
        <p:nvPicPr>
          <p:cNvPr id="201" name="Picture 4" descr="Picture 4"/>
          <p:cNvPicPr>
            <a:picLocks noChangeAspect="1"/>
          </p:cNvPicPr>
          <p:nvPr/>
        </p:nvPicPr>
        <p:blipFill>
          <a:blip r:embed="rId2">
            <a:extLst/>
          </a:blip>
          <a:stretch>
            <a:fillRect/>
          </a:stretch>
        </p:blipFill>
        <p:spPr>
          <a:xfrm>
            <a:off x="889000" y="740833"/>
            <a:ext cx="2026709" cy="1096319"/>
          </a:xfrm>
          <a:prstGeom prst="rect">
            <a:avLst/>
          </a:prstGeom>
          <a:ln w="12700">
            <a:miter lim="400000"/>
          </a:ln>
        </p:spPr>
      </p:pic>
      <p:sp>
        <p:nvSpPr>
          <p:cNvPr id="202" name="Body Level One…"/>
          <p:cNvSpPr txBox="1"/>
          <p:nvPr>
            <p:ph type="body" sz="quarter" idx="1" hasCustomPrompt="1"/>
          </p:nvPr>
        </p:nvSpPr>
        <p:spPr>
          <a:xfrm>
            <a:off x="1143000" y="3429000"/>
            <a:ext cx="21463001" cy="954895"/>
          </a:xfrm>
          <a:prstGeom prst="rect">
            <a:avLst/>
          </a:prstGeom>
        </p:spPr>
        <p:txBody>
          <a:bodyPr lIns="76200" tIns="76200" rIns="76200" bIns="76200"/>
          <a:lstStyle>
            <a:lvl1pPr marL="0" indent="0" defTabSz="1524000" rtl="1">
              <a:spcBef>
                <a:spcPts val="1600"/>
              </a:spcBef>
              <a:buSzTx/>
              <a:buNone/>
              <a:defRPr sz="4200">
                <a:latin typeface="Lub Dub Medium"/>
                <a:ea typeface="Lub Dub Medium"/>
                <a:cs typeface="Lub Dub Medium"/>
                <a:sym typeface="Lub Dub Medium"/>
              </a:defRPr>
            </a:lvl1pPr>
            <a:lvl2pPr marL="0" indent="457200" defTabSz="1524000" rtl="1">
              <a:spcBef>
                <a:spcPts val="1600"/>
              </a:spcBef>
              <a:buSzTx/>
              <a:buNone/>
              <a:defRPr sz="4200">
                <a:latin typeface="Lub Dub Medium"/>
                <a:ea typeface="Lub Dub Medium"/>
                <a:cs typeface="Lub Dub Medium"/>
                <a:sym typeface="Lub Dub Medium"/>
              </a:defRPr>
            </a:lvl2pPr>
            <a:lvl3pPr marL="0" indent="914400" defTabSz="1524000" rtl="1">
              <a:spcBef>
                <a:spcPts val="1600"/>
              </a:spcBef>
              <a:buSzTx/>
              <a:buNone/>
              <a:defRPr sz="4200">
                <a:latin typeface="Lub Dub Medium"/>
                <a:ea typeface="Lub Dub Medium"/>
                <a:cs typeface="Lub Dub Medium"/>
                <a:sym typeface="Lub Dub Medium"/>
              </a:defRPr>
            </a:lvl3pPr>
            <a:lvl4pPr marL="0" indent="1371600" defTabSz="1524000" rtl="1">
              <a:spcBef>
                <a:spcPts val="1600"/>
              </a:spcBef>
              <a:buSzTx/>
              <a:buNone/>
              <a:defRPr sz="4200">
                <a:latin typeface="Lub Dub Medium"/>
                <a:ea typeface="Lub Dub Medium"/>
                <a:cs typeface="Lub Dub Medium"/>
                <a:sym typeface="Lub Dub Medium"/>
              </a:defRPr>
            </a:lvl4pPr>
            <a:lvl5pPr marL="0" indent="1828800" defTabSz="1524000" rtl="1">
              <a:spcBef>
                <a:spcPts val="1600"/>
              </a:spcBef>
              <a:buSzTx/>
              <a:buNone/>
              <a:defRPr sz="4200">
                <a:latin typeface="Lub Dub Medium"/>
                <a:ea typeface="Lub Dub Medium"/>
                <a:cs typeface="Lub Dub Medium"/>
                <a:sym typeface="Lub Dub Medium"/>
              </a:defRPr>
            </a:lvl5pPr>
          </a:lstStyle>
          <a:p>
            <a:pPr/>
            <a:r>
              <a:t>Subtitle Goes Here</a:t>
            </a:r>
          </a:p>
          <a:p>
            <a:pPr lvl="1"/>
            <a:r>
              <a:t/>
            </a:r>
          </a:p>
          <a:p>
            <a:pPr lvl="2"/>
            <a:r>
              <a:t/>
            </a:r>
          </a:p>
          <a:p>
            <a:pPr lvl="3"/>
            <a:r>
              <a:t/>
            </a:r>
          </a:p>
          <a:p>
            <a:pPr lvl="4"/>
            <a:r>
              <a:t/>
            </a:r>
          </a:p>
        </p:txBody>
      </p:sp>
      <p:sp>
        <p:nvSpPr>
          <p:cNvPr id="203" name="Content Slide"/>
          <p:cNvSpPr txBox="1"/>
          <p:nvPr>
            <p:ph type="title" hasCustomPrompt="1"/>
          </p:nvPr>
        </p:nvSpPr>
        <p:spPr>
          <a:xfrm>
            <a:off x="1143000" y="2032000"/>
            <a:ext cx="21463001" cy="1523999"/>
          </a:xfrm>
          <a:prstGeom prst="rect">
            <a:avLst/>
          </a:prstGeom>
        </p:spPr>
        <p:txBody>
          <a:bodyPr lIns="76200" tIns="76200" rIns="76200" bIns="76200" anchor="b"/>
          <a:lstStyle>
            <a:lvl1pPr defTabSz="1524000" rtl="1">
              <a:lnSpc>
                <a:spcPct val="90000"/>
              </a:lnSpc>
              <a:defRPr spc="0" sz="8200">
                <a:latin typeface="Lub Dub Heavy"/>
                <a:ea typeface="Lub Dub Heavy"/>
                <a:cs typeface="Lub Dub Heavy"/>
                <a:sym typeface="Lub Dub Heavy"/>
              </a:defRPr>
            </a:lvl1pPr>
          </a:lstStyle>
          <a:p>
            <a:pPr/>
            <a:r>
              <a:t>Content Slide</a:t>
            </a:r>
          </a:p>
        </p:txBody>
      </p:sp>
      <p:sp>
        <p:nvSpPr>
          <p:cNvPr id="204" name="Oval 5"/>
          <p:cNvSpPr/>
          <p:nvPr/>
        </p:nvSpPr>
        <p:spPr>
          <a:xfrm>
            <a:off x="23495000" y="12827000"/>
            <a:ext cx="508000" cy="508000"/>
          </a:xfrm>
          <a:prstGeom prst="ellipse">
            <a:avLst/>
          </a:prstGeom>
          <a:ln w="50800" cap="rnd">
            <a:solidFill>
              <a:srgbClr val="8A8B8A"/>
            </a:solidFill>
            <a:prstDash val="sysDot"/>
            <a:miter/>
          </a:ln>
        </p:spPr>
        <p:txBody>
          <a:bodyPr lIns="76200" tIns="76200" rIns="76200" bIns="76200" anchor="ctr"/>
          <a:lstStyle/>
          <a:p>
            <a:pPr algn="ctr" defTabSz="1524000">
              <a:lnSpc>
                <a:spcPct val="100000"/>
              </a:lnSpc>
              <a:spcBef>
                <a:spcPts val="0"/>
              </a:spcBef>
              <a:defRPr sz="3000">
                <a:solidFill>
                  <a:srgbClr val="FFFFFF"/>
                </a:solidFill>
                <a:latin typeface="Calibri"/>
                <a:ea typeface="Calibri"/>
                <a:cs typeface="Calibri"/>
                <a:sym typeface="Calibri"/>
              </a:defRPr>
            </a:pPr>
          </a:p>
        </p:txBody>
      </p:sp>
      <p:sp>
        <p:nvSpPr>
          <p:cNvPr id="205" name="Slide Number"/>
          <p:cNvSpPr txBox="1"/>
          <p:nvPr>
            <p:ph type="sldNum" sz="quarter" idx="2"/>
          </p:nvPr>
        </p:nvSpPr>
        <p:spPr>
          <a:xfrm>
            <a:off x="23581692" y="12915900"/>
            <a:ext cx="334616" cy="330201"/>
          </a:xfrm>
          <a:prstGeom prst="rect">
            <a:avLst/>
          </a:prstGeom>
        </p:spPr>
        <p:txBody>
          <a:bodyPr lIns="76200" tIns="76200" rIns="76200" bIns="76200" anchor="ctr"/>
          <a:lstStyle>
            <a:lvl1pPr defTabSz="1524000">
              <a:defRPr sz="1200">
                <a:solidFill>
                  <a:srgbClr val="8A8B8A"/>
                </a:solidFill>
                <a:latin typeface="Lub Dub Medium"/>
                <a:ea typeface="Lub Dub Medium"/>
                <a:cs typeface="Lub Dub Medium"/>
                <a:sym typeface="Lub Dub Medium"/>
              </a:defRPr>
            </a:lvl1pPr>
          </a:lstStyle>
          <a:p>
            <a:pPr/>
            <a:fld id="{86CB4B4D-7CA3-9044-876B-883B54F8677D}" type="slidenum"/>
          </a:p>
        </p:txBody>
      </p:sp>
      <p:pic>
        <p:nvPicPr>
          <p:cNvPr id="206" name="Picture 7" descr="Picture 7"/>
          <p:cNvPicPr>
            <a:picLocks noChangeAspect="1"/>
          </p:cNvPicPr>
          <p:nvPr/>
        </p:nvPicPr>
        <p:blipFill>
          <a:blip r:embed="rId3">
            <a:extLst/>
          </a:blip>
          <a:stretch>
            <a:fillRect/>
          </a:stretch>
        </p:blipFill>
        <p:spPr>
          <a:xfrm>
            <a:off x="21330919" y="889000"/>
            <a:ext cx="2164081" cy="820777"/>
          </a:xfrm>
          <a:prstGeom prst="rect">
            <a:avLst/>
          </a:prstGeom>
          <a:ln w="12700">
            <a:miter lim="400000"/>
          </a:ln>
        </p:spPr>
      </p:pic>
      <p:sp>
        <p:nvSpPr>
          <p:cNvPr id="207" name="TextBox 11"/>
          <p:cNvSpPr/>
          <p:nvPr/>
        </p:nvSpPr>
        <p:spPr>
          <a:xfrm>
            <a:off x="0" y="12649199"/>
            <a:ext cx="24384001" cy="1066801"/>
          </a:xfrm>
          <a:prstGeom prst="rect">
            <a:avLst/>
          </a:prstGeom>
          <a:gradFill>
            <a:gsLst>
              <a:gs pos="0">
                <a:srgbClr val="00B0F0"/>
              </a:gs>
              <a:gs pos="66000">
                <a:srgbClr val="C55A11"/>
              </a:gs>
              <a:gs pos="100000">
                <a:srgbClr val="FF0000"/>
              </a:gs>
            </a:gsLst>
            <a:lin ang="2700000"/>
          </a:gradFill>
          <a:ln w="12700">
            <a:miter lim="400000"/>
          </a:ln>
        </p:spPr>
        <p:txBody>
          <a:bodyPr lIns="76200" tIns="76200" rIns="76200" bIns="76200"/>
          <a:lstStyle/>
          <a:p>
            <a:pPr algn="ctr" defTabSz="1524000">
              <a:lnSpc>
                <a:spcPct val="100000"/>
              </a:lnSpc>
              <a:spcBef>
                <a:spcPts val="0"/>
              </a:spcBef>
              <a:defRPr b="1" sz="13200">
                <a:solidFill>
                  <a:srgbClr val="FFFFFF"/>
                </a:solidFill>
                <a:latin typeface="Calibri"/>
                <a:ea typeface="Calibri"/>
                <a:cs typeface="Calibri"/>
                <a:sym typeface="Calibri"/>
              </a:defRPr>
            </a:pP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Slides - Blank">
    <p:bg>
      <p:bgPr>
        <a:solidFill>
          <a:srgbClr val="FFFFFF"/>
        </a:solidFill>
      </p:bgPr>
    </p:bg>
    <p:spTree>
      <p:nvGrpSpPr>
        <p:cNvPr id="1" name=""/>
        <p:cNvGrpSpPr/>
        <p:nvPr/>
      </p:nvGrpSpPr>
      <p:grpSpPr>
        <a:xfrm>
          <a:off x="0" y="0"/>
          <a:ext cx="0" cy="0"/>
          <a:chOff x="0" y="0"/>
          <a:chExt cx="0" cy="0"/>
        </a:xfrm>
      </p:grpSpPr>
      <p:sp>
        <p:nvSpPr>
          <p:cNvPr id="214" name="object 4"/>
          <p:cNvSpPr/>
          <p:nvPr/>
        </p:nvSpPr>
        <p:spPr>
          <a:xfrm>
            <a:off x="0" y="0"/>
            <a:ext cx="238126" cy="13716001"/>
          </a:xfrm>
          <a:prstGeom prst="rect">
            <a:avLst/>
          </a:prstGeom>
          <a:solidFill>
            <a:srgbClr val="C10E21"/>
          </a:solidFill>
          <a:ln w="12700">
            <a:miter lim="400000"/>
          </a:ln>
        </p:spPr>
        <p:txBody>
          <a:bodyPr lIns="76200" tIns="76200" rIns="76200" bIns="76200"/>
          <a:lstStyle/>
          <a:p>
            <a:pPr defTabSz="1524000">
              <a:lnSpc>
                <a:spcPct val="100000"/>
              </a:lnSpc>
              <a:spcBef>
                <a:spcPts val="0"/>
              </a:spcBef>
              <a:defRPr sz="3000">
                <a:latin typeface="Calibri"/>
                <a:ea typeface="Calibri"/>
                <a:cs typeface="Calibri"/>
                <a:sym typeface="Calibri"/>
              </a:defRPr>
            </a:pPr>
          </a:p>
        </p:txBody>
      </p:sp>
      <p:pic>
        <p:nvPicPr>
          <p:cNvPr id="215" name="Picture 4" descr="Picture 4"/>
          <p:cNvPicPr>
            <a:picLocks noChangeAspect="1"/>
          </p:cNvPicPr>
          <p:nvPr/>
        </p:nvPicPr>
        <p:blipFill>
          <a:blip r:embed="rId2">
            <a:extLst/>
          </a:blip>
          <a:stretch>
            <a:fillRect/>
          </a:stretch>
        </p:blipFill>
        <p:spPr>
          <a:xfrm>
            <a:off x="889000" y="740833"/>
            <a:ext cx="2026709" cy="1096319"/>
          </a:xfrm>
          <a:prstGeom prst="rect">
            <a:avLst/>
          </a:prstGeom>
          <a:ln w="12700">
            <a:miter lim="400000"/>
          </a:ln>
        </p:spPr>
      </p:pic>
      <p:sp>
        <p:nvSpPr>
          <p:cNvPr id="216" name="Oval 3"/>
          <p:cNvSpPr/>
          <p:nvPr/>
        </p:nvSpPr>
        <p:spPr>
          <a:xfrm>
            <a:off x="23495000" y="12827000"/>
            <a:ext cx="508000" cy="508000"/>
          </a:xfrm>
          <a:prstGeom prst="ellipse">
            <a:avLst/>
          </a:prstGeom>
          <a:ln w="50800" cap="rnd">
            <a:solidFill>
              <a:srgbClr val="8A8B8A"/>
            </a:solidFill>
            <a:prstDash val="sysDot"/>
            <a:miter/>
          </a:ln>
        </p:spPr>
        <p:txBody>
          <a:bodyPr lIns="76200" tIns="76200" rIns="76200" bIns="76200" anchor="ctr"/>
          <a:lstStyle/>
          <a:p>
            <a:pPr algn="ctr" defTabSz="1524000">
              <a:lnSpc>
                <a:spcPct val="100000"/>
              </a:lnSpc>
              <a:spcBef>
                <a:spcPts val="0"/>
              </a:spcBef>
              <a:defRPr sz="3000">
                <a:solidFill>
                  <a:srgbClr val="FFFFFF"/>
                </a:solidFill>
                <a:latin typeface="Calibri"/>
                <a:ea typeface="Calibri"/>
                <a:cs typeface="Calibri"/>
                <a:sym typeface="Calibri"/>
              </a:defRPr>
            </a:pPr>
          </a:p>
        </p:txBody>
      </p:sp>
      <p:sp>
        <p:nvSpPr>
          <p:cNvPr id="217" name="Slide Number"/>
          <p:cNvSpPr txBox="1"/>
          <p:nvPr>
            <p:ph type="sldNum" sz="quarter" idx="2"/>
          </p:nvPr>
        </p:nvSpPr>
        <p:spPr>
          <a:xfrm>
            <a:off x="23581692" y="12915900"/>
            <a:ext cx="334616" cy="330201"/>
          </a:xfrm>
          <a:prstGeom prst="rect">
            <a:avLst/>
          </a:prstGeom>
        </p:spPr>
        <p:txBody>
          <a:bodyPr lIns="76200" tIns="76200" rIns="76200" bIns="76200" anchor="ctr"/>
          <a:lstStyle>
            <a:lvl1pPr defTabSz="1524000">
              <a:defRPr sz="1200">
                <a:solidFill>
                  <a:srgbClr val="8A8B8A"/>
                </a:solidFill>
                <a:latin typeface="Lub Dub Medium"/>
                <a:ea typeface="Lub Dub Medium"/>
                <a:cs typeface="Lub Dub Medium"/>
                <a:sym typeface="Lub Dub Medium"/>
              </a:defRPr>
            </a:lvl1pPr>
          </a:lstStyle>
          <a:p>
            <a:pPr/>
            <a:fld id="{86CB4B4D-7CA3-9044-876B-883B54F8677D}" type="slidenum"/>
          </a:p>
        </p:txBody>
      </p:sp>
      <p:pic>
        <p:nvPicPr>
          <p:cNvPr id="218" name="Picture 5" descr="Picture 5"/>
          <p:cNvPicPr>
            <a:picLocks noChangeAspect="1"/>
          </p:cNvPicPr>
          <p:nvPr/>
        </p:nvPicPr>
        <p:blipFill>
          <a:blip r:embed="rId3">
            <a:extLst/>
          </a:blip>
          <a:stretch>
            <a:fillRect/>
          </a:stretch>
        </p:blipFill>
        <p:spPr>
          <a:xfrm>
            <a:off x="21330919" y="1016000"/>
            <a:ext cx="2164081" cy="820777"/>
          </a:xfrm>
          <a:prstGeom prst="rect">
            <a:avLst/>
          </a:prstGeom>
          <a:ln w="12700">
            <a:miter lim="400000"/>
          </a:ln>
        </p:spPr>
      </p:pic>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Small section of a modern shell bridge in Qingdao, Shandong, China with a partly cloudy sky above"/>
          <p:cNvSpPr/>
          <p:nvPr>
            <p:ph type="pic" idx="22"/>
          </p:nvPr>
        </p:nvSpPr>
        <p:spPr>
          <a:xfrm>
            <a:off x="9271000" y="1263848"/>
            <a:ext cx="1677384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Author and Date"/>
          <p:cNvSpPr txBox="1"/>
          <p:nvPr>
            <p:ph type="body" idx="21"/>
          </p:nvPr>
        </p:nvSpPr>
        <p:spPr>
          <a:prstGeom prst="rect">
            <a:avLst/>
          </a:prstGeom>
        </p:spPr>
        <p:txBody>
          <a:bodyPr/>
          <a:lstStyle/>
          <a:p>
            <a:pPr/>
          </a:p>
        </p:txBody>
      </p:sp>
      <p:sp>
        <p:nvSpPr>
          <p:cNvPr id="228" name="Presentation Title"/>
          <p:cNvSpPr txBox="1"/>
          <p:nvPr>
            <p:ph type="ctrTitle"/>
          </p:nvPr>
        </p:nvSpPr>
        <p:spPr>
          <a:prstGeom prst="rect">
            <a:avLst/>
          </a:prstGeom>
        </p:spPr>
        <p:txBody>
          <a:bodyPr/>
          <a:lstStyle/>
          <a:p>
            <a:pPr/>
          </a:p>
        </p:txBody>
      </p:sp>
      <p:sp>
        <p:nvSpPr>
          <p:cNvPr id="229" name="Presentation Subtitle"/>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5" name="Picture 1" descr="Picture 1"/>
          <p:cNvPicPr>
            <a:picLocks noChangeAspect="1"/>
          </p:cNvPicPr>
          <p:nvPr/>
        </p:nvPicPr>
        <p:blipFill>
          <a:blip r:embed="rId2">
            <a:extLst/>
          </a:blip>
          <a:stretch>
            <a:fillRect/>
          </a:stretch>
        </p:blipFill>
        <p:spPr>
          <a:xfrm>
            <a:off x="6223000" y="381000"/>
            <a:ext cx="14580475" cy="11938001"/>
          </a:xfrm>
          <a:prstGeom prst="rect">
            <a:avLst/>
          </a:prstGeom>
          <a:ln w="12700">
            <a:miter lim="400000"/>
          </a:ln>
        </p:spPr>
      </p:pic>
      <p:sp>
        <p:nvSpPr>
          <p:cNvPr id="266" name="TextBox 6"/>
          <p:cNvSpPr txBox="1"/>
          <p:nvPr/>
        </p:nvSpPr>
        <p:spPr>
          <a:xfrm>
            <a:off x="584200" y="2159000"/>
            <a:ext cx="4546601" cy="6438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8. Anatomic Reporting of Aortic Dissection Based on the 2020 SVS/STS Reporting Standards.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lide Number Placeholder 3"/>
          <p:cNvSpPr txBox="1"/>
          <p:nvPr>
            <p:ph type="sldNum" sz="quarter" idx="2"/>
          </p:nvPr>
        </p:nvSpPr>
        <p:spPr>
          <a:xfrm>
            <a:off x="23587310" y="12915900"/>
            <a:ext cx="323380"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9" name="Picture 4" descr="Picture 4"/>
          <p:cNvPicPr>
            <a:picLocks noChangeAspect="1"/>
          </p:cNvPicPr>
          <p:nvPr/>
        </p:nvPicPr>
        <p:blipFill>
          <a:blip r:embed="rId2">
            <a:extLst/>
          </a:blip>
          <a:stretch>
            <a:fillRect/>
          </a:stretch>
        </p:blipFill>
        <p:spPr>
          <a:xfrm>
            <a:off x="9715278" y="254000"/>
            <a:ext cx="4953444" cy="12192001"/>
          </a:xfrm>
          <a:prstGeom prst="rect">
            <a:avLst/>
          </a:prstGeom>
          <a:ln w="12700">
            <a:miter lim="400000"/>
          </a:ln>
        </p:spPr>
      </p:pic>
      <p:sp>
        <p:nvSpPr>
          <p:cNvPr id="270" name="TextBox 6"/>
          <p:cNvSpPr txBox="1"/>
          <p:nvPr/>
        </p:nvSpPr>
        <p:spPr>
          <a:xfrm>
            <a:off x="711200" y="2159000"/>
            <a:ext cx="4165601" cy="5041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9. Mechanisms of Dynamic and Static Obstruction in Aortic Dissection.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TextBox 5"/>
          <p:cNvSpPr txBox="1"/>
          <p:nvPr/>
        </p:nvSpPr>
        <p:spPr>
          <a:xfrm>
            <a:off x="5695950" y="6139855"/>
            <a:ext cx="12992100" cy="13970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sz="8200">
                <a:latin typeface="Lub Dub Heavy"/>
                <a:ea typeface="Lub Dub Heavy"/>
                <a:cs typeface="Lub Dub Heavy"/>
                <a:sym typeface="Lub Dub Heavy"/>
              </a:defRPr>
            </a:lvl1pPr>
          </a:lstStyle>
          <a:p>
            <a:pPr/>
            <a:r>
              <a:t>Acute Aortic Syndromes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 name="TextBox 2"/>
          <p:cNvSpPr txBox="1"/>
          <p:nvPr/>
        </p:nvSpPr>
        <p:spPr>
          <a:xfrm>
            <a:off x="6664323" y="1016000"/>
            <a:ext cx="11055352"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22. Signs and Symptoms of AAS</a:t>
            </a:r>
          </a:p>
        </p:txBody>
      </p:sp>
      <p:graphicFrame>
        <p:nvGraphicFramePr>
          <p:cNvPr id="277" name="Table 1"/>
          <p:cNvGraphicFramePr/>
          <p:nvPr/>
        </p:nvGraphicFramePr>
        <p:xfrm>
          <a:off x="3124726" y="2413000"/>
          <a:ext cx="18134542" cy="600673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7712656"/>
                <a:gridCol w="10409185"/>
              </a:tblGrid>
              <a:tr h="431489">
                <a:tc>
                  <a:txBody>
                    <a:bodyPr/>
                    <a:lstStyle/>
                    <a:p>
                      <a:pPr defTabSz="1524000">
                        <a:lnSpc>
                          <a:spcPct val="200000"/>
                        </a:lnSpc>
                        <a:defRPr b="0"/>
                      </a:pPr>
                      <a:r>
                        <a:rPr b="1" sz="3000">
                          <a:latin typeface="Times New Roman"/>
                          <a:ea typeface="Times New Roman"/>
                          <a:cs typeface="Times New Roman"/>
                          <a:sym typeface="Times New Roman"/>
                        </a:rPr>
                        <a:t>Clinical Signs and Symptoms</a:t>
                      </a:r>
                    </a:p>
                  </a:txBody>
                  <a:tcPr marL="0" marR="0" marT="0" marB="0" anchor="t" anchorCtr="0" horzOverflow="overflow">
                    <a:lnL w="12700">
                      <a:solidFill>
                        <a:srgbClr val="000000"/>
                      </a:solidFill>
                    </a:lnL>
                    <a:lnR w="12700">
                      <a:solidFill>
                        <a:srgbClr val="000000"/>
                      </a:solidFill>
                    </a:lnR>
                    <a:lnT w="12700">
                      <a:solidFill>
                        <a:srgbClr val="000000"/>
                      </a:solidFill>
                    </a:lnT>
                    <a:lnB w="25400">
                      <a:solidFill>
                        <a:srgbClr val="666666"/>
                      </a:solidFill>
                    </a:lnB>
                    <a:solidFill>
                      <a:srgbClr val="D9E2F3"/>
                    </a:solidFill>
                  </a:tcPr>
                </a:tc>
                <a:tc>
                  <a:txBody>
                    <a:bodyPr/>
                    <a:lstStyle/>
                    <a:p>
                      <a:pPr defTabSz="1524000">
                        <a:lnSpc>
                          <a:spcPct val="200000"/>
                        </a:lnSpc>
                        <a:defRPr b="0"/>
                      </a:pPr>
                      <a:r>
                        <a:rPr b="1" sz="3000">
                          <a:latin typeface="Times New Roman"/>
                          <a:ea typeface="Times New Roman"/>
                          <a:cs typeface="Times New Roman"/>
                          <a:sym typeface="Times New Roman"/>
                        </a:rPr>
                        <a:t>Cause</a:t>
                      </a:r>
                    </a:p>
                  </a:txBody>
                  <a:tcPr marL="0" marR="0" marT="0" marB="0" anchor="t" anchorCtr="0" horzOverflow="overflow">
                    <a:lnL w="12700">
                      <a:solidFill>
                        <a:srgbClr val="000000"/>
                      </a:solidFill>
                    </a:lnL>
                    <a:lnR w="12700">
                      <a:solidFill>
                        <a:srgbClr val="000000"/>
                      </a:solidFill>
                    </a:lnR>
                    <a:lnT w="12700">
                      <a:solidFill>
                        <a:srgbClr val="000000"/>
                      </a:solidFill>
                    </a:lnT>
                    <a:lnB w="25400">
                      <a:solidFill>
                        <a:srgbClr val="666666"/>
                      </a:solidFill>
                    </a:lnB>
                    <a:solidFill>
                      <a:srgbClr val="D9E2F3"/>
                    </a:solidFill>
                  </a:tcPr>
                </a:tc>
              </a:tr>
              <a:tr h="1278904">
                <a:tc>
                  <a:txBody>
                    <a:bodyPr/>
                    <a:lstStyle/>
                    <a:p>
                      <a:pPr algn="l" defTabSz="1524000">
                        <a:lnSpc>
                          <a:spcPct val="200000"/>
                        </a:lnSpc>
                        <a:defRPr b="0"/>
                      </a:pPr>
                      <a:r>
                        <a:rPr b="1" sz="3000">
                          <a:latin typeface="Times New Roman"/>
                          <a:ea typeface="Times New Roman"/>
                          <a:cs typeface="Times New Roman"/>
                          <a:sym typeface="Times New Roman"/>
                        </a:rPr>
                        <a:t>Asymmetric blood pressure (&gt;20 mm Hg) between limbs</a:t>
                      </a:r>
                    </a:p>
                  </a:txBody>
                  <a:tcPr marL="0" marR="0" marT="0" marB="0" anchor="t" anchorCtr="0" horzOverflow="overflow">
                    <a:lnL w="12700">
                      <a:solidFill>
                        <a:srgbClr val="000000"/>
                      </a:solidFill>
                    </a:lnL>
                    <a:lnR w="12700">
                      <a:solidFill>
                        <a:srgbClr val="000000"/>
                      </a:solidFill>
                    </a:lnR>
                    <a:lnT w="25400">
                      <a:solidFill>
                        <a:srgbClr val="666666"/>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Compromise of branch artery flow</a:t>
                      </a:r>
                    </a:p>
                  </a:txBody>
                  <a:tcPr marL="0" marR="0" marT="0" marB="0" anchor="t" anchorCtr="0" horzOverflow="overflow">
                    <a:lnL w="12700">
                      <a:solidFill>
                        <a:srgbClr val="000000"/>
                      </a:solidFill>
                    </a:lnL>
                    <a:lnR w="12700">
                      <a:solidFill>
                        <a:srgbClr val="000000"/>
                      </a:solidFill>
                    </a:lnR>
                    <a:lnT w="25400">
                      <a:solidFill>
                        <a:srgbClr val="666666"/>
                      </a:solidFill>
                    </a:lnT>
                    <a:lnB w="12700">
                      <a:solidFill>
                        <a:srgbClr val="000000"/>
                      </a:solidFill>
                    </a:lnB>
                  </a:tcPr>
                </a:tc>
              </a:tr>
              <a:tr h="428314">
                <a:tc>
                  <a:txBody>
                    <a:bodyPr/>
                    <a:lstStyle/>
                    <a:p>
                      <a:pPr algn="l" defTabSz="1524000">
                        <a:lnSpc>
                          <a:spcPct val="200000"/>
                        </a:lnSpc>
                        <a:defRPr sz="3000">
                          <a:latin typeface="Times New Roman"/>
                          <a:ea typeface="Times New Roman"/>
                          <a:cs typeface="Times New Roman"/>
                          <a:sym typeface="Times New Roman"/>
                        </a:defRPr>
                      </a:pPr>
                      <a:r>
                        <a:t>Bowel ischemia</a:t>
                      </a:r>
                      <a:r>
                        <a:rPr b="0"/>
                        <a:t> </a:t>
                      </a:r>
                      <a:r>
                        <a:t>or</a:t>
                      </a:r>
                      <a:r>
                        <a:rPr b="0"/>
                        <a:t> </a:t>
                      </a:r>
                      <a:r>
                        <a:t>gastrointestinal bleed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Malperfusion of the celiac or superior mesenteric artery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28314">
                <a:tc>
                  <a:txBody>
                    <a:bodyPr/>
                    <a:lstStyle/>
                    <a:p>
                      <a:pPr algn="l" defTabSz="1524000">
                        <a:lnSpc>
                          <a:spcPct val="200000"/>
                        </a:lnSpc>
                        <a:defRPr b="0"/>
                      </a:pPr>
                      <a:r>
                        <a:rPr b="1" sz="3000">
                          <a:latin typeface="Times New Roman"/>
                          <a:ea typeface="Times New Roman"/>
                          <a:cs typeface="Times New Roman"/>
                          <a:sym typeface="Times New Roman"/>
                        </a:rPr>
                        <a:t>Dysphagia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Compression of the esophagus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275729">
                <a:tc>
                  <a:txBody>
                    <a:bodyPr/>
                    <a:lstStyle/>
                    <a:p>
                      <a:pPr algn="l" defTabSz="1524000">
                        <a:lnSpc>
                          <a:spcPct val="200000"/>
                        </a:lnSpc>
                        <a:defRPr b="0"/>
                      </a:pPr>
                      <a:r>
                        <a:rPr b="1" sz="3000">
                          <a:latin typeface="Times New Roman"/>
                          <a:ea typeface="Times New Roman"/>
                          <a:cs typeface="Times New Roman"/>
                          <a:sym typeface="Times New Roman"/>
                        </a:rPr>
                        <a:t>Dyspnea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Compression of trachea or bronchus, congestive heart failure from aortic regurgitation, or cardiac tamponade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28314">
                <a:tc>
                  <a:txBody>
                    <a:bodyPr/>
                    <a:lstStyle/>
                    <a:p>
                      <a:pPr algn="l" defTabSz="1524000">
                        <a:lnSpc>
                          <a:spcPct val="200000"/>
                        </a:lnSpc>
                        <a:defRPr b="0"/>
                      </a:pPr>
                      <a:r>
                        <a:rPr b="1" sz="3000">
                          <a:latin typeface="Times New Roman"/>
                          <a:ea typeface="Times New Roman"/>
                          <a:cs typeface="Times New Roman"/>
                          <a:sym typeface="Times New Roman"/>
                        </a:rPr>
                        <a:t>Hemoptysis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Vascular rupture into lung parenchyma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28314">
                <a:tc>
                  <a:txBody>
                    <a:bodyPr/>
                    <a:lstStyle/>
                    <a:p>
                      <a:pPr algn="l" defTabSz="1524000">
                        <a:lnSpc>
                          <a:spcPct val="200000"/>
                        </a:lnSpc>
                        <a:defRPr b="0"/>
                      </a:pPr>
                      <a:r>
                        <a:rPr b="1" sz="3000">
                          <a:latin typeface="Times New Roman"/>
                          <a:ea typeface="Times New Roman"/>
                          <a:cs typeface="Times New Roman"/>
                          <a:sym typeface="Times New Roman"/>
                        </a:rPr>
                        <a:t>Hoarseness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Compression recurrent laryngeal nerve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28314">
                <a:tc>
                  <a:txBody>
                    <a:bodyPr/>
                    <a:lstStyle/>
                    <a:p>
                      <a:pPr algn="l" defTabSz="1524000">
                        <a:lnSpc>
                          <a:spcPct val="200000"/>
                        </a:lnSpc>
                        <a:defRPr b="0"/>
                      </a:pPr>
                      <a:r>
                        <a:rPr b="1" sz="3000">
                          <a:latin typeface="Times New Roman"/>
                          <a:ea typeface="Times New Roman"/>
                          <a:cs typeface="Times New Roman"/>
                          <a:sym typeface="Times New Roman"/>
                        </a:rPr>
                        <a:t>Horner’s syndrome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Compression of sympathetic chain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275729">
                <a:tc>
                  <a:txBody>
                    <a:bodyPr/>
                    <a:lstStyle/>
                    <a:p>
                      <a:pPr algn="l" defTabSz="1524000">
                        <a:lnSpc>
                          <a:spcPct val="200000"/>
                        </a:lnSpc>
                        <a:defRPr sz="3000">
                          <a:latin typeface="Times New Roman"/>
                          <a:ea typeface="Times New Roman"/>
                          <a:cs typeface="Times New Roman"/>
                          <a:sym typeface="Times New Roman"/>
                        </a:defRPr>
                      </a:pPr>
                      <a:r>
                        <a:t>Myocardial ischemia</a:t>
                      </a:r>
                      <a:r>
                        <a:rPr b="0"/>
                        <a:t> </a:t>
                      </a:r>
                      <a:r>
                        <a:t>or myocardial</a:t>
                      </a:r>
                      <a:r>
                        <a:rPr b="0"/>
                        <a:t> </a:t>
                      </a:r>
                      <a:r>
                        <a:t>infarction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Coronary artery involvement by dissection or compression by aneurysm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278" name="TextBox 6"/>
          <p:cNvSpPr txBox="1"/>
          <p:nvPr/>
        </p:nvSpPr>
        <p:spPr>
          <a:xfrm>
            <a:off x="838200" y="10439538"/>
            <a:ext cx="1548872" cy="1676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AAS indicates acute aortic syndrome.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81" name="Table 1"/>
          <p:cNvGraphicFramePr/>
          <p:nvPr/>
        </p:nvGraphicFramePr>
        <p:xfrm>
          <a:off x="2222498" y="1905000"/>
          <a:ext cx="21894271" cy="10458144"/>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9312796"/>
                <a:gridCol w="12568774"/>
              </a:tblGrid>
              <a:tr h="2233041">
                <a:tc>
                  <a:txBody>
                    <a:bodyPr/>
                    <a:lstStyle/>
                    <a:p>
                      <a:pPr algn="l" defTabSz="1524000">
                        <a:lnSpc>
                          <a:spcPct val="200000"/>
                        </a:lnSpc>
                        <a:defRPr b="0"/>
                      </a:pPr>
                      <a:r>
                        <a:rPr b="1" sz="3000">
                          <a:latin typeface="Times New Roman"/>
                          <a:ea typeface="Times New Roman"/>
                          <a:cs typeface="Times New Roman"/>
                          <a:sym typeface="Times New Roman"/>
                        </a:rPr>
                        <a:t>New murmur of aortic regurgitation </a:t>
                      </a:r>
                    </a:p>
                  </a:txBody>
                  <a:tcPr marL="0" marR="0" marT="0" marB="0" anchor="t" anchorCtr="0" horzOverflow="overflow">
                    <a:lnL w="12700">
                      <a:solidFill>
                        <a:srgbClr val="000000"/>
                      </a:solidFill>
                    </a:lnL>
                    <a:lnR w="12700">
                      <a:solidFill>
                        <a:srgbClr val="000000"/>
                      </a:solidFill>
                    </a:lnR>
                    <a:lnT w="12700">
                      <a:solidFill>
                        <a:srgbClr val="000000"/>
                      </a:solidFill>
                    </a:lnT>
                    <a:lnB w="25400">
                      <a:solidFill>
                        <a:srgbClr val="666666"/>
                      </a:solidFill>
                    </a:lnB>
                  </a:tcPr>
                </a:tc>
                <a:tc>
                  <a:txBody>
                    <a:bodyPr/>
                    <a:lstStyle/>
                    <a:p>
                      <a:pPr algn="l" defTabSz="1524000">
                        <a:lnSpc>
                          <a:spcPct val="200000"/>
                        </a:lnSpc>
                        <a:defRPr b="0"/>
                      </a:pPr>
                      <a:r>
                        <a:rPr sz="3000">
                          <a:latin typeface="Times New Roman"/>
                          <a:ea typeface="Times New Roman"/>
                          <a:cs typeface="Times New Roman"/>
                          <a:sym typeface="Times New Roman"/>
                        </a:rPr>
                        <a:t>Incomplete aortic valve closure secondary to leaflet tethering by the dilated aorta or cusp prolapse because of dissection into the aortic root </a:t>
                      </a:r>
                    </a:p>
                  </a:txBody>
                  <a:tcPr marL="0" marR="0" marT="0" marB="0" anchor="t" anchorCtr="0" horzOverflow="overflow">
                    <a:lnL w="12700">
                      <a:solidFill>
                        <a:srgbClr val="000000"/>
                      </a:solidFill>
                    </a:lnL>
                    <a:lnR w="12700">
                      <a:solidFill>
                        <a:srgbClr val="000000"/>
                      </a:solidFill>
                    </a:lnR>
                    <a:lnT w="12700">
                      <a:solidFill>
                        <a:srgbClr val="000000"/>
                      </a:solidFill>
                    </a:lnT>
                    <a:lnB w="25400">
                      <a:solidFill>
                        <a:srgbClr val="666666"/>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Oliguria or hematuria (gross)</a:t>
                      </a:r>
                    </a:p>
                  </a:txBody>
                  <a:tcPr marL="0" marR="0" marT="0" marB="0" anchor="t" anchorCtr="0" horzOverflow="overflow">
                    <a:lnL w="12700">
                      <a:solidFill>
                        <a:srgbClr val="000000"/>
                      </a:solidFill>
                    </a:lnL>
                    <a:lnR w="12700">
                      <a:solidFill>
                        <a:srgbClr val="000000"/>
                      </a:solidFill>
                    </a:lnR>
                    <a:lnT w="25400">
                      <a:solidFill>
                        <a:srgbClr val="666666"/>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Malperfusion of 1 or both renal arteries</a:t>
                      </a:r>
                    </a:p>
                  </a:txBody>
                  <a:tcPr marL="0" marR="0" marT="0" marB="0" anchor="t" anchorCtr="0" horzOverflow="overflow">
                    <a:lnL w="12700">
                      <a:solidFill>
                        <a:srgbClr val="000000"/>
                      </a:solidFill>
                    </a:lnL>
                    <a:lnR w="12700">
                      <a:solidFill>
                        <a:srgbClr val="000000"/>
                      </a:solidFill>
                    </a:lnR>
                    <a:lnT w="25400">
                      <a:solidFill>
                        <a:srgbClr val="666666"/>
                      </a:solidFill>
                    </a:lnT>
                    <a:lnB w="12700">
                      <a:solidFill>
                        <a:srgbClr val="000000"/>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Paraplegia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Spinal malperfusion attributable intercostal artery involvement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Lower extremity ischemia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Malperfusion of iliac artery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27997">
                <a:tc>
                  <a:txBody>
                    <a:bodyPr/>
                    <a:lstStyle/>
                    <a:p>
                      <a:pPr algn="l" defTabSz="1524000">
                        <a:lnSpc>
                          <a:spcPct val="200000"/>
                        </a:lnSpc>
                        <a:defRPr b="0"/>
                      </a:pPr>
                      <a:r>
                        <a:rPr b="1" sz="3000">
                          <a:latin typeface="Times New Roman"/>
                          <a:ea typeface="Times New Roman"/>
                          <a:cs typeface="Times New Roman"/>
                          <a:sym typeface="Times New Roman"/>
                        </a:rPr>
                        <a:t>Shock</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Cardiac tamponade, hemothorax, frank aortic rupture, acute severe aortic regurgitation, severe myocardial ischemia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27997">
                <a:tc>
                  <a:txBody>
                    <a:bodyPr/>
                    <a:lstStyle/>
                    <a:p>
                      <a:pPr algn="l" defTabSz="1524000">
                        <a:lnSpc>
                          <a:spcPct val="200000"/>
                        </a:lnSpc>
                        <a:defRPr b="0"/>
                      </a:pPr>
                      <a:r>
                        <a:rPr b="1" sz="3000">
                          <a:latin typeface="Times New Roman"/>
                          <a:ea typeface="Times New Roman"/>
                          <a:cs typeface="Times New Roman"/>
                          <a:sym typeface="Times New Roman"/>
                        </a:rPr>
                        <a:t>Shortness of breath</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Pericardial effusion, congestive heart failure from acute severe aortic regurgitation, or hemothorax</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Stroke symptoms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Carotid or vertebral artery involved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Superior vena cava syndrome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Compression of the superior vena cava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792734">
                <a:tc>
                  <a:txBody>
                    <a:bodyPr/>
                    <a:lstStyle/>
                    <a:p>
                      <a:pPr algn="l" defTabSz="1524000">
                        <a:lnSpc>
                          <a:spcPct val="200000"/>
                        </a:lnSpc>
                        <a:defRPr b="0"/>
                      </a:pPr>
                      <a:r>
                        <a:rPr b="1" sz="3000">
                          <a:latin typeface="Times New Roman"/>
                          <a:ea typeface="Times New Roman"/>
                          <a:cs typeface="Times New Roman"/>
                          <a:sym typeface="Times New Roman"/>
                        </a:rPr>
                        <a:t>Syncope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000">
                          <a:latin typeface="Times New Roman"/>
                          <a:ea typeface="Times New Roman"/>
                          <a:cs typeface="Times New Roman"/>
                          <a:sym typeface="Times New Roman"/>
                        </a:rPr>
                        <a:t>Carotid artery involvement or cardiac tamponade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282" name="TextBox 4"/>
          <p:cNvSpPr txBox="1"/>
          <p:nvPr/>
        </p:nvSpPr>
        <p:spPr>
          <a:xfrm>
            <a:off x="6664321" y="635000"/>
            <a:ext cx="11055352"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22. Signs and Symptoms of AAS</a:t>
            </a:r>
          </a:p>
        </p:txBody>
      </p:sp>
      <p:sp>
        <p:nvSpPr>
          <p:cNvPr id="283" name="TextBox 5"/>
          <p:cNvSpPr txBox="1"/>
          <p:nvPr/>
        </p:nvSpPr>
        <p:spPr>
          <a:xfrm>
            <a:off x="343430" y="10670371"/>
            <a:ext cx="1548872" cy="1676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AAS indicates acute aortic syndrome.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6" name="TextBox 4"/>
          <p:cNvSpPr txBox="1"/>
          <p:nvPr/>
        </p:nvSpPr>
        <p:spPr>
          <a:xfrm>
            <a:off x="5017293" y="762000"/>
            <a:ext cx="14349413"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AAS: Diagnostic Evaluation (Imaging, Laboratory Testing)</a:t>
            </a:r>
          </a:p>
        </p:txBody>
      </p:sp>
      <p:graphicFrame>
        <p:nvGraphicFramePr>
          <p:cNvPr id="287" name="Table 6"/>
          <p:cNvGraphicFramePr/>
          <p:nvPr/>
        </p:nvGraphicFramePr>
        <p:xfrm>
          <a:off x="5140640" y="4064000"/>
          <a:ext cx="14102718" cy="6350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66719"/>
                <a:gridCol w="1585953"/>
                <a:gridCol w="10837345"/>
              </a:tblGrid>
              <a:tr h="1934391">
                <a:tc gridSpan="3">
                  <a:txBody>
                    <a:bodyPr/>
                    <a:lstStyle/>
                    <a:p>
                      <a:pPr defTabSz="1524000">
                        <a:lnSpc>
                          <a:spcPct val="200000"/>
                        </a:lnSpc>
                      </a:pPr>
                      <a:r>
                        <a:rPr b="1" sz="3000">
                          <a:latin typeface="Times New Roman"/>
                          <a:ea typeface="Times New Roman"/>
                          <a:cs typeface="Times New Roman"/>
                          <a:sym typeface="Times New Roman"/>
                        </a:rPr>
                        <a:t>Recommendations for AAS: Diagnostic Evaluation (Imaging, Laboratory Testing)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887464">
                <a:tc>
                  <a:txBody>
                    <a:bodyPr/>
                    <a:lstStyle/>
                    <a:p>
                      <a:pPr marR="285750" defTabSz="1524000">
                        <a:lnSpc>
                          <a:spcPct val="200000"/>
                        </a:lnSpc>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R="256116" defTabSz="1524000">
                        <a:lnSpc>
                          <a:spcPct val="200000"/>
                        </a:lnSpc>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476250" marR="3137958" indent="-476250" defTabSz="1524000">
                        <a:lnSpc>
                          <a:spcPct val="200000"/>
                        </a:lnSpc>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359704">
                <a:tc>
                  <a:txBody>
                    <a:bodyPr/>
                    <a:lstStyle/>
                    <a:p>
                      <a:pPr algn="l" defTabSz="1524000">
                        <a:lnSpc>
                          <a:spcPct val="115000"/>
                        </a:lnSpc>
                        <a:defRPr b="1" sz="3000">
                          <a:latin typeface="Times New Roman"/>
                          <a:ea typeface="Times New Roman"/>
                          <a:cs typeface="Times New Roman"/>
                          <a:sym typeface="Times New Roman"/>
                        </a:defRPr>
                      </a:pPr>
                      <a:r>
                        <a:t> </a:t>
                      </a:r>
                    </a:p>
                    <a:p>
                      <a:pPr defTabSz="1524000">
                        <a:lnSpc>
                          <a:spcPct val="115000"/>
                        </a:lnSpc>
                        <a:defRPr b="1" sz="3000">
                          <a:latin typeface="Times New Roman"/>
                          <a:ea typeface="Times New Roman"/>
                          <a:cs typeface="Times New Roman"/>
                          <a:sym typeface="Times New Roman"/>
                        </a:defRPr>
                      </a:pPr>
                      <a: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algn="l" defTabSz="1524000">
                        <a:lnSpc>
                          <a:spcPct val="115000"/>
                        </a:lnSpc>
                        <a:defRPr b="1" sz="3000">
                          <a:latin typeface="Times New Roman"/>
                          <a:ea typeface="Times New Roman"/>
                          <a:cs typeface="Times New Roman"/>
                          <a:sym typeface="Times New Roman"/>
                        </a:defRPr>
                      </a:pPr>
                      <a:r>
                        <a:t> </a:t>
                      </a:r>
                    </a:p>
                    <a:p>
                      <a:pPr defTabSz="1524000">
                        <a:lnSpc>
                          <a:spcPct val="115000"/>
                        </a:lnSpc>
                        <a:defRPr b="1" sz="3000">
                          <a:latin typeface="Times New Roman"/>
                          <a:ea typeface="Times New Roman"/>
                          <a:cs typeface="Times New Roman"/>
                          <a:sym typeface="Times New Roman"/>
                        </a:defRPr>
                      </a:pPr>
                      <a:r>
                        <a:t>C-LD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marR="161925" indent="-571500" algn="l" defTabSz="1524000">
                        <a:lnSpc>
                          <a:spcPct val="115000"/>
                        </a:lnSpc>
                        <a:buSzPct val="100000"/>
                        <a:buAutoNum type="arabicPeriod" startAt="1"/>
                        <a:defRPr b="1" spc="-8" sz="3000">
                          <a:latin typeface="Times New Roman"/>
                          <a:ea typeface="Times New Roman"/>
                          <a:cs typeface="Times New Roman"/>
                          <a:sym typeface="Times New Roman"/>
                        </a:defRPr>
                      </a:pPr>
                      <a:r>
                        <a:t>In patients with a suspected AAS, CT is recommended for initial diagnostic imaging, given its wide availability, accuracy, and speed, as well as the extent of anatomic detail it provides.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155738">
                <a:tc>
                  <a:txBody>
                    <a:bodyPr/>
                    <a:lstStyle/>
                    <a:p>
                      <a:pPr defTabSz="1524000">
                        <a:lnSpc>
                          <a:spcPct val="115000"/>
                        </a:lnSpc>
                      </a:pPr>
                      <a:r>
                        <a:rPr b="1" sz="3000">
                          <a:latin typeface="Times New Roman"/>
                          <a:ea typeface="Times New Roman"/>
                          <a:cs typeface="Times New Roman"/>
                          <a:sym typeface="Times New Roman"/>
                        </a:rPr>
                        <a:t> 2a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algn="l" defTabSz="1524000">
                        <a:lnSpc>
                          <a:spcPct val="115000"/>
                        </a:lnSpc>
                        <a:defRPr b="1" sz="3000">
                          <a:latin typeface="Times New Roman"/>
                          <a:ea typeface="Times New Roman"/>
                          <a:cs typeface="Times New Roman"/>
                          <a:sym typeface="Times New Roman"/>
                        </a:defRPr>
                      </a:pPr>
                      <a:r>
                        <a:t> </a:t>
                      </a:r>
                    </a:p>
                    <a:p>
                      <a:pPr defTabSz="1524000">
                        <a:lnSpc>
                          <a:spcPct val="115000"/>
                        </a:lnSpc>
                        <a:defRPr b="1" sz="3000">
                          <a:latin typeface="Times New Roman"/>
                          <a:ea typeface="Times New Roman"/>
                          <a:cs typeface="Times New Roman"/>
                          <a:sym typeface="Times New Roman"/>
                        </a:defRPr>
                      </a:pPr>
                      <a:r>
                        <a:t>C-LD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marR="161925" indent="-571500" algn="l" defTabSz="1524000">
                        <a:lnSpc>
                          <a:spcPct val="115000"/>
                        </a:lnSpc>
                        <a:buSzPct val="100000"/>
                        <a:buAutoNum type="arabicPeriod" startAt="2"/>
                        <a:defRPr b="1" spc="-8" sz="3000">
                          <a:latin typeface="Times New Roman"/>
                          <a:ea typeface="Times New Roman"/>
                          <a:cs typeface="Times New Roman"/>
                          <a:sym typeface="Times New Roman"/>
                        </a:defRPr>
                      </a:pPr>
                      <a:r>
                        <a:t>In patients with a suspected AAS, TEE and MRI are reasonable alternatives for initial diagnostic imaging.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0" name="TextBox 4"/>
          <p:cNvSpPr txBox="1"/>
          <p:nvPr/>
        </p:nvSpPr>
        <p:spPr>
          <a:xfrm>
            <a:off x="6037260" y="1397000"/>
            <a:ext cx="12309476"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23. Plain Chest X-Ray Findings Suggestive of Aortic Dissection</a:t>
            </a:r>
          </a:p>
        </p:txBody>
      </p:sp>
      <p:graphicFrame>
        <p:nvGraphicFramePr>
          <p:cNvPr id="291" name="Table 5"/>
          <p:cNvGraphicFramePr/>
          <p:nvPr/>
        </p:nvGraphicFramePr>
        <p:xfrm>
          <a:off x="4521728" y="3556000"/>
          <a:ext cx="15340542" cy="752311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327841"/>
              </a:tblGrid>
              <a:tr h="1021666">
                <a:tc>
                  <a:txBody>
                    <a:bodyPr/>
                    <a:lstStyle/>
                    <a:p>
                      <a:pPr defTabSz="1524000">
                        <a:lnSpc>
                          <a:spcPct val="200000"/>
                        </a:lnSpc>
                        <a:defRPr b="0"/>
                      </a:pPr>
                      <a:r>
                        <a:rPr b="1" sz="3200">
                          <a:latin typeface="Times New Roman"/>
                          <a:ea typeface="Times New Roman"/>
                          <a:cs typeface="Times New Roman"/>
                          <a:sym typeface="Times New Roman"/>
                        </a:rPr>
                        <a:t>Signs of Aortic Dissection on Chest X-Ray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r>
              <a:tr h="1021666">
                <a:tc>
                  <a:txBody>
                    <a:bodyPr/>
                    <a:lstStyle/>
                    <a:p>
                      <a:pPr algn="just" defTabSz="1524000">
                        <a:lnSpc>
                          <a:spcPct val="200000"/>
                        </a:lnSpc>
                      </a:pPr>
                      <a:r>
                        <a:rPr sz="3200">
                          <a:latin typeface="Times New Roman"/>
                          <a:ea typeface="Times New Roman"/>
                          <a:cs typeface="Times New Roman"/>
                          <a:sym typeface="Times New Roman"/>
                        </a:rPr>
                        <a:t>Mediastinal widening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021666">
                <a:tc>
                  <a:txBody>
                    <a:bodyPr/>
                    <a:lstStyle/>
                    <a:p>
                      <a:pPr algn="just" defTabSz="1524000">
                        <a:lnSpc>
                          <a:spcPct val="200000"/>
                        </a:lnSpc>
                      </a:pPr>
                      <a:r>
                        <a:rPr sz="3200">
                          <a:latin typeface="Times New Roman"/>
                          <a:ea typeface="Times New Roman"/>
                          <a:cs typeface="Times New Roman"/>
                          <a:sym typeface="Times New Roman"/>
                        </a:rPr>
                        <a:t>Disruption of the normally distinct contour of the aortic knob</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387871">
                <a:tc>
                  <a:txBody>
                    <a:bodyPr/>
                    <a:lstStyle/>
                    <a:p>
                      <a:pPr algn="just" defTabSz="1524000">
                        <a:lnSpc>
                          <a:spcPct val="200000"/>
                        </a:lnSpc>
                      </a:pPr>
                      <a:r>
                        <a:rPr sz="3200">
                          <a:latin typeface="Times New Roman"/>
                          <a:ea typeface="Times New Roman"/>
                          <a:cs typeface="Times New Roman"/>
                          <a:sym typeface="Times New Roman"/>
                        </a:rPr>
                        <a:t>Calcium sign, which appears as a separation of the intimal calcification from the aortic wall of &gt;5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021666">
                <a:tc>
                  <a:txBody>
                    <a:bodyPr/>
                    <a:lstStyle/>
                    <a:p>
                      <a:pPr algn="l" defTabSz="1524000">
                        <a:lnSpc>
                          <a:spcPct val="200000"/>
                        </a:lnSpc>
                      </a:pPr>
                      <a:r>
                        <a:rPr sz="3200">
                          <a:latin typeface="Times New Roman"/>
                          <a:ea typeface="Times New Roman"/>
                          <a:cs typeface="Times New Roman"/>
                          <a:sym typeface="Times New Roman"/>
                        </a:rPr>
                        <a:t>Double density appearance within the aorta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021666">
                <a:tc>
                  <a:txBody>
                    <a:bodyPr/>
                    <a:lstStyle/>
                    <a:p>
                      <a:pPr algn="l" defTabSz="1524000">
                        <a:lnSpc>
                          <a:spcPct val="200000"/>
                        </a:lnSpc>
                      </a:pPr>
                      <a:r>
                        <a:rPr sz="3200">
                          <a:latin typeface="Times New Roman"/>
                          <a:ea typeface="Times New Roman"/>
                          <a:cs typeface="Times New Roman"/>
                          <a:sym typeface="Times New Roman"/>
                        </a:rPr>
                        <a:t>Tracheal deviation to the right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021666">
                <a:tc>
                  <a:txBody>
                    <a:bodyPr/>
                    <a:lstStyle/>
                    <a:p>
                      <a:pPr algn="l" defTabSz="1524000">
                        <a:lnSpc>
                          <a:spcPct val="200000"/>
                        </a:lnSpc>
                      </a:pPr>
                      <a:r>
                        <a:rPr sz="3200">
                          <a:latin typeface="Times New Roman"/>
                          <a:ea typeface="Times New Roman"/>
                          <a:cs typeface="Times New Roman"/>
                          <a:sym typeface="Times New Roman"/>
                        </a:rPr>
                        <a:t>Deviation of the nasogastric tube to the right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TextBox 2"/>
          <p:cNvSpPr txBox="1"/>
          <p:nvPr/>
        </p:nvSpPr>
        <p:spPr>
          <a:xfrm>
            <a:off x="6037260" y="1397000"/>
            <a:ext cx="12309476"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24. Aortic Dissection Detection Risk Score (ADD-RS) Items</a:t>
            </a:r>
          </a:p>
        </p:txBody>
      </p:sp>
      <p:graphicFrame>
        <p:nvGraphicFramePr>
          <p:cNvPr id="295" name="Table 4"/>
          <p:cNvGraphicFramePr/>
          <p:nvPr/>
        </p:nvGraphicFramePr>
        <p:xfrm>
          <a:off x="1968498" y="3683000"/>
          <a:ext cx="20446998" cy="6460697"/>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6917111"/>
                <a:gridCol w="6608310"/>
                <a:gridCol w="6908875"/>
              </a:tblGrid>
              <a:tr h="1113968">
                <a:tc>
                  <a:txBody>
                    <a:bodyPr/>
                    <a:lstStyle/>
                    <a:p>
                      <a:pPr defTabSz="1524000">
                        <a:lnSpc>
                          <a:spcPct val="200000"/>
                        </a:lnSpc>
                        <a:defRPr b="0"/>
                      </a:pPr>
                      <a:r>
                        <a:rPr b="1" sz="3000">
                          <a:latin typeface="Times New Roman"/>
                          <a:ea typeface="Times New Roman"/>
                          <a:cs typeface="Times New Roman"/>
                          <a:sym typeface="Times New Roman"/>
                        </a:rPr>
                        <a:t>High-Risk Conditions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defTabSz="1524000">
                        <a:lnSpc>
                          <a:spcPct val="200000"/>
                        </a:lnSpc>
                        <a:defRPr b="0"/>
                      </a:pPr>
                      <a:r>
                        <a:rPr b="1" sz="3000">
                          <a:latin typeface="Times New Roman"/>
                          <a:ea typeface="Times New Roman"/>
                          <a:cs typeface="Times New Roman"/>
                          <a:sym typeface="Times New Roman"/>
                        </a:rPr>
                        <a:t>High-Risk Pain Features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defTabSz="1524000">
                        <a:lnSpc>
                          <a:spcPct val="200000"/>
                        </a:lnSpc>
                        <a:defRPr b="0"/>
                      </a:pPr>
                      <a:r>
                        <a:rPr b="1" sz="3000">
                          <a:latin typeface="Times New Roman"/>
                          <a:ea typeface="Times New Roman"/>
                          <a:cs typeface="Times New Roman"/>
                          <a:sym typeface="Times New Roman"/>
                        </a:rPr>
                        <a:t>High-Risk Examination Features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r>
              <a:tr h="1505152">
                <a:tc>
                  <a:txBody>
                    <a:bodyPr/>
                    <a:lstStyle/>
                    <a:p>
                      <a:pPr marL="571500" indent="-571500" algn="l" defTabSz="1524000">
                        <a:lnSpc>
                          <a:spcPct val="200000"/>
                        </a:lnSpc>
                        <a:buSzPct val="100000"/>
                        <a:buFont typeface="Symbol"/>
                        <a:buChar char="·"/>
                        <a:defRPr b="0" sz="3000">
                          <a:latin typeface="Times New Roman"/>
                          <a:ea typeface="Times New Roman"/>
                          <a:cs typeface="Times New Roman"/>
                          <a:sym typeface="Times New Roman"/>
                        </a:defRPr>
                      </a:pPr>
                      <a:r>
                        <a:t>Marfan syndrome or other connective tissue disease</a:t>
                      </a:r>
                    </a:p>
                  </a:txBody>
                  <a:tcPr marL="0" marR="0" marT="0" marB="0" anchor="t" anchorCtr="0" horzOverflow="overflow">
                    <a:lnL w="12700">
                      <a:solidFill>
                        <a:srgbClr val="000000"/>
                      </a:solidFill>
                    </a:lnL>
                    <a:lnR w="12700">
                      <a:solidFill>
                        <a:srgbClr val="000000"/>
                      </a:solidFill>
                    </a:lnR>
                    <a:lnT w="12700">
                      <a:solidFill>
                        <a:srgbClr val="000000"/>
                      </a:solidFill>
                    </a:lnT>
                    <a:lnB w="12700">
                      <a:miter lim="400000"/>
                    </a:lnB>
                  </a:tcPr>
                </a:tc>
                <a:tc>
                  <a:txBody>
                    <a:bodyPr/>
                    <a:lstStyle/>
                    <a:p>
                      <a:pPr algn="l" defTabSz="1524000">
                        <a:lnSpc>
                          <a:spcPct val="200000"/>
                        </a:lnSpc>
                      </a:pPr>
                      <a:r>
                        <a:rPr sz="3000">
                          <a:latin typeface="Times New Roman"/>
                          <a:ea typeface="Times New Roman"/>
                          <a:cs typeface="Times New Roman"/>
                          <a:sym typeface="Times New Roman"/>
                        </a:rPr>
                        <a:t>Chest, back, or abdominal pain described as:</a:t>
                      </a:r>
                    </a:p>
                  </a:txBody>
                  <a:tcPr marL="0" marR="0" marT="0" marB="0" anchor="t" anchorCtr="0" horzOverflow="overflow">
                    <a:lnL w="12700">
                      <a:solidFill>
                        <a:srgbClr val="000000"/>
                      </a:solidFill>
                    </a:lnL>
                    <a:lnR w="12700">
                      <a:solidFill>
                        <a:srgbClr val="000000"/>
                      </a:solidFill>
                    </a:lnR>
                    <a:lnT w="12700">
                      <a:solidFill>
                        <a:srgbClr val="000000"/>
                      </a:solidFill>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Pulse deficit or systolic blood pressure differential</a:t>
                      </a:r>
                    </a:p>
                  </a:txBody>
                  <a:tcPr marL="0" marR="0" marT="0" marB="0" anchor="t" anchorCtr="0" horzOverflow="overflow">
                    <a:lnL w="12700">
                      <a:solidFill>
                        <a:srgbClr val="000000"/>
                      </a:solidFill>
                    </a:lnL>
                    <a:lnR w="12700">
                      <a:solidFill>
                        <a:srgbClr val="000000"/>
                      </a:solidFill>
                    </a:lnR>
                    <a:lnT w="12700">
                      <a:solidFill>
                        <a:srgbClr val="000000"/>
                      </a:solidFill>
                    </a:lnT>
                    <a:lnB w="12700">
                      <a:miter lim="400000"/>
                    </a:lnB>
                  </a:tcPr>
                </a:tc>
              </a:tr>
              <a:tr h="722784">
                <a:tc>
                  <a:txBody>
                    <a:bodyPr/>
                    <a:lstStyle/>
                    <a:p>
                      <a:pPr marL="571500" indent="-571500" algn="l" defTabSz="1524000">
                        <a:lnSpc>
                          <a:spcPct val="200000"/>
                        </a:lnSpc>
                        <a:buSzPct val="100000"/>
                        <a:buFont typeface="Symbol"/>
                        <a:buChar char="·"/>
                        <a:defRPr b="0" sz="3000">
                          <a:latin typeface="Times New Roman"/>
                          <a:ea typeface="Times New Roman"/>
                          <a:cs typeface="Times New Roman"/>
                          <a:sym typeface="Times New Roman"/>
                        </a:defRPr>
                      </a:pPr>
                      <a:r>
                        <a:t>Family history of aortic disease</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Abrupt onset</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Focal neurologic deficit (with pain)</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r>
              <a:tr h="1275729">
                <a:tc>
                  <a:txBody>
                    <a:bodyPr/>
                    <a:lstStyle/>
                    <a:p>
                      <a:pPr marL="571500" indent="-571500" algn="l" defTabSz="1524000">
                        <a:lnSpc>
                          <a:spcPct val="200000"/>
                        </a:lnSpc>
                        <a:buSzPct val="100000"/>
                        <a:buFont typeface="Symbol"/>
                        <a:buChar char="·"/>
                        <a:defRPr b="0" sz="3000">
                          <a:latin typeface="Times New Roman"/>
                          <a:ea typeface="Times New Roman"/>
                          <a:cs typeface="Times New Roman"/>
                          <a:sym typeface="Times New Roman"/>
                        </a:defRPr>
                      </a:pPr>
                      <a:r>
                        <a:t>Known aortic valve disease</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Severe in intensity</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Murmur of aortic regurgitation (new, with pain)</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r>
              <a:tr h="1113968">
                <a:tc>
                  <a:txBody>
                    <a:bodyPr/>
                    <a:lstStyle/>
                    <a:p>
                      <a:pPr marL="571500" indent="-571500" algn="l" defTabSz="1524000">
                        <a:lnSpc>
                          <a:spcPct val="200000"/>
                        </a:lnSpc>
                        <a:buSzPct val="100000"/>
                        <a:buFont typeface="Symbol"/>
                        <a:buChar char="·"/>
                        <a:defRPr b="0" sz="3000">
                          <a:latin typeface="Times New Roman"/>
                          <a:ea typeface="Times New Roman"/>
                          <a:cs typeface="Times New Roman"/>
                          <a:sym typeface="Times New Roman"/>
                        </a:defRPr>
                      </a:pPr>
                      <a:r>
                        <a:t>Recent aortic manipulation</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Ripping or tearing in quality</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c>
                  <a:txBody>
                    <a:bodyPr/>
                    <a:lstStyle/>
                    <a:p>
                      <a:pPr marL="571500" indent="-571500" algn="l" defTabSz="1524000">
                        <a:lnSpc>
                          <a:spcPct val="200000"/>
                        </a:lnSpc>
                        <a:buSzPct val="100000"/>
                        <a:buFont typeface="Symbol"/>
                        <a:buChar char="·"/>
                        <a:defRPr sz="3000">
                          <a:latin typeface="Times New Roman"/>
                          <a:ea typeface="Times New Roman"/>
                          <a:cs typeface="Times New Roman"/>
                          <a:sym typeface="Times New Roman"/>
                        </a:defRPr>
                      </a:pPr>
                      <a:r>
                        <a:t>Hypotension or shock state</a:t>
                      </a:r>
                    </a:p>
                  </a:txBody>
                  <a:tcPr marL="0" marR="0" marT="0" marB="0" anchor="t" anchorCtr="0" horzOverflow="overflow">
                    <a:lnL w="12700">
                      <a:solidFill>
                        <a:srgbClr val="000000"/>
                      </a:solidFill>
                    </a:lnL>
                    <a:lnR w="12700">
                      <a:solidFill>
                        <a:srgbClr val="000000"/>
                      </a:solidFill>
                    </a:lnR>
                    <a:lnT w="12700">
                      <a:miter lim="400000"/>
                    </a:lnT>
                    <a:lnB w="12700">
                      <a:miter lim="400000"/>
                    </a:lnB>
                  </a:tcPr>
                </a:tc>
              </a:tr>
              <a:tr h="722784">
                <a:tc>
                  <a:txBody>
                    <a:bodyPr/>
                    <a:lstStyle/>
                    <a:p>
                      <a:pPr marL="571500" indent="-571500" algn="l" defTabSz="1524000">
                        <a:lnSpc>
                          <a:spcPct val="200000"/>
                        </a:lnSpc>
                        <a:buSzPct val="100000"/>
                        <a:buFont typeface="Symbol"/>
                        <a:buChar char="·"/>
                        <a:defRPr b="0" sz="3000">
                          <a:latin typeface="Times New Roman"/>
                          <a:ea typeface="Times New Roman"/>
                          <a:cs typeface="Times New Roman"/>
                          <a:sym typeface="Times New Roman"/>
                        </a:defRPr>
                      </a:pPr>
                      <a:r>
                        <a:t>Known thoracic aortic aneurysm</a:t>
                      </a:r>
                    </a:p>
                  </a:txBody>
                  <a:tcPr marL="0" marR="0" marT="0" marB="0" anchor="t" anchorCtr="0" horzOverflow="overflow">
                    <a:lnL w="12700">
                      <a:solidFill>
                        <a:srgbClr val="000000"/>
                      </a:solidFill>
                    </a:lnL>
                    <a:lnR w="12700">
                      <a:solidFill>
                        <a:srgbClr val="000000"/>
                      </a:solidFill>
                    </a:lnR>
                    <a:lnT w="12700">
                      <a:miter lim="400000"/>
                    </a:lnT>
                    <a:lnB w="12700">
                      <a:solidFill>
                        <a:srgbClr val="000000"/>
                      </a:solidFill>
                    </a:lnB>
                  </a:tcPr>
                </a:tc>
                <a:tc>
                  <a:txBody>
                    <a:bodyPr/>
                    <a:lstStyle/>
                    <a:p>
                      <a:pPr algn="l" defTabSz="1524000">
                        <a:lnSpc>
                          <a:spcPct val="200000"/>
                        </a:lnSpc>
                      </a:pPr>
                      <a:r>
                        <a:rPr b="1" sz="3000">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miter lim="400000"/>
                    </a:lnT>
                    <a:lnB w="12700">
                      <a:solidFill>
                        <a:srgbClr val="000000"/>
                      </a:solidFill>
                    </a:lnB>
                  </a:tcPr>
                </a:tc>
                <a:tc>
                  <a:txBody>
                    <a:bodyPr/>
                    <a:lstStyle/>
                    <a:p>
                      <a:pPr algn="l" defTabSz="1524000">
                        <a:lnSpc>
                          <a:spcPct val="200000"/>
                        </a:lnSpc>
                      </a:pPr>
                      <a:r>
                        <a:rPr b="1" sz="3000">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miter lim="400000"/>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8" name="TextBox 2"/>
          <p:cNvSpPr txBox="1"/>
          <p:nvPr/>
        </p:nvSpPr>
        <p:spPr>
          <a:xfrm>
            <a:off x="5279230" y="1779655"/>
            <a:ext cx="13825540"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25. Aorta Simplified Score (AORTAs)10 Pretest Probability Assessment Score </a:t>
            </a:r>
          </a:p>
        </p:txBody>
      </p:sp>
      <p:graphicFrame>
        <p:nvGraphicFramePr>
          <p:cNvPr id="299" name="Table 1"/>
          <p:cNvGraphicFramePr/>
          <p:nvPr/>
        </p:nvGraphicFramePr>
        <p:xfrm>
          <a:off x="1677458" y="4318000"/>
          <a:ext cx="21029083" cy="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2919734"/>
                <a:gridCol w="8096648"/>
              </a:tblGrid>
              <a:tr h="465335">
                <a:tc>
                  <a:txBody>
                    <a:bodyPr/>
                    <a:lstStyle/>
                    <a:p>
                      <a:pPr defTabSz="1524000">
                        <a:lnSpc>
                          <a:spcPct val="200000"/>
                        </a:lnSpc>
                        <a:defRPr b="0"/>
                      </a:pPr>
                      <a:r>
                        <a:rPr b="1" sz="3200">
                          <a:latin typeface="Times New Roman"/>
                          <a:ea typeface="Times New Roman"/>
                          <a:cs typeface="Times New Roman"/>
                          <a:sym typeface="Times New Roman"/>
                        </a:rPr>
                        <a:t>Clinical Item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defTabSz="1524000">
                        <a:lnSpc>
                          <a:spcPct val="200000"/>
                        </a:lnSpc>
                        <a:defRPr b="0"/>
                      </a:pPr>
                      <a:r>
                        <a:rPr b="1" sz="3200">
                          <a:latin typeface="Times New Roman"/>
                          <a:ea typeface="Times New Roman"/>
                          <a:cs typeface="Times New Roman"/>
                          <a:sym typeface="Times New Roman"/>
                        </a:rPr>
                        <a:t>Points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r>
              <a:tr h="465335">
                <a:tc>
                  <a:txBody>
                    <a:bodyPr/>
                    <a:lstStyle/>
                    <a:p>
                      <a:pPr algn="l" defTabSz="1524000">
                        <a:lnSpc>
                          <a:spcPct val="200000"/>
                        </a:lnSpc>
                        <a:defRPr b="0"/>
                      </a:pPr>
                      <a:r>
                        <a:rPr sz="3200">
                          <a:latin typeface="Times New Roman"/>
                          <a:ea typeface="Times New Roman"/>
                          <a:cs typeface="Times New Roman"/>
                          <a:sym typeface="Times New Roman"/>
                        </a:rPr>
                        <a:t>Hypotension/shock</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Aneurysm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Pulse deficit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Neurologic deficit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Severe pain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Sudden-onset pain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sz="32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2" name="TextBox 2"/>
          <p:cNvSpPr txBox="1"/>
          <p:nvPr/>
        </p:nvSpPr>
        <p:spPr>
          <a:xfrm>
            <a:off x="5594747" y="1397000"/>
            <a:ext cx="13194507"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Acute Medical Management of AAS</a:t>
            </a:r>
          </a:p>
        </p:txBody>
      </p:sp>
      <p:graphicFrame>
        <p:nvGraphicFramePr>
          <p:cNvPr id="303" name="Table 4"/>
          <p:cNvGraphicFramePr/>
          <p:nvPr/>
        </p:nvGraphicFramePr>
        <p:xfrm>
          <a:off x="2916865" y="3048000"/>
          <a:ext cx="18550268" cy="78740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71986"/>
                <a:gridCol w="2791757"/>
                <a:gridCol w="14173825"/>
              </a:tblGrid>
              <a:tr h="1912256">
                <a:tc gridSpan="3">
                  <a:txBody>
                    <a:bodyPr/>
                    <a:lstStyle/>
                    <a:p>
                      <a:pPr defTabSz="1524000">
                        <a:lnSpc>
                          <a:spcPct val="200000"/>
                        </a:lnSpc>
                        <a:defRPr sz="3000">
                          <a:latin typeface="Times New Roman"/>
                          <a:ea typeface="Times New Roman"/>
                          <a:cs typeface="Times New Roman"/>
                          <a:sym typeface="Times New Roman"/>
                        </a:defRPr>
                      </a:pPr>
                      <a:r>
                        <a:t>Recommendations for Acute Medical Management of AAS </a:t>
                      </a:r>
                    </a:p>
                    <a:p>
                      <a:pPr defTabSz="1524000">
                        <a:lnSpc>
                          <a:spcPct val="200000"/>
                        </a:lnSpc>
                        <a:defRPr b="0" sz="3000">
                          <a:latin typeface="Times New Roman"/>
                          <a:ea typeface="Times New Roman"/>
                          <a:cs typeface="Times New Roman"/>
                          <a:sym typeface="Times New Roman"/>
                        </a:defRPr>
                      </a:pPr>
                      <a:r>
                        <a:t>Referenced studies that support the recommendations are summarized in the Online Data Supplement.</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877309">
                <a:tc>
                  <a:txBody>
                    <a:bodyPr/>
                    <a:lstStyle/>
                    <a:p>
                      <a:pPr defTabSz="1524000">
                        <a:lnSpc>
                          <a:spcPct val="200000"/>
                        </a:lnSpc>
                      </a:pPr>
                      <a:r>
                        <a:rPr b="1" sz="3000">
                          <a:latin typeface="Times New Roman"/>
                          <a:ea typeface="Times New Roman"/>
                          <a:cs typeface="Times New Roman"/>
                          <a:sym typeface="Times New Roman"/>
                        </a:rPr>
                        <a:t>COR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b="1" sz="3000">
                          <a:latin typeface="Times New Roman"/>
                          <a:ea typeface="Times New Roman"/>
                          <a:cs typeface="Times New Roman"/>
                          <a:sym typeface="Times New Roman"/>
                        </a:rPr>
                        <a:t>LOE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b="1" sz="3000">
                          <a:latin typeface="Times New Roman"/>
                          <a:ea typeface="Times New Roman"/>
                          <a:cs typeface="Times New Roman"/>
                          <a:sym typeface="Times New Roman"/>
                        </a:rPr>
                        <a:t>Recommendations</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947202">
                <a:tc>
                  <a:txBody>
                    <a:bodyPr/>
                    <a:lstStyle/>
                    <a:p>
                      <a:pPr defTabSz="1524000">
                        <a:lnSpc>
                          <a:spcPct val="200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presenting to the hospital with AAS, prompt treatment with anti-impulse therapy with invasive monitoring of BP with an arterial line in an ICU setting is recommended as initial treatment to decrease aortic wall stress.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132393">
                <a:tc>
                  <a:txBody>
                    <a:bodyPr/>
                    <a:lstStyle/>
                    <a:p>
                      <a:pPr defTabSz="1524000">
                        <a:lnSpc>
                          <a:spcPct val="200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Patients with AAS should be treated to an SBP &lt;120 mm Hg or to lowest BP that maintains adequate end-organ perfusion, as well as to a target heart rate of 60 to 80 bpm.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itle 5"/>
          <p:cNvSpPr txBox="1"/>
          <p:nvPr>
            <p:ph type="title"/>
          </p:nvPr>
        </p:nvSpPr>
        <p:spPr>
          <a:xfrm>
            <a:off x="889000" y="3048000"/>
            <a:ext cx="19304001" cy="3709029"/>
          </a:xfrm>
          <a:prstGeom prst="rect">
            <a:avLst/>
          </a:prstGeom>
        </p:spPr>
        <p:txBody>
          <a:bodyPr/>
          <a:lstStyle>
            <a:lvl1pPr defTabSz="1432560">
              <a:defRPr b="0" spc="462" sz="7708"/>
            </a:lvl1pPr>
          </a:lstStyle>
          <a:p>
            <a:pPr rtl="0">
              <a:defRPr/>
            </a:pPr>
            <a:r>
              <a:t>2022 ACC/AHA Guideline for the Diagnosis and Management of Aortic Disease</a:t>
            </a:r>
          </a:p>
        </p:txBody>
      </p:sp>
      <p:sp>
        <p:nvSpPr>
          <p:cNvPr id="232" name="Subtitle 6"/>
          <p:cNvSpPr txBox="1"/>
          <p:nvPr/>
        </p:nvSpPr>
        <p:spPr>
          <a:xfrm>
            <a:off x="965198" y="6790481"/>
            <a:ext cx="21310601" cy="3513668"/>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spcBef>
                <a:spcPts val="1600"/>
              </a:spcBef>
              <a:defRPr sz="4600">
                <a:latin typeface="Lub Dub Medium"/>
                <a:ea typeface="Lub Dub Medium"/>
                <a:cs typeface="Lub Dub Medium"/>
                <a:sym typeface="Lub Dub Medium"/>
              </a:defRPr>
            </a:lvl1pPr>
          </a:lstStyle>
          <a:p>
            <a:pPr/>
            <a:r>
              <a:t>Developed in Collaboration with and endorsed by the American Association for Thoracic Surgery, American College of Radiology, Society of Cardiovascular Anesthesiologists, Society for Cardiovascular Angiography and Interventions, Society of Thoracic Surgeons, and Society for Vascular Surgery.</a:t>
            </a:r>
            <a:endParaRPr sz="4200"/>
          </a:p>
        </p:txBody>
      </p:sp>
      <p:sp>
        <p:nvSpPr>
          <p:cNvPr id="233" name="TextBox 2"/>
          <p:cNvSpPr txBox="1"/>
          <p:nvPr/>
        </p:nvSpPr>
        <p:spPr>
          <a:xfrm>
            <a:off x="965198" y="9954228"/>
            <a:ext cx="22976072" cy="1249413"/>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sz="4600">
                <a:latin typeface="Lub Dub Medium"/>
                <a:ea typeface="Lub Dub Medium"/>
                <a:cs typeface="Lub Dub Medium"/>
                <a:sym typeface="Lub Dub Medium"/>
              </a:defRPr>
            </a:lvl1pPr>
          </a:lstStyle>
          <a:p>
            <a:pPr/>
            <a:r>
              <a:t>Endorsed by Society for Interventional Radiology and Society for Vascular Medicine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6" name="TextBox 2"/>
          <p:cNvSpPr txBox="1"/>
          <p:nvPr/>
        </p:nvSpPr>
        <p:spPr>
          <a:xfrm>
            <a:off x="4232473" y="1270000"/>
            <a:ext cx="15919054"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Acute Medical Management of AAS (con’t.)</a:t>
            </a:r>
          </a:p>
        </p:txBody>
      </p:sp>
      <p:graphicFrame>
        <p:nvGraphicFramePr>
          <p:cNvPr id="307" name="Table 4"/>
          <p:cNvGraphicFramePr/>
          <p:nvPr/>
        </p:nvGraphicFramePr>
        <p:xfrm>
          <a:off x="2916865" y="2794000"/>
          <a:ext cx="18550268" cy="8129854"/>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571986"/>
                <a:gridCol w="2791757"/>
                <a:gridCol w="14173825"/>
              </a:tblGrid>
              <a:tr h="1787439">
                <a:tc>
                  <a:txBody>
                    <a:bodyPr/>
                    <a:lstStyle/>
                    <a:p>
                      <a:pPr defTabSz="1524000">
                        <a:lnSpc>
                          <a:spcPct val="200000"/>
                        </a:lnSpc>
                        <a:spcBef>
                          <a:spcPts val="2300"/>
                        </a:spcBef>
                        <a:defRPr b="0"/>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defRPr b="0"/>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3"/>
                        <a:defRPr sz="3000">
                          <a:latin typeface="Times New Roman"/>
                          <a:ea typeface="Times New Roman"/>
                          <a:cs typeface="Times New Roman"/>
                          <a:sym typeface="Times New Roman"/>
                        </a:defRPr>
                      </a:pPr>
                      <a:r>
                        <a:t>In patients with AAS, initial management should include intravenous beta blockers, except in patients with contraindications.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754833">
                <a:tc>
                  <a:txBody>
                    <a:bodyPr/>
                    <a:lstStyle/>
                    <a:p>
                      <a:pPr defTabSz="1524000">
                        <a:lnSpc>
                          <a:spcPct val="200000"/>
                        </a:lnSpc>
                        <a:spcBef>
                          <a:spcPts val="2300"/>
                        </a:spcBef>
                        <a:defRPr b="0"/>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algn="l" defTabSz="1524000">
                        <a:lnSpc>
                          <a:spcPct val="200000"/>
                        </a:lnSpc>
                      </a:pPr>
                      <a:r>
                        <a:rPr b="1" sz="3000">
                          <a:latin typeface="Times New Roman"/>
                          <a:ea typeface="Times New Roman"/>
                          <a:cs typeface="Times New Roman"/>
                          <a:sym typeface="Times New Roman"/>
                        </a:rPr>
                        <a:t>In those with contraindications or intolerance to beta blockers, initial management with an intravenous non-dihydropyridine calcium channel blocker is reasonable for heart rate control.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87439">
                <a:tc>
                  <a:txBody>
                    <a:bodyPr/>
                    <a:lstStyle/>
                    <a:p>
                      <a:pPr defTabSz="1524000">
                        <a:lnSpc>
                          <a:spcPct val="200000"/>
                        </a:lnSpc>
                        <a:spcBef>
                          <a:spcPts val="2300"/>
                        </a:spcBef>
                        <a:defRPr b="0"/>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4"/>
                        <a:defRPr b="1" sz="3000">
                          <a:latin typeface="Times New Roman"/>
                          <a:ea typeface="Times New Roman"/>
                          <a:cs typeface="Times New Roman"/>
                          <a:sym typeface="Times New Roman"/>
                        </a:defRPr>
                      </a:pPr>
                      <a:r>
                        <a:t>In patients with AAS, initial management should include intravenous vasodilators if the BP is not well controlled after initiation of intravenous beta-blocker therapy.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87439">
                <a:tc>
                  <a:txBody>
                    <a:bodyPr/>
                    <a:lstStyle/>
                    <a:p>
                      <a:pPr defTabSz="1524000">
                        <a:lnSpc>
                          <a:spcPct val="200000"/>
                        </a:lnSpc>
                        <a:spcBef>
                          <a:spcPts val="2300"/>
                        </a:spcBef>
                        <a:defRPr b="0"/>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C-EO</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5"/>
                        <a:defRPr b="1" sz="3000">
                          <a:latin typeface="Times New Roman"/>
                          <a:ea typeface="Times New Roman"/>
                          <a:cs typeface="Times New Roman"/>
                          <a:sym typeface="Times New Roman"/>
                        </a:defRPr>
                      </a:pPr>
                      <a:r>
                        <a:t>Patients with AAS should be treated with pain control, as needed, to help with hemodynamic management.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0" name="TextBox 2"/>
          <p:cNvSpPr txBox="1"/>
          <p:nvPr/>
        </p:nvSpPr>
        <p:spPr>
          <a:xfrm>
            <a:off x="4486473" y="1270000"/>
            <a:ext cx="15411054"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Subsequent Medical Management of AAS </a:t>
            </a:r>
          </a:p>
        </p:txBody>
      </p:sp>
      <p:graphicFrame>
        <p:nvGraphicFramePr>
          <p:cNvPr id="311" name="Table 1"/>
          <p:cNvGraphicFramePr/>
          <p:nvPr/>
        </p:nvGraphicFramePr>
        <p:xfrm>
          <a:off x="3251728" y="3250061"/>
          <a:ext cx="17880542" cy="721587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15193"/>
                <a:gridCol w="2690897"/>
                <a:gridCol w="13661751"/>
              </a:tblGrid>
              <a:tr h="2034095">
                <a:tc gridSpan="3">
                  <a:txBody>
                    <a:bodyPr/>
                    <a:lstStyle/>
                    <a:p>
                      <a:pPr defTabSz="1524000">
                        <a:lnSpc>
                          <a:spcPct val="200000"/>
                        </a:lnSpc>
                        <a:defRPr sz="3000">
                          <a:latin typeface="Times New Roman"/>
                          <a:ea typeface="Times New Roman"/>
                          <a:cs typeface="Times New Roman"/>
                          <a:sym typeface="Times New Roman"/>
                        </a:defRPr>
                      </a:pPr>
                      <a:r>
                        <a:t>Recommendation for Subsequent Medical Management of AAS</a:t>
                      </a:r>
                    </a:p>
                    <a:p>
                      <a:pPr defTabSz="1524000">
                        <a:lnSpc>
                          <a:spcPct val="200000"/>
                        </a:lnSpc>
                        <a:defRPr b="0" sz="3000">
                          <a:latin typeface="Times New Roman"/>
                          <a:ea typeface="Times New Roman"/>
                          <a:cs typeface="Times New Roman"/>
                          <a:sym typeface="Times New Roman"/>
                        </a:defRPr>
                      </a:pPr>
                      <a:r>
                        <a:t>Referenced studies that support the recommendation are summarized in the Online Data Supplement.</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933206">
                <a:tc>
                  <a:txBody>
                    <a:bodyPr/>
                    <a:lstStyle/>
                    <a:p>
                      <a:pPr defTabSz="1524000">
                        <a:lnSpc>
                          <a:spcPct val="200000"/>
                        </a:lnSpc>
                        <a:spcBef>
                          <a:spcPts val="2300"/>
                        </a:spcBef>
                      </a:pPr>
                      <a:r>
                        <a:rPr b="1" sz="3000">
                          <a:latin typeface="Times New Roman"/>
                          <a:ea typeface="Times New Roman"/>
                          <a:cs typeface="Times New Roman"/>
                          <a:sym typeface="Times New Roman"/>
                        </a:rPr>
                        <a:t>COR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2300"/>
                        </a:spcBef>
                      </a:pPr>
                      <a:r>
                        <a:rPr b="1" sz="3000">
                          <a:latin typeface="Times New Roman"/>
                          <a:ea typeface="Times New Roman"/>
                          <a:cs typeface="Times New Roman"/>
                          <a:sym typeface="Times New Roman"/>
                        </a:rPr>
                        <a:t>LOE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2300"/>
                        </a:spcBef>
                      </a:pPr>
                      <a:r>
                        <a:rPr b="1" sz="3000">
                          <a:latin typeface="Times New Roman"/>
                          <a:ea typeface="Times New Roman"/>
                          <a:cs typeface="Times New Roman"/>
                          <a:sym typeface="Times New Roman"/>
                        </a:rPr>
                        <a:t>Recommendation</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235873">
                <a:tc>
                  <a:txBody>
                    <a:bodyPr/>
                    <a:lstStyle/>
                    <a:p>
                      <a:pPr defTabSz="1524000">
                        <a:lnSpc>
                          <a:spcPct val="200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with AAS, it is recommended to treat with long-term beta blockers (unless contraindicated) to control heart rate and BP to reduce late aortic-related adverse events. Additional antihypertensive agents (particularly ARBs and ACEIs) should be added, as necessary, to adequately control BP.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4" name="Picture 2" descr="Picture 2"/>
          <p:cNvPicPr>
            <a:picLocks noChangeAspect="1"/>
          </p:cNvPicPr>
          <p:nvPr/>
        </p:nvPicPr>
        <p:blipFill>
          <a:blip r:embed="rId2">
            <a:extLst/>
          </a:blip>
          <a:srcRect l="2657" t="7605" r="2658" b="7723"/>
          <a:stretch>
            <a:fillRect/>
          </a:stretch>
        </p:blipFill>
        <p:spPr>
          <a:xfrm>
            <a:off x="1885705" y="1972506"/>
            <a:ext cx="19693999" cy="10566735"/>
          </a:xfrm>
          <a:prstGeom prst="rect">
            <a:avLst/>
          </a:prstGeom>
          <a:ln w="12700">
            <a:miter lim="400000"/>
          </a:ln>
        </p:spPr>
      </p:pic>
      <p:sp>
        <p:nvSpPr>
          <p:cNvPr id="315" name="TextBox 4"/>
          <p:cNvSpPr txBox="1"/>
          <p:nvPr/>
        </p:nvSpPr>
        <p:spPr>
          <a:xfrm>
            <a:off x="5007705" y="127000"/>
            <a:ext cx="13535596"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21. Acute Aortic Dissection: Malperfusion Treatment Options.</a:t>
            </a:r>
          </a:p>
        </p:txBody>
      </p:sp>
      <p:sp>
        <p:nvSpPr>
          <p:cNvPr id="316" name="TextBox 5"/>
          <p:cNvSpPr txBox="1"/>
          <p:nvPr/>
        </p:nvSpPr>
        <p:spPr>
          <a:xfrm>
            <a:off x="21655902" y="10668000"/>
            <a:ext cx="2641601" cy="16764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AoD indicates aortic dissection; and TEVAR, thoracic endovascular aortic repair.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TextBox 2"/>
          <p:cNvSpPr txBox="1"/>
          <p:nvPr/>
        </p:nvSpPr>
        <p:spPr>
          <a:xfrm>
            <a:off x="4884837" y="889000"/>
            <a:ext cx="14614327"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Initial Surgical Considerations in Acute Type A Aortic Dissection</a:t>
            </a:r>
          </a:p>
        </p:txBody>
      </p:sp>
      <p:graphicFrame>
        <p:nvGraphicFramePr>
          <p:cNvPr id="320" name="Table 1"/>
          <p:cNvGraphicFramePr/>
          <p:nvPr/>
        </p:nvGraphicFramePr>
        <p:xfrm>
          <a:off x="4238756" y="3556000"/>
          <a:ext cx="15906486" cy="817785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55143"/>
                <a:gridCol w="1350429"/>
                <a:gridCol w="12988212"/>
              </a:tblGrid>
              <a:tr h="2532705">
                <a:tc gridSpan="3">
                  <a:txBody>
                    <a:bodyPr/>
                    <a:lstStyle/>
                    <a:p>
                      <a:pPr defTabSz="1524000">
                        <a:lnSpc>
                          <a:spcPct val="200000"/>
                        </a:lnSpc>
                        <a:spcBef>
                          <a:spcPts val="1000"/>
                        </a:spcBef>
                        <a:defRPr b="0" sz="3000">
                          <a:latin typeface="Times New Roman"/>
                          <a:ea typeface="Times New Roman"/>
                          <a:cs typeface="Times New Roman"/>
                          <a:sym typeface="Times New Roman"/>
                        </a:defRPr>
                      </a:pPr>
                      <a:r>
                        <a:t> </a:t>
                      </a:r>
                      <a:r>
                        <a:rPr b="1"/>
                        <a:t>Recommendations for Initial Surgical Considerations in Acute Type A Aortic Dissection </a:t>
                      </a:r>
                    </a:p>
                    <a:p>
                      <a:pPr defTabSz="1524000">
                        <a:lnSpc>
                          <a:spcPct val="200000"/>
                        </a:lnSpc>
                        <a:spcBef>
                          <a:spcPts val="1000"/>
                        </a:spcBef>
                        <a:defRPr sz="3000">
                          <a:latin typeface="Times New Roman"/>
                          <a:ea typeface="Times New Roman"/>
                          <a:cs typeface="Times New Roman"/>
                          <a:sym typeface="Times New Roman"/>
                        </a:defRPr>
                      </a:pPr>
                      <a:r>
                        <a:t> </a:t>
                      </a:r>
                      <a:r>
                        <a:rPr b="0"/>
                        <a:t>Referenced studies that support the recommendations are summarized in the Online Data Supplement.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209671">
                <a:tc>
                  <a:txBody>
                    <a:bodyPr/>
                    <a:lstStyle/>
                    <a:p>
                      <a:pPr defTabSz="1524000">
                        <a:lnSpc>
                          <a:spcPct val="200000"/>
                        </a:lnSpc>
                        <a:spcBef>
                          <a:spcPts val="1000"/>
                        </a:spcBef>
                      </a:pPr>
                      <a:r>
                        <a:rPr b="1" sz="3000">
                          <a:latin typeface="Times New Roman"/>
                          <a:ea typeface="Times New Roman"/>
                          <a:cs typeface="Times New Roman"/>
                          <a:sym typeface="Times New Roman"/>
                        </a:rPr>
                        <a:t>COR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pPr>
                      <a:r>
                        <a:rPr b="1" sz="3000">
                          <a:latin typeface="Times New Roman"/>
                          <a:ea typeface="Times New Roman"/>
                          <a:cs typeface="Times New Roman"/>
                          <a:sym typeface="Times New Roman"/>
                        </a:rPr>
                        <a:t>LOE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defRPr b="1" sz="3000">
                          <a:latin typeface="Times New Roman"/>
                          <a:ea typeface="Times New Roman"/>
                          <a:cs typeface="Times New Roman"/>
                          <a:sym typeface="Times New Roman"/>
                        </a:defRPr>
                      </a:pPr>
                      <a:r>
                        <a:t>Recommendations</a:t>
                      </a:r>
                      <a:r>
                        <a:rPr b="0"/>
                        <a: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422774">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presenting with suspected or confirmed acute type A aortic dissection, emergency surgical consultation and evaluation and immediate surgical intervention is recommended because of the high risk of associated life-threatening complications.</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3" name="TextBox 2"/>
          <p:cNvSpPr txBox="1"/>
          <p:nvPr/>
        </p:nvSpPr>
        <p:spPr>
          <a:xfrm>
            <a:off x="4884837" y="889000"/>
            <a:ext cx="14614327"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Initial Surgical Considerations in Acute Type A Aortic Dissection (con’t.)</a:t>
            </a:r>
          </a:p>
        </p:txBody>
      </p:sp>
      <p:graphicFrame>
        <p:nvGraphicFramePr>
          <p:cNvPr id="324" name="Table 1"/>
          <p:cNvGraphicFramePr/>
          <p:nvPr/>
        </p:nvGraphicFramePr>
        <p:xfrm>
          <a:off x="4318000" y="3937000"/>
          <a:ext cx="15748000" cy="711200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539637"/>
                <a:gridCol w="1336962"/>
                <a:gridCol w="12858700"/>
              </a:tblGrid>
              <a:tr h="3549650">
                <a:tc>
                  <a:txBody>
                    <a:bodyPr/>
                    <a:lstStyle/>
                    <a:p>
                      <a:pPr defTabSz="1524000">
                        <a:lnSpc>
                          <a:spcPct val="200000"/>
                        </a:lnSpc>
                        <a:spcBef>
                          <a:spcPts val="2300"/>
                        </a:spcBef>
                        <a:defRPr b="0"/>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defRPr b="0"/>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2"/>
                        <a:defRPr sz="3000">
                          <a:latin typeface="Times New Roman"/>
                          <a:ea typeface="Times New Roman"/>
                          <a:cs typeface="Times New Roman"/>
                          <a:sym typeface="Times New Roman"/>
                        </a:defRPr>
                      </a:pPr>
                      <a:r>
                        <a:t>In patients presenting with acute type A aortic dissection, who are stable enough for transfer, transfer from a low- to a high-volume aortic center is reasonable to improve survival.</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3549650">
                <a:tc>
                  <a:txBody>
                    <a:bodyPr/>
                    <a:lstStyle/>
                    <a:p>
                      <a:pPr defTabSz="1524000">
                        <a:lnSpc>
                          <a:spcPct val="200000"/>
                        </a:lnSpc>
                        <a:spcBef>
                          <a:spcPts val="1000"/>
                        </a:spcBef>
                        <a:defRPr b="0"/>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3"/>
                        <a:defRPr b="1" sz="3000">
                          <a:latin typeface="Times New Roman"/>
                          <a:ea typeface="Times New Roman"/>
                          <a:cs typeface="Times New Roman"/>
                          <a:sym typeface="Times New Roman"/>
                        </a:defRPr>
                      </a:pPr>
                      <a:r>
                        <a:t>In patients presenting with nonhemorrhagic stroke complicating acute type A aortic dissection, surgical intervention is reasonable over medical therapy to reduce mortality and improve neurologic outcomes.</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7" name="TextBox 2"/>
          <p:cNvSpPr txBox="1"/>
          <p:nvPr/>
        </p:nvSpPr>
        <p:spPr>
          <a:xfrm>
            <a:off x="6608018" y="889000"/>
            <a:ext cx="11167963"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Management of Malperfusion</a:t>
            </a:r>
          </a:p>
        </p:txBody>
      </p:sp>
      <p:graphicFrame>
        <p:nvGraphicFramePr>
          <p:cNvPr id="328" name="Table 1"/>
          <p:cNvGraphicFramePr/>
          <p:nvPr/>
        </p:nvGraphicFramePr>
        <p:xfrm>
          <a:off x="3884983" y="2240096"/>
          <a:ext cx="16614034" cy="990447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24377"/>
                <a:gridCol w="1410547"/>
                <a:gridCol w="13566408"/>
              </a:tblGrid>
              <a:tr h="1678263">
                <a:tc gridSpan="3">
                  <a:txBody>
                    <a:bodyPr/>
                    <a:lstStyle/>
                    <a:p>
                      <a:pPr defTabSz="1524000">
                        <a:lnSpc>
                          <a:spcPct val="200000"/>
                        </a:lnSpc>
                        <a:spcBef>
                          <a:spcPts val="1000"/>
                        </a:spcBef>
                        <a:defRPr sz="3000">
                          <a:latin typeface="Times New Roman"/>
                          <a:ea typeface="Times New Roman"/>
                          <a:cs typeface="Times New Roman"/>
                          <a:sym typeface="Times New Roman"/>
                        </a:defRPr>
                      </a:pPr>
                      <a:r>
                        <a:t>Recommendations for Management of Malperfusion</a:t>
                      </a:r>
                    </a:p>
                    <a:p>
                      <a:pPr defTabSz="1524000">
                        <a:lnSpc>
                          <a:spcPct val="200000"/>
                        </a:lnSpc>
                        <a:spcBef>
                          <a:spcPts val="1000"/>
                        </a:spcBef>
                        <a:defRPr b="0" sz="3000">
                          <a:latin typeface="Times New Roman"/>
                          <a:ea typeface="Times New Roman"/>
                          <a:cs typeface="Times New Roman"/>
                          <a:sym typeface="Times New Roman"/>
                        </a:defRPr>
                      </a:pPr>
                      <a:r>
                        <a:t>Referenced studies that support the recommendations are summarized in the Online Data Supplement.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233764">
                <a:tc>
                  <a:txBody>
                    <a:bodyPr/>
                    <a:lstStyle/>
                    <a:p>
                      <a:pPr defTabSz="1524000">
                        <a:lnSpc>
                          <a:spcPct val="200000"/>
                        </a:lnSpc>
                        <a:spcBef>
                          <a:spcPts val="1000"/>
                        </a:spcBef>
                      </a:pPr>
                      <a:r>
                        <a:rPr b="1" sz="3000">
                          <a:latin typeface="Times New Roman"/>
                          <a:ea typeface="Times New Roman"/>
                          <a:cs typeface="Times New Roman"/>
                          <a:sym typeface="Times New Roman"/>
                        </a:rPr>
                        <a:t>COR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pPr>
                      <a:r>
                        <a:rPr b="1" sz="3000">
                          <a:latin typeface="Times New Roman"/>
                          <a:ea typeface="Times New Roman"/>
                          <a:cs typeface="Times New Roman"/>
                          <a:sym typeface="Times New Roman"/>
                        </a:rPr>
                        <a:t>LOE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r>
                        <a:rPr b="1" sz="3000">
                          <a:latin typeface="Times New Roman"/>
                          <a:ea typeface="Times New Roman"/>
                          <a:cs typeface="Times New Roman"/>
                          <a:sym typeface="Times New Roman"/>
                        </a:rPr>
                        <a:t>Recommendations</a:t>
                      </a:r>
                    </a:p>
                  </a:txBody>
                  <a:tcPr marL="9525" marR="9525" marT="9525" marB="9525" anchor="ctr" anchorCtr="0" horzOverflow="overflow">
                    <a:lnL w="12700">
                      <a:solidFill>
                        <a:srgbClr val="000000"/>
                      </a:solidFill>
                    </a:lnL>
                    <a:lnR w="12700">
                      <a:solidFill>
                        <a:srgbClr val="000000"/>
                      </a:solidFill>
                    </a:lnR>
                    <a:lnT w="12700">
                      <a:miter lim="400000"/>
                    </a:lnT>
                    <a:lnB w="12700">
                      <a:solidFill>
                        <a:srgbClr val="000000"/>
                      </a:solidFill>
                    </a:lnB>
                  </a:tcPr>
                </a:tc>
              </a:tr>
              <a:tr h="2475728">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with acute type A aortic dissection presenting with renal, mesenteric, or lower extremity malperfusion, it is recommended to proceed to immediate operative repair of the ascending aorta.</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504014">
                <a:tc>
                  <a:txBody>
                    <a:bodyPr/>
                    <a:lstStyle/>
                    <a:p>
                      <a:pPr defTabSz="1524000">
                        <a:lnSpc>
                          <a:spcPct val="200000"/>
                        </a:lnSpc>
                        <a:spcBef>
                          <a:spcPts val="1000"/>
                        </a:spcBef>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In patients with acute type A aortic dissection presenting with clinically significant mesenteric (celiac, SMA) malperfusion, </a:t>
                      </a:r>
                      <a:r>
                        <a:rPr>
                          <a:solidFill>
                            <a:srgbClr val="201F1E"/>
                          </a:solidFill>
                        </a:rPr>
                        <a:t>either </a:t>
                      </a:r>
                      <a:r>
                        <a:t>immediate operative repair of the ascending aorta or immediate mesenteric revascularization via endovascular or open surgical intervention by those with this expertise before ascending aortic repair is reasonable.</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1" name="TextBox 2"/>
          <p:cNvSpPr txBox="1"/>
          <p:nvPr/>
        </p:nvSpPr>
        <p:spPr>
          <a:xfrm>
            <a:off x="5979715" y="635000"/>
            <a:ext cx="12424570"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26. Clinical Evidence of Malperfusion (“Malperfusion Syndrome”)</a:t>
            </a:r>
          </a:p>
        </p:txBody>
      </p:sp>
      <p:graphicFrame>
        <p:nvGraphicFramePr>
          <p:cNvPr id="332" name="Table 1"/>
          <p:cNvGraphicFramePr/>
          <p:nvPr/>
        </p:nvGraphicFramePr>
        <p:xfrm>
          <a:off x="2680228" y="2827916"/>
          <a:ext cx="19023542" cy="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97594"/>
                <a:gridCol w="14813248"/>
              </a:tblGrid>
              <a:tr h="465335">
                <a:tc>
                  <a:txBody>
                    <a:bodyPr/>
                    <a:lstStyle/>
                    <a:p>
                      <a:pPr defTabSz="1524000">
                        <a:lnSpc>
                          <a:spcPct val="200000"/>
                        </a:lnSpc>
                        <a:defRPr b="0"/>
                      </a:pPr>
                      <a:r>
                        <a:rPr b="1" sz="3200">
                          <a:latin typeface="Times New Roman"/>
                          <a:ea typeface="Times New Roman"/>
                          <a:cs typeface="Times New Roman"/>
                          <a:sym typeface="Times New Roman"/>
                        </a:rPr>
                        <a:t>End Organ</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defTabSz="1524000">
                        <a:lnSpc>
                          <a:spcPct val="200000"/>
                        </a:lnSpc>
                        <a:defRPr b="0"/>
                      </a:pPr>
                      <a:r>
                        <a:rPr b="1" sz="3200">
                          <a:latin typeface="Times New Roman"/>
                          <a:ea typeface="Times New Roman"/>
                          <a:cs typeface="Times New Roman"/>
                          <a:sym typeface="Times New Roman"/>
                        </a:rPr>
                        <a:t>Clinical Findings</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1387871">
                <a:tc>
                  <a:txBody>
                    <a:bodyPr/>
                    <a:lstStyle/>
                    <a:p>
                      <a:pPr algn="l" defTabSz="1524000">
                        <a:lnSpc>
                          <a:spcPct val="200000"/>
                        </a:lnSpc>
                        <a:defRPr b="0"/>
                      </a:pPr>
                      <a:r>
                        <a:rPr sz="3200">
                          <a:latin typeface="Times New Roman"/>
                          <a:ea typeface="Times New Roman"/>
                          <a:cs typeface="Times New Roman"/>
                          <a:sym typeface="Times New Roman"/>
                        </a:rPr>
                        <a:t>Cardiac</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Electrocardiographic changes of ischemia or infarction, troponin elevation, myocardial dysfunction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Cerebral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Stroke and neurologic deficits, coma and altered mental status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Spinal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Paraplegia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Mesenteric</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Abdominal pain, bowel ischemia, lactic acidosis, elevation of liver function test results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Renal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Acute kidney injury, oliguria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200000"/>
                        </a:lnSpc>
                        <a:defRPr b="0"/>
                      </a:pPr>
                      <a:r>
                        <a:rPr sz="3200">
                          <a:latin typeface="Times New Roman"/>
                          <a:ea typeface="Times New Roman"/>
                          <a:cs typeface="Times New Roman"/>
                          <a:sym typeface="Times New Roman"/>
                        </a:rPr>
                        <a:t>Extremity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Loss of pulses in ≥1 extremity, sensory or motor dysfunction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TextBox 2"/>
          <p:cNvSpPr txBox="1"/>
          <p:nvPr/>
        </p:nvSpPr>
        <p:spPr>
          <a:xfrm>
            <a:off x="4457696" y="762000"/>
            <a:ext cx="15468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Surgical Repair Strategies in Acute Type A Aortic Dissection</a:t>
            </a:r>
          </a:p>
        </p:txBody>
      </p:sp>
      <p:graphicFrame>
        <p:nvGraphicFramePr>
          <p:cNvPr id="336" name="Table 5"/>
          <p:cNvGraphicFramePr/>
          <p:nvPr/>
        </p:nvGraphicFramePr>
        <p:xfrm>
          <a:off x="5001193" y="3442401"/>
          <a:ext cx="14381609" cy="674865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50234"/>
                <a:gridCol w="2049563"/>
                <a:gridCol w="11069110"/>
              </a:tblGrid>
              <a:tr h="2142194">
                <a:tc gridSpan="3">
                  <a:txBody>
                    <a:bodyPr/>
                    <a:lstStyle/>
                    <a:p>
                      <a:pPr defTabSz="1524000">
                        <a:lnSpc>
                          <a:spcPct val="200000"/>
                        </a:lnSpc>
                        <a:spcBef>
                          <a:spcPts val="1000"/>
                        </a:spcBef>
                        <a:defRPr sz="3000">
                          <a:latin typeface="Times New Roman"/>
                          <a:ea typeface="Times New Roman"/>
                          <a:cs typeface="Times New Roman"/>
                          <a:sym typeface="Times New Roman"/>
                        </a:defRPr>
                      </a:pPr>
                      <a:r>
                        <a:t>Recommendations for Surgical Repair Strategies in Acute Type A Aortic Dissection </a:t>
                      </a:r>
                      <a:br/>
                      <a:r>
                        <a:rPr b="0"/>
                        <a:t>Referenced studies that support the recommendations are summarized in the Online Data Supplement.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277677">
                <a:tc>
                  <a:txBody>
                    <a:bodyPr/>
                    <a:lstStyle/>
                    <a:p>
                      <a:pPr defTabSz="1524000">
                        <a:lnSpc>
                          <a:spcPct val="200000"/>
                        </a:lnSpc>
                        <a:spcBef>
                          <a:spcPts val="1000"/>
                        </a:spcBef>
                      </a:pPr>
                      <a:r>
                        <a:rPr b="1" sz="3000">
                          <a:latin typeface="Times New Roman"/>
                          <a:ea typeface="Times New Roman"/>
                          <a:cs typeface="Times New Roman"/>
                          <a:sym typeface="Times New Roman"/>
                        </a:rPr>
                        <a:t>COR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pPr>
                      <a:r>
                        <a:rPr b="1" sz="3000">
                          <a:latin typeface="Times New Roman"/>
                          <a:ea typeface="Times New Roman"/>
                          <a:cs typeface="Times New Roman"/>
                          <a:sym typeface="Times New Roman"/>
                        </a:rPr>
                        <a:t>LOE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defRPr b="1" sz="3000">
                          <a:latin typeface="Times New Roman"/>
                          <a:ea typeface="Times New Roman"/>
                          <a:cs typeface="Times New Roman"/>
                          <a:sym typeface="Times New Roman"/>
                        </a:defRPr>
                      </a:pPr>
                      <a:r>
                        <a:t>Recommendations</a:t>
                      </a:r>
                    </a:p>
                  </a:txBody>
                  <a:tcPr marL="9525" marR="9525" marT="9525" marB="9525" anchor="ctr" anchorCtr="0" horzOverflow="overflow">
                    <a:lnL w="12700">
                      <a:solidFill>
                        <a:srgbClr val="000000"/>
                      </a:solidFill>
                    </a:lnL>
                    <a:lnR w="12700">
                      <a:solidFill>
                        <a:srgbClr val="000000"/>
                      </a:solidFill>
                    </a:lnR>
                    <a:lnT w="12700">
                      <a:miter lim="400000"/>
                    </a:lnT>
                    <a:lnB w="12700">
                      <a:solidFill>
                        <a:srgbClr val="000000"/>
                      </a:solidFill>
                    </a:lnB>
                  </a:tcPr>
                </a:tc>
              </a:tr>
              <a:tr h="447364">
                <a:tc gridSpan="3">
                  <a:txBody>
                    <a:bodyPr/>
                    <a:lstStyle/>
                    <a:p>
                      <a:pPr defTabSz="1524000">
                        <a:lnSpc>
                          <a:spcPct val="200000"/>
                        </a:lnSpc>
                        <a:spcBef>
                          <a:spcPts val="1000"/>
                        </a:spcBef>
                      </a:pPr>
                      <a:r>
                        <a:rPr b="1" sz="3000">
                          <a:latin typeface="Times New Roman"/>
                          <a:ea typeface="Times New Roman"/>
                          <a:cs typeface="Times New Roman"/>
                          <a:sym typeface="Times New Roman"/>
                        </a:rPr>
                        <a:t> Aortic Repair Strategies</a:t>
                      </a:r>
                    </a:p>
                  </a:txBody>
                  <a:tcPr marL="9525" marR="9525" marT="9525" marB="9525" anchor="ctr" anchorCtr="0" horzOverflow="overflow">
                    <a:lnL w="12700">
                      <a:solidFill>
                        <a:srgbClr val="000000"/>
                      </a:solidFill>
                    </a:lnL>
                    <a:lnR w="12700">
                      <a:miter lim="400000"/>
                    </a:lnR>
                    <a:lnT w="12700">
                      <a:solidFill>
                        <a:srgbClr val="000000"/>
                      </a:solidFill>
                    </a:lnT>
                    <a:lnB w="12700">
                      <a:solidFill>
                        <a:srgbClr val="000000"/>
                      </a:solidFill>
                    </a:lnB>
                    <a:solidFill>
                      <a:srgbClr val="D9D9D9"/>
                    </a:solidFill>
                  </a:tcPr>
                </a:tc>
                <a:tc hMerge="1">
                  <a:tcPr/>
                </a:tc>
                <a:tc hMerge="1">
                  <a:tcPr/>
                </a:tc>
              </a:tr>
              <a:tr h="2989609">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with acute type A aortic dissection and a partially dissected aortic root but no significant aortic valve leaflet pathology, aortic valve resuspension is recommended over valve replacement.</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9" name="TextBox 2"/>
          <p:cNvSpPr txBox="1"/>
          <p:nvPr/>
        </p:nvSpPr>
        <p:spPr>
          <a:xfrm>
            <a:off x="4457695" y="635000"/>
            <a:ext cx="15468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Surgical Repair Strategies in Acute Type A Aortic Dissection (con’t.)</a:t>
            </a:r>
          </a:p>
        </p:txBody>
      </p:sp>
      <p:graphicFrame>
        <p:nvGraphicFramePr>
          <p:cNvPr id="340" name="Table 1"/>
          <p:cNvGraphicFramePr/>
          <p:nvPr/>
        </p:nvGraphicFramePr>
        <p:xfrm>
          <a:off x="2426223" y="2921000"/>
          <a:ext cx="19531547" cy="932942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698328"/>
                <a:gridCol w="2784145"/>
                <a:gridCol w="15036372"/>
              </a:tblGrid>
              <a:tr h="3741648">
                <a:tc>
                  <a:txBody>
                    <a:bodyPr/>
                    <a:lstStyle/>
                    <a:p>
                      <a:pPr defTabSz="1524000">
                        <a:lnSpc>
                          <a:spcPct val="200000"/>
                        </a:lnSpc>
                        <a:spcBef>
                          <a:spcPts val="1000"/>
                        </a:spcBef>
                        <a:defRPr b="0"/>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defRPr b="0"/>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2"/>
                        <a:defRPr sz="3000">
                          <a:latin typeface="Times New Roman"/>
                          <a:ea typeface="Times New Roman"/>
                          <a:cs typeface="Times New Roman"/>
                          <a:sym typeface="Times New Roman"/>
                        </a:defRPr>
                      </a:pPr>
                      <a:r>
                        <a:t>In patients with acute type A aortic dissection who have extensive destruction of the aortic root, a root aneurysm, or a known genetic aortic disorder, aortic root replacement is recommended with a mechanical or biological valved conduit.</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FFFFFF"/>
                      </a:solidFill>
                    </a:lnB>
                  </a:tcPr>
                </a:tc>
              </a:tr>
              <a:tr h="2469498">
                <a:tc>
                  <a:txBody>
                    <a:bodyPr/>
                    <a:lstStyle/>
                    <a:p>
                      <a:pPr defTabSz="1524000">
                        <a:lnSpc>
                          <a:spcPct val="200000"/>
                        </a:lnSpc>
                        <a:spcBef>
                          <a:spcPts val="1000"/>
                        </a:spcBef>
                        <a:defRPr b="0"/>
                      </a:pPr>
                      <a:r>
                        <a:rPr b="1" sz="3000">
                          <a:latin typeface="Times New Roman"/>
                          <a:ea typeface="Times New Roman"/>
                          <a:cs typeface="Times New Roman"/>
                          <a:sym typeface="Times New Roman"/>
                        </a:rPr>
                        <a:t>2b</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algn="l" defTabSz="1524000">
                        <a:lnSpc>
                          <a:spcPct val="200000"/>
                        </a:lnSpc>
                        <a:spcBef>
                          <a:spcPts val="2300"/>
                        </a:spcBef>
                      </a:pPr>
                      <a:r>
                        <a:rPr b="1" sz="3000">
                          <a:latin typeface="Times New Roman"/>
                          <a:ea typeface="Times New Roman"/>
                          <a:cs typeface="Times New Roman"/>
                          <a:sym typeface="Times New Roman"/>
                        </a:rPr>
                        <a:t>In selected patients who are stable, valve-sparing root repair may be reasonable, when performed by experienced surgeons in a Multidisciplinary Aortic Team.</a:t>
                      </a:r>
                    </a:p>
                  </a:txBody>
                  <a:tcPr marL="9525" marR="9525" marT="9525" marB="9525" anchor="t" anchorCtr="0" horzOverflow="overflow">
                    <a:lnL w="12700">
                      <a:solidFill>
                        <a:srgbClr val="000000"/>
                      </a:solidFill>
                    </a:lnL>
                    <a:lnR w="12700">
                      <a:solidFill>
                        <a:srgbClr val="000000"/>
                      </a:solidFill>
                    </a:lnR>
                    <a:lnT w="12700">
                      <a:solidFill>
                        <a:srgbClr val="FFFFFF"/>
                      </a:solidFill>
                    </a:lnT>
                    <a:lnB w="12700">
                      <a:solidFill>
                        <a:srgbClr val="000000"/>
                      </a:solidFill>
                    </a:lnB>
                  </a:tcPr>
                </a:tc>
              </a:tr>
              <a:tr h="3105573">
                <a:tc>
                  <a:txBody>
                    <a:bodyPr/>
                    <a:lstStyle/>
                    <a:p>
                      <a:pPr defTabSz="1524000">
                        <a:lnSpc>
                          <a:spcPct val="200000"/>
                        </a:lnSpc>
                        <a:spcBef>
                          <a:spcPts val="1000"/>
                        </a:spcBef>
                        <a:defRPr b="0"/>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3"/>
                        <a:defRPr b="1" sz="3000">
                          <a:latin typeface="Times New Roman"/>
                          <a:ea typeface="Times New Roman"/>
                          <a:cs typeface="Times New Roman"/>
                          <a:sym typeface="Times New Roman"/>
                        </a:defRPr>
                      </a:pPr>
                      <a:r>
                        <a:t>In patients with acute type A aortic dissection undergoing aortic repair, an open distal anastomosis is recommended to improve survival and increase false-lumen thrombosis rates.</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3" name="TextBox 2"/>
          <p:cNvSpPr txBox="1"/>
          <p:nvPr/>
        </p:nvSpPr>
        <p:spPr>
          <a:xfrm>
            <a:off x="4457696" y="889000"/>
            <a:ext cx="15468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Surgical Repair Strategies in Acute Type A Aortic Dissection (con’t.)</a:t>
            </a:r>
          </a:p>
        </p:txBody>
      </p:sp>
      <p:graphicFrame>
        <p:nvGraphicFramePr>
          <p:cNvPr id="344" name="Table 1"/>
          <p:cNvGraphicFramePr/>
          <p:nvPr/>
        </p:nvGraphicFramePr>
        <p:xfrm>
          <a:off x="4381496" y="3429000"/>
          <a:ext cx="15621001" cy="8153242"/>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358073"/>
                <a:gridCol w="2226350"/>
                <a:gridCol w="12023876"/>
              </a:tblGrid>
              <a:tr h="3113672">
                <a:tc>
                  <a:txBody>
                    <a:bodyPr/>
                    <a:lstStyle/>
                    <a:p>
                      <a:pPr defTabSz="1524000">
                        <a:lnSpc>
                          <a:spcPct val="200000"/>
                        </a:lnSpc>
                        <a:spcBef>
                          <a:spcPts val="1000"/>
                        </a:spcBef>
                        <a:defRPr b="0"/>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defRPr b="0"/>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4"/>
                        <a:defRPr sz="3000">
                          <a:latin typeface="Times New Roman"/>
                          <a:ea typeface="Times New Roman"/>
                          <a:cs typeface="Times New Roman"/>
                          <a:sym typeface="Times New Roman"/>
                        </a:defRPr>
                      </a:pPr>
                      <a:r>
                        <a:t>In patients with acute type A aortic dissection without an intimal tear in the arch or a significant arch aneurysm, hemiarch repair is recommended over more extensive arch replacement.</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5026869">
                <a:tc>
                  <a:txBody>
                    <a:bodyPr/>
                    <a:lstStyle/>
                    <a:p>
                      <a:pPr defTabSz="1524000">
                        <a:lnSpc>
                          <a:spcPct val="200000"/>
                        </a:lnSpc>
                        <a:spcBef>
                          <a:spcPts val="1000"/>
                        </a:spcBef>
                        <a:defRPr b="0"/>
                      </a:pPr>
                      <a:r>
                        <a:rPr b="1" sz="3000">
                          <a:latin typeface="Times New Roman"/>
                          <a:ea typeface="Times New Roman"/>
                          <a:cs typeface="Times New Roman"/>
                          <a:sym typeface="Times New Roman"/>
                        </a:rPr>
                        <a:t>2b</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5"/>
                        <a:defRPr b="1" sz="3000">
                          <a:latin typeface="Times New Roman"/>
                          <a:ea typeface="Times New Roman"/>
                          <a:cs typeface="Times New Roman"/>
                          <a:sym typeface="Times New Roman"/>
                        </a:defRPr>
                      </a:pPr>
                      <a:r>
                        <a:t>In patients with acute type A aortic dissection and a dissection flap extending through the arch into the descending thoracic aorta, an extended aortic repair with antegrade stenting of the proximal descending thoracic aorta may be considered to treat malperfusion and reduce late distal aortic complications.</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TextBox 1"/>
          <p:cNvSpPr txBox="1"/>
          <p:nvPr/>
        </p:nvSpPr>
        <p:spPr>
          <a:xfrm>
            <a:off x="4013200" y="5498653"/>
            <a:ext cx="16357601" cy="26416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algn="ctr" defTabSz="1524000">
              <a:lnSpc>
                <a:spcPct val="100000"/>
              </a:lnSpc>
              <a:spcBef>
                <a:spcPts val="0"/>
              </a:spcBef>
              <a:defRPr sz="8200">
                <a:latin typeface="Lub Dub Heavy"/>
                <a:ea typeface="Lub Dub Heavy"/>
                <a:cs typeface="Lub Dub Heavy"/>
                <a:sym typeface="Lub Dub Heavy"/>
              </a:defRPr>
            </a:lvl1pPr>
          </a:lstStyle>
          <a:p>
            <a:pPr/>
            <a:r>
              <a:t>Normal Anatomy, Abnormal Anatomy, and Definitions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7" name="TextBox 2"/>
          <p:cNvSpPr txBox="1"/>
          <p:nvPr/>
        </p:nvSpPr>
        <p:spPr>
          <a:xfrm>
            <a:off x="4457696" y="889000"/>
            <a:ext cx="15468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Surgical Repair Strategies in Acute Type A Aortic Dissection (con’t.)</a:t>
            </a:r>
          </a:p>
        </p:txBody>
      </p:sp>
      <p:graphicFrame>
        <p:nvGraphicFramePr>
          <p:cNvPr id="348" name="Table 1"/>
          <p:cNvGraphicFramePr/>
          <p:nvPr/>
        </p:nvGraphicFramePr>
        <p:xfrm>
          <a:off x="3809996" y="3048000"/>
          <a:ext cx="16764001" cy="903287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457524"/>
                <a:gridCol w="2389385"/>
                <a:gridCol w="12904389"/>
              </a:tblGrid>
              <a:tr h="666441">
                <a:tc gridSpan="3">
                  <a:txBody>
                    <a:bodyPr/>
                    <a:lstStyle/>
                    <a:p>
                      <a:pPr defTabSz="1524000">
                        <a:lnSpc>
                          <a:spcPct val="200000"/>
                        </a:lnSpc>
                        <a:spcBef>
                          <a:spcPts val="1000"/>
                        </a:spcBef>
                        <a:defRPr b="0"/>
                      </a:pPr>
                      <a:r>
                        <a:rPr b="1" sz="3000">
                          <a:latin typeface="Times New Roman"/>
                          <a:ea typeface="Times New Roman"/>
                          <a:cs typeface="Times New Roman"/>
                          <a:sym typeface="Times New Roman"/>
                        </a:rPr>
                        <a:t>Perfusion and Cannulation Strategies</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D9D9"/>
                    </a:solidFill>
                  </a:tcPr>
                </a:tc>
                <a:tc hMerge="1">
                  <a:tcPr/>
                </a:tc>
                <a:tc hMerge="1">
                  <a:tcPr/>
                </a:tc>
              </a:tr>
              <a:tr h="2988617">
                <a:tc>
                  <a:txBody>
                    <a:bodyPr/>
                    <a:lstStyle/>
                    <a:p>
                      <a:pPr defTabSz="1524000">
                        <a:lnSpc>
                          <a:spcPct val="200000"/>
                        </a:lnSpc>
                        <a:spcBef>
                          <a:spcPts val="1000"/>
                        </a:spcBef>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6"/>
                        <a:defRPr b="1" sz="3000">
                          <a:latin typeface="Times New Roman"/>
                          <a:ea typeface="Times New Roman"/>
                          <a:cs typeface="Times New Roman"/>
                          <a:sym typeface="Times New Roman"/>
                        </a:defRPr>
                      </a:pPr>
                      <a:r>
                        <a:t>In patients with acute type A aortic dissection undergoing surgical repair, axillary cannulation, when feasible, is reasonable over femoral cannulation to reduce the risk of stroke or retrograde malperfusion.</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376497">
                <a:tc>
                  <a:txBody>
                    <a:bodyPr/>
                    <a:lstStyle/>
                    <a:p>
                      <a:pPr defTabSz="1524000">
                        <a:lnSpc>
                          <a:spcPct val="200000"/>
                        </a:lnSpc>
                        <a:spcBef>
                          <a:spcPts val="1000"/>
                        </a:spcBef>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7"/>
                        <a:defRPr b="1" sz="3000">
                          <a:latin typeface="Times New Roman"/>
                          <a:ea typeface="Times New Roman"/>
                          <a:cs typeface="Times New Roman"/>
                          <a:sym typeface="Times New Roman"/>
                        </a:defRPr>
                      </a:pPr>
                      <a:r>
                        <a:t>In patients with acute type A aortic dissection undergoing surgical repair who require circulatory arrest, cerebral perfusion is reasonable to improve neurologic outcomes.</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988617">
                <a:tc>
                  <a:txBody>
                    <a:bodyPr/>
                    <a:lstStyle/>
                    <a:p>
                      <a:pPr defTabSz="1524000">
                        <a:lnSpc>
                          <a:spcPct val="200000"/>
                        </a:lnSpc>
                        <a:spcBef>
                          <a:spcPts val="1000"/>
                        </a:spcBef>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8"/>
                        <a:defRPr b="1" sz="3000">
                          <a:latin typeface="Times New Roman"/>
                          <a:ea typeface="Times New Roman"/>
                          <a:cs typeface="Times New Roman"/>
                          <a:sym typeface="Times New Roman"/>
                        </a:defRPr>
                      </a:pPr>
                      <a:r>
                        <a:t>In patients with acute type A aortic dissection undergoing surgical repair, direct aortic or innominate artery cannulation with imaging guidance is reasonable as an alternative to femoral or axillary cannulation.</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1" name="TextBox 2"/>
          <p:cNvSpPr txBox="1"/>
          <p:nvPr/>
        </p:nvSpPr>
        <p:spPr>
          <a:xfrm>
            <a:off x="3600448" y="2032000"/>
            <a:ext cx="17183104"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Management of Acute Type B Aortic Dissection</a:t>
            </a:r>
          </a:p>
        </p:txBody>
      </p:sp>
      <p:graphicFrame>
        <p:nvGraphicFramePr>
          <p:cNvPr id="352" name="Table 1"/>
          <p:cNvGraphicFramePr/>
          <p:nvPr/>
        </p:nvGraphicFramePr>
        <p:xfrm>
          <a:off x="3632730" y="3594549"/>
          <a:ext cx="17118540" cy="592813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72951"/>
                <a:gridCol w="1453995"/>
                <a:gridCol w="13978892"/>
              </a:tblGrid>
              <a:tr h="2876275">
                <a:tc gridSpan="3">
                  <a:txBody>
                    <a:bodyPr/>
                    <a:lstStyle/>
                    <a:p>
                      <a:pPr defTabSz="1524000">
                        <a:lnSpc>
                          <a:spcPct val="200000"/>
                        </a:lnSpc>
                        <a:spcBef>
                          <a:spcPts val="1000"/>
                        </a:spcBef>
                        <a:defRPr sz="3000">
                          <a:latin typeface="Times New Roman"/>
                          <a:ea typeface="Times New Roman"/>
                          <a:cs typeface="Times New Roman"/>
                          <a:sym typeface="Times New Roman"/>
                        </a:defRPr>
                      </a:pPr>
                      <a:r>
                        <a:t>Recommendations for the Management of Acute Type B Aortic Dissection</a:t>
                      </a:r>
                    </a:p>
                    <a:p>
                      <a:pPr defTabSz="1524000">
                        <a:lnSpc>
                          <a:spcPct val="200000"/>
                        </a:lnSpc>
                        <a:spcBef>
                          <a:spcPts val="1000"/>
                        </a:spcBef>
                        <a:defRPr b="0" sz="3000">
                          <a:latin typeface="Times New Roman"/>
                          <a:ea typeface="Times New Roman"/>
                          <a:cs typeface="Times New Roman"/>
                          <a:sym typeface="Times New Roman"/>
                        </a:defRPr>
                      </a:pPr>
                      <a:r>
                        <a:t>Referenced studies that support the recommendations are summarized in the Online Data Supplement.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969965">
                <a:tc>
                  <a:txBody>
                    <a:bodyPr/>
                    <a:lstStyle/>
                    <a:p>
                      <a:pPr defTabSz="1524000">
                        <a:lnSpc>
                          <a:spcPct val="200000"/>
                        </a:lnSpc>
                        <a:spcBef>
                          <a:spcPts val="1000"/>
                        </a:spcBef>
                      </a:pPr>
                      <a:r>
                        <a:rPr b="1" sz="3000">
                          <a:latin typeface="Times New Roman"/>
                          <a:ea typeface="Times New Roman"/>
                          <a:cs typeface="Times New Roman"/>
                          <a:sym typeface="Times New Roman"/>
                        </a:rPr>
                        <a:t>COR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pPr>
                      <a:r>
                        <a:rPr b="1" sz="3000">
                          <a:latin typeface="Times New Roman"/>
                          <a:ea typeface="Times New Roman"/>
                          <a:cs typeface="Times New Roman"/>
                          <a:sym typeface="Times New Roman"/>
                        </a:rPr>
                        <a:t>LOE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spcBef>
                          <a:spcPts val="1000"/>
                        </a:spcBef>
                        <a:defRPr b="1" sz="3000">
                          <a:latin typeface="Times New Roman"/>
                          <a:ea typeface="Times New Roman"/>
                          <a:cs typeface="Times New Roman"/>
                          <a:sym typeface="Times New Roman"/>
                        </a:defRPr>
                      </a:pPr>
                      <a:r>
                        <a:t>Recommendations</a:t>
                      </a:r>
                      <a:r>
                        <a:rPr b="0"/>
                        <a: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069192">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all patients with uncomplicated acute type B aortic dissection, medical therapy is recommended as the initial management strategy.</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5" name="TextBox 2"/>
          <p:cNvSpPr txBox="1"/>
          <p:nvPr/>
        </p:nvSpPr>
        <p:spPr>
          <a:xfrm>
            <a:off x="6664323" y="1016000"/>
            <a:ext cx="11055352"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Management of Acute Type B Aortic Dissection (con’t.)</a:t>
            </a:r>
          </a:p>
        </p:txBody>
      </p:sp>
      <p:graphicFrame>
        <p:nvGraphicFramePr>
          <p:cNvPr id="356" name="Table 1"/>
          <p:cNvGraphicFramePr/>
          <p:nvPr/>
        </p:nvGraphicFramePr>
        <p:xfrm>
          <a:off x="3524246" y="3556000"/>
          <a:ext cx="17335504" cy="7580252"/>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694171"/>
                <a:gridCol w="1472437"/>
                <a:gridCol w="14156195"/>
              </a:tblGrid>
              <a:tr h="1767424">
                <a:tc>
                  <a:txBody>
                    <a:bodyPr/>
                    <a:lstStyle/>
                    <a:p>
                      <a:pPr defTabSz="1524000">
                        <a:lnSpc>
                          <a:spcPct val="200000"/>
                        </a:lnSpc>
                        <a:spcBef>
                          <a:spcPts val="2300"/>
                        </a:spcBef>
                        <a:defRPr b="0"/>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rowSpan="3">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In</a:t>
                      </a:r>
                      <a:r>
                        <a:rPr b="0"/>
                        <a:t> </a:t>
                      </a:r>
                      <a:r>
                        <a:t> patients with acute type B aortic dissection and rupture or other complications (Table 27), intervention is recommended.</a:t>
                      </a:r>
                    </a:p>
                    <a:p>
                      <a:pPr indent="457200" algn="l" defTabSz="1524000">
                        <a:lnSpc>
                          <a:spcPct val="200000"/>
                        </a:lnSpc>
                        <a:defRPr b="1" sz="3000">
                          <a:latin typeface="Times New Roman"/>
                          <a:ea typeface="Times New Roman"/>
                          <a:cs typeface="Times New Roman"/>
                          <a:sym typeface="Times New Roman"/>
                        </a:defRPr>
                      </a:pPr>
                      <a:r>
                        <a:t>In patients with rupture, in the presence of suitable anatomy, endovascular stent grafting, rather than open surgical repair, is recommended.</a:t>
                      </a:r>
                    </a:p>
                    <a:p>
                      <a:pPr indent="457200" algn="l" defTabSz="1524000">
                        <a:lnSpc>
                          <a:spcPct val="200000"/>
                        </a:lnSpc>
                        <a:defRPr b="1" sz="3000">
                          <a:latin typeface="Times New Roman"/>
                          <a:ea typeface="Times New Roman"/>
                          <a:cs typeface="Times New Roman"/>
                          <a:sym typeface="Times New Roman"/>
                        </a:defRPr>
                      </a:pPr>
                      <a:r>
                        <a:t>In patients with other complications, in the presence of suitable anatomy, the use of endovascular approaches, rather than open surgical repair, is reasonable.</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66852">
                <a:tc>
                  <a:txBody>
                    <a:bodyPr/>
                    <a:lstStyle/>
                    <a:p>
                      <a:pPr defTabSz="1524000">
                        <a:lnSpc>
                          <a:spcPct val="200000"/>
                        </a:lnSpc>
                        <a:spcBef>
                          <a:spcPts val="2300"/>
                        </a:spcBef>
                        <a:defRPr b="0"/>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C-EO</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vMerge="1">
                  <a:tcPr/>
                </a:tc>
              </a:tr>
              <a:tr h="2322239">
                <a:tc>
                  <a:txBody>
                    <a:bodyPr/>
                    <a:lstStyle/>
                    <a:p>
                      <a:pPr defTabSz="1524000">
                        <a:lnSpc>
                          <a:spcPct val="200000"/>
                        </a:lnSpc>
                        <a:spcBef>
                          <a:spcPts val="2300"/>
                        </a:spcBef>
                        <a:defRPr b="0"/>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vMerge="1">
                  <a:tcPr/>
                </a:tc>
              </a:tr>
              <a:tr h="1711034">
                <a:tc>
                  <a:txBody>
                    <a:bodyPr/>
                    <a:lstStyle/>
                    <a:p>
                      <a:pPr defTabSz="1524000">
                        <a:lnSpc>
                          <a:spcPct val="200000"/>
                        </a:lnSpc>
                        <a:spcBef>
                          <a:spcPts val="1000"/>
                        </a:spcBef>
                        <a:defRPr b="0"/>
                      </a:pPr>
                      <a:r>
                        <a:rPr b="1" sz="3000">
                          <a:latin typeface="Times New Roman"/>
                          <a:ea typeface="Times New Roman"/>
                          <a:cs typeface="Times New Roman"/>
                          <a:sym typeface="Times New Roman"/>
                        </a:rPr>
                        <a:t>2b</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B-R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200000"/>
                        </a:lnSpc>
                        <a:buSzPct val="100000"/>
                        <a:buAutoNum type="arabicPeriod" startAt="3"/>
                        <a:defRPr b="1" sz="3000">
                          <a:latin typeface="Times New Roman"/>
                          <a:ea typeface="Times New Roman"/>
                          <a:cs typeface="Times New Roman"/>
                          <a:sym typeface="Times New Roman"/>
                        </a:defRPr>
                      </a:pPr>
                      <a:r>
                        <a:t>In patients with uncomplicated acute type B aortic dissection who have high-risk anatomic features (Table 28), endovascular management may be considered.</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9" name="TextBox 2"/>
          <p:cNvSpPr txBox="1"/>
          <p:nvPr/>
        </p:nvSpPr>
        <p:spPr>
          <a:xfrm>
            <a:off x="5123455" y="1016000"/>
            <a:ext cx="14137085"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27. Consensus Features of Complicated Acute Type B Aortic Dissection</a:t>
            </a:r>
          </a:p>
        </p:txBody>
      </p:sp>
      <p:graphicFrame>
        <p:nvGraphicFramePr>
          <p:cNvPr id="360" name="Table 1"/>
          <p:cNvGraphicFramePr/>
          <p:nvPr/>
        </p:nvGraphicFramePr>
        <p:xfrm>
          <a:off x="2426226" y="2794000"/>
          <a:ext cx="19531544" cy="8127997"/>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6335816"/>
                <a:gridCol w="13183026"/>
              </a:tblGrid>
              <a:tr h="606769">
                <a:tc>
                  <a:txBody>
                    <a:bodyPr/>
                    <a:lstStyle/>
                    <a:p>
                      <a:pPr defTabSz="1524000">
                        <a:lnSpc>
                          <a:spcPct val="150000"/>
                        </a:lnSpc>
                        <a:defRPr b="0"/>
                      </a:pPr>
                      <a:r>
                        <a:rPr b="1" sz="3200">
                          <a:latin typeface="Times New Roman"/>
                          <a:ea typeface="Times New Roman"/>
                          <a:cs typeface="Times New Roman"/>
                          <a:sym typeface="Times New Roman"/>
                        </a:rPr>
                        <a:t>Feature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defTabSz="1524000">
                        <a:lnSpc>
                          <a:spcPct val="150000"/>
                        </a:lnSpc>
                        <a:defRPr b="0"/>
                      </a:pPr>
                      <a:r>
                        <a:rPr b="1" sz="3200">
                          <a:latin typeface="Times New Roman"/>
                          <a:ea typeface="Times New Roman"/>
                          <a:cs typeface="Times New Roman"/>
                          <a:sym typeface="Times New Roman"/>
                        </a:rPr>
                        <a:t>Comment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1857771">
                <a:tc>
                  <a:txBody>
                    <a:bodyPr/>
                    <a:lstStyle/>
                    <a:p>
                      <a:pPr algn="l" defTabSz="1524000">
                        <a:lnSpc>
                          <a:spcPct val="150000"/>
                        </a:lnSpc>
                        <a:defRPr b="0"/>
                      </a:pPr>
                      <a:r>
                        <a:rPr sz="3200">
                          <a:latin typeface="Times New Roman"/>
                          <a:ea typeface="Times New Roman"/>
                          <a:cs typeface="Times New Roman"/>
                          <a:sym typeface="Times New Roman"/>
                        </a:rPr>
                        <a:t>Aortic rupture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This can be either free or contained (including hemothorax, increasing periaortic hematoma, or both; or mediastinal hematoma) and should be addressed promptly.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857771">
                <a:tc>
                  <a:txBody>
                    <a:bodyPr/>
                    <a:lstStyle/>
                    <a:p>
                      <a:pPr algn="l" defTabSz="1524000">
                        <a:lnSpc>
                          <a:spcPct val="150000"/>
                        </a:lnSpc>
                        <a:defRPr b="0"/>
                      </a:pPr>
                      <a:r>
                        <a:rPr sz="3200">
                          <a:latin typeface="Times New Roman"/>
                          <a:ea typeface="Times New Roman"/>
                          <a:cs typeface="Times New Roman"/>
                          <a:sym typeface="Times New Roman"/>
                        </a:rPr>
                        <a:t>Branch artery occlusion and malperfusion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Complete or partial occlusion of a major branch, with or without clinical evidence of ischemia; this includes visceral, renal, and peripheral arterial branches.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296171">
                <a:tc>
                  <a:txBody>
                    <a:bodyPr/>
                    <a:lstStyle/>
                    <a:p>
                      <a:pPr algn="l" defTabSz="1524000">
                        <a:lnSpc>
                          <a:spcPct val="150000"/>
                        </a:lnSpc>
                        <a:tabLst>
                          <a:tab pos="2959100" algn="l"/>
                        </a:tabLst>
                        <a:defRPr b="0" sz="3200">
                          <a:latin typeface="Times New Roman"/>
                          <a:ea typeface="Times New Roman"/>
                          <a:cs typeface="Times New Roman"/>
                          <a:sym typeface="Times New Roman"/>
                        </a:defRPr>
                      </a:pPr>
                      <a:r>
                        <a:t>Extension of dissection</a:t>
                      </a:r>
                      <a:r>
                        <a:rPr baseline="30750"/>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Extension of the dissection flap either distally or proximally (ie, retrograde type A dissection)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296171">
                <a:tc>
                  <a:txBody>
                    <a:bodyPr/>
                    <a:lstStyle/>
                    <a:p>
                      <a:pPr algn="l" defTabSz="1524000">
                        <a:lnSpc>
                          <a:spcPct val="150000"/>
                        </a:lnSpc>
                        <a:tabLst>
                          <a:tab pos="2959100" algn="l"/>
                        </a:tabLst>
                        <a:defRPr b="0"/>
                      </a:pPr>
                      <a:r>
                        <a:rPr sz="3200">
                          <a:latin typeface="Times New Roman"/>
                          <a:ea typeface="Times New Roman"/>
                          <a:cs typeface="Times New Roman"/>
                          <a:sym typeface="Times New Roman"/>
                        </a:rPr>
                        <a:t>Aortic enlargement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Progressive enlargement of the true, false, or both lumens while in the acute phase may require prompt intervention.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606769">
                <a:tc>
                  <a:txBody>
                    <a:bodyPr/>
                    <a:lstStyle/>
                    <a:p>
                      <a:pPr algn="l" defTabSz="1524000">
                        <a:lnSpc>
                          <a:spcPct val="150000"/>
                        </a:lnSpc>
                        <a:tabLst>
                          <a:tab pos="2959100" algn="l"/>
                        </a:tabLst>
                        <a:defRPr b="0"/>
                      </a:pPr>
                      <a:r>
                        <a:rPr sz="3200">
                          <a:latin typeface="Times New Roman"/>
                          <a:ea typeface="Times New Roman"/>
                          <a:cs typeface="Times New Roman"/>
                          <a:sym typeface="Times New Roman"/>
                        </a:rPr>
                        <a:t>Intractable pain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606769">
                <a:tc>
                  <a:txBody>
                    <a:bodyPr/>
                    <a:lstStyle/>
                    <a:p>
                      <a:pPr algn="l" defTabSz="1524000">
                        <a:lnSpc>
                          <a:spcPct val="150000"/>
                        </a:lnSpc>
                        <a:tabLst>
                          <a:tab pos="2959100" algn="l"/>
                        </a:tabLst>
                        <a:defRPr b="0"/>
                      </a:pPr>
                      <a:r>
                        <a:rPr sz="3200">
                          <a:latin typeface="Times New Roman"/>
                          <a:ea typeface="Times New Roman"/>
                          <a:cs typeface="Times New Roman"/>
                          <a:sym typeface="Times New Roman"/>
                        </a:rPr>
                        <a:t>Uncontrolled hypertension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150000"/>
                        </a:lnSpc>
                      </a:pPr>
                      <a:r>
                        <a:rPr sz="3200">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TextBox 2"/>
          <p:cNvSpPr txBox="1"/>
          <p:nvPr/>
        </p:nvSpPr>
        <p:spPr>
          <a:xfrm>
            <a:off x="5123455" y="1016000"/>
            <a:ext cx="14137085"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28. High-Risk Features in Uncomplicated Acute Type B Aortic Dissection </a:t>
            </a:r>
          </a:p>
        </p:txBody>
      </p:sp>
      <p:graphicFrame>
        <p:nvGraphicFramePr>
          <p:cNvPr id="364" name="Table 1"/>
          <p:cNvGraphicFramePr/>
          <p:nvPr/>
        </p:nvGraphicFramePr>
        <p:xfrm>
          <a:off x="2349496" y="3048000"/>
          <a:ext cx="19685001" cy="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9672300"/>
              </a:tblGrid>
              <a:tr h="465335">
                <a:tc>
                  <a:txBody>
                    <a:bodyPr/>
                    <a:lstStyle/>
                    <a:p>
                      <a:pPr algn="l" defTabSz="1524000">
                        <a:lnSpc>
                          <a:spcPct val="150000"/>
                        </a:lnSpc>
                        <a:defRPr b="0"/>
                      </a:pPr>
                      <a:r>
                        <a:rPr b="1" sz="3200">
                          <a:latin typeface="Times New Roman"/>
                          <a:ea typeface="Times New Roman"/>
                          <a:cs typeface="Times New Roman"/>
                          <a:sym typeface="Times New Roman"/>
                        </a:rPr>
                        <a:t>High-Risk Imaging Findings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465335">
                <a:tc>
                  <a:txBody>
                    <a:bodyPr/>
                    <a:lstStyle/>
                    <a:p>
                      <a:pPr algn="l" defTabSz="1524000">
                        <a:lnSpc>
                          <a:spcPct val="150000"/>
                        </a:lnSpc>
                      </a:pPr>
                      <a:r>
                        <a:rPr sz="3200">
                          <a:latin typeface="Times New Roman"/>
                          <a:ea typeface="Times New Roman"/>
                          <a:cs typeface="Times New Roman"/>
                          <a:sym typeface="Times New Roman"/>
                        </a:rPr>
                        <a:t>Maximal aortic diameter &gt;40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False-lumen diameter &gt;20–22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Entry tear &gt;10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Entry tear on lesser curvature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Increase in total aortic diameter of &gt;5 mm between serial imaging studies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Bloody pleural effusion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Imaging-only evidence of malperfusion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b="1" sz="3200">
                          <a:latin typeface="Times New Roman"/>
                          <a:ea typeface="Times New Roman"/>
                          <a:cs typeface="Times New Roman"/>
                          <a:sym typeface="Times New Roman"/>
                        </a:rPr>
                        <a:t>High-Risk Clinical Findings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1161553">
                <a:tc>
                  <a:txBody>
                    <a:bodyPr/>
                    <a:lstStyle/>
                    <a:p>
                      <a:pPr algn="l" defTabSz="1524000">
                        <a:lnSpc>
                          <a:spcPct val="150000"/>
                        </a:lnSpc>
                      </a:pPr>
                      <a:r>
                        <a:rPr sz="3200">
                          <a:latin typeface="Times New Roman"/>
                          <a:ea typeface="Times New Roman"/>
                          <a:cs typeface="Times New Roman"/>
                          <a:sym typeface="Times New Roman"/>
                        </a:rPr>
                        <a:t>Refractory hypertension despite &gt;3 different classes of antihypertensive medications at maximal recommended or tolerated doses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Refractory pain persisting &gt;12 h despite maximal recommended or tolerated doses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algn="l" defTabSz="1524000">
                        <a:lnSpc>
                          <a:spcPct val="150000"/>
                        </a:lnSpc>
                      </a:pPr>
                      <a:r>
                        <a:rPr sz="3200">
                          <a:latin typeface="Times New Roman"/>
                          <a:ea typeface="Times New Roman"/>
                          <a:cs typeface="Times New Roman"/>
                          <a:sym typeface="Times New Roman"/>
                        </a:rPr>
                        <a:t>Need for readmission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7" name="TextBox 2"/>
          <p:cNvSpPr txBox="1"/>
          <p:nvPr/>
        </p:nvSpPr>
        <p:spPr>
          <a:xfrm>
            <a:off x="8108946" y="1270000"/>
            <a:ext cx="8166104"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Management of IMH</a:t>
            </a:r>
          </a:p>
        </p:txBody>
      </p:sp>
      <p:graphicFrame>
        <p:nvGraphicFramePr>
          <p:cNvPr id="368" name="Table 1"/>
          <p:cNvGraphicFramePr/>
          <p:nvPr/>
        </p:nvGraphicFramePr>
        <p:xfrm>
          <a:off x="2926455" y="2794000"/>
          <a:ext cx="18531088" cy="889000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51840"/>
                <a:gridCol w="1833319"/>
                <a:gridCol w="14833228"/>
              </a:tblGrid>
              <a:tr h="2226368">
                <a:tc gridSpan="3">
                  <a:txBody>
                    <a:bodyPr/>
                    <a:lstStyle/>
                    <a:p>
                      <a:pPr defTabSz="1524000">
                        <a:lnSpc>
                          <a:spcPct val="200000"/>
                        </a:lnSpc>
                        <a:defRPr sz="3000">
                          <a:latin typeface="Times New Roman"/>
                          <a:ea typeface="Times New Roman"/>
                          <a:cs typeface="Times New Roman"/>
                          <a:sym typeface="Times New Roman"/>
                        </a:defRPr>
                      </a:pPr>
                      <a:r>
                        <a:t>Recommendations for Management of IMH</a:t>
                      </a:r>
                    </a:p>
                    <a:p>
                      <a:pPr defTabSz="1524000">
                        <a:lnSpc>
                          <a:spcPct val="200000"/>
                        </a:lnSpc>
                        <a:defRPr b="0" sz="3000">
                          <a:latin typeface="Times New Roman"/>
                          <a:ea typeface="Times New Roman"/>
                          <a:cs typeface="Times New Roman"/>
                          <a:sym typeface="Times New Roman"/>
                        </a:defRPr>
                      </a:pPr>
                      <a:r>
                        <a:t>Referenced studies that support the recommendations are summarized in the Online Data Supplement.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637341">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330187">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complicated (Table 29) acute type A or type B aortic IMH, urgent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330187">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miter lim="400000"/>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miter lim="400000"/>
                    </a:lnB>
                    <a:solidFill>
                      <a:srgbClr val="85ADD1"/>
                    </a:solidFill>
                  </a:tcPr>
                </a:tc>
                <a:tc>
                  <a:txBody>
                    <a:bodyPr/>
                    <a:lstStyle/>
                    <a:p>
                      <a:pPr marL="571500" indent="-571500" algn="l" defTabSz="1524000">
                        <a:lnSpc>
                          <a:spcPct val="115000"/>
                        </a:lnSpc>
                        <a:buSzPct val="100000"/>
                        <a:buAutoNum type="arabicPeriod" startAt="2"/>
                        <a:defRPr b="1" sz="3000">
                          <a:latin typeface="Times New Roman"/>
                          <a:ea typeface="Times New Roman"/>
                          <a:cs typeface="Times New Roman"/>
                          <a:sym typeface="Times New Roman"/>
                        </a:defRPr>
                      </a:pPr>
                      <a:r>
                        <a:t>In patients with uncomplicated acute type A IMH, prompt open surgical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miter lim="400000"/>
                    </a:lnB>
                  </a:tcPr>
                </a:tc>
              </a:tr>
              <a:tr h="2023030">
                <a:tc>
                  <a:txBody>
                    <a:bodyPr/>
                    <a:lstStyle/>
                    <a:p>
                      <a:pPr defTabSz="1524000">
                        <a:lnSpc>
                          <a:spcPct val="115000"/>
                        </a:lnSpc>
                        <a:spcBef>
                          <a:spcPts val="2300"/>
                        </a:spcBef>
                      </a:pPr>
                      <a:r>
                        <a:rPr b="1" sz="3000">
                          <a:latin typeface="Times New Roman"/>
                          <a:ea typeface="Times New Roman"/>
                          <a:cs typeface="Times New Roman"/>
                          <a:sym typeface="Times New Roman"/>
                        </a:rPr>
                        <a:t>2b</a:t>
                      </a:r>
                    </a:p>
                  </a:txBody>
                  <a:tcPr marL="0" marR="0" marT="0" marB="0" anchor="ctr" anchorCtr="0" horzOverflow="overflow">
                    <a:lnL w="12700">
                      <a:solidFill>
                        <a:srgbClr val="000000"/>
                      </a:solidFill>
                    </a:lnL>
                    <a:lnR w="12700">
                      <a:solidFill>
                        <a:srgbClr val="000000"/>
                      </a:solidFill>
                    </a:lnR>
                    <a:lnT w="12700">
                      <a:miter lim="400000"/>
                    </a:lnT>
                    <a:lnB w="12700">
                      <a:solidFill>
                        <a:srgbClr val="000000"/>
                      </a:solidFill>
                    </a:lnB>
                    <a:solidFill>
                      <a:srgbClr val="F99B1C"/>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miter lim="400000"/>
                    </a:lnT>
                    <a:lnB w="12700">
                      <a:solidFill>
                        <a:srgbClr val="000000"/>
                      </a:solidFill>
                    </a:lnB>
                    <a:solidFill>
                      <a:srgbClr val="C4D9F0"/>
                    </a:solidFill>
                  </a:tcPr>
                </a:tc>
                <a:tc>
                  <a:txBody>
                    <a:bodyPr/>
                    <a:lstStyle/>
                    <a:p>
                      <a:pPr algn="l" defTabSz="1524000">
                        <a:lnSpc>
                          <a:spcPct val="115000"/>
                        </a:lnSpc>
                      </a:pPr>
                      <a:r>
                        <a:rPr b="1" sz="3000">
                          <a:latin typeface="Times New Roman"/>
                          <a:ea typeface="Times New Roman"/>
                          <a:cs typeface="Times New Roman"/>
                          <a:sym typeface="Times New Roman"/>
                        </a:rPr>
                        <a:t>In selected patients with uncomplicated acute type A IMH who are at increased operative risk and do not have high-risk imaging features (Table 30), an initial or expectant approach of medical management may be considered.</a:t>
                      </a:r>
                    </a:p>
                  </a:txBody>
                  <a:tcPr marL="0" marR="0" marT="0" marB="0" anchor="t" anchorCtr="0" horzOverflow="overflow">
                    <a:lnL w="12700">
                      <a:solidFill>
                        <a:srgbClr val="000000"/>
                      </a:solidFill>
                    </a:lnL>
                    <a:lnR w="12700">
                      <a:solidFill>
                        <a:srgbClr val="000000"/>
                      </a:solidFill>
                    </a:lnR>
                    <a:lnT w="12700">
                      <a:miter lim="400000"/>
                    </a:lnT>
                    <a:lnB w="12700">
                      <a:solidFill>
                        <a:srgbClr val="000000"/>
                      </a:solidFill>
                    </a:lnB>
                  </a:tcPr>
                </a:tc>
              </a:tr>
              <a:tr h="1330187">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3"/>
                        <a:defRPr b="1" sz="3000">
                          <a:latin typeface="Times New Roman"/>
                          <a:ea typeface="Times New Roman"/>
                          <a:cs typeface="Times New Roman"/>
                          <a:sym typeface="Times New Roman"/>
                        </a:defRPr>
                      </a:pPr>
                      <a:r>
                        <a:t>In patients with uncomplicated acute type B IMH, medical therapy as the initial management strategy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TextBox 2"/>
          <p:cNvSpPr txBox="1"/>
          <p:nvPr/>
        </p:nvSpPr>
        <p:spPr>
          <a:xfrm>
            <a:off x="6823071" y="1974166"/>
            <a:ext cx="10737854"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Management of IMH (con’t.)</a:t>
            </a:r>
          </a:p>
        </p:txBody>
      </p:sp>
      <p:graphicFrame>
        <p:nvGraphicFramePr>
          <p:cNvPr id="372" name="Table 1"/>
          <p:cNvGraphicFramePr/>
          <p:nvPr/>
        </p:nvGraphicFramePr>
        <p:xfrm>
          <a:off x="4196455" y="3683000"/>
          <a:ext cx="15991088" cy="6930129"/>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597840"/>
                <a:gridCol w="1581859"/>
                <a:gridCol w="12798689"/>
              </a:tblGrid>
              <a:tr h="2602962">
                <a:tc>
                  <a:txBody>
                    <a:bodyPr/>
                    <a:lstStyle/>
                    <a:p>
                      <a:pPr defTabSz="1524000">
                        <a:lnSpc>
                          <a:spcPct val="115000"/>
                        </a:lnSpc>
                        <a:spcBef>
                          <a:spcPts val="2300"/>
                        </a:spcBef>
                        <a:defRPr b="0"/>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defRPr b="0"/>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4"/>
                        <a:defRPr sz="3000">
                          <a:latin typeface="Times New Roman"/>
                          <a:ea typeface="Times New Roman"/>
                          <a:cs typeface="Times New Roman"/>
                          <a:sym typeface="Times New Roman"/>
                        </a:defRPr>
                      </a:pPr>
                      <a:r>
                        <a:t>In patients with type B IMH who require repair of the distal aortic arch or descending thoracic aorta (zones 2-5) and have favorable anatomy, endovascular repair is reasonable when performed by surgeons with endovascular expertise.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602962">
                <a:tc>
                  <a:txBody>
                    <a:bodyPr/>
                    <a:lstStyle/>
                    <a:p>
                      <a:pPr defTabSz="1524000">
                        <a:lnSpc>
                          <a:spcPct val="115000"/>
                        </a:lnSpc>
                        <a:spcBef>
                          <a:spcPts val="2300"/>
                        </a:spcBef>
                        <a:defRPr b="0"/>
                      </a:pPr>
                      <a:r>
                        <a:rPr b="1" sz="3000">
                          <a:latin typeface="Times New Roman"/>
                          <a:ea typeface="Times New Roman"/>
                          <a:cs typeface="Times New Roman"/>
                          <a:sym typeface="Times New Roman"/>
                        </a:rPr>
                        <a:t>2a </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5"/>
                        <a:defRPr b="1" sz="3000">
                          <a:latin typeface="Times New Roman"/>
                          <a:ea typeface="Times New Roman"/>
                          <a:cs typeface="Times New Roman"/>
                          <a:sym typeface="Times New Roman"/>
                        </a:defRPr>
                      </a:pPr>
                      <a:r>
                        <a:t>In patients with type B IMH who require repair of the distal aortic arch or descending thoracic aorta (zones 2-5) and have unfavorable anatomy for endovascular repair, open surgical repair is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11502">
                <a:tc>
                  <a:txBody>
                    <a:bodyPr/>
                    <a:lstStyle/>
                    <a:p>
                      <a:pPr defTabSz="1524000">
                        <a:lnSpc>
                          <a:spcPct val="115000"/>
                        </a:lnSpc>
                        <a:spcBef>
                          <a:spcPts val="2300"/>
                        </a:spcBef>
                        <a:defRPr b="0"/>
                      </a:pPr>
                      <a:r>
                        <a:rPr b="1" sz="3000">
                          <a:latin typeface="Times New Roman"/>
                          <a:ea typeface="Times New Roman"/>
                          <a:cs typeface="Times New Roman"/>
                          <a:sym typeface="Times New Roman"/>
                        </a:rPr>
                        <a:t>2b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6"/>
                        <a:defRPr b="1" sz="3000">
                          <a:latin typeface="Times New Roman"/>
                          <a:ea typeface="Times New Roman"/>
                          <a:cs typeface="Times New Roman"/>
                          <a:sym typeface="Times New Roman"/>
                        </a:defRPr>
                      </a:pPr>
                      <a:r>
                        <a:t>In patients with uncomplicated type B IMH and high-risk imaging features (Table 30), intervention may be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5" name="TextBox 2"/>
          <p:cNvSpPr txBox="1"/>
          <p:nvPr/>
        </p:nvSpPr>
        <p:spPr>
          <a:xfrm>
            <a:off x="6473323" y="2286000"/>
            <a:ext cx="11437345"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29. Features of Complicated IMH</a:t>
            </a:r>
          </a:p>
        </p:txBody>
      </p:sp>
      <p:graphicFrame>
        <p:nvGraphicFramePr>
          <p:cNvPr id="376" name="Table 1"/>
          <p:cNvGraphicFramePr/>
          <p:nvPr/>
        </p:nvGraphicFramePr>
        <p:xfrm>
          <a:off x="4902726" y="4274499"/>
          <a:ext cx="14578542" cy="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4565841"/>
              </a:tblGrid>
              <a:tr h="465335">
                <a:tc>
                  <a:txBody>
                    <a:bodyPr/>
                    <a:lstStyle/>
                    <a:p>
                      <a:pPr defTabSz="1524000">
                        <a:lnSpc>
                          <a:spcPct val="200000"/>
                        </a:lnSpc>
                        <a:defRPr b="0"/>
                      </a:pPr>
                      <a:r>
                        <a:rPr b="1" sz="3200">
                          <a:latin typeface="Times New Roman"/>
                          <a:ea typeface="Times New Roman"/>
                          <a:cs typeface="Times New Roman"/>
                          <a:sym typeface="Times New Roman"/>
                        </a:rPr>
                        <a:t>Feature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Malperfusion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Periaortic hematoma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Pericardial effusion with cardiac tamponade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Persistent, refractory, or recurrent pain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Rupture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377" name="TextBox 5"/>
          <p:cNvSpPr txBox="1"/>
          <p:nvPr/>
        </p:nvSpPr>
        <p:spPr>
          <a:xfrm>
            <a:off x="4978926" y="9906000"/>
            <a:ext cx="5054601" cy="4572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IMH indicates intramural hematoma.</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0" name="TextBox 2"/>
          <p:cNvSpPr txBox="1"/>
          <p:nvPr/>
        </p:nvSpPr>
        <p:spPr>
          <a:xfrm>
            <a:off x="5727700" y="2624150"/>
            <a:ext cx="12928600"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30. High-Risk Imaging Features of IMH</a:t>
            </a:r>
          </a:p>
        </p:txBody>
      </p:sp>
      <p:graphicFrame>
        <p:nvGraphicFramePr>
          <p:cNvPr id="381" name="Table 1"/>
          <p:cNvGraphicFramePr/>
          <p:nvPr/>
        </p:nvGraphicFramePr>
        <p:xfrm>
          <a:off x="1677458" y="4318000"/>
          <a:ext cx="21029083" cy="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0508191"/>
                <a:gridCol w="10508191"/>
              </a:tblGrid>
              <a:tr h="465335">
                <a:tc>
                  <a:txBody>
                    <a:bodyPr/>
                    <a:lstStyle/>
                    <a:p>
                      <a:pPr defTabSz="1524000">
                        <a:lnSpc>
                          <a:spcPct val="200000"/>
                        </a:lnSpc>
                        <a:defRPr b="0"/>
                      </a:pPr>
                      <a:r>
                        <a:rPr b="1" sz="3200">
                          <a:latin typeface="Times New Roman"/>
                          <a:ea typeface="Times New Roman"/>
                          <a:cs typeface="Times New Roman"/>
                          <a:sym typeface="Times New Roman"/>
                        </a:rPr>
                        <a:t>For Type A IMH</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defTabSz="1524000">
                        <a:lnSpc>
                          <a:spcPct val="200000"/>
                        </a:lnSpc>
                        <a:defRPr b="0"/>
                      </a:pPr>
                      <a:r>
                        <a:rPr b="1" sz="3200">
                          <a:latin typeface="Times New Roman"/>
                          <a:ea typeface="Times New Roman"/>
                          <a:cs typeface="Times New Roman"/>
                          <a:sym typeface="Times New Roman"/>
                        </a:rPr>
                        <a:t>For Type B IMH</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465335">
                <a:tc>
                  <a:txBody>
                    <a:bodyPr/>
                    <a:lstStyle/>
                    <a:p>
                      <a:pPr marL="548640" indent="-548640" algn="l" defTabSz="1524000">
                        <a:lnSpc>
                          <a:spcPct val="200000"/>
                        </a:lnSpc>
                        <a:buSzPct val="100000"/>
                        <a:buFont typeface="Symbol"/>
                        <a:buChar char="·"/>
                        <a:defRPr b="0" sz="3200">
                          <a:latin typeface="Times New Roman"/>
                          <a:ea typeface="Times New Roman"/>
                          <a:cs typeface="Times New Roman"/>
                          <a:sym typeface="Times New Roman"/>
                        </a:defRPr>
                      </a:pPr>
                      <a:r>
                        <a:t>Maximum aortic diameter &gt;45–50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Maximum aortic diameter &gt;47–50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b="0" sz="3200">
                          <a:latin typeface="Times New Roman"/>
                          <a:ea typeface="Times New Roman"/>
                          <a:cs typeface="Times New Roman"/>
                          <a:sym typeface="Times New Roman"/>
                        </a:defRPr>
                      </a:pPr>
                      <a:r>
                        <a:t>Hematoma thickness ≥10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Hematoma thickness ≥13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387871">
                <a:tc>
                  <a:txBody>
                    <a:bodyPr/>
                    <a:lstStyle/>
                    <a:p>
                      <a:pPr marL="548640" indent="-548640" algn="l" defTabSz="1524000">
                        <a:lnSpc>
                          <a:spcPct val="200000"/>
                        </a:lnSpc>
                        <a:buSzPct val="100000"/>
                        <a:buFont typeface="Symbol"/>
                        <a:buChar char="·"/>
                        <a:defRPr b="0" sz="3200">
                          <a:latin typeface="Times New Roman"/>
                          <a:ea typeface="Times New Roman"/>
                          <a:cs typeface="Times New Roman"/>
                          <a:sym typeface="Times New Roman"/>
                        </a:defRPr>
                      </a:pPr>
                      <a:r>
                        <a:t>Focal intimal disruption with ulcer-like projection involving ascending aorta or arch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Focal intimal disruption with ulcer-like projection involving the descending thoracic aorta if it develops in acute phase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b="0" sz="3200">
                          <a:latin typeface="Times New Roman"/>
                          <a:ea typeface="Times New Roman"/>
                          <a:cs typeface="Times New Roman"/>
                          <a:sym typeface="Times New Roman"/>
                        </a:defRPr>
                      </a:pPr>
                      <a:r>
                        <a:t>Pericardial effusion on admission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Increasing or recurrent pleural effusion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382" name="TextBox 4"/>
          <p:cNvSpPr txBox="1"/>
          <p:nvPr/>
        </p:nvSpPr>
        <p:spPr>
          <a:xfrm>
            <a:off x="1753658" y="10861016"/>
            <a:ext cx="4797669" cy="457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IMH indicates intramural hematoma.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5" name="TextBox 2"/>
          <p:cNvSpPr txBox="1"/>
          <p:nvPr/>
        </p:nvSpPr>
        <p:spPr>
          <a:xfrm>
            <a:off x="4775198" y="3048000"/>
            <a:ext cx="14833601" cy="8509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30. High-Risk Imaging Features of IMH (con’t.)</a:t>
            </a:r>
          </a:p>
        </p:txBody>
      </p:sp>
      <p:graphicFrame>
        <p:nvGraphicFramePr>
          <p:cNvPr id="386" name="Table 1"/>
          <p:cNvGraphicFramePr/>
          <p:nvPr/>
        </p:nvGraphicFramePr>
        <p:xfrm>
          <a:off x="3823228" y="5135666"/>
          <a:ext cx="16737542" cy="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724841"/>
              </a:tblGrid>
              <a:tr h="465335">
                <a:tc>
                  <a:txBody>
                    <a:bodyPr/>
                    <a:lstStyle/>
                    <a:p>
                      <a:pPr defTabSz="1524000">
                        <a:lnSpc>
                          <a:spcPct val="200000"/>
                        </a:lnSpc>
                        <a:defRPr b="0"/>
                      </a:pPr>
                      <a:r>
                        <a:rPr b="1" sz="3200">
                          <a:latin typeface="Times New Roman"/>
                          <a:ea typeface="Times New Roman"/>
                          <a:cs typeface="Times New Roman"/>
                          <a:sym typeface="Times New Roman"/>
                        </a:rPr>
                        <a:t>For Both Type A and Type B IMH</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Progression to aortic dissection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Increasing aortic diameter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65335">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Increasing hematoma thickness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387" name="TextBox 5"/>
          <p:cNvSpPr txBox="1"/>
          <p:nvPr/>
        </p:nvSpPr>
        <p:spPr>
          <a:xfrm>
            <a:off x="3899428" y="8763000"/>
            <a:ext cx="4797670" cy="4572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IMH indicates intramural hematoma.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9" name="Picture 6" descr="Picture 6"/>
          <p:cNvPicPr>
            <a:picLocks noChangeAspect="1"/>
          </p:cNvPicPr>
          <p:nvPr/>
        </p:nvPicPr>
        <p:blipFill>
          <a:blip r:embed="rId2">
            <a:extLst/>
          </a:blip>
          <a:stretch>
            <a:fillRect/>
          </a:stretch>
        </p:blipFill>
        <p:spPr>
          <a:xfrm>
            <a:off x="6794500" y="0"/>
            <a:ext cx="10795000" cy="12398755"/>
          </a:xfrm>
          <a:prstGeom prst="rect">
            <a:avLst/>
          </a:prstGeom>
          <a:ln w="12700">
            <a:miter lim="400000"/>
          </a:ln>
        </p:spPr>
      </p:pic>
      <p:sp>
        <p:nvSpPr>
          <p:cNvPr id="240" name="TextBox 8"/>
          <p:cNvSpPr txBox="1"/>
          <p:nvPr/>
        </p:nvSpPr>
        <p:spPr>
          <a:xfrm>
            <a:off x="965200" y="2087463"/>
            <a:ext cx="4292601" cy="3644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1. The Anatomy of the Aorta and Its Main Branches.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0" name="TextBox 2"/>
          <p:cNvSpPr txBox="1"/>
          <p:nvPr/>
        </p:nvSpPr>
        <p:spPr>
          <a:xfrm>
            <a:off x="6307133" y="1366973"/>
            <a:ext cx="11769729"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PAU With IMH, Rupture, or Both</a:t>
            </a:r>
          </a:p>
        </p:txBody>
      </p:sp>
      <p:graphicFrame>
        <p:nvGraphicFramePr>
          <p:cNvPr id="391" name="Table 1"/>
          <p:cNvGraphicFramePr/>
          <p:nvPr/>
        </p:nvGraphicFramePr>
        <p:xfrm>
          <a:off x="3251728" y="2794000"/>
          <a:ext cx="17880542" cy="901641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969035"/>
                <a:gridCol w="1747476"/>
                <a:gridCol w="14151330"/>
              </a:tblGrid>
              <a:tr h="2675739">
                <a:tc gridSpan="3">
                  <a:txBody>
                    <a:bodyPr/>
                    <a:lstStyle/>
                    <a:p>
                      <a:pPr defTabSz="1524000">
                        <a:lnSpc>
                          <a:spcPct val="200000"/>
                        </a:lnSpc>
                        <a:defRPr sz="3000">
                          <a:latin typeface="Times New Roman"/>
                          <a:ea typeface="Times New Roman"/>
                          <a:cs typeface="Times New Roman"/>
                          <a:sym typeface="Times New Roman"/>
                        </a:defRPr>
                      </a:pPr>
                      <a:r>
                        <a:t>Recommendations for PAU With IMH, Rupture, or Both</a:t>
                      </a:r>
                    </a:p>
                    <a:p>
                      <a:pPr defTabSz="1524000">
                        <a:lnSpc>
                          <a:spcPct val="200000"/>
                        </a:lnSpc>
                        <a:defRPr b="0" sz="3000">
                          <a:latin typeface="Times New Roman"/>
                          <a:ea typeface="Times New Roman"/>
                          <a:cs typeface="Times New Roman"/>
                          <a:sym typeface="Times New Roman"/>
                        </a:defRPr>
                      </a:pPr>
                      <a:r>
                        <a:t>Referenced studies that support the recommendations are summarized in the Online Data Supplement.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765981">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765981">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PAU of the aorta with rupture, urgent repair is recommended.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598671">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2"/>
                        <a:defRPr b="1" sz="3000">
                          <a:latin typeface="Times New Roman"/>
                          <a:ea typeface="Times New Roman"/>
                          <a:cs typeface="Times New Roman"/>
                          <a:sym typeface="Times New Roman"/>
                        </a:defRPr>
                      </a:pPr>
                      <a:r>
                        <a:t>In patients with PAU of the ascending aorta with associated IMH, urgent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598671">
                <a:tc>
                  <a:txBody>
                    <a:bodyPr/>
                    <a:lstStyle/>
                    <a:p>
                      <a:pPr defTabSz="1524000">
                        <a:lnSpc>
                          <a:spcPct val="115000"/>
                        </a:lnSpc>
                        <a:spcBef>
                          <a:spcPts val="2300"/>
                        </a:spcBef>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3"/>
                        <a:defRPr b="1" sz="3000">
                          <a:latin typeface="Times New Roman"/>
                          <a:ea typeface="Times New Roman"/>
                          <a:cs typeface="Times New Roman"/>
                          <a:sym typeface="Times New Roman"/>
                        </a:defRPr>
                      </a:pPr>
                      <a:r>
                        <a:t>In patients with PAU of the aortic arch or descending thoracic aorta with associated IMH, urgent repair is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598671">
                <a:tc>
                  <a:txBody>
                    <a:bodyPr/>
                    <a:lstStyle/>
                    <a:p>
                      <a:pPr defTabSz="1524000">
                        <a:lnSpc>
                          <a:spcPct val="115000"/>
                        </a:lnSpc>
                        <a:spcBef>
                          <a:spcPts val="2300"/>
                        </a:spcBef>
                      </a:pPr>
                      <a:r>
                        <a:rPr b="1" sz="3000">
                          <a:latin typeface="Times New Roman"/>
                          <a:ea typeface="Times New Roman"/>
                          <a:cs typeface="Times New Roman"/>
                          <a:sym typeface="Times New Roman"/>
                        </a:rPr>
                        <a:t>2b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4"/>
                        <a:defRPr b="1" sz="3000">
                          <a:latin typeface="Times New Roman"/>
                          <a:ea typeface="Times New Roman"/>
                          <a:cs typeface="Times New Roman"/>
                          <a:sym typeface="Times New Roman"/>
                        </a:defRPr>
                      </a:pPr>
                      <a:r>
                        <a:t>In patients with PAU of the abdominal aorta with associated IMH, urgent repair may be considered.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4" name="TextBox 2"/>
          <p:cNvSpPr txBox="1"/>
          <p:nvPr/>
        </p:nvSpPr>
        <p:spPr>
          <a:xfrm>
            <a:off x="9732167" y="1524000"/>
            <a:ext cx="4919667" cy="1066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Isolated PAU</a:t>
            </a:r>
          </a:p>
        </p:txBody>
      </p:sp>
      <p:graphicFrame>
        <p:nvGraphicFramePr>
          <p:cNvPr id="395" name="Table 1"/>
          <p:cNvGraphicFramePr/>
          <p:nvPr/>
        </p:nvGraphicFramePr>
        <p:xfrm>
          <a:off x="2680228" y="3556000"/>
          <a:ext cx="19023544" cy="741643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094995"/>
                <a:gridCol w="1859261"/>
                <a:gridCol w="15056586"/>
              </a:tblGrid>
              <a:tr h="2983921">
                <a:tc gridSpan="3">
                  <a:txBody>
                    <a:bodyPr/>
                    <a:lstStyle/>
                    <a:p>
                      <a:pPr defTabSz="1524000">
                        <a:lnSpc>
                          <a:spcPct val="200000"/>
                        </a:lnSpc>
                        <a:defRPr sz="3000">
                          <a:latin typeface="Times New Roman"/>
                          <a:ea typeface="Times New Roman"/>
                          <a:cs typeface="Times New Roman"/>
                          <a:sym typeface="Times New Roman"/>
                        </a:defRPr>
                      </a:pPr>
                      <a:r>
                        <a:t>Recommendations for Isolated PAU</a:t>
                      </a:r>
                    </a:p>
                    <a:p>
                      <a:pPr defTabSz="1524000">
                        <a:lnSpc>
                          <a:spcPct val="200000"/>
                        </a:lnSpc>
                        <a:defRPr b="0" sz="3000">
                          <a:latin typeface="Times New Roman"/>
                          <a:ea typeface="Times New Roman"/>
                          <a:cs typeface="Times New Roman"/>
                          <a:sym typeface="Times New Roman"/>
                        </a:defRPr>
                      </a:pPr>
                      <a:r>
                        <a:t>Referenced studies that support the recommendations are summarized in the Online Data Supplement.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854204">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82801">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isolated PAU who are symptomatic and have persistent pain that is clinically correlated with the radiologic findings,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82801">
                <a:tc>
                  <a:txBody>
                    <a:bodyPr/>
                    <a:lstStyle/>
                    <a:p>
                      <a:pPr defTabSz="1524000">
                        <a:lnSpc>
                          <a:spcPct val="115000"/>
                        </a:lnSpc>
                        <a:spcBef>
                          <a:spcPts val="2300"/>
                        </a:spcBef>
                      </a:pPr>
                      <a:r>
                        <a:rPr b="1" sz="3000">
                          <a:latin typeface="Times New Roman"/>
                          <a:ea typeface="Times New Roman"/>
                          <a:cs typeface="Times New Roman"/>
                          <a:sym typeface="Times New Roman"/>
                        </a:rPr>
                        <a:t>2b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2"/>
                        <a:defRPr b="1" sz="3000">
                          <a:latin typeface="Times New Roman"/>
                          <a:ea typeface="Times New Roman"/>
                          <a:cs typeface="Times New Roman"/>
                          <a:sym typeface="Times New Roman"/>
                        </a:defRPr>
                      </a:pPr>
                      <a:r>
                        <a:t>In patients with isolated PAU who are asymptomatic but have high-risk imaging features (Table 31), elective repair may be considered.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8" name="TextBox 2"/>
          <p:cNvSpPr txBox="1"/>
          <p:nvPr/>
        </p:nvSpPr>
        <p:spPr>
          <a:xfrm>
            <a:off x="5600698" y="2794000"/>
            <a:ext cx="13182601" cy="850900"/>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31. High-Risk Imaging Features of PAUs </a:t>
            </a:r>
          </a:p>
        </p:txBody>
      </p:sp>
      <p:graphicFrame>
        <p:nvGraphicFramePr>
          <p:cNvPr id="399" name="Table 1"/>
          <p:cNvGraphicFramePr/>
          <p:nvPr/>
        </p:nvGraphicFramePr>
        <p:xfrm>
          <a:off x="4458228" y="4223355"/>
          <a:ext cx="15467542" cy="526929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454841"/>
              </a:tblGrid>
              <a:tr h="876098">
                <a:tc>
                  <a:txBody>
                    <a:bodyPr/>
                    <a:lstStyle/>
                    <a:p>
                      <a:pPr defTabSz="1524000">
                        <a:lnSpc>
                          <a:spcPct val="200000"/>
                        </a:lnSpc>
                        <a:defRPr b="0"/>
                      </a:pPr>
                      <a:r>
                        <a:rPr b="1" sz="3200">
                          <a:latin typeface="Times New Roman"/>
                          <a:ea typeface="Times New Roman"/>
                          <a:cs typeface="Times New Roman"/>
                          <a:sym typeface="Times New Roman"/>
                        </a:rPr>
                        <a:t>Feature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876098">
                <a:tc>
                  <a:txBody>
                    <a:bodyPr/>
                    <a:lstStyle/>
                    <a:p>
                      <a:pPr marL="548640" indent="-548640" algn="just" defTabSz="1524000">
                        <a:lnSpc>
                          <a:spcPct val="200000"/>
                        </a:lnSpc>
                        <a:buSzPct val="100000"/>
                        <a:buFont typeface="Symbol"/>
                        <a:buChar char="·"/>
                        <a:defRPr sz="3200">
                          <a:latin typeface="Times New Roman"/>
                          <a:ea typeface="Times New Roman"/>
                          <a:cs typeface="Times New Roman"/>
                          <a:sym typeface="Times New Roman"/>
                        </a:defRPr>
                      </a:pPr>
                      <a:r>
                        <a:t>Maximum PAU diameter ≥13–20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76098">
                <a:tc>
                  <a:txBody>
                    <a:bodyPr/>
                    <a:lstStyle/>
                    <a:p>
                      <a:pPr marL="548640" indent="-548640" algn="just" defTabSz="1524000">
                        <a:lnSpc>
                          <a:spcPct val="200000"/>
                        </a:lnSpc>
                        <a:buSzPct val="100000"/>
                        <a:buFont typeface="Symbol"/>
                        <a:buChar char="·"/>
                        <a:defRPr sz="3200">
                          <a:latin typeface="Times New Roman"/>
                          <a:ea typeface="Times New Roman"/>
                          <a:cs typeface="Times New Roman"/>
                          <a:sym typeface="Times New Roman"/>
                        </a:defRPr>
                      </a:pPr>
                      <a:r>
                        <a:t>Maximum PAU depth ≥10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76098">
                <a:tc>
                  <a:txBody>
                    <a:bodyPr/>
                    <a:lstStyle/>
                    <a:p>
                      <a:pPr marL="548640" indent="-548640" algn="just" defTabSz="1524000">
                        <a:lnSpc>
                          <a:spcPct val="200000"/>
                        </a:lnSpc>
                        <a:buSzPct val="100000"/>
                        <a:buFont typeface="Symbol"/>
                        <a:buChar char="·"/>
                        <a:defRPr sz="3200">
                          <a:latin typeface="Times New Roman"/>
                          <a:ea typeface="Times New Roman"/>
                          <a:cs typeface="Times New Roman"/>
                          <a:sym typeface="Times New Roman"/>
                        </a:defRPr>
                      </a:pPr>
                      <a:r>
                        <a:t>Significant growth of PAU diameter or depth</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76098">
                <a:tc>
                  <a:txBody>
                    <a:bodyPr/>
                    <a:lstStyle/>
                    <a:p>
                      <a:pPr marL="548640" indent="-548640" algn="just" defTabSz="1524000">
                        <a:lnSpc>
                          <a:spcPct val="200000"/>
                        </a:lnSpc>
                        <a:buSzPct val="100000"/>
                        <a:buFont typeface="Symbol"/>
                        <a:buChar char="·"/>
                        <a:defRPr sz="3200">
                          <a:latin typeface="Times New Roman"/>
                          <a:ea typeface="Times New Roman"/>
                          <a:cs typeface="Times New Roman"/>
                          <a:sym typeface="Times New Roman"/>
                        </a:defRPr>
                      </a:pPr>
                      <a:r>
                        <a:t>PAU associated with a saccular aneurysm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76098">
                <a:tc>
                  <a:txBody>
                    <a:bodyPr/>
                    <a:lstStyle/>
                    <a:p>
                      <a:pPr marL="548640" indent="-548640" algn="just" defTabSz="1524000">
                        <a:lnSpc>
                          <a:spcPct val="200000"/>
                        </a:lnSpc>
                        <a:buSzPct val="100000"/>
                        <a:buFont typeface="Symbol"/>
                        <a:buChar char="·"/>
                        <a:defRPr sz="3200">
                          <a:latin typeface="Times New Roman"/>
                          <a:ea typeface="Times New Roman"/>
                          <a:cs typeface="Times New Roman"/>
                          <a:sym typeface="Times New Roman"/>
                        </a:defRPr>
                      </a:pPr>
                      <a:r>
                        <a:t>PAU with an increasing pleural effusion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400" name="TextBox 5"/>
          <p:cNvSpPr txBox="1"/>
          <p:nvPr/>
        </p:nvSpPr>
        <p:spPr>
          <a:xfrm>
            <a:off x="4534428" y="9819133"/>
            <a:ext cx="6057372" cy="457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PAU indicates penetrating atherosclerotic ulcer.</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3" name="Picture 2" descr="Picture 2"/>
          <p:cNvPicPr>
            <a:picLocks noChangeAspect="1"/>
          </p:cNvPicPr>
          <p:nvPr/>
        </p:nvPicPr>
        <p:blipFill>
          <a:blip r:embed="rId2">
            <a:extLst/>
          </a:blip>
          <a:stretch>
            <a:fillRect/>
          </a:stretch>
        </p:blipFill>
        <p:spPr>
          <a:xfrm>
            <a:off x="6860146" y="508000"/>
            <a:ext cx="10663707" cy="11557001"/>
          </a:xfrm>
          <a:prstGeom prst="rect">
            <a:avLst/>
          </a:prstGeom>
          <a:ln w="12700">
            <a:miter lim="400000"/>
          </a:ln>
        </p:spPr>
      </p:pic>
      <p:sp>
        <p:nvSpPr>
          <p:cNvPr id="404" name="TextBox 4"/>
          <p:cNvSpPr txBox="1"/>
          <p:nvPr/>
        </p:nvSpPr>
        <p:spPr>
          <a:xfrm>
            <a:off x="711200" y="2286000"/>
            <a:ext cx="5181601" cy="3644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22. Dimensions of Penetrating Atherosclerotic Ulcers. </a:t>
            </a:r>
          </a:p>
        </p:txBody>
      </p:sp>
      <p:sp>
        <p:nvSpPr>
          <p:cNvPr id="405" name="TextBox 1"/>
          <p:cNvSpPr txBox="1"/>
          <p:nvPr/>
        </p:nvSpPr>
        <p:spPr>
          <a:xfrm>
            <a:off x="711200" y="9289143"/>
            <a:ext cx="3131459" cy="28956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defTabSz="1524000">
              <a:lnSpc>
                <a:spcPct val="100000"/>
              </a:lnSpc>
              <a:spcBef>
                <a:spcPts val="0"/>
              </a:spcBef>
              <a:defRPr b="1" sz="2000">
                <a:latin typeface="Lub Dub Medium"/>
                <a:ea typeface="Lub Dub Medium"/>
                <a:cs typeface="Lub Dub Medium"/>
                <a:sym typeface="Lub Dub Medium"/>
              </a:defRPr>
            </a:pPr>
            <a:r>
              <a:t>A,</a:t>
            </a:r>
            <a:r>
              <a:rPr b="0"/>
              <a:t> Maximal aortic diameter at ulcer site diameter (from ulcer across to opposite aortic wall). </a:t>
            </a:r>
            <a:r>
              <a:t>B,</a:t>
            </a:r>
            <a:r>
              <a:rPr b="0"/>
              <a:t> Depth of intramural blood pool. </a:t>
            </a:r>
            <a:r>
              <a:t>C,</a:t>
            </a:r>
            <a:r>
              <a:rPr b="0"/>
              <a:t> Length of intimal defect at ulcer site. </a:t>
            </a:r>
            <a:r>
              <a:t>D,</a:t>
            </a:r>
            <a:r>
              <a:rPr b="0"/>
              <a:t> Width of intramural blood pool.</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8" name="TextBox 2"/>
          <p:cNvSpPr txBox="1"/>
          <p:nvPr/>
        </p:nvSpPr>
        <p:spPr>
          <a:xfrm>
            <a:off x="5539182" y="1270000"/>
            <a:ext cx="13305634"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PAU Open Surgical Repair Versus Endovascular Repair</a:t>
            </a:r>
          </a:p>
        </p:txBody>
      </p:sp>
      <p:graphicFrame>
        <p:nvGraphicFramePr>
          <p:cNvPr id="409" name="Table 1"/>
          <p:cNvGraphicFramePr/>
          <p:nvPr/>
        </p:nvGraphicFramePr>
        <p:xfrm>
          <a:off x="2807228" y="3937000"/>
          <a:ext cx="18769542" cy="766662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067003"/>
                <a:gridCol w="1834419"/>
                <a:gridCol w="14855417"/>
              </a:tblGrid>
              <a:tr h="1217684">
                <a:tc gridSpan="3">
                  <a:txBody>
                    <a:bodyPr/>
                    <a:lstStyle/>
                    <a:p>
                      <a:pPr defTabSz="1524000">
                        <a:lnSpc>
                          <a:spcPct val="200000"/>
                        </a:lnSpc>
                        <a:spcBef>
                          <a:spcPts val="2300"/>
                        </a:spcBef>
                        <a:defRPr b="0"/>
                      </a:pPr>
                      <a:r>
                        <a:rPr b="1" sz="3000">
                          <a:latin typeface="Times New Roman"/>
                          <a:ea typeface="Times New Roman"/>
                          <a:cs typeface="Times New Roman"/>
                          <a:sym typeface="Times New Roman"/>
                        </a:rPr>
                        <a:t>Recommendations for PAU Open Surgical Repair Versus Endovascular Repair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759805">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585782">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who require repair of a PAU in the ascending aorta or proximal aortic arch (zones 0-1), open surgical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4090647">
                <a:tc>
                  <a:txBody>
                    <a:bodyPr/>
                    <a:lstStyle/>
                    <a:p>
                      <a:pPr defTabSz="1524000">
                        <a:lnSpc>
                          <a:spcPct val="115000"/>
                        </a:lnSpc>
                        <a:spcBef>
                          <a:spcPts val="2300"/>
                        </a:spcBef>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In patients who require repair of a PAU in the distal aortic arch (zones 2-3), descending thoracic aorta, or abdominal aorta, either open surgical repair or endovascular repair is reasonable, based on anatomy and medical comorbidities.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2" name="TextBox 2"/>
          <p:cNvSpPr txBox="1"/>
          <p:nvPr/>
        </p:nvSpPr>
        <p:spPr>
          <a:xfrm>
            <a:off x="5539182" y="1143000"/>
            <a:ext cx="13305634"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Initial Management of BTTAI in the Emergency Department</a:t>
            </a:r>
          </a:p>
        </p:txBody>
      </p:sp>
      <p:graphicFrame>
        <p:nvGraphicFramePr>
          <p:cNvPr id="413" name="Table 1"/>
          <p:cNvGraphicFramePr/>
          <p:nvPr/>
        </p:nvGraphicFramePr>
        <p:xfrm>
          <a:off x="3556000" y="3556000"/>
          <a:ext cx="17272001" cy="865187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88755"/>
                <a:gridCol w="1466452"/>
                <a:gridCol w="14104091"/>
              </a:tblGrid>
              <a:tr h="1840524">
                <a:tc gridSpan="3">
                  <a:txBody>
                    <a:bodyPr/>
                    <a:lstStyle/>
                    <a:p>
                      <a:pPr algn="l" defTabSz="1524000">
                        <a:lnSpc>
                          <a:spcPct val="200000"/>
                        </a:lnSpc>
                        <a:defRPr b="0" sz="3000">
                          <a:latin typeface="Times New Roman"/>
                          <a:ea typeface="Times New Roman"/>
                          <a:cs typeface="Times New Roman"/>
                          <a:sym typeface="Times New Roman"/>
                        </a:defRPr>
                      </a:pPr>
                      <a:r>
                        <a:t> </a:t>
                      </a:r>
                    </a:p>
                    <a:p>
                      <a:pPr defTabSz="1524000">
                        <a:lnSpc>
                          <a:spcPct val="200000"/>
                        </a:lnSpc>
                        <a:defRPr sz="3000">
                          <a:latin typeface="Times New Roman"/>
                          <a:ea typeface="Times New Roman"/>
                          <a:cs typeface="Times New Roman"/>
                          <a:sym typeface="Times New Roman"/>
                        </a:defRPr>
                      </a:pPr>
                      <a:r>
                        <a:t>Recommendations for Initial Management of BTTAI in the Emergency Department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201986">
                <a:tc>
                  <a:txBody>
                    <a:bodyPr/>
                    <a:lstStyle/>
                    <a:p>
                      <a:pPr defTabSz="1524000">
                        <a:lnSpc>
                          <a:spcPct val="200000"/>
                        </a:lnSpc>
                      </a:pPr>
                      <a:r>
                        <a:rPr b="1" sz="3000">
                          <a:latin typeface="Times New Roman"/>
                          <a:ea typeface="Times New Roman"/>
                          <a:cs typeface="Times New Roman"/>
                          <a:sym typeface="Times New Roman"/>
                        </a:rPr>
                        <a:t>COR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pPr>
                      <a:r>
                        <a:rPr b="1" sz="3000">
                          <a:latin typeface="Times New Roman"/>
                          <a:ea typeface="Times New Roman"/>
                          <a:cs typeface="Times New Roman"/>
                          <a:sym typeface="Times New Roman"/>
                        </a:rPr>
                        <a:t>LOE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200000"/>
                        </a:lnSpc>
                        <a:defRPr b="1" sz="3000">
                          <a:latin typeface="Times New Roman"/>
                          <a:ea typeface="Times New Roman"/>
                          <a:cs typeface="Times New Roman"/>
                          <a:sym typeface="Times New Roman"/>
                        </a:defRPr>
                      </a:pPr>
                      <a:r>
                        <a:t>Recommendations</a:t>
                      </a:r>
                      <a:r>
                        <a:rPr b="0"/>
                        <a: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479062">
                <a:tc>
                  <a:txBody>
                    <a:bodyPr/>
                    <a:lstStyle/>
                    <a:p>
                      <a:pPr defTabSz="1524000">
                        <a:lnSpc>
                          <a:spcPct val="200000"/>
                        </a:lnSpc>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pPr>
                      <a:r>
                        <a:rPr b="1" sz="3000">
                          <a:latin typeface="Times New Roman"/>
                          <a:ea typeface="Times New Roman"/>
                          <a:cs typeface="Times New Roman"/>
                          <a:sym typeface="Times New Roman"/>
                        </a:rPr>
                        <a:t>C-EO</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with BTTAI, management and treatment at a trauma center with the facilities and expertise to treat aortic pathology is recommended.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3117598">
                <a:tc>
                  <a:txBody>
                    <a:bodyPr/>
                    <a:lstStyle/>
                    <a:p>
                      <a:pPr defTabSz="1524000">
                        <a:lnSpc>
                          <a:spcPct val="200000"/>
                        </a:lnSpc>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In patients with BTTAI, anti-impulse therapy to reduce the risk of injury extension and rupture should be implemented, except in patients with hypotension or hypovolemic shock.</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6" name="TextBox 4"/>
          <p:cNvSpPr txBox="1"/>
          <p:nvPr/>
        </p:nvSpPr>
        <p:spPr>
          <a:xfrm>
            <a:off x="4649191" y="868965"/>
            <a:ext cx="14704617"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Approach to the Initial Management of BTTAI</a:t>
            </a:r>
          </a:p>
        </p:txBody>
      </p:sp>
      <p:graphicFrame>
        <p:nvGraphicFramePr>
          <p:cNvPr id="417" name="Table 5"/>
          <p:cNvGraphicFramePr/>
          <p:nvPr/>
        </p:nvGraphicFramePr>
        <p:xfrm>
          <a:off x="2667000" y="2921000"/>
          <a:ext cx="18669002" cy="831071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25447"/>
                <a:gridCol w="1585151"/>
                <a:gridCol w="15245704"/>
              </a:tblGrid>
              <a:tr h="1415754">
                <a:tc gridSpan="3">
                  <a:txBody>
                    <a:bodyPr/>
                    <a:lstStyle/>
                    <a:p>
                      <a:pPr algn="l" defTabSz="1524000">
                        <a:lnSpc>
                          <a:spcPct val="200000"/>
                        </a:lnSpc>
                        <a:spcBef>
                          <a:spcPts val="1000"/>
                        </a:spcBef>
                        <a:defRPr b="0" sz="3000">
                          <a:latin typeface="Times New Roman"/>
                          <a:ea typeface="Times New Roman"/>
                          <a:cs typeface="Times New Roman"/>
                          <a:sym typeface="Times New Roman"/>
                        </a:defRPr>
                      </a:pPr>
                      <a:r>
                        <a:t> </a:t>
                      </a:r>
                    </a:p>
                    <a:p>
                      <a:pPr defTabSz="1524000">
                        <a:lnSpc>
                          <a:spcPct val="200000"/>
                        </a:lnSpc>
                        <a:defRPr sz="3000">
                          <a:latin typeface="Times New Roman"/>
                          <a:ea typeface="Times New Roman"/>
                          <a:cs typeface="Times New Roman"/>
                          <a:sym typeface="Times New Roman"/>
                        </a:defRPr>
                      </a:pPr>
                      <a:r>
                        <a:t>Recommendations for Approach to the Initial Management of BTTAI</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415754">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1"/>
                        <a:defRPr b="1" sz="3000">
                          <a:latin typeface="Times New Roman"/>
                          <a:ea typeface="Times New Roman"/>
                          <a:cs typeface="Times New Roman"/>
                          <a:sym typeface="Times New Roman"/>
                        </a:defRPr>
                      </a:pPr>
                      <a:r>
                        <a:t>In patients with grade 1 BTTAI (Figure 23), nonoperative management and follow-up imaging are recommended.</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94295">
                <a:tc>
                  <a:txBody>
                    <a:bodyPr/>
                    <a:lstStyle/>
                    <a:p>
                      <a:pPr defTabSz="1524000">
                        <a:lnSpc>
                          <a:spcPct val="200000"/>
                        </a:lnSpc>
                        <a:spcBef>
                          <a:spcPts val="1000"/>
                        </a:spcBef>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2"/>
                        <a:defRPr b="1" sz="3000">
                          <a:latin typeface="Times New Roman"/>
                          <a:ea typeface="Times New Roman"/>
                          <a:cs typeface="Times New Roman"/>
                          <a:sym typeface="Times New Roman"/>
                        </a:defRPr>
                      </a:pPr>
                      <a:r>
                        <a:t>In patients with grade 3 to 4 BTTAI (Figure 23) and nonprohibitive comorbidities or injuries, aortic intervention is recommended.</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415754">
                <a:tc>
                  <a:txBody>
                    <a:bodyPr/>
                    <a:lstStyle/>
                    <a:p>
                      <a:pPr defTabSz="1524000">
                        <a:lnSpc>
                          <a:spcPct val="200000"/>
                        </a:lnSpc>
                        <a:spcBef>
                          <a:spcPts val="1000"/>
                        </a:spcBef>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3"/>
                        <a:defRPr b="1" sz="3000">
                          <a:latin typeface="Times New Roman"/>
                          <a:ea typeface="Times New Roman"/>
                          <a:cs typeface="Times New Roman"/>
                          <a:sym typeface="Times New Roman"/>
                        </a:defRPr>
                      </a:pPr>
                      <a:r>
                        <a:t>In patients with grade 2 BTTAI (Figure 23) and with high-risk imaging features (Table 32), aortic intervention is reasonable.</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256456">
                <a:tc>
                  <a:txBody>
                    <a:bodyPr/>
                    <a:lstStyle/>
                    <a:p>
                      <a:pPr defTabSz="1524000">
                        <a:lnSpc>
                          <a:spcPct val="200000"/>
                        </a:lnSpc>
                        <a:spcBef>
                          <a:spcPts val="1000"/>
                        </a:spcBef>
                      </a:pPr>
                      <a:r>
                        <a:rPr b="1" sz="3000">
                          <a:latin typeface="Times New Roman"/>
                          <a:ea typeface="Times New Roman"/>
                          <a:cs typeface="Times New Roman"/>
                          <a:sym typeface="Times New Roman"/>
                        </a:rPr>
                        <a:t>2b</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200000"/>
                        </a:lnSpc>
                        <a:spcBef>
                          <a:spcPts val="1000"/>
                        </a:spcBef>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200000"/>
                        </a:lnSpc>
                        <a:buSzPct val="100000"/>
                        <a:buAutoNum type="arabicPeriod" startAt="4"/>
                        <a:defRPr b="1" sz="3000">
                          <a:latin typeface="Times New Roman"/>
                          <a:ea typeface="Times New Roman"/>
                          <a:cs typeface="Times New Roman"/>
                          <a:sym typeface="Times New Roman"/>
                        </a:defRPr>
                      </a:pPr>
                      <a:r>
                        <a:t>In patients with grade 2 BTTAI (Figure 23) and without high-risk imaging features (Table 32), nonoperative management and follow-up surveillance imaging may be reasonable.</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0" name="TextBox 2"/>
          <p:cNvSpPr txBox="1"/>
          <p:nvPr/>
        </p:nvSpPr>
        <p:spPr>
          <a:xfrm>
            <a:off x="6045200" y="1524000"/>
            <a:ext cx="12293600"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23. Classification System for BTTAIs. </a:t>
            </a:r>
          </a:p>
        </p:txBody>
      </p:sp>
      <p:pic>
        <p:nvPicPr>
          <p:cNvPr id="421" name="Picture 4" descr="Picture 4"/>
          <p:cNvPicPr>
            <a:picLocks noChangeAspect="1"/>
          </p:cNvPicPr>
          <p:nvPr/>
        </p:nvPicPr>
        <p:blipFill>
          <a:blip r:embed="rId2">
            <a:extLst/>
          </a:blip>
          <a:stretch>
            <a:fillRect/>
          </a:stretch>
        </p:blipFill>
        <p:spPr>
          <a:xfrm>
            <a:off x="359236" y="3397250"/>
            <a:ext cx="23665527" cy="6921500"/>
          </a:xfrm>
          <a:prstGeom prst="rect">
            <a:avLst/>
          </a:prstGeom>
          <a:ln w="12700">
            <a:miter lim="400000"/>
          </a:ln>
        </p:spPr>
      </p:pic>
      <p:sp>
        <p:nvSpPr>
          <p:cNvPr id="422" name="TextBox 5"/>
          <p:cNvSpPr txBox="1"/>
          <p:nvPr/>
        </p:nvSpPr>
        <p:spPr>
          <a:xfrm>
            <a:off x="711200" y="10906353"/>
            <a:ext cx="6705600" cy="457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BTTAI indicates blunt traumatic thoracic aortic injury.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5" name="TextBox 2"/>
          <p:cNvSpPr txBox="1"/>
          <p:nvPr/>
        </p:nvSpPr>
        <p:spPr>
          <a:xfrm>
            <a:off x="5600700" y="2159000"/>
            <a:ext cx="13182601"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32. High-Risk Imaging Features of BTTAI </a:t>
            </a:r>
          </a:p>
        </p:txBody>
      </p:sp>
      <p:graphicFrame>
        <p:nvGraphicFramePr>
          <p:cNvPr id="426" name="Table 1"/>
          <p:cNvGraphicFramePr/>
          <p:nvPr/>
        </p:nvGraphicFramePr>
        <p:xfrm>
          <a:off x="5524500" y="3843916"/>
          <a:ext cx="13335000" cy="599911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3322300"/>
              </a:tblGrid>
              <a:tr h="855202">
                <a:tc>
                  <a:txBody>
                    <a:bodyPr/>
                    <a:lstStyle/>
                    <a:p>
                      <a:pPr marL="548640" indent="-548640" algn="l" defTabSz="1524000">
                        <a:lnSpc>
                          <a:spcPct val="200000"/>
                        </a:lnSpc>
                        <a:buSzPct val="100000"/>
                        <a:buFont typeface="Symbol"/>
                        <a:buChar char="·"/>
                        <a:defRPr b="0" sz="3200">
                          <a:latin typeface="Times New Roman"/>
                          <a:ea typeface="Times New Roman"/>
                          <a:cs typeface="Times New Roman"/>
                          <a:sym typeface="Times New Roman"/>
                        </a:defRPr>
                      </a:pPr>
                      <a:r>
                        <a:t>Posterior mediastinal hematoma &gt;10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Lesion to normal aortic diameter ratio &gt;1.4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Mediastinal hematoma causing mass effect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Pseudocoarctation of the aorta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Large left hemothorax</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Ascending aortic, aortic arch, or great vessel involvement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55202">
                <a:tc>
                  <a:txBody>
                    <a:bodyPr/>
                    <a:lstStyle/>
                    <a:p>
                      <a:pPr marL="548640" indent="-548640" algn="l" defTabSz="1524000">
                        <a:lnSpc>
                          <a:spcPct val="200000"/>
                        </a:lnSpc>
                        <a:buSzPct val="100000"/>
                        <a:buFont typeface="Symbol"/>
                        <a:buChar char="·"/>
                        <a:defRPr sz="3200">
                          <a:latin typeface="Times New Roman"/>
                          <a:ea typeface="Times New Roman"/>
                          <a:cs typeface="Times New Roman"/>
                          <a:sym typeface="Times New Roman"/>
                        </a:defRPr>
                      </a:pPr>
                      <a:r>
                        <a:t>Aortic arch hematoma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427" name="TextBox 5"/>
          <p:cNvSpPr txBox="1"/>
          <p:nvPr/>
        </p:nvSpPr>
        <p:spPr>
          <a:xfrm>
            <a:off x="5600700" y="10223301"/>
            <a:ext cx="6909830" cy="457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BTTAI indicates blunt traumatic thoracic aortic injury.</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0" name="TextBox 2"/>
          <p:cNvSpPr txBox="1"/>
          <p:nvPr/>
        </p:nvSpPr>
        <p:spPr>
          <a:xfrm>
            <a:off x="4458196" y="1778000"/>
            <a:ext cx="15467607"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Endovascular Versus Open Surgical Repair</a:t>
            </a:r>
          </a:p>
        </p:txBody>
      </p:sp>
      <p:graphicFrame>
        <p:nvGraphicFramePr>
          <p:cNvPr id="431" name="Table 1"/>
          <p:cNvGraphicFramePr/>
          <p:nvPr/>
        </p:nvGraphicFramePr>
        <p:xfrm>
          <a:off x="3632730" y="4190496"/>
          <a:ext cx="17118540" cy="533500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72951"/>
                <a:gridCol w="1453995"/>
                <a:gridCol w="13978892"/>
              </a:tblGrid>
              <a:tr h="3209495">
                <a:tc gridSpan="3">
                  <a:txBody>
                    <a:bodyPr/>
                    <a:lstStyle/>
                    <a:p>
                      <a:pPr algn="l" defTabSz="1524000">
                        <a:lnSpc>
                          <a:spcPct val="150000"/>
                        </a:lnSpc>
                        <a:defRPr b="0" sz="3000">
                          <a:latin typeface="Times New Roman"/>
                          <a:ea typeface="Times New Roman"/>
                          <a:cs typeface="Times New Roman"/>
                          <a:sym typeface="Times New Roman"/>
                        </a:defRPr>
                      </a:pPr>
                      <a:r>
                        <a:t> </a:t>
                      </a:r>
                    </a:p>
                    <a:p>
                      <a:pPr defTabSz="1524000">
                        <a:lnSpc>
                          <a:spcPct val="150000"/>
                        </a:lnSpc>
                        <a:defRPr sz="3000">
                          <a:latin typeface="Times New Roman"/>
                          <a:ea typeface="Times New Roman"/>
                          <a:cs typeface="Times New Roman"/>
                          <a:sym typeface="Times New Roman"/>
                        </a:defRPr>
                      </a:pPr>
                      <a:r>
                        <a:t>Recommendation for Endovascular Versus Open Surgical Repair  </a:t>
                      </a:r>
                    </a:p>
                    <a:p>
                      <a:pPr defTabSz="1524000">
                        <a:lnSpc>
                          <a:spcPct val="150000"/>
                        </a:lnSpc>
                        <a:defRPr b="0" sz="3000">
                          <a:latin typeface="Times New Roman"/>
                          <a:ea typeface="Times New Roman"/>
                          <a:cs typeface="Times New Roman"/>
                          <a:sym typeface="Times New Roman"/>
                        </a:defRPr>
                      </a:pPr>
                      <a:r>
                        <a:t>Referenced studies that support the recommendation are summarized in the Online Data Supplement.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2112810">
                <a:tc>
                  <a:txBody>
                    <a:bodyPr/>
                    <a:lstStyle/>
                    <a:p>
                      <a:pPr defTabSz="1524000">
                        <a:lnSpc>
                          <a:spcPct val="150000"/>
                        </a:lnSpc>
                        <a:defRPr b="1" sz="3000">
                          <a:latin typeface="Times New Roman"/>
                          <a:ea typeface="Times New Roman"/>
                          <a:cs typeface="Times New Roman"/>
                          <a:sym typeface="Times New Roman"/>
                        </a:defRPr>
                      </a:pPr>
                      <a:r>
                        <a:t>1</a:t>
                      </a:r>
                      <a:r>
                        <a:rPr b="0"/>
                        <a: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50000"/>
                        </a:lnSpc>
                        <a:defRPr b="1" sz="3000">
                          <a:latin typeface="Times New Roman"/>
                          <a:ea typeface="Times New Roman"/>
                          <a:cs typeface="Times New Roman"/>
                          <a:sym typeface="Times New Roman"/>
                        </a:defRPr>
                      </a:pPr>
                      <a:r>
                        <a:t>B-NR</a:t>
                      </a:r>
                      <a:r>
                        <a:rPr b="0"/>
                        <a:t>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50000"/>
                        </a:lnSpc>
                        <a:buSzPct val="100000"/>
                        <a:buAutoNum type="arabicPeriod" startAt="1"/>
                        <a:defRPr b="1" sz="3000">
                          <a:latin typeface="Times New Roman"/>
                          <a:ea typeface="Times New Roman"/>
                          <a:cs typeface="Times New Roman"/>
                          <a:sym typeface="Times New Roman"/>
                        </a:defRPr>
                      </a:pPr>
                      <a:r>
                        <a:t>In patients with BTTAI who meet indications for repair and with appropriate anatomy, TEVAR is recommended over open repair</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3" name="Picture 6" descr="Picture 6"/>
          <p:cNvPicPr>
            <a:picLocks noChangeAspect="1"/>
          </p:cNvPicPr>
          <p:nvPr/>
        </p:nvPicPr>
        <p:blipFill>
          <a:blip r:embed="rId2">
            <a:extLst/>
          </a:blip>
          <a:stretch>
            <a:fillRect/>
          </a:stretch>
        </p:blipFill>
        <p:spPr>
          <a:xfrm>
            <a:off x="7747000" y="1905000"/>
            <a:ext cx="11695260" cy="9906001"/>
          </a:xfrm>
          <a:prstGeom prst="rect">
            <a:avLst/>
          </a:prstGeom>
          <a:ln w="12700">
            <a:miter lim="400000"/>
          </a:ln>
        </p:spPr>
      </p:pic>
      <p:sp>
        <p:nvSpPr>
          <p:cNvPr id="244" name="TextBox 8"/>
          <p:cNvSpPr txBox="1"/>
          <p:nvPr/>
        </p:nvSpPr>
        <p:spPr>
          <a:xfrm>
            <a:off x="711200" y="2540000"/>
            <a:ext cx="4673601" cy="5041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2. A Simplified Diagram Depicting the Key Histologic Components of the Aortic Wall.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4" name="TextBox 2"/>
          <p:cNvSpPr txBox="1"/>
          <p:nvPr/>
        </p:nvSpPr>
        <p:spPr>
          <a:xfrm>
            <a:off x="4965700" y="889000"/>
            <a:ext cx="14452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Initial Management of Blunt Traumatic Abdominal Aortic Injury (BAAI) </a:t>
            </a:r>
          </a:p>
        </p:txBody>
      </p:sp>
      <p:graphicFrame>
        <p:nvGraphicFramePr>
          <p:cNvPr id="435" name="Table 1"/>
          <p:cNvGraphicFramePr/>
          <p:nvPr/>
        </p:nvGraphicFramePr>
        <p:xfrm>
          <a:off x="4730750" y="3429000"/>
          <a:ext cx="14922499" cy="827087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241480"/>
                <a:gridCol w="1230959"/>
                <a:gridCol w="12437358"/>
              </a:tblGrid>
              <a:tr h="2431387">
                <a:tc gridSpan="3">
                  <a:txBody>
                    <a:bodyPr/>
                    <a:lstStyle/>
                    <a:p>
                      <a:pPr algn="l" defTabSz="1524000">
                        <a:lnSpc>
                          <a:spcPct val="150000"/>
                        </a:lnSpc>
                        <a:defRPr sz="3000">
                          <a:latin typeface="Arial"/>
                          <a:ea typeface="Arial"/>
                          <a:cs typeface="Arial"/>
                          <a:sym typeface="Arial"/>
                        </a:defRPr>
                      </a:pPr>
                      <a:r>
                        <a:t> </a:t>
                      </a:r>
                      <a:endParaRPr>
                        <a:latin typeface="Times New Roman"/>
                        <a:ea typeface="Times New Roman"/>
                        <a:cs typeface="Times New Roman"/>
                        <a:sym typeface="Times New Roman"/>
                      </a:endParaRPr>
                    </a:p>
                    <a:p>
                      <a:pPr defTabSz="1524000">
                        <a:lnSpc>
                          <a:spcPct val="150000"/>
                        </a:lnSpc>
                        <a:defRPr sz="3000">
                          <a:latin typeface="Times New Roman"/>
                          <a:ea typeface="Times New Roman"/>
                          <a:cs typeface="Times New Roman"/>
                          <a:sym typeface="Times New Roman"/>
                        </a:defRPr>
                      </a:pPr>
                      <a:r>
                        <a:t>Recommendations for Initial Management of BAAI</a:t>
                      </a:r>
                    </a:p>
                    <a:p>
                      <a:pPr defTabSz="1524000">
                        <a:lnSpc>
                          <a:spcPct val="150000"/>
                        </a:lnSpc>
                        <a:defRPr b="0" sz="3000">
                          <a:latin typeface="Times New Roman"/>
                          <a:ea typeface="Times New Roman"/>
                          <a:cs typeface="Times New Roman"/>
                          <a:sym typeface="Times New Roman"/>
                        </a:defRPr>
                      </a:pPr>
                      <a:r>
                        <a:t>Referenced studies that support the recommendations are summarized in the Online Data Supplement.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1149472">
                <a:tc>
                  <a:txBody>
                    <a:bodyPr/>
                    <a:lstStyle/>
                    <a:p>
                      <a:pPr defTabSz="1524000">
                        <a:lnSpc>
                          <a:spcPct val="150000"/>
                        </a:lnSpc>
                      </a:pPr>
                      <a:r>
                        <a:rPr b="1" sz="3000">
                          <a:latin typeface="Times New Roman"/>
                          <a:ea typeface="Times New Roman"/>
                          <a:cs typeface="Times New Roman"/>
                          <a:sym typeface="Times New Roman"/>
                        </a:rPr>
                        <a:t>COR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50000"/>
                        </a:lnSpc>
                      </a:pPr>
                      <a:r>
                        <a:rPr b="1" sz="3000">
                          <a:latin typeface="Times New Roman"/>
                          <a:ea typeface="Times New Roman"/>
                          <a:cs typeface="Times New Roman"/>
                          <a:sym typeface="Times New Roman"/>
                        </a:rPr>
                        <a:t>LOE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50000"/>
                        </a:lnSpc>
                      </a:pPr>
                      <a:r>
                        <a:rPr b="1" sz="3000">
                          <a:latin typeface="Times New Roman"/>
                          <a:ea typeface="Times New Roman"/>
                          <a:cs typeface="Times New Roman"/>
                          <a:sym typeface="Times New Roman"/>
                        </a:rPr>
                        <a:t>Recommendations</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939422">
                <a:tc>
                  <a:txBody>
                    <a:bodyPr/>
                    <a:lstStyle/>
                    <a:p>
                      <a:pPr defTabSz="1524000">
                        <a:lnSpc>
                          <a:spcPct val="150000"/>
                        </a:lnSpc>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defTabSz="1524000">
                        <a:lnSpc>
                          <a:spcPct val="150000"/>
                        </a:lnSpc>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50000"/>
                        </a:lnSpc>
                        <a:buSzPct val="100000"/>
                        <a:buAutoNum type="arabicPeriod" startAt="1"/>
                        <a:defRPr b="1" sz="3000">
                          <a:latin typeface="Times New Roman"/>
                          <a:ea typeface="Times New Roman"/>
                          <a:cs typeface="Times New Roman"/>
                          <a:sym typeface="Times New Roman"/>
                        </a:defRPr>
                      </a:pPr>
                      <a:r>
                        <a:t>In patients with grade 1 to 2 BAAI (Table 33) without malperfusion, anti-impulse therapy, if clinically tolerated, and repeat imaging within 24 to 48 hours of the initial scan is recommended to reduce risk of injury progression.</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746122">
                <a:tc>
                  <a:txBody>
                    <a:bodyPr/>
                    <a:lstStyle/>
                    <a:p>
                      <a:pPr defTabSz="1524000">
                        <a:lnSpc>
                          <a:spcPct val="150000"/>
                        </a:lnSpc>
                      </a:pPr>
                      <a:r>
                        <a:rPr b="1" sz="3000">
                          <a:latin typeface="Times New Roman"/>
                          <a:ea typeface="Times New Roman"/>
                          <a:cs typeface="Times New Roman"/>
                          <a:sym typeface="Times New Roman"/>
                        </a:rPr>
                        <a:t>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defTabSz="1524000">
                        <a:lnSpc>
                          <a:spcPct val="150000"/>
                        </a:lnSpc>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50000"/>
                        </a:lnSpc>
                        <a:buSzPct val="100000"/>
                        <a:buAutoNum type="arabicPeriod" startAt="2"/>
                        <a:defRPr b="1" sz="3000">
                          <a:latin typeface="Times New Roman"/>
                          <a:ea typeface="Times New Roman"/>
                          <a:cs typeface="Times New Roman"/>
                          <a:sym typeface="Times New Roman"/>
                        </a:defRPr>
                      </a:pPr>
                      <a:r>
                        <a:t>In patients with grade 4 BAAI (Table 33), repair should be performed to address life-threatening aortic injury.</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8" name="TextBox 2"/>
          <p:cNvSpPr txBox="1"/>
          <p:nvPr/>
        </p:nvSpPr>
        <p:spPr>
          <a:xfrm>
            <a:off x="4965700" y="889000"/>
            <a:ext cx="1445260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Initial Management of Blunt Traumatic Abdominal Aortic Injury (BAAI) (con’t.)</a:t>
            </a:r>
          </a:p>
        </p:txBody>
      </p:sp>
      <p:graphicFrame>
        <p:nvGraphicFramePr>
          <p:cNvPr id="439" name="Table 1"/>
          <p:cNvGraphicFramePr/>
          <p:nvPr/>
        </p:nvGraphicFramePr>
        <p:xfrm>
          <a:off x="3767666" y="3429000"/>
          <a:ext cx="16848668" cy="845051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401865"/>
                <a:gridCol w="1389984"/>
                <a:gridCol w="14044116"/>
              </a:tblGrid>
              <a:tr h="1679132">
                <a:tc>
                  <a:txBody>
                    <a:bodyPr/>
                    <a:lstStyle/>
                    <a:p>
                      <a:pPr defTabSz="1524000">
                        <a:lnSpc>
                          <a:spcPct val="150000"/>
                        </a:lnSpc>
                        <a:defRPr b="0"/>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50000"/>
                        </a:lnSpc>
                        <a:defRPr b="0"/>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50000"/>
                        </a:lnSpc>
                        <a:buSzPct val="100000"/>
                        <a:buAutoNum type="arabicPeriod" startAt="3"/>
                        <a:defRPr sz="3000">
                          <a:latin typeface="Times New Roman"/>
                          <a:ea typeface="Times New Roman"/>
                          <a:cs typeface="Times New Roman"/>
                          <a:sym typeface="Times New Roman"/>
                        </a:defRPr>
                      </a:pPr>
                      <a:r>
                        <a:t>In patients with grade 2 BAAI (Table 33) and associated malperfusion, it is reasonable to consider repair.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252892">
                <a:tc>
                  <a:txBody>
                    <a:bodyPr/>
                    <a:lstStyle/>
                    <a:p>
                      <a:pPr defTabSz="1524000">
                        <a:lnSpc>
                          <a:spcPct val="150000"/>
                        </a:lnSpc>
                        <a:defRPr b="0"/>
                      </a:pPr>
                      <a:r>
                        <a:rPr b="1" sz="3000">
                          <a:latin typeface="Times New Roman"/>
                          <a:ea typeface="Times New Roman"/>
                          <a:cs typeface="Times New Roman"/>
                          <a:sym typeface="Times New Roman"/>
                        </a:rPr>
                        <a:t>2a</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50000"/>
                        </a:lnSpc>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50000"/>
                        </a:lnSpc>
                        <a:buSzPct val="100000"/>
                        <a:buAutoNum type="arabicPeriod" startAt="4"/>
                        <a:defRPr b="1" sz="3000">
                          <a:latin typeface="Times New Roman"/>
                          <a:ea typeface="Times New Roman"/>
                          <a:cs typeface="Times New Roman"/>
                          <a:sym typeface="Times New Roman"/>
                        </a:defRPr>
                      </a:pPr>
                      <a:r>
                        <a:t>In patients with BAAI, treatment with either endovascular or open repair is reasonable and depends on degree of injury, aortic anatomy, and the patient’s overall clinical status. </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679132">
                <a:tc>
                  <a:txBody>
                    <a:bodyPr/>
                    <a:lstStyle/>
                    <a:p>
                      <a:pPr defTabSz="1524000">
                        <a:lnSpc>
                          <a:spcPct val="150000"/>
                        </a:lnSpc>
                        <a:defRPr b="0"/>
                      </a:pPr>
                      <a:r>
                        <a:rPr b="1" sz="3000">
                          <a:latin typeface="Times New Roman"/>
                          <a:ea typeface="Times New Roman"/>
                          <a:cs typeface="Times New Roman"/>
                          <a:sym typeface="Times New Roman"/>
                        </a:rPr>
                        <a:t>2b</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150000"/>
                        </a:lnSpc>
                      </a:pPr>
                      <a:r>
                        <a:rPr b="1" sz="3000">
                          <a:latin typeface="Times New Roman"/>
                          <a:ea typeface="Times New Roman"/>
                          <a:cs typeface="Times New Roman"/>
                          <a:sym typeface="Times New Roman"/>
                        </a:rPr>
                        <a:t>C-LD</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50000"/>
                        </a:lnSpc>
                        <a:buSzPct val="100000"/>
                        <a:buAutoNum type="arabicPeriod" startAt="5"/>
                        <a:defRPr b="1" sz="3000">
                          <a:latin typeface="Times New Roman"/>
                          <a:ea typeface="Times New Roman"/>
                          <a:cs typeface="Times New Roman"/>
                          <a:sym typeface="Times New Roman"/>
                        </a:defRPr>
                      </a:pPr>
                      <a:r>
                        <a:t>In patients with grade 3 BAAI (Table 33), it may be reasonable to consider repair to reduce risk of progression to life-threatening injury.</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826652">
                <a:tc>
                  <a:txBody>
                    <a:bodyPr/>
                    <a:lstStyle/>
                    <a:p>
                      <a:pPr defTabSz="1524000">
                        <a:lnSpc>
                          <a:spcPct val="150000"/>
                        </a:lnSpc>
                        <a:defRPr b="0"/>
                      </a:pPr>
                      <a:r>
                        <a:rPr b="1" sz="3000">
                          <a:latin typeface="Times New Roman"/>
                          <a:ea typeface="Times New Roman"/>
                          <a:cs typeface="Times New Roman"/>
                          <a:sym typeface="Times New Roman"/>
                        </a:rPr>
                        <a:t>3: Harm</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F3824"/>
                    </a:solidFill>
                  </a:tcPr>
                </a:tc>
                <a:tc>
                  <a:txBody>
                    <a:bodyPr/>
                    <a:lstStyle/>
                    <a:p>
                      <a:pPr defTabSz="1524000">
                        <a:lnSpc>
                          <a:spcPct val="150000"/>
                        </a:lnSpc>
                      </a:pPr>
                      <a:r>
                        <a:rPr b="1" sz="3000">
                          <a:latin typeface="Times New Roman"/>
                          <a:ea typeface="Times New Roman"/>
                          <a:cs typeface="Times New Roman"/>
                          <a:sym typeface="Times New Roman"/>
                        </a:rPr>
                        <a:t>B-NR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50000"/>
                        </a:lnSpc>
                        <a:buSzPct val="100000"/>
                        <a:buAutoNum type="arabicPeriod" startAt="6"/>
                        <a:defRPr b="1" sz="3000">
                          <a:latin typeface="Times New Roman"/>
                          <a:ea typeface="Times New Roman"/>
                          <a:cs typeface="Times New Roman"/>
                          <a:sym typeface="Times New Roman"/>
                        </a:defRPr>
                      </a:pPr>
                      <a:r>
                        <a:t>In patients with BAAI, the usefulness of routine application of resuscitative endovascular balloon occlusion of the aorta (REBOA) for hemorrhage control is unclear and, in some cases, may cause harm.</a:t>
                      </a:r>
                    </a:p>
                  </a:txBody>
                  <a:tcPr marL="9525" marR="9525" marT="9525" marB="9525"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2" name="TextBox 2"/>
          <p:cNvSpPr txBox="1"/>
          <p:nvPr/>
        </p:nvSpPr>
        <p:spPr>
          <a:xfrm>
            <a:off x="4870448" y="2540000"/>
            <a:ext cx="14643101" cy="850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33. Descriptions of Blunt Aortic Injury Grades</a:t>
            </a:r>
          </a:p>
        </p:txBody>
      </p:sp>
      <p:graphicFrame>
        <p:nvGraphicFramePr>
          <p:cNvPr id="443" name="Table 1"/>
          <p:cNvGraphicFramePr/>
          <p:nvPr/>
        </p:nvGraphicFramePr>
        <p:xfrm>
          <a:off x="2489728" y="4016769"/>
          <a:ext cx="19404542" cy="5682459"/>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708339"/>
                <a:gridCol w="14683502"/>
              </a:tblGrid>
              <a:tr h="1133951">
                <a:tc>
                  <a:txBody>
                    <a:bodyPr/>
                    <a:lstStyle/>
                    <a:p>
                      <a:pPr defTabSz="1524000">
                        <a:lnSpc>
                          <a:spcPct val="200000"/>
                        </a:lnSpc>
                        <a:defRPr b="0"/>
                      </a:pPr>
                      <a:r>
                        <a:rPr b="1" sz="3200">
                          <a:latin typeface="Times New Roman"/>
                          <a:ea typeface="Times New Roman"/>
                          <a:cs typeface="Times New Roman"/>
                          <a:sym typeface="Times New Roman"/>
                        </a:rPr>
                        <a:t>Injury Grade</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defTabSz="1524000">
                        <a:lnSpc>
                          <a:spcPct val="200000"/>
                        </a:lnSpc>
                        <a:defRPr b="0"/>
                      </a:pPr>
                      <a:r>
                        <a:rPr b="1" sz="3200">
                          <a:latin typeface="Times New Roman"/>
                          <a:ea typeface="Times New Roman"/>
                          <a:cs typeface="Times New Roman"/>
                          <a:sym typeface="Times New Roman"/>
                        </a:rPr>
                        <a:t>Descriptions</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1133951">
                <a:tc>
                  <a:txBody>
                    <a:bodyPr/>
                    <a:lstStyle/>
                    <a:p>
                      <a:pPr defTabSz="1524000">
                        <a:lnSpc>
                          <a:spcPct val="200000"/>
                        </a:lnSpc>
                        <a:defRPr b="0"/>
                      </a:pPr>
                      <a:r>
                        <a:rPr sz="32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Minor intimal tear, intimal defect, or thrombus (≤10 mm)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133951">
                <a:tc>
                  <a:txBody>
                    <a:bodyPr/>
                    <a:lstStyle/>
                    <a:p>
                      <a:pPr defTabSz="1524000">
                        <a:lnSpc>
                          <a:spcPct val="200000"/>
                        </a:lnSpc>
                        <a:defRPr b="0"/>
                      </a:pPr>
                      <a:r>
                        <a:rPr sz="3200">
                          <a:latin typeface="Times New Roman"/>
                          <a:ea typeface="Times New Roman"/>
                          <a:cs typeface="Times New Roman"/>
                          <a:sym typeface="Times New Roman"/>
                        </a:rPr>
                        <a:t>2</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Large intimal flap, intimal defect, or thrombus (≥10 mm in length or width)</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133951">
                <a:tc>
                  <a:txBody>
                    <a:bodyPr/>
                    <a:lstStyle/>
                    <a:p>
                      <a:pPr defTabSz="1524000">
                        <a:lnSpc>
                          <a:spcPct val="200000"/>
                        </a:lnSpc>
                        <a:defRPr b="0"/>
                      </a:pPr>
                      <a:r>
                        <a:rPr sz="3200">
                          <a:latin typeface="Times New Roman"/>
                          <a:ea typeface="Times New Roman"/>
                          <a:cs typeface="Times New Roman"/>
                          <a:sym typeface="Times New Roman"/>
                        </a:rPr>
                        <a:t>3</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Pseudoaneurysm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133951">
                <a:tc>
                  <a:txBody>
                    <a:bodyPr/>
                    <a:lstStyle/>
                    <a:p>
                      <a:pPr defTabSz="1524000">
                        <a:lnSpc>
                          <a:spcPct val="200000"/>
                        </a:lnSpc>
                        <a:defRPr b="0"/>
                      </a:pPr>
                      <a:r>
                        <a:rPr sz="3200">
                          <a:latin typeface="Times New Roman"/>
                          <a:ea typeface="Times New Roman"/>
                          <a:cs typeface="Times New Roman"/>
                          <a:sym typeface="Times New Roman"/>
                        </a:rPr>
                        <a:t>4</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pPr>
                      <a:r>
                        <a:rPr sz="3200">
                          <a:latin typeface="Times New Roman"/>
                          <a:ea typeface="Times New Roman"/>
                          <a:cs typeface="Times New Roman"/>
                          <a:sym typeface="Times New Roman"/>
                        </a:rPr>
                        <a:t>Aortic rupture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6" name="TextBox 2"/>
          <p:cNvSpPr txBox="1"/>
          <p:nvPr/>
        </p:nvSpPr>
        <p:spPr>
          <a:xfrm>
            <a:off x="4187823" y="739675"/>
            <a:ext cx="16008351" cy="2247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24. Abdominal Aortic Zones of Injury for Surgical Approaches and Abdominal Zones of Injury Based on Trauma Classification. </a:t>
            </a:r>
          </a:p>
        </p:txBody>
      </p:sp>
      <p:pic>
        <p:nvPicPr>
          <p:cNvPr id="447" name="Picture 4" descr="Picture 4"/>
          <p:cNvPicPr>
            <a:picLocks noChangeAspect="1"/>
          </p:cNvPicPr>
          <p:nvPr/>
        </p:nvPicPr>
        <p:blipFill>
          <a:blip r:embed="rId2">
            <a:extLst/>
          </a:blip>
          <a:stretch>
            <a:fillRect/>
          </a:stretch>
        </p:blipFill>
        <p:spPr>
          <a:xfrm>
            <a:off x="1905000" y="3048000"/>
            <a:ext cx="20574001" cy="9100517"/>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0" name="TextBox 2"/>
          <p:cNvSpPr txBox="1"/>
          <p:nvPr/>
        </p:nvSpPr>
        <p:spPr>
          <a:xfrm>
            <a:off x="4346571" y="762000"/>
            <a:ext cx="15690851"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Long-Term Management and Surveillance After Blunt Traumatic Aortic Injury (BTAI)</a:t>
            </a:r>
          </a:p>
        </p:txBody>
      </p:sp>
      <p:graphicFrame>
        <p:nvGraphicFramePr>
          <p:cNvPr id="451" name="Table 1"/>
          <p:cNvGraphicFramePr/>
          <p:nvPr/>
        </p:nvGraphicFramePr>
        <p:xfrm>
          <a:off x="2862955" y="3240589"/>
          <a:ext cx="18658088" cy="723482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054722"/>
                <a:gridCol w="2867661"/>
                <a:gridCol w="13723004"/>
              </a:tblGrid>
              <a:tr h="865095">
                <a:tc gridSpan="3">
                  <a:txBody>
                    <a:bodyPr/>
                    <a:lstStyle/>
                    <a:p>
                      <a:pPr defTabSz="1524000">
                        <a:lnSpc>
                          <a:spcPct val="115000"/>
                        </a:lnSpc>
                        <a:spcBef>
                          <a:spcPts val="2300"/>
                        </a:spcBef>
                        <a:defRPr b="0"/>
                      </a:pPr>
                      <a:r>
                        <a:rPr b="1" sz="3000">
                          <a:latin typeface="Times New Roman"/>
                          <a:ea typeface="Times New Roman"/>
                          <a:cs typeface="Times New Roman"/>
                          <a:sym typeface="Times New Roman"/>
                        </a:rPr>
                        <a:t>Recommendations for Long-Term Management and Surveillance After BTAI</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865095">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745964">
                <a:tc>
                  <a:txBody>
                    <a:bodyPr/>
                    <a:lstStyle/>
                    <a:p>
                      <a:pPr defTabSz="1524000">
                        <a:lnSpc>
                          <a:spcPct val="115000"/>
                        </a:lnSpc>
                        <a:spcBef>
                          <a:spcPts val="2300"/>
                        </a:spcBef>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BTAI who have undergone aortic repair, surveillance imaging at intervals appropriate for the repair approach and location (see Section 7.8, “Long-Term Management and Surveillance Imaging Following AAS”) is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745964">
                <a:tc>
                  <a:txBody>
                    <a:bodyPr/>
                    <a:lstStyle/>
                    <a:p>
                      <a:pPr defTabSz="1524000">
                        <a:lnSpc>
                          <a:spcPct val="115000"/>
                        </a:lnSpc>
                        <a:spcBef>
                          <a:spcPts val="2300"/>
                        </a:spcBef>
                      </a:pPr>
                      <a:r>
                        <a:rPr b="1" sz="3000">
                          <a:latin typeface="Times New Roman"/>
                          <a:ea typeface="Times New Roman"/>
                          <a:cs typeface="Times New Roman"/>
                          <a:sym typeface="Times New Roman"/>
                        </a:rPr>
                        <a:t>2b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9B1C"/>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2"/>
                        <a:defRPr b="1" sz="3000">
                          <a:latin typeface="Times New Roman"/>
                          <a:ea typeface="Times New Roman"/>
                          <a:cs typeface="Times New Roman"/>
                          <a:sym typeface="Times New Roman"/>
                        </a:defRPr>
                      </a:pPr>
                      <a:r>
                        <a:t>In patients with BTAI who have not undergone repair, surveillance imaging with a CT at 1 month, 6 months, and 12 months after the diagnosis and, if stable, at appropriate intervals thereafter (depending on the type and extent of the injury), may be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4" name="TextBox 2"/>
          <p:cNvSpPr txBox="1"/>
          <p:nvPr/>
        </p:nvSpPr>
        <p:spPr>
          <a:xfrm>
            <a:off x="4052884" y="1397000"/>
            <a:ext cx="16278229"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Long-Term Surveillance Imaging After Aortic Dissection and IMH </a:t>
            </a:r>
          </a:p>
        </p:txBody>
      </p:sp>
      <p:graphicFrame>
        <p:nvGraphicFramePr>
          <p:cNvPr id="455" name="Table 1"/>
          <p:cNvGraphicFramePr/>
          <p:nvPr/>
        </p:nvGraphicFramePr>
        <p:xfrm>
          <a:off x="3530863" y="3937000"/>
          <a:ext cx="17322272" cy="711018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34813"/>
                <a:gridCol w="2672597"/>
                <a:gridCol w="12802160"/>
              </a:tblGrid>
              <a:tr h="2062371">
                <a:tc gridSpan="3">
                  <a:txBody>
                    <a:bodyPr/>
                    <a:lstStyle/>
                    <a:p>
                      <a:pPr defTabSz="1524000">
                        <a:lnSpc>
                          <a:spcPct val="200000"/>
                        </a:lnSpc>
                        <a:defRPr sz="3000">
                          <a:latin typeface="Times New Roman"/>
                          <a:ea typeface="Times New Roman"/>
                          <a:cs typeface="Times New Roman"/>
                          <a:sym typeface="Times New Roman"/>
                        </a:defRPr>
                      </a:pPr>
                      <a:r>
                        <a:t>Recommendations for Long-Term Surveillance Imaging After Aortic Dissection and IMH</a:t>
                      </a:r>
                    </a:p>
                    <a:p>
                      <a:pPr defTabSz="1524000">
                        <a:lnSpc>
                          <a:spcPct val="200000"/>
                        </a:lnSpc>
                        <a:defRPr b="0" sz="3000">
                          <a:latin typeface="Times New Roman"/>
                          <a:ea typeface="Times New Roman"/>
                          <a:cs typeface="Times New Roman"/>
                          <a:sym typeface="Times New Roman"/>
                        </a:defRPr>
                      </a:pPr>
                      <a:r>
                        <a:t>Referenced studies that support the recommendations are summarized in the Online Data Supplement.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590393">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515825">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who have had an acute aortic dissection and IMH treated with either open or endovascular aortic repair and have residual aortic disease, surveillance imaging with a CT (or MRI) is recommended after 1 month, 6 months, and 12 months and then, if stable, annually thereafter.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1928893">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buSzPct val="100000"/>
                        <a:buAutoNum type="arabicPeriod" startAt="2"/>
                        <a:defRPr b="1" sz="3000">
                          <a:latin typeface="Times New Roman"/>
                          <a:ea typeface="Times New Roman"/>
                          <a:cs typeface="Times New Roman"/>
                          <a:sym typeface="Times New Roman"/>
                        </a:defRPr>
                      </a:pPr>
                      <a:r>
                        <a:t>In patients who have had an acute aortic dissection and IMH that was managed with medical therapy alone, surveillance imaging with a CT (or MRI) is recommended after 1 month, 6 months, and 12 months and then, if stable, annually thereafter.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8" name="TextBox 2"/>
          <p:cNvSpPr txBox="1"/>
          <p:nvPr/>
        </p:nvSpPr>
        <p:spPr>
          <a:xfrm>
            <a:off x="4223541" y="1397000"/>
            <a:ext cx="15936915"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Long-Term Management After Acute Aortic Dissection and IMH</a:t>
            </a:r>
          </a:p>
        </p:txBody>
      </p:sp>
      <p:graphicFrame>
        <p:nvGraphicFramePr>
          <p:cNvPr id="459" name="Table 1"/>
          <p:cNvGraphicFramePr/>
          <p:nvPr/>
        </p:nvGraphicFramePr>
        <p:xfrm>
          <a:off x="4137043" y="4191000"/>
          <a:ext cx="16089317" cy="647699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93825"/>
                <a:gridCol w="2376123"/>
                <a:gridCol w="11806668"/>
              </a:tblGrid>
              <a:tr h="2945093">
                <a:tc gridSpan="3">
                  <a:txBody>
                    <a:bodyPr/>
                    <a:lstStyle/>
                    <a:p>
                      <a:pPr defTabSz="1524000">
                        <a:lnSpc>
                          <a:spcPct val="200000"/>
                        </a:lnSpc>
                        <a:defRPr sz="3000">
                          <a:latin typeface="Times New Roman"/>
                          <a:ea typeface="Times New Roman"/>
                          <a:cs typeface="Times New Roman"/>
                          <a:sym typeface="Times New Roman"/>
                        </a:defRPr>
                      </a:pPr>
                      <a:r>
                        <a:t>Recommendation for Long-Term Management After Acute Aortic Dissection and IMH</a:t>
                      </a:r>
                    </a:p>
                    <a:p>
                      <a:pPr defTabSz="1524000">
                        <a:lnSpc>
                          <a:spcPct val="200000"/>
                        </a:lnSpc>
                        <a:defRPr b="0" sz="3000">
                          <a:latin typeface="Times New Roman"/>
                          <a:ea typeface="Times New Roman"/>
                          <a:cs typeface="Times New Roman"/>
                          <a:sym typeface="Times New Roman"/>
                        </a:defRPr>
                      </a:pPr>
                      <a:r>
                        <a:t>Referenced studies that support the recommendation are summarized in the Online Data Supplement.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843088">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676115">
                <a:tc>
                  <a:txBody>
                    <a:bodyPr/>
                    <a:lstStyle/>
                    <a:p>
                      <a:pPr defTabSz="1524000">
                        <a:lnSpc>
                          <a:spcPct val="115000"/>
                        </a:lnSpc>
                        <a:spcBef>
                          <a:spcPts val="2300"/>
                        </a:spcBef>
                      </a:pPr>
                      <a:r>
                        <a:rPr b="1" sz="3000">
                          <a:latin typeface="Times New Roman"/>
                          <a:ea typeface="Times New Roman"/>
                          <a:cs typeface="Times New Roman"/>
                          <a:sym typeface="Times New Roman"/>
                        </a:rPr>
                        <a:t>1</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45A547"/>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B-NR</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5ADD1"/>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a previous acute aortic dissection and IMH, whether initially treated medically or with intervention, who have chronic residual TAD and an aneurysm with a total aortic diameter of ≥5.5 cm, elective thoracic aortic repair is recommended.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lide Number Placeholder 3"/>
          <p:cNvSpPr txBox="1"/>
          <p:nvPr>
            <p:ph type="sldNum" sz="quarter" idx="2"/>
          </p:nvPr>
        </p:nvSpPr>
        <p:spPr>
          <a:xfrm>
            <a:off x="23581692" y="12915900"/>
            <a:ext cx="334616"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2" name="TextBox 2"/>
          <p:cNvSpPr txBox="1"/>
          <p:nvPr/>
        </p:nvSpPr>
        <p:spPr>
          <a:xfrm>
            <a:off x="4223539" y="1905000"/>
            <a:ext cx="15936915" cy="19812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6000">
                <a:latin typeface="Lub Dub Medium"/>
                <a:ea typeface="Lub Dub Medium"/>
                <a:cs typeface="Lub Dub Medium"/>
                <a:sym typeface="Lub Dub Medium"/>
              </a:defRPr>
            </a:lvl1pPr>
          </a:lstStyle>
          <a:p>
            <a:pPr/>
            <a:r>
              <a:t>Long-Term Management and Surveillance for PAUs</a:t>
            </a:r>
          </a:p>
        </p:txBody>
      </p:sp>
      <p:graphicFrame>
        <p:nvGraphicFramePr>
          <p:cNvPr id="463" name="Table 1"/>
          <p:cNvGraphicFramePr/>
          <p:nvPr/>
        </p:nvGraphicFramePr>
        <p:xfrm>
          <a:off x="4765226" y="4318000"/>
          <a:ext cx="14853546" cy="695034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635460"/>
                <a:gridCol w="2282522"/>
                <a:gridCol w="10922863"/>
              </a:tblGrid>
              <a:tr h="735274">
                <a:tc gridSpan="3">
                  <a:txBody>
                    <a:bodyPr/>
                    <a:lstStyle/>
                    <a:p>
                      <a:pPr defTabSz="1524000">
                        <a:lnSpc>
                          <a:spcPct val="115000"/>
                        </a:lnSpc>
                        <a:spcBef>
                          <a:spcPts val="2300"/>
                        </a:spcBef>
                        <a:defRPr b="0"/>
                      </a:pPr>
                      <a:r>
                        <a:rPr b="1" sz="3000">
                          <a:latin typeface="Times New Roman"/>
                          <a:ea typeface="Times New Roman"/>
                          <a:cs typeface="Times New Roman"/>
                          <a:sym typeface="Times New Roman"/>
                        </a:rPr>
                        <a:t>Recommendations for Long-Term Management and Surveillance for PAUs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c hMerge="1">
                  <a:tcPr/>
                </a:tc>
              </a:tr>
              <a:tr h="735274">
                <a:tc>
                  <a:txBody>
                    <a:bodyPr/>
                    <a:lstStyle/>
                    <a:p>
                      <a:pPr defTabSz="1524000">
                        <a:lnSpc>
                          <a:spcPct val="115000"/>
                        </a:lnSpc>
                        <a:spcBef>
                          <a:spcPts val="2300"/>
                        </a:spcBef>
                      </a:pPr>
                      <a:r>
                        <a:rPr b="1" sz="3000">
                          <a:latin typeface="Times New Roman"/>
                          <a:ea typeface="Times New Roman"/>
                          <a:cs typeface="Times New Roman"/>
                          <a:sym typeface="Times New Roman"/>
                        </a:rPr>
                        <a:t>COR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LOE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defTabSz="1524000">
                        <a:lnSpc>
                          <a:spcPct val="115000"/>
                        </a:lnSpc>
                        <a:spcBef>
                          <a:spcPts val="2300"/>
                        </a:spcBef>
                      </a:pPr>
                      <a:r>
                        <a:rPr b="1" sz="3000">
                          <a:latin typeface="Times New Roman"/>
                          <a:ea typeface="Times New Roman"/>
                          <a:cs typeface="Times New Roman"/>
                          <a:sym typeface="Times New Roman"/>
                        </a:rPr>
                        <a:t>Recommendations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2333891">
                <a:tc>
                  <a:txBody>
                    <a:bodyPr/>
                    <a:lstStyle/>
                    <a:p>
                      <a:pPr defTabSz="1524000">
                        <a:lnSpc>
                          <a:spcPct val="115000"/>
                        </a:lnSpc>
                        <a:spcBef>
                          <a:spcPts val="2300"/>
                        </a:spcBef>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1"/>
                        <a:defRPr b="1" sz="3000">
                          <a:latin typeface="Times New Roman"/>
                          <a:ea typeface="Times New Roman"/>
                          <a:cs typeface="Times New Roman"/>
                          <a:sym typeface="Times New Roman"/>
                        </a:defRPr>
                      </a:pPr>
                      <a:r>
                        <a:t>In patients with a PAU who have undergone aortic repair, surveillance imaging at intervals appropriate for the repair approach and location (see Section 6.5.6, “Surveillance After Aneurysm Repair”) is reasonable.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3133202">
                <a:tc>
                  <a:txBody>
                    <a:bodyPr/>
                    <a:lstStyle/>
                    <a:p>
                      <a:pPr defTabSz="1524000">
                        <a:lnSpc>
                          <a:spcPct val="115000"/>
                        </a:lnSpc>
                        <a:spcBef>
                          <a:spcPts val="2300"/>
                        </a:spcBef>
                      </a:pPr>
                      <a:r>
                        <a:rPr b="1" sz="3000">
                          <a:latin typeface="Times New Roman"/>
                          <a:ea typeface="Times New Roman"/>
                          <a:cs typeface="Times New Roman"/>
                          <a:sym typeface="Times New Roman"/>
                        </a:rPr>
                        <a:t>2a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0DA10"/>
                    </a:solidFill>
                  </a:tcPr>
                </a:tc>
                <a:tc>
                  <a:txBody>
                    <a:bodyPr/>
                    <a:lstStyle/>
                    <a:p>
                      <a:pPr defTabSz="1524000">
                        <a:lnSpc>
                          <a:spcPct val="115000"/>
                        </a:lnSpc>
                        <a:spcBef>
                          <a:spcPts val="2300"/>
                        </a:spcBef>
                      </a:pPr>
                      <a:r>
                        <a:rPr b="1" sz="3000">
                          <a:latin typeface="Times New Roman"/>
                          <a:ea typeface="Times New Roman"/>
                          <a:cs typeface="Times New Roman"/>
                          <a:sym typeface="Times New Roman"/>
                        </a:rPr>
                        <a:t>C-LD</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9F0"/>
                    </a:solidFill>
                  </a:tcPr>
                </a:tc>
                <a:tc>
                  <a:txBody>
                    <a:bodyPr/>
                    <a:lstStyle/>
                    <a:p>
                      <a:pPr marL="571500" indent="-571500" algn="l" defTabSz="1524000">
                        <a:lnSpc>
                          <a:spcPct val="115000"/>
                        </a:lnSpc>
                        <a:buSzPct val="100000"/>
                        <a:buAutoNum type="arabicPeriod" startAt="2"/>
                        <a:defRPr b="1" sz="3000">
                          <a:latin typeface="Times New Roman"/>
                          <a:ea typeface="Times New Roman"/>
                          <a:cs typeface="Times New Roman"/>
                          <a:sym typeface="Times New Roman"/>
                        </a:defRPr>
                      </a:pPr>
                      <a:r>
                        <a:t>In patients with a PAU that is being managed medically, surveillance imaging with a CT is reasonable at 1 month after the diagnosis and, if stable, every 6 months for 2 years, and then at appropriate intervals thereafter (depending on patient age and PAU characteristics).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7" name="Picture 6" descr="Picture 6"/>
          <p:cNvPicPr>
            <a:picLocks noChangeAspect="1"/>
          </p:cNvPicPr>
          <p:nvPr/>
        </p:nvPicPr>
        <p:blipFill>
          <a:blip r:embed="rId2">
            <a:extLst/>
          </a:blip>
          <a:stretch>
            <a:fillRect/>
          </a:stretch>
        </p:blipFill>
        <p:spPr>
          <a:xfrm>
            <a:off x="9953159" y="0"/>
            <a:ext cx="4477678" cy="12421940"/>
          </a:xfrm>
          <a:prstGeom prst="rect">
            <a:avLst/>
          </a:prstGeom>
          <a:ln w="12700">
            <a:miter lim="400000"/>
          </a:ln>
        </p:spPr>
      </p:pic>
      <p:sp>
        <p:nvSpPr>
          <p:cNvPr id="248" name="TextBox 8"/>
          <p:cNvSpPr txBox="1"/>
          <p:nvPr/>
        </p:nvSpPr>
        <p:spPr>
          <a:xfrm>
            <a:off x="965200" y="2540000"/>
            <a:ext cx="4800601" cy="3644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3. Classification of Aortic Anatomic Segments by 11 Landing Zones. </a:t>
            </a:r>
          </a:p>
        </p:txBody>
      </p:sp>
      <p:sp>
        <p:nvSpPr>
          <p:cNvPr id="249" name="TextBox 2"/>
          <p:cNvSpPr txBox="1"/>
          <p:nvPr/>
        </p:nvSpPr>
        <p:spPr>
          <a:xfrm>
            <a:off x="965200" y="6728073"/>
            <a:ext cx="7086600" cy="56388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Zone 0 (involves the ascending to distal end of the origin of the innominate artery); Zone 1 (involves the origin of the left common carotid; between the innominate and the left carotid); Zone 2 (involves the origin of the left subclavian; between the left carotid and the left subclavian); Zone 3 (involves the proximal descending thoracic aorta down to the T4 vertebral body; the first 2 cm distal to the left subclavian); Zone 4 (the end of zone 3 to the mid-descending aorta – T6); Zone 5 (the mid-descending aorta to the celiac); Zone 6 (involves the origin of the celiac; the celiac to the superior mesenteric); Zone 7 (involves the origin of the superior mesenteric artery; the superior mesenteric to the renals); Zone 8 (involves the origin of the renal arteries; the renal to the infrarenal abdominal aorta); Zone 9 (the infrarenal abdominal aorta to the level of aortic bifurcation ); Zone 10 (the common iliac); Zone 11 (involves the origin of the external iliac arteries).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Picture 4" descr="Picture 4"/>
          <p:cNvPicPr>
            <a:picLocks noChangeAspect="1"/>
          </p:cNvPicPr>
          <p:nvPr/>
        </p:nvPicPr>
        <p:blipFill>
          <a:blip r:embed="rId2">
            <a:extLst/>
          </a:blip>
          <a:stretch>
            <a:fillRect/>
          </a:stretch>
        </p:blipFill>
        <p:spPr>
          <a:xfrm>
            <a:off x="7281226" y="1270000"/>
            <a:ext cx="9821546" cy="10668001"/>
          </a:xfrm>
          <a:prstGeom prst="rect">
            <a:avLst/>
          </a:prstGeom>
          <a:ln w="12700">
            <a:miter lim="400000"/>
          </a:ln>
        </p:spPr>
      </p:pic>
      <p:sp>
        <p:nvSpPr>
          <p:cNvPr id="253" name="TextBox 6"/>
          <p:cNvSpPr txBox="1"/>
          <p:nvPr/>
        </p:nvSpPr>
        <p:spPr>
          <a:xfrm>
            <a:off x="838200" y="2413000"/>
            <a:ext cx="3784601" cy="22479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6. Acute Aortic Syndromes.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56" name="Table 1"/>
          <p:cNvGraphicFramePr/>
          <p:nvPr/>
        </p:nvGraphicFramePr>
        <p:xfrm>
          <a:off x="4265706" y="3101135"/>
          <a:ext cx="15494001" cy="5588001"/>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6625997"/>
                <a:gridCol w="8855302"/>
              </a:tblGrid>
              <a:tr h="2374900">
                <a:tc>
                  <a:txBody>
                    <a:bodyPr/>
                    <a:lstStyle/>
                    <a:p>
                      <a:pPr defTabSz="1524000">
                        <a:lnSpc>
                          <a:spcPct val="200000"/>
                        </a:lnSpc>
                        <a:spcBef>
                          <a:spcPts val="2300"/>
                        </a:spcBef>
                        <a:defRPr b="0"/>
                      </a:pPr>
                      <a:r>
                        <a:rPr b="1" sz="5200">
                          <a:latin typeface="Lub Dub Medium"/>
                          <a:ea typeface="Lub Dub Medium"/>
                          <a:cs typeface="Lub Dub Medium"/>
                          <a:sym typeface="Lub Dub Medium"/>
                        </a:rPr>
                        <a:t>Chronicity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c>
                  <a:txBody>
                    <a:bodyPr/>
                    <a:lstStyle/>
                    <a:p>
                      <a:pPr defTabSz="1524000">
                        <a:lnSpc>
                          <a:spcPct val="200000"/>
                        </a:lnSpc>
                        <a:spcBef>
                          <a:spcPts val="2300"/>
                        </a:spcBef>
                        <a:defRPr b="0"/>
                      </a:pPr>
                      <a:r>
                        <a:rPr b="1" sz="5200">
                          <a:latin typeface="Lub Dub Medium"/>
                          <a:ea typeface="Lub Dub Medium"/>
                          <a:cs typeface="Lub Dub Medium"/>
                          <a:sym typeface="Lub Dub Medium"/>
                        </a:rPr>
                        <a:t>Time From Onset of Symptoms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9E2F3"/>
                    </a:solidFill>
                  </a:tcPr>
                </a:tc>
              </a:tr>
              <a:tr h="801201">
                <a:tc>
                  <a:txBody>
                    <a:bodyPr/>
                    <a:lstStyle/>
                    <a:p>
                      <a:pPr algn="l" defTabSz="1524000">
                        <a:lnSpc>
                          <a:spcPct val="200000"/>
                        </a:lnSpc>
                        <a:spcBef>
                          <a:spcPts val="2300"/>
                        </a:spcBef>
                        <a:defRPr b="0"/>
                      </a:pPr>
                      <a:r>
                        <a:rPr sz="4600">
                          <a:latin typeface="Lub Dub Medium"/>
                          <a:ea typeface="Lub Dub Medium"/>
                          <a:cs typeface="Lub Dub Medium"/>
                          <a:sym typeface="Lub Dub Medium"/>
                        </a:rPr>
                        <a:t>Hyperacute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spcBef>
                          <a:spcPts val="2300"/>
                        </a:spcBef>
                      </a:pPr>
                      <a:r>
                        <a:rPr sz="4600">
                          <a:latin typeface="Lub Dub Medium"/>
                          <a:ea typeface="Lub Dub Medium"/>
                          <a:cs typeface="Lub Dub Medium"/>
                          <a:sym typeface="Lub Dub Medium"/>
                        </a:rPr>
                        <a:t>&lt;24 h</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01201">
                <a:tc>
                  <a:txBody>
                    <a:bodyPr/>
                    <a:lstStyle/>
                    <a:p>
                      <a:pPr algn="l" defTabSz="1524000">
                        <a:lnSpc>
                          <a:spcPct val="200000"/>
                        </a:lnSpc>
                        <a:spcBef>
                          <a:spcPts val="2300"/>
                        </a:spcBef>
                        <a:defRPr b="0"/>
                      </a:pPr>
                      <a:r>
                        <a:rPr sz="4600">
                          <a:latin typeface="Lub Dub Medium"/>
                          <a:ea typeface="Lub Dub Medium"/>
                          <a:cs typeface="Lub Dub Medium"/>
                          <a:sym typeface="Lub Dub Medium"/>
                        </a:rPr>
                        <a:t>Acute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spcBef>
                          <a:spcPts val="2300"/>
                        </a:spcBef>
                      </a:pPr>
                      <a:r>
                        <a:rPr sz="4600">
                          <a:latin typeface="Lub Dub Medium"/>
                          <a:ea typeface="Lub Dub Medium"/>
                          <a:cs typeface="Lub Dub Medium"/>
                          <a:sym typeface="Lub Dub Medium"/>
                        </a:rPr>
                        <a:t>1–14 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01201">
                <a:tc>
                  <a:txBody>
                    <a:bodyPr/>
                    <a:lstStyle/>
                    <a:p>
                      <a:pPr algn="l" defTabSz="1524000">
                        <a:lnSpc>
                          <a:spcPct val="200000"/>
                        </a:lnSpc>
                        <a:spcBef>
                          <a:spcPts val="2300"/>
                        </a:spcBef>
                        <a:defRPr b="0"/>
                      </a:pPr>
                      <a:r>
                        <a:rPr sz="4600">
                          <a:latin typeface="Lub Dub Medium"/>
                          <a:ea typeface="Lub Dub Medium"/>
                          <a:cs typeface="Lub Dub Medium"/>
                          <a:sym typeface="Lub Dub Medium"/>
                        </a:rPr>
                        <a:t>Subacute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spcBef>
                          <a:spcPts val="2300"/>
                        </a:spcBef>
                      </a:pPr>
                      <a:r>
                        <a:rPr sz="4600">
                          <a:latin typeface="Lub Dub Medium"/>
                          <a:ea typeface="Lub Dub Medium"/>
                          <a:cs typeface="Lub Dub Medium"/>
                          <a:sym typeface="Lub Dub Medium"/>
                        </a:rPr>
                        <a:t>15–90 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01201">
                <a:tc>
                  <a:txBody>
                    <a:bodyPr/>
                    <a:lstStyle/>
                    <a:p>
                      <a:pPr algn="l" defTabSz="1524000">
                        <a:lnSpc>
                          <a:spcPct val="200000"/>
                        </a:lnSpc>
                        <a:spcBef>
                          <a:spcPts val="2300"/>
                        </a:spcBef>
                        <a:defRPr b="0"/>
                      </a:pPr>
                      <a:r>
                        <a:rPr sz="4600">
                          <a:latin typeface="Lub Dub Medium"/>
                          <a:ea typeface="Lub Dub Medium"/>
                          <a:cs typeface="Lub Dub Medium"/>
                          <a:sym typeface="Lub Dub Medium"/>
                        </a:rPr>
                        <a:t>Chronic</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1524000">
                        <a:lnSpc>
                          <a:spcPct val="200000"/>
                        </a:lnSpc>
                        <a:spcBef>
                          <a:spcPts val="2300"/>
                        </a:spcBef>
                      </a:pPr>
                      <a:r>
                        <a:rPr sz="4600">
                          <a:latin typeface="Lub Dub Medium"/>
                          <a:ea typeface="Lub Dub Medium"/>
                          <a:cs typeface="Lub Dub Medium"/>
                          <a:sym typeface="Lub Dub Medium"/>
                        </a:rPr>
                        <a:t>&gt;90 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257" name="TextBox 6"/>
          <p:cNvSpPr txBox="1"/>
          <p:nvPr/>
        </p:nvSpPr>
        <p:spPr>
          <a:xfrm>
            <a:off x="3319181" y="1484585"/>
            <a:ext cx="16992601" cy="1549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Table 3. Classification of Aortic Dissection Chronicity Based on the 2020 SVS/STS Reporting Standards</a:t>
            </a:r>
          </a:p>
        </p:txBody>
      </p:sp>
      <p:sp>
        <p:nvSpPr>
          <p:cNvPr id="258" name="TextBox 5"/>
          <p:cNvSpPr txBox="1"/>
          <p:nvPr/>
        </p:nvSpPr>
        <p:spPr>
          <a:xfrm>
            <a:off x="4216400" y="12157779"/>
            <a:ext cx="10134600" cy="7620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2000">
                <a:latin typeface="Lub Dub Medium"/>
                <a:ea typeface="Lub Dub Medium"/>
                <a:cs typeface="Lub Dub Medium"/>
                <a:sym typeface="Lub Dub Medium"/>
              </a:defRPr>
            </a:lvl1pPr>
          </a:lstStyle>
          <a:p>
            <a:pPr/>
            <a:r>
              <a:t>STS indicates Society of Thoracic Surgeons; and SVS, Society for Vascular Surgery.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lide Number Placeholder 3"/>
          <p:cNvSpPr txBox="1"/>
          <p:nvPr>
            <p:ph type="sldNum" sz="quarter" idx="2"/>
          </p:nvPr>
        </p:nvSpPr>
        <p:spPr>
          <a:xfrm>
            <a:off x="23624071" y="12915900"/>
            <a:ext cx="249858" cy="330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1" name="Picture 4" descr="Picture 4"/>
          <p:cNvPicPr>
            <a:picLocks noChangeAspect="1"/>
          </p:cNvPicPr>
          <p:nvPr/>
        </p:nvPicPr>
        <p:blipFill>
          <a:blip r:embed="rId2">
            <a:extLst/>
          </a:blip>
          <a:stretch>
            <a:fillRect/>
          </a:stretch>
        </p:blipFill>
        <p:spPr>
          <a:xfrm>
            <a:off x="5969000" y="0"/>
            <a:ext cx="14363076" cy="12461876"/>
          </a:xfrm>
          <a:prstGeom prst="rect">
            <a:avLst/>
          </a:prstGeom>
          <a:ln w="12700">
            <a:miter lim="400000"/>
          </a:ln>
        </p:spPr>
      </p:pic>
      <p:sp>
        <p:nvSpPr>
          <p:cNvPr id="262" name="TextBox 6"/>
          <p:cNvSpPr txBox="1"/>
          <p:nvPr/>
        </p:nvSpPr>
        <p:spPr>
          <a:xfrm>
            <a:off x="584200" y="2286000"/>
            <a:ext cx="4419601" cy="29464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1524000">
              <a:lnSpc>
                <a:spcPct val="100000"/>
              </a:lnSpc>
              <a:spcBef>
                <a:spcPts val="0"/>
              </a:spcBef>
              <a:defRPr b="1" sz="4600">
                <a:latin typeface="Lub Dub Medium"/>
                <a:ea typeface="Lub Dub Medium"/>
                <a:cs typeface="Lub Dub Medium"/>
                <a:sym typeface="Lub Dub Medium"/>
              </a:defRPr>
            </a:lvl1pPr>
          </a:lstStyle>
          <a:p>
            <a:pPr/>
            <a:r>
              <a:t>Figure 7. Classification of Acute Aortic Dissection.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