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22"/>
  </p:notesMasterIdLst>
  <p:handoutMasterIdLst>
    <p:handoutMasterId r:id="rId223"/>
  </p:handoutMasterIdLst>
  <p:sldIdLst>
    <p:sldId id="256" r:id="rId11"/>
    <p:sldId id="257" r:id="rId12"/>
    <p:sldId id="258" r:id="rId13"/>
    <p:sldId id="259" r:id="rId14"/>
    <p:sldId id="260" r:id="rId15"/>
    <p:sldId id="263" r:id="rId16"/>
    <p:sldId id="264" r:id="rId17"/>
    <p:sldId id="265" r:id="rId18"/>
    <p:sldId id="266" r:id="rId19"/>
    <p:sldId id="267" r:id="rId20"/>
    <p:sldId id="268" r:id="rId21"/>
    <p:sldId id="269" r:id="rId22"/>
    <p:sldId id="262" r:id="rId23"/>
    <p:sldId id="261" r:id="rId24"/>
    <p:sldId id="270" r:id="rId25"/>
    <p:sldId id="271" r:id="rId26"/>
    <p:sldId id="272" r:id="rId27"/>
    <p:sldId id="273" r:id="rId28"/>
    <p:sldId id="274" r:id="rId29"/>
    <p:sldId id="275" r:id="rId30"/>
    <p:sldId id="276" r:id="rId31"/>
    <p:sldId id="277" r:id="rId32"/>
    <p:sldId id="278" r:id="rId33"/>
    <p:sldId id="279" r:id="rId34"/>
    <p:sldId id="297" r:id="rId35"/>
    <p:sldId id="288" r:id="rId36"/>
    <p:sldId id="286" r:id="rId37"/>
    <p:sldId id="292" r:id="rId38"/>
    <p:sldId id="287" r:id="rId39"/>
    <p:sldId id="293" r:id="rId40"/>
    <p:sldId id="280" r:id="rId41"/>
    <p:sldId id="296" r:id="rId42"/>
    <p:sldId id="281" r:id="rId43"/>
    <p:sldId id="294" r:id="rId44"/>
    <p:sldId id="282" r:id="rId45"/>
    <p:sldId id="291" r:id="rId46"/>
    <p:sldId id="283" r:id="rId47"/>
    <p:sldId id="290" r:id="rId48"/>
    <p:sldId id="284" r:id="rId49"/>
    <p:sldId id="289" r:id="rId50"/>
    <p:sldId id="285" r:id="rId51"/>
    <p:sldId id="295" r:id="rId52"/>
    <p:sldId id="308" r:id="rId53"/>
    <p:sldId id="298" r:id="rId54"/>
    <p:sldId id="314" r:id="rId55"/>
    <p:sldId id="300" r:id="rId56"/>
    <p:sldId id="320" r:id="rId57"/>
    <p:sldId id="315" r:id="rId58"/>
    <p:sldId id="301" r:id="rId59"/>
    <p:sldId id="313" r:id="rId60"/>
    <p:sldId id="299" r:id="rId61"/>
    <p:sldId id="321" r:id="rId62"/>
    <p:sldId id="316" r:id="rId63"/>
    <p:sldId id="302" r:id="rId64"/>
    <p:sldId id="312" r:id="rId65"/>
    <p:sldId id="303" r:id="rId66"/>
    <p:sldId id="322" r:id="rId67"/>
    <p:sldId id="317" r:id="rId68"/>
    <p:sldId id="304" r:id="rId69"/>
    <p:sldId id="311" r:id="rId70"/>
    <p:sldId id="305" r:id="rId71"/>
    <p:sldId id="310" r:id="rId72"/>
    <p:sldId id="306" r:id="rId73"/>
    <p:sldId id="309" r:id="rId74"/>
    <p:sldId id="307" r:id="rId75"/>
    <p:sldId id="318" r:id="rId76"/>
    <p:sldId id="319" r:id="rId77"/>
    <p:sldId id="333" r:id="rId78"/>
    <p:sldId id="323" r:id="rId79"/>
    <p:sldId id="335" r:id="rId80"/>
    <p:sldId id="324" r:id="rId81"/>
    <p:sldId id="337" r:id="rId82"/>
    <p:sldId id="325" r:id="rId83"/>
    <p:sldId id="339" r:id="rId84"/>
    <p:sldId id="326" r:id="rId85"/>
    <p:sldId id="338" r:id="rId86"/>
    <p:sldId id="327" r:id="rId87"/>
    <p:sldId id="336" r:id="rId88"/>
    <p:sldId id="328" r:id="rId89"/>
    <p:sldId id="340" r:id="rId90"/>
    <p:sldId id="329" r:id="rId91"/>
    <p:sldId id="341" r:id="rId92"/>
    <p:sldId id="330" r:id="rId93"/>
    <p:sldId id="342" r:id="rId94"/>
    <p:sldId id="331" r:id="rId95"/>
    <p:sldId id="334" r:id="rId96"/>
    <p:sldId id="332" r:id="rId97"/>
    <p:sldId id="343" r:id="rId98"/>
    <p:sldId id="344" r:id="rId99"/>
    <p:sldId id="345" r:id="rId100"/>
    <p:sldId id="359" r:id="rId101"/>
    <p:sldId id="346" r:id="rId102"/>
    <p:sldId id="360" r:id="rId103"/>
    <p:sldId id="347" r:id="rId104"/>
    <p:sldId id="361" r:id="rId105"/>
    <p:sldId id="348" r:id="rId106"/>
    <p:sldId id="362" r:id="rId107"/>
    <p:sldId id="349" r:id="rId108"/>
    <p:sldId id="363" r:id="rId109"/>
    <p:sldId id="350" r:id="rId110"/>
    <p:sldId id="364" r:id="rId111"/>
    <p:sldId id="351" r:id="rId112"/>
    <p:sldId id="365" r:id="rId113"/>
    <p:sldId id="352" r:id="rId114"/>
    <p:sldId id="366" r:id="rId115"/>
    <p:sldId id="353" r:id="rId116"/>
    <p:sldId id="367" r:id="rId117"/>
    <p:sldId id="354" r:id="rId118"/>
    <p:sldId id="368" r:id="rId119"/>
    <p:sldId id="355" r:id="rId120"/>
    <p:sldId id="369" r:id="rId121"/>
    <p:sldId id="356" r:id="rId122"/>
    <p:sldId id="370" r:id="rId123"/>
    <p:sldId id="357" r:id="rId124"/>
    <p:sldId id="371" r:id="rId125"/>
    <p:sldId id="358" r:id="rId126"/>
    <p:sldId id="373" r:id="rId127"/>
    <p:sldId id="372" r:id="rId128"/>
    <p:sldId id="383" r:id="rId129"/>
    <p:sldId id="374" r:id="rId130"/>
    <p:sldId id="384" r:id="rId131"/>
    <p:sldId id="375" r:id="rId132"/>
    <p:sldId id="385" r:id="rId133"/>
    <p:sldId id="376" r:id="rId134"/>
    <p:sldId id="386" r:id="rId135"/>
    <p:sldId id="377" r:id="rId136"/>
    <p:sldId id="387" r:id="rId137"/>
    <p:sldId id="378" r:id="rId138"/>
    <p:sldId id="388" r:id="rId139"/>
    <p:sldId id="379" r:id="rId140"/>
    <p:sldId id="389" r:id="rId141"/>
    <p:sldId id="380" r:id="rId142"/>
    <p:sldId id="390" r:id="rId143"/>
    <p:sldId id="381" r:id="rId144"/>
    <p:sldId id="391" r:id="rId145"/>
    <p:sldId id="382" r:id="rId146"/>
    <p:sldId id="392" r:id="rId147"/>
    <p:sldId id="413" r:id="rId148"/>
    <p:sldId id="403" r:id="rId149"/>
    <p:sldId id="393" r:id="rId150"/>
    <p:sldId id="404" r:id="rId151"/>
    <p:sldId id="394" r:id="rId152"/>
    <p:sldId id="405" r:id="rId153"/>
    <p:sldId id="395" r:id="rId154"/>
    <p:sldId id="406" r:id="rId155"/>
    <p:sldId id="396" r:id="rId156"/>
    <p:sldId id="407" r:id="rId157"/>
    <p:sldId id="397" r:id="rId158"/>
    <p:sldId id="408" r:id="rId159"/>
    <p:sldId id="398" r:id="rId160"/>
    <p:sldId id="409" r:id="rId161"/>
    <p:sldId id="399" r:id="rId162"/>
    <p:sldId id="410" r:id="rId163"/>
    <p:sldId id="400" r:id="rId164"/>
    <p:sldId id="411" r:id="rId165"/>
    <p:sldId id="401" r:id="rId166"/>
    <p:sldId id="414" r:id="rId167"/>
    <p:sldId id="412" r:id="rId168"/>
    <p:sldId id="402" r:id="rId169"/>
    <p:sldId id="425" r:id="rId170"/>
    <p:sldId id="415" r:id="rId171"/>
    <p:sldId id="426" r:id="rId172"/>
    <p:sldId id="416" r:id="rId173"/>
    <p:sldId id="427" r:id="rId174"/>
    <p:sldId id="417" r:id="rId175"/>
    <p:sldId id="435" r:id="rId176"/>
    <p:sldId id="428" r:id="rId177"/>
    <p:sldId id="418" r:id="rId178"/>
    <p:sldId id="429" r:id="rId179"/>
    <p:sldId id="419" r:id="rId180"/>
    <p:sldId id="430" r:id="rId181"/>
    <p:sldId id="420" r:id="rId182"/>
    <p:sldId id="431" r:id="rId183"/>
    <p:sldId id="421" r:id="rId184"/>
    <p:sldId id="432" r:id="rId185"/>
    <p:sldId id="422" r:id="rId186"/>
    <p:sldId id="433" r:id="rId187"/>
    <p:sldId id="423" r:id="rId188"/>
    <p:sldId id="434" r:id="rId189"/>
    <p:sldId id="424" r:id="rId190"/>
    <p:sldId id="436" r:id="rId191"/>
    <p:sldId id="437" r:id="rId192"/>
    <p:sldId id="450" r:id="rId193"/>
    <p:sldId id="438" r:id="rId194"/>
    <p:sldId id="439" r:id="rId195"/>
    <p:sldId id="440" r:id="rId196"/>
    <p:sldId id="441" r:id="rId197"/>
    <p:sldId id="442" r:id="rId198"/>
    <p:sldId id="451" r:id="rId199"/>
    <p:sldId id="443" r:id="rId200"/>
    <p:sldId id="444" r:id="rId201"/>
    <p:sldId id="445" r:id="rId202"/>
    <p:sldId id="446" r:id="rId203"/>
    <p:sldId id="447" r:id="rId204"/>
    <p:sldId id="452" r:id="rId205"/>
    <p:sldId id="453" r:id="rId206"/>
    <p:sldId id="449" r:id="rId207"/>
    <p:sldId id="448" r:id="rId208"/>
    <p:sldId id="454" r:id="rId209"/>
    <p:sldId id="455" r:id="rId210"/>
    <p:sldId id="456" r:id="rId211"/>
    <p:sldId id="457" r:id="rId212"/>
    <p:sldId id="458" r:id="rId213"/>
    <p:sldId id="459" r:id="rId214"/>
    <p:sldId id="460" r:id="rId215"/>
    <p:sldId id="461" r:id="rId216"/>
    <p:sldId id="462" r:id="rId217"/>
    <p:sldId id="463" r:id="rId218"/>
    <p:sldId id="464" r:id="rId219"/>
    <p:sldId id="465" r:id="rId220"/>
    <p:sldId id="466" r:id="rId221"/>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3F8813-2F30-4EEF-F526-42DCAFA7F851}" name="Lorraine Nnacheta" initials="LN" userId="S::Lorraine.Nnacheta@heart.org::e4c09c4e-de63-49d4-920b-e2cc7e27ffb1" providerId="AD"/>
  <p188:author id="{2BC48578-B4B4-2150-8D3D-B189E0F764AE}" name="Paul St. Laurent" initials="PSL" userId="S::Paul.StLaurent@heart.org::2e46ad51-cb08-4cb1-833f-88978fb9af81" providerId="AD"/>
  <p188:author id="{6D0C94C9-3ED9-601F-1CD0-5C44CAA20D68}" name="Tanisha Gitchuway" initials="TG" userId="S::Tanisha.Gitchuway@heart.org::42b79c91-3176-4347-9e44-a48c4756fc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 id="2" name="Thomas Getchius" initials="TG" lastIdx="5" clrIdx="1">
    <p:extLst>
      <p:ext uri="{19B8F6BF-5375-455C-9EA6-DF929625EA0E}">
        <p15:presenceInfo xmlns:p15="http://schemas.microsoft.com/office/powerpoint/2012/main" userId="S::Thomas.Getchius@heart.org::ef367eb1-48a1-47b5-860c-f37bfabd7e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DD1"/>
    <a:srgbClr val="4E8AB7"/>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84841" autoAdjust="0"/>
  </p:normalViewPr>
  <p:slideViewPr>
    <p:cSldViewPr>
      <p:cViewPr varScale="1">
        <p:scale>
          <a:sx n="81" d="100"/>
          <a:sy n="81" d="100"/>
        </p:scale>
        <p:origin x="1020" y="90"/>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viewProps" Target="viewProps.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slide" Target="slides/slide161.xml"/><Relationship Id="rId176" Type="http://schemas.openxmlformats.org/officeDocument/2006/relationships/slide" Target="slides/slide166.xml"/><Relationship Id="rId192" Type="http://schemas.openxmlformats.org/officeDocument/2006/relationships/slide" Target="slides/slide182.xml"/><Relationship Id="rId197" Type="http://schemas.openxmlformats.org/officeDocument/2006/relationships/slide" Target="slides/slide187.xml"/><Relationship Id="rId206" Type="http://schemas.openxmlformats.org/officeDocument/2006/relationships/slide" Target="slides/slide196.xml"/><Relationship Id="rId227" Type="http://schemas.openxmlformats.org/officeDocument/2006/relationships/theme" Target="theme/theme1.xml"/><Relationship Id="rId201" Type="http://schemas.openxmlformats.org/officeDocument/2006/relationships/slide" Target="slides/slide191.xml"/><Relationship Id="rId222" Type="http://schemas.openxmlformats.org/officeDocument/2006/relationships/notesMaster" Target="notesMasters/notesMaster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82" Type="http://schemas.openxmlformats.org/officeDocument/2006/relationships/slide" Target="slides/slide172.xml"/><Relationship Id="rId187" Type="http://schemas.openxmlformats.org/officeDocument/2006/relationships/slide" Target="slides/slide177.xml"/><Relationship Id="rId217" Type="http://schemas.openxmlformats.org/officeDocument/2006/relationships/slide" Target="slides/slide207.xml"/><Relationship Id="rId1" Type="http://schemas.openxmlformats.org/officeDocument/2006/relationships/customXml" Target="../customXml/item1.xml"/><Relationship Id="rId6" Type="http://schemas.openxmlformats.org/officeDocument/2006/relationships/slideMaster" Target="slideMasters/slideMaster3.xml"/><Relationship Id="rId212" Type="http://schemas.openxmlformats.org/officeDocument/2006/relationships/slide" Target="slides/slide202.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172" Type="http://schemas.openxmlformats.org/officeDocument/2006/relationships/slide" Target="slides/slide162.xml"/><Relationship Id="rId193" Type="http://schemas.openxmlformats.org/officeDocument/2006/relationships/slide" Target="slides/slide183.xml"/><Relationship Id="rId202" Type="http://schemas.openxmlformats.org/officeDocument/2006/relationships/slide" Target="slides/slide192.xml"/><Relationship Id="rId207" Type="http://schemas.openxmlformats.org/officeDocument/2006/relationships/slide" Target="slides/slide197.xml"/><Relationship Id="rId223" Type="http://schemas.openxmlformats.org/officeDocument/2006/relationships/handoutMaster" Target="handoutMasters/handoutMaster1.xml"/><Relationship Id="rId228" Type="http://schemas.openxmlformats.org/officeDocument/2006/relationships/tableStyles" Target="tableStyle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slide" Target="slides/slide173.xml"/><Relationship Id="rId213" Type="http://schemas.openxmlformats.org/officeDocument/2006/relationships/slide" Target="slides/slide203.xml"/><Relationship Id="rId218" Type="http://schemas.openxmlformats.org/officeDocument/2006/relationships/slide" Target="slides/slide208.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199" Type="http://schemas.openxmlformats.org/officeDocument/2006/relationships/slide" Target="slides/slide189.xml"/><Relationship Id="rId203" Type="http://schemas.openxmlformats.org/officeDocument/2006/relationships/slide" Target="slides/slide193.xml"/><Relationship Id="rId208" Type="http://schemas.openxmlformats.org/officeDocument/2006/relationships/slide" Target="slides/slide198.xml"/><Relationship Id="rId229" Type="http://schemas.microsoft.com/office/2018/10/relationships/authors" Target="authors.xml"/><Relationship Id="rId19" Type="http://schemas.openxmlformats.org/officeDocument/2006/relationships/slide" Target="slides/slide9.xml"/><Relationship Id="rId224" Type="http://schemas.openxmlformats.org/officeDocument/2006/relationships/commentAuthors" Target="commentAuthors.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slide" Target="slides/slide179.xml"/><Relationship Id="rId219" Type="http://schemas.openxmlformats.org/officeDocument/2006/relationships/slide" Target="slides/slide209.xml"/><Relationship Id="rId3" Type="http://schemas.openxmlformats.org/officeDocument/2006/relationships/customXml" Target="../customXml/item3.xml"/><Relationship Id="rId214" Type="http://schemas.openxmlformats.org/officeDocument/2006/relationships/slide" Target="slides/slide204.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5" Type="http://schemas.openxmlformats.org/officeDocument/2006/relationships/slide" Target="slides/slide185.xml"/><Relationship Id="rId209" Type="http://schemas.openxmlformats.org/officeDocument/2006/relationships/slide" Target="slides/slide199.xml"/><Relationship Id="rId190" Type="http://schemas.openxmlformats.org/officeDocument/2006/relationships/slide" Target="slides/slide180.xml"/><Relationship Id="rId204" Type="http://schemas.openxmlformats.org/officeDocument/2006/relationships/slide" Target="slides/slide194.xml"/><Relationship Id="rId220" Type="http://schemas.openxmlformats.org/officeDocument/2006/relationships/slide" Target="slides/slide210.xml"/><Relationship Id="rId225" Type="http://schemas.openxmlformats.org/officeDocument/2006/relationships/presProps" Target="pres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4/8/2022</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4/8/2022</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14</a:t>
            </a:fld>
            <a:endParaRPr lang="en-US" dirty="0"/>
          </a:p>
        </p:txBody>
      </p:sp>
    </p:spTree>
    <p:extLst>
      <p:ext uri="{BB962C8B-B14F-4D97-AF65-F5344CB8AC3E}">
        <p14:creationId xmlns:p14="http://schemas.microsoft.com/office/powerpoint/2010/main" val="3402267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21</a:t>
            </a:fld>
            <a:endParaRPr lang="en-US" dirty="0"/>
          </a:p>
        </p:txBody>
      </p:sp>
    </p:spTree>
    <p:extLst>
      <p:ext uri="{BB962C8B-B14F-4D97-AF65-F5344CB8AC3E}">
        <p14:creationId xmlns:p14="http://schemas.microsoft.com/office/powerpoint/2010/main" val="99884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22</a:t>
            </a:fld>
            <a:endParaRPr lang="en-US" dirty="0"/>
          </a:p>
        </p:txBody>
      </p:sp>
    </p:spTree>
    <p:extLst>
      <p:ext uri="{BB962C8B-B14F-4D97-AF65-F5344CB8AC3E}">
        <p14:creationId xmlns:p14="http://schemas.microsoft.com/office/powerpoint/2010/main" val="36681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46</a:t>
            </a:fld>
            <a:endParaRPr lang="en-US" dirty="0"/>
          </a:p>
        </p:txBody>
      </p:sp>
    </p:spTree>
    <p:extLst>
      <p:ext uri="{BB962C8B-B14F-4D97-AF65-F5344CB8AC3E}">
        <p14:creationId xmlns:p14="http://schemas.microsoft.com/office/powerpoint/2010/main" val="634934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181</a:t>
            </a:fld>
            <a:endParaRPr lang="en-US" dirty="0"/>
          </a:p>
        </p:txBody>
      </p:sp>
    </p:spTree>
    <p:extLst>
      <p:ext uri="{BB962C8B-B14F-4D97-AF65-F5344CB8AC3E}">
        <p14:creationId xmlns:p14="http://schemas.microsoft.com/office/powerpoint/2010/main" val="3967690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194</a:t>
            </a:fld>
            <a:endParaRPr lang="en-US" dirty="0"/>
          </a:p>
        </p:txBody>
      </p:sp>
    </p:spTree>
    <p:extLst>
      <p:ext uri="{BB962C8B-B14F-4D97-AF65-F5344CB8AC3E}">
        <p14:creationId xmlns:p14="http://schemas.microsoft.com/office/powerpoint/2010/main" val="158608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1.12.012" TargetMode="External"/><Relationship Id="rId2" Type="http://schemas.openxmlformats.org/officeDocument/2006/relationships/hyperlink" Target="https://www.ahajournals.org/doi/10.1161/CIR.0000000000001063"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www.heartfailurerisk.org/" TargetMode="External"/><Relationship Id="rId2" Type="http://schemas.openxmlformats.org/officeDocument/2006/relationships/hyperlink" Target="https://depts.washington.edu/shfm/?width=1440&amp;height=900"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nam11.safelinks.protection.outlook.com/?url=https%3A%2F%2Furldefense.com%2Fv3%2F__https%3A%2Fwww.mdcalc.com%2Fgwtg-heart-failure-risk-score__%3B!!OToaGQ!4h3K2YR6S9xeDbRHp83mnGSRywYJl9aJ1GaTSDOhwWismvsqY0z-HzFSZbFiaxcFsB9nsA%24&amp;data=04%7C01%7CLorraine.Nnacheta%40heart.org%7C5184f000964740cc94a208d983362646%7Cceab0fb5f7ff48b4a0d09f76ef96ecf9%7C0%7C0%7C637685090882274540%7CUnknown%7CTWFpbGZsb3d8eyJWIjoiMC4wLjAwMDAiLCJQIjoiV2luMzIiLCJBTiI6Ik1haWwiLCJXVCI6Mn0%3D%7C1000&amp;sdata=JH9tgZW9iloDuEHDmdjEPBovPUsmnxasRXtg%2FYvD5XY%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www.ccort.ca/Research/CHFRiskModel.asp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2362200" y="4178818"/>
            <a:ext cx="9601200" cy="797054"/>
          </a:xfrm>
        </p:spPr>
        <p:txBody>
          <a:bodyPr/>
          <a:lstStyle/>
          <a:p>
            <a:r>
              <a:rPr lang="en-US" dirty="0"/>
              <a:t>Developed in partnership with the Heart Failure Society of America</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p:txBody>
          <a:bodyPr/>
          <a:lstStyle/>
          <a:p>
            <a:pPr algn="ctr"/>
            <a:r>
              <a:rPr lang="en-US" sz="4400" dirty="0"/>
              <a:t>2022 AHA/ACC/HFSA Guideline for the Management of Heart Failure</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962400" y="1295400"/>
            <a:ext cx="67056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413660"/>
            <a:ext cx="12877800" cy="1853540"/>
          </a:xfrm>
          <a:prstGeom prst="rect">
            <a:avLst/>
          </a:prstGeom>
        </p:spPr>
        <p:txBody>
          <a:bodyPr/>
          <a:lstStyle/>
          <a:p>
            <a:pPr marL="0" indent="0">
              <a:buNone/>
            </a:pPr>
            <a:r>
              <a:rPr lang="en-US" sz="3200" dirty="0">
                <a:latin typeface="Lub Dub Medium" panose="020B0603030403020204" pitchFamily="34" charset="0"/>
              </a:rPr>
              <a:t>6. Amyloid heart disease has new recommendations for treatment including screening for serum and urine monoclonal light chains, bone scintigraphy, genetic sequencing, tetramer stabilizer therapy, and anticoagulation.</a:t>
            </a:r>
          </a:p>
        </p:txBody>
      </p:sp>
    </p:spTree>
    <p:extLst>
      <p:ext uri="{BB962C8B-B14F-4D97-AF65-F5344CB8AC3E}">
        <p14:creationId xmlns:p14="http://schemas.microsoft.com/office/powerpoint/2010/main" val="42636963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100</a:t>
            </a:fld>
            <a:endParaRPr lang="en-US" dirty="0"/>
          </a:p>
        </p:txBody>
      </p:sp>
      <p:sp>
        <p:nvSpPr>
          <p:cNvPr id="3" name="Subtitle 1">
            <a:extLst>
              <a:ext uri="{FF2B5EF4-FFF2-40B4-BE49-F238E27FC236}">
                <a16:creationId xmlns:a16="http://schemas.microsoft.com/office/drawing/2014/main" id="{5E9942D6-AD9F-4E2A-87E2-6C946EC4FA9B}"/>
              </a:ext>
            </a:extLst>
          </p:cNvPr>
          <p:cNvSpPr>
            <a:spLocks noGrp="1"/>
          </p:cNvSpPr>
          <p:nvPr>
            <p:ph type="subTitle" idx="1"/>
          </p:nvPr>
        </p:nvSpPr>
        <p:spPr>
          <a:xfrm>
            <a:off x="4226718" y="685800"/>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5" name="Table 4">
            <a:extLst>
              <a:ext uri="{FF2B5EF4-FFF2-40B4-BE49-F238E27FC236}">
                <a16:creationId xmlns:a16="http://schemas.microsoft.com/office/drawing/2014/main" id="{87B99769-3C4B-4F7F-BD2C-FA4BB064CBCC}"/>
              </a:ext>
            </a:extLst>
          </p:cNvPr>
          <p:cNvGraphicFramePr>
            <a:graphicFrameLocks noGrp="1"/>
          </p:cNvGraphicFramePr>
          <p:nvPr>
            <p:extLst>
              <p:ext uri="{D42A27DB-BD31-4B8C-83A1-F6EECF244321}">
                <p14:modId xmlns:p14="http://schemas.microsoft.com/office/powerpoint/2010/main" val="1745600238"/>
              </p:ext>
            </p:extLst>
          </p:nvPr>
        </p:nvGraphicFramePr>
        <p:xfrm>
          <a:off x="1257300" y="1524000"/>
          <a:ext cx="12115800" cy="5938437"/>
        </p:xfrm>
        <a:graphic>
          <a:graphicData uri="http://schemas.openxmlformats.org/drawingml/2006/table">
            <a:tbl>
              <a:tblPr firstRow="1" firstCol="1" bandRow="1"/>
              <a:tblGrid>
                <a:gridCol w="1485397">
                  <a:extLst>
                    <a:ext uri="{9D8B030D-6E8A-4147-A177-3AD203B41FA5}">
                      <a16:colId xmlns:a16="http://schemas.microsoft.com/office/drawing/2014/main" val="3217700870"/>
                    </a:ext>
                  </a:extLst>
                </a:gridCol>
                <a:gridCol w="1502359">
                  <a:extLst>
                    <a:ext uri="{9D8B030D-6E8A-4147-A177-3AD203B41FA5}">
                      <a16:colId xmlns:a16="http://schemas.microsoft.com/office/drawing/2014/main" val="3520397709"/>
                    </a:ext>
                  </a:extLst>
                </a:gridCol>
                <a:gridCol w="9128044">
                  <a:extLst>
                    <a:ext uri="{9D8B030D-6E8A-4147-A177-3AD203B41FA5}">
                      <a16:colId xmlns:a16="http://schemas.microsoft.com/office/drawing/2014/main" val="1698384288"/>
                    </a:ext>
                  </a:extLst>
                </a:gridCol>
              </a:tblGrid>
              <a:tr h="226508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9"/>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on GDMT who have LVEF ≤35%  and are undergoing placement of a new or replacement device implantation with anticipated requirement for significant (&gt;40%) ventricular pacing, CRT can be useful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866952"/>
                  </a:ext>
                </a:extLst>
              </a:tr>
              <a:tr h="167640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0"/>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LBBB with a QRS duration of 120 to 149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IV symptoms on GDMT, CRT can be useful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953775"/>
                  </a:ext>
                </a:extLst>
              </a:tr>
              <a:tr h="108771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1"/>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genetic arrhythmogenic cardiomyopathy with high-risk features of sudden death, with EF ≤45%, implantation of ICD is reasonable to decrease sudden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5565926"/>
                  </a:ext>
                </a:extLst>
              </a:tr>
            </a:tbl>
          </a:graphicData>
        </a:graphic>
      </p:graphicFrame>
    </p:spTree>
    <p:extLst>
      <p:ext uri="{BB962C8B-B14F-4D97-AF65-F5344CB8AC3E}">
        <p14:creationId xmlns:p14="http://schemas.microsoft.com/office/powerpoint/2010/main" val="27974977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101</a:t>
            </a:fld>
            <a:endParaRPr lang="en-US" dirty="0"/>
          </a:p>
        </p:txBody>
      </p:sp>
      <p:sp>
        <p:nvSpPr>
          <p:cNvPr id="3" name="Subtitle 1">
            <a:extLst>
              <a:ext uri="{FF2B5EF4-FFF2-40B4-BE49-F238E27FC236}">
                <a16:creationId xmlns:a16="http://schemas.microsoft.com/office/drawing/2014/main" id="{E5AF64BF-35F3-4406-BDB3-D6130C329B5C}"/>
              </a:ext>
            </a:extLst>
          </p:cNvPr>
          <p:cNvSpPr>
            <a:spLocks noGrp="1"/>
          </p:cNvSpPr>
          <p:nvPr>
            <p:ph type="subTitle" idx="1"/>
          </p:nvPr>
        </p:nvSpPr>
        <p:spPr>
          <a:xfrm>
            <a:off x="4226718" y="685800"/>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CC66CDBD-0349-4191-8CC6-D0397DC2E8DF}"/>
              </a:ext>
            </a:extLst>
          </p:cNvPr>
          <p:cNvGraphicFramePr>
            <a:graphicFrameLocks noGrp="1"/>
          </p:cNvGraphicFramePr>
          <p:nvPr>
            <p:extLst>
              <p:ext uri="{D42A27DB-BD31-4B8C-83A1-F6EECF244321}">
                <p14:modId xmlns:p14="http://schemas.microsoft.com/office/powerpoint/2010/main" val="1131578207"/>
              </p:ext>
            </p:extLst>
          </p:nvPr>
        </p:nvGraphicFramePr>
        <p:xfrm>
          <a:off x="1341436" y="1600200"/>
          <a:ext cx="11947525" cy="5472049"/>
        </p:xfrm>
        <a:graphic>
          <a:graphicData uri="http://schemas.openxmlformats.org/drawingml/2006/table">
            <a:tbl>
              <a:tblPr firstRow="1" firstCol="1" bandRow="1"/>
              <a:tblGrid>
                <a:gridCol w="1464766">
                  <a:extLst>
                    <a:ext uri="{9D8B030D-6E8A-4147-A177-3AD203B41FA5}">
                      <a16:colId xmlns:a16="http://schemas.microsoft.com/office/drawing/2014/main" val="624721153"/>
                    </a:ext>
                  </a:extLst>
                </a:gridCol>
                <a:gridCol w="1481493">
                  <a:extLst>
                    <a:ext uri="{9D8B030D-6E8A-4147-A177-3AD203B41FA5}">
                      <a16:colId xmlns:a16="http://schemas.microsoft.com/office/drawing/2014/main" val="722458614"/>
                    </a:ext>
                  </a:extLst>
                </a:gridCol>
                <a:gridCol w="9001266">
                  <a:extLst>
                    <a:ext uri="{9D8B030D-6E8A-4147-A177-3AD203B41FA5}">
                      <a16:colId xmlns:a16="http://schemas.microsoft.com/office/drawing/2014/main" val="1084600510"/>
                    </a:ext>
                  </a:extLst>
                </a:gridCol>
              </a:tblGrid>
              <a:tr h="272536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a non-LBBB pattern with QRS duration of 120 to 149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III or ambulatory class IV on GDMT, CRT may be considered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663967"/>
                  </a:ext>
                </a:extLst>
              </a:tr>
              <a:tr h="20170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≤30%, ischemic cause of HF, sinus rhythm, LBBB with a QRS duration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 symptoms on GDMT, CRT may be considered to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769151"/>
                  </a:ext>
                </a:extLst>
              </a:tr>
              <a:tr h="72962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QRS duration &lt;120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CRT is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462751"/>
                  </a:ext>
                </a:extLst>
              </a:tr>
            </a:tbl>
          </a:graphicData>
        </a:graphic>
      </p:graphicFrame>
    </p:spTree>
    <p:extLst>
      <p:ext uri="{BB962C8B-B14F-4D97-AF65-F5344CB8AC3E}">
        <p14:creationId xmlns:p14="http://schemas.microsoft.com/office/powerpoint/2010/main" val="6437712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102</a:t>
            </a:fld>
            <a:endParaRPr lang="en-US" dirty="0"/>
          </a:p>
        </p:txBody>
      </p:sp>
      <p:graphicFrame>
        <p:nvGraphicFramePr>
          <p:cNvPr id="2" name="Table 1">
            <a:extLst>
              <a:ext uri="{FF2B5EF4-FFF2-40B4-BE49-F238E27FC236}">
                <a16:creationId xmlns:a16="http://schemas.microsoft.com/office/drawing/2014/main" id="{DBB6FDFE-24DB-48D1-B586-2A8C70AF3D78}"/>
              </a:ext>
            </a:extLst>
          </p:cNvPr>
          <p:cNvGraphicFramePr>
            <a:graphicFrameLocks noGrp="1"/>
          </p:cNvGraphicFramePr>
          <p:nvPr>
            <p:extLst>
              <p:ext uri="{D42A27DB-BD31-4B8C-83A1-F6EECF244321}">
                <p14:modId xmlns:p14="http://schemas.microsoft.com/office/powerpoint/2010/main" val="3052916999"/>
              </p:ext>
            </p:extLst>
          </p:nvPr>
        </p:nvGraphicFramePr>
        <p:xfrm>
          <a:off x="2065336" y="2438400"/>
          <a:ext cx="10499725" cy="3799173"/>
        </p:xfrm>
        <a:graphic>
          <a:graphicData uri="http://schemas.openxmlformats.org/drawingml/2006/table">
            <a:tbl>
              <a:tblPr firstRow="1" firstCol="1" bandRow="1"/>
              <a:tblGrid>
                <a:gridCol w="1287266">
                  <a:extLst>
                    <a:ext uri="{9D8B030D-6E8A-4147-A177-3AD203B41FA5}">
                      <a16:colId xmlns:a16="http://schemas.microsoft.com/office/drawing/2014/main" val="4121448045"/>
                    </a:ext>
                  </a:extLst>
                </a:gridCol>
                <a:gridCol w="1301966">
                  <a:extLst>
                    <a:ext uri="{9D8B030D-6E8A-4147-A177-3AD203B41FA5}">
                      <a16:colId xmlns:a16="http://schemas.microsoft.com/office/drawing/2014/main" val="2449530503"/>
                    </a:ext>
                  </a:extLst>
                </a:gridCol>
                <a:gridCol w="7910493">
                  <a:extLst>
                    <a:ext uri="{9D8B030D-6E8A-4147-A177-3AD203B41FA5}">
                      <a16:colId xmlns:a16="http://schemas.microsoft.com/office/drawing/2014/main" val="2782227494"/>
                    </a:ext>
                  </a:extLst>
                </a:gridCol>
              </a:tblGrid>
              <a:tr h="149502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1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NYHA class I or II symptoms and non-LBBB pattern with QRS duration &lt;150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CRT is not recommended (16-21, 28-33).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7798080"/>
                  </a:ext>
                </a:extLst>
              </a:tr>
              <a:tr h="230415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1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whose comorbidities or frailty limit survival with good functional capacity to &lt;1 year, ICD and cardiac resynchronization therapy with defibrillation (CRT-D) are not indicated (1-9, 16-21).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731137"/>
                  </a:ext>
                </a:extLst>
              </a:tr>
            </a:tbl>
          </a:graphicData>
        </a:graphic>
      </p:graphicFrame>
      <p:sp>
        <p:nvSpPr>
          <p:cNvPr id="5" name="Subtitle 1">
            <a:extLst>
              <a:ext uri="{FF2B5EF4-FFF2-40B4-BE49-F238E27FC236}">
                <a16:creationId xmlns:a16="http://schemas.microsoft.com/office/drawing/2014/main" id="{A1D4F7D7-71B1-4289-9E13-724C2B9C4520}"/>
              </a:ext>
            </a:extLst>
          </p:cNvPr>
          <p:cNvSpPr>
            <a:spLocks noGrp="1"/>
          </p:cNvSpPr>
          <p:nvPr>
            <p:ph type="subTitle" idx="1"/>
          </p:nvPr>
        </p:nvSpPr>
        <p:spPr>
          <a:xfrm>
            <a:off x="4226716" y="1282351"/>
            <a:ext cx="6176963" cy="709676"/>
          </a:xfrm>
        </p:spPr>
        <p:txBody>
          <a:bodyPr/>
          <a:lstStyle/>
          <a:p>
            <a:pPr algn="ctr"/>
            <a:r>
              <a:rPr lang="en-US" sz="3600" b="1" dirty="0"/>
              <a:t>ICDs and CRTs (</a:t>
            </a:r>
            <a:r>
              <a:rPr lang="en-US" sz="3600" b="1" dirty="0" err="1"/>
              <a:t>con’t</a:t>
            </a:r>
            <a:r>
              <a:rPr lang="en-US" sz="3600" b="1" dirty="0"/>
              <a:t>.) </a:t>
            </a:r>
          </a:p>
        </p:txBody>
      </p:sp>
    </p:spTree>
    <p:extLst>
      <p:ext uri="{BB962C8B-B14F-4D97-AF65-F5344CB8AC3E}">
        <p14:creationId xmlns:p14="http://schemas.microsoft.com/office/powerpoint/2010/main" val="10083028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103</a:t>
            </a:fld>
            <a:endParaRPr lang="en-US" dirty="0"/>
          </a:p>
        </p:txBody>
      </p:sp>
      <p:pic>
        <p:nvPicPr>
          <p:cNvPr id="3" name="Picture 2">
            <a:extLst>
              <a:ext uri="{FF2B5EF4-FFF2-40B4-BE49-F238E27FC236}">
                <a16:creationId xmlns:a16="http://schemas.microsoft.com/office/drawing/2014/main" id="{75DC13D6-6B63-45D3-8470-2B483DC51B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0" y="0"/>
            <a:ext cx="7391400" cy="7498267"/>
          </a:xfrm>
          <a:prstGeom prst="rect">
            <a:avLst/>
          </a:prstGeom>
          <a:noFill/>
          <a:ln>
            <a:noFill/>
          </a:ln>
        </p:spPr>
      </p:pic>
      <p:sp>
        <p:nvSpPr>
          <p:cNvPr id="5" name="Subtitle 5">
            <a:extLst>
              <a:ext uri="{FF2B5EF4-FFF2-40B4-BE49-F238E27FC236}">
                <a16:creationId xmlns:a16="http://schemas.microsoft.com/office/drawing/2014/main" id="{879049DA-8811-429A-9256-6C6B8D75874F}"/>
              </a:ext>
            </a:extLst>
          </p:cNvPr>
          <p:cNvSpPr>
            <a:spLocks noGrp="1"/>
          </p:cNvSpPr>
          <p:nvPr>
            <p:ph type="subTitle" idx="1"/>
          </p:nvPr>
        </p:nvSpPr>
        <p:spPr>
          <a:xfrm>
            <a:off x="152400" y="1533479"/>
            <a:ext cx="3200400" cy="2587259"/>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8. Algorithm for CRT Indications in Patients With Cardiomyopathy or </a:t>
            </a:r>
            <a:r>
              <a:rPr lang="en-US" sz="2800" b="1" dirty="0" err="1">
                <a:effectLst/>
                <a:latin typeface="Lub Dub Medium" panose="020B0603030403020204" pitchFamily="34" charset="0"/>
                <a:ea typeface="Calibri" panose="020F0502020204030204" pitchFamily="34" charset="0"/>
              </a:rPr>
              <a:t>HFrEF</a:t>
            </a:r>
            <a:endParaRPr lang="en-US" dirty="0"/>
          </a:p>
        </p:txBody>
      </p:sp>
      <p:sp>
        <p:nvSpPr>
          <p:cNvPr id="6" name="TextBox 5">
            <a:extLst>
              <a:ext uri="{FF2B5EF4-FFF2-40B4-BE49-F238E27FC236}">
                <a16:creationId xmlns:a16="http://schemas.microsoft.com/office/drawing/2014/main" id="{37696FE9-A7E2-4E63-9CB9-2FBB62253BAB}"/>
              </a:ext>
            </a:extLst>
          </p:cNvPr>
          <p:cNvSpPr txBox="1"/>
          <p:nvPr/>
        </p:nvSpPr>
        <p:spPr>
          <a:xfrm>
            <a:off x="152400" y="4374506"/>
            <a:ext cx="3200400" cy="406330"/>
          </a:xfrm>
          <a:prstGeom prst="rect">
            <a:avLst/>
          </a:prstGeom>
          <a:noFill/>
        </p:spPr>
        <p:txBody>
          <a:bodyPr wrap="square">
            <a:spAutoFit/>
          </a:bodyPr>
          <a:lstStyle/>
          <a:p>
            <a:pPr marL="0" marR="0">
              <a:lnSpc>
                <a:spcPct val="200000"/>
              </a:lnSpc>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cs typeface="Arial" panose="020B0604020202020204" pitchFamily="34" charset="0"/>
              </a:rPr>
              <a:t>Colors correspond to COR in Table 2</a:t>
            </a:r>
            <a:r>
              <a:rPr lang="en-US" sz="1200" b="1" dirty="0">
                <a:solidFill>
                  <a:srgbClr val="000000"/>
                </a:solidFill>
                <a:effectLst/>
                <a:latin typeface="Lub Dub Medium" panose="020B0603030403020204" pitchFamily="34" charset="0"/>
                <a:ea typeface="Times New Roman" panose="02020603050405020304" pitchFamily="18" charset="0"/>
              </a:rPr>
              <a:t>. </a:t>
            </a:r>
            <a:endParaRPr lang="en-US" sz="1200" b="1" dirty="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49CE0739-84B2-46F2-93DF-03B347E3517F}"/>
              </a:ext>
            </a:extLst>
          </p:cNvPr>
          <p:cNvSpPr txBox="1"/>
          <p:nvPr/>
        </p:nvSpPr>
        <p:spPr>
          <a:xfrm>
            <a:off x="206334" y="5068250"/>
            <a:ext cx="3429000" cy="2492990"/>
          </a:xfrm>
          <a:prstGeom prst="rect">
            <a:avLst/>
          </a:prstGeom>
          <a:noFill/>
        </p:spPr>
        <p:txBody>
          <a:bodyPr wrap="square">
            <a:spAutoFit/>
          </a:bodyPr>
          <a:lstStyle/>
          <a:p>
            <a:r>
              <a:rPr lang="en-US" sz="1200" dirty="0">
                <a:latin typeface="Lub Dub Medium" panose="020B0603030403020204" pitchFamily="34" charset="0"/>
              </a:rPr>
              <a:t>Recommendations for cardiac resynchronization therapy (CRT) are displayed.  </a:t>
            </a:r>
          </a:p>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Amb</a:t>
            </a:r>
            <a:r>
              <a:rPr lang="en-US" sz="1200" dirty="0">
                <a:latin typeface="Lub Dub Medium" panose="020B0603030403020204" pitchFamily="34" charset="0"/>
              </a:rPr>
              <a:t>, ambulatory; CM, cardiomyopathy; GDMT, guideline-directed medical therapy; HB, heart block; HF, heart failure;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LBBB, left bundle branch block; LV, left ventricular; LVEF, left ventricular ejection fraction; NSR, normal sinus rhythm; NYHA, New York Heart Association; and RV, right ventricular. </a:t>
            </a:r>
          </a:p>
        </p:txBody>
      </p:sp>
    </p:spTree>
    <p:extLst>
      <p:ext uri="{BB962C8B-B14F-4D97-AF65-F5344CB8AC3E}">
        <p14:creationId xmlns:p14="http://schemas.microsoft.com/office/powerpoint/2010/main" val="35853237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104</a:t>
            </a:fld>
            <a:endParaRPr lang="en-US" dirty="0"/>
          </a:p>
        </p:txBody>
      </p:sp>
      <p:sp>
        <p:nvSpPr>
          <p:cNvPr id="3" name="Subtitle 1">
            <a:extLst>
              <a:ext uri="{FF2B5EF4-FFF2-40B4-BE49-F238E27FC236}">
                <a16:creationId xmlns:a16="http://schemas.microsoft.com/office/drawing/2014/main" id="{272AE6D1-1E3D-4941-AA32-8C52720B67F2}"/>
              </a:ext>
            </a:extLst>
          </p:cNvPr>
          <p:cNvSpPr>
            <a:spLocks noGrp="1"/>
          </p:cNvSpPr>
          <p:nvPr>
            <p:ph type="subTitle" idx="1"/>
          </p:nvPr>
        </p:nvSpPr>
        <p:spPr>
          <a:xfrm>
            <a:off x="3865959" y="838200"/>
            <a:ext cx="6898482" cy="838200"/>
          </a:xfrm>
        </p:spPr>
        <p:txBody>
          <a:bodyPr/>
          <a:lstStyle/>
          <a:p>
            <a:pPr algn="ctr"/>
            <a:r>
              <a:rPr lang="en-US" sz="3600" b="1" dirty="0"/>
              <a:t>Revascularization for CAD</a:t>
            </a:r>
          </a:p>
        </p:txBody>
      </p:sp>
      <p:graphicFrame>
        <p:nvGraphicFramePr>
          <p:cNvPr id="2" name="Table 1">
            <a:extLst>
              <a:ext uri="{FF2B5EF4-FFF2-40B4-BE49-F238E27FC236}">
                <a16:creationId xmlns:a16="http://schemas.microsoft.com/office/drawing/2014/main" id="{0E9D5359-0F04-4E8E-8207-7CC522CD353A}"/>
              </a:ext>
            </a:extLst>
          </p:cNvPr>
          <p:cNvGraphicFramePr>
            <a:graphicFrameLocks noGrp="1"/>
          </p:cNvGraphicFramePr>
          <p:nvPr>
            <p:extLst>
              <p:ext uri="{D42A27DB-BD31-4B8C-83A1-F6EECF244321}">
                <p14:modId xmlns:p14="http://schemas.microsoft.com/office/powerpoint/2010/main" val="1265712285"/>
              </p:ext>
            </p:extLst>
          </p:nvPr>
        </p:nvGraphicFramePr>
        <p:xfrm>
          <a:off x="2554081" y="1905000"/>
          <a:ext cx="9522238" cy="4219790"/>
        </p:xfrm>
        <a:graphic>
          <a:graphicData uri="http://schemas.openxmlformats.org/drawingml/2006/table">
            <a:tbl>
              <a:tblPr firstRow="1" firstCol="1" bandRow="1"/>
              <a:tblGrid>
                <a:gridCol w="1083631">
                  <a:extLst>
                    <a:ext uri="{9D8B030D-6E8A-4147-A177-3AD203B41FA5}">
                      <a16:colId xmlns:a16="http://schemas.microsoft.com/office/drawing/2014/main" val="4108799730"/>
                    </a:ext>
                  </a:extLst>
                </a:gridCol>
                <a:gridCol w="1011261">
                  <a:extLst>
                    <a:ext uri="{9D8B030D-6E8A-4147-A177-3AD203B41FA5}">
                      <a16:colId xmlns:a16="http://schemas.microsoft.com/office/drawing/2014/main" val="1599626547"/>
                    </a:ext>
                  </a:extLst>
                </a:gridCol>
                <a:gridCol w="7427346">
                  <a:extLst>
                    <a:ext uri="{9D8B030D-6E8A-4147-A177-3AD203B41FA5}">
                      <a16:colId xmlns:a16="http://schemas.microsoft.com/office/drawing/2014/main" val="2080512024"/>
                    </a:ext>
                  </a:extLst>
                </a:gridCol>
              </a:tblGrid>
              <a:tr h="1498039">
                <a:tc gridSpan="3">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Revascularization for 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200487"/>
                  </a:ext>
                </a:extLst>
              </a:tr>
              <a:tr h="610757">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64211"/>
                  </a:ext>
                </a:extLst>
              </a:tr>
              <a:tr h="2051756">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patients with HF, reduced EF (EF ≤35%), and suitable coronary anatomy, surgical revascularization plus GDMT is beneficial to improve symptoms, cardiovascular hospitalizations, and long-term all-cause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44111"/>
                  </a:ext>
                </a:extLst>
              </a:tr>
            </a:tbl>
          </a:graphicData>
        </a:graphic>
      </p:graphicFrame>
    </p:spTree>
    <p:extLst>
      <p:ext uri="{BB962C8B-B14F-4D97-AF65-F5344CB8AC3E}">
        <p14:creationId xmlns:p14="http://schemas.microsoft.com/office/powerpoint/2010/main" val="2601520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105</a:t>
            </a:fld>
            <a:endParaRPr lang="en-US" dirty="0"/>
          </a:p>
        </p:txBody>
      </p:sp>
      <p:pic>
        <p:nvPicPr>
          <p:cNvPr id="3" name="Picture 2">
            <a:extLst>
              <a:ext uri="{FF2B5EF4-FFF2-40B4-BE49-F238E27FC236}">
                <a16:creationId xmlns:a16="http://schemas.microsoft.com/office/drawing/2014/main" id="{8D9CD0B1-4BA2-42F3-96AF-00B68C28E1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1761" y="0"/>
            <a:ext cx="6126877" cy="7430984"/>
          </a:xfrm>
          <a:prstGeom prst="rect">
            <a:avLst/>
          </a:prstGeom>
          <a:noFill/>
          <a:ln>
            <a:noFill/>
          </a:ln>
        </p:spPr>
      </p:pic>
      <p:sp>
        <p:nvSpPr>
          <p:cNvPr id="5" name="Subtitle 5">
            <a:extLst>
              <a:ext uri="{FF2B5EF4-FFF2-40B4-BE49-F238E27FC236}">
                <a16:creationId xmlns:a16="http://schemas.microsoft.com/office/drawing/2014/main" id="{9B33D5F8-4C46-4195-8C91-AD65898C0BD0}"/>
              </a:ext>
            </a:extLst>
          </p:cNvPr>
          <p:cNvSpPr>
            <a:spLocks noGrp="1"/>
          </p:cNvSpPr>
          <p:nvPr>
            <p:ph type="subTitle" idx="1"/>
          </p:nvPr>
        </p:nvSpPr>
        <p:spPr>
          <a:xfrm>
            <a:off x="381000" y="1524000"/>
            <a:ext cx="3200400" cy="1590721"/>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9. Additional Device Therapies</a:t>
            </a:r>
            <a:endParaRPr lang="en-US" dirty="0"/>
          </a:p>
        </p:txBody>
      </p:sp>
      <p:sp>
        <p:nvSpPr>
          <p:cNvPr id="6" name="TextBox 5">
            <a:extLst>
              <a:ext uri="{FF2B5EF4-FFF2-40B4-BE49-F238E27FC236}">
                <a16:creationId xmlns:a16="http://schemas.microsoft.com/office/drawing/2014/main" id="{A7BC1864-AE34-499C-AD2F-BE00FE4C6D08}"/>
              </a:ext>
            </a:extLst>
          </p:cNvPr>
          <p:cNvSpPr txBox="1"/>
          <p:nvPr/>
        </p:nvSpPr>
        <p:spPr>
          <a:xfrm>
            <a:off x="355270" y="3596015"/>
            <a:ext cx="2941419"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 </a:t>
            </a:r>
          </a:p>
        </p:txBody>
      </p:sp>
      <p:sp>
        <p:nvSpPr>
          <p:cNvPr id="10" name="TextBox 9">
            <a:extLst>
              <a:ext uri="{FF2B5EF4-FFF2-40B4-BE49-F238E27FC236}">
                <a16:creationId xmlns:a16="http://schemas.microsoft.com/office/drawing/2014/main" id="{C29EDE25-27E4-4C19-AA76-60FED67ABC9D}"/>
              </a:ext>
            </a:extLst>
          </p:cNvPr>
          <p:cNvSpPr txBox="1"/>
          <p:nvPr/>
        </p:nvSpPr>
        <p:spPr>
          <a:xfrm>
            <a:off x="370114" y="4354308"/>
            <a:ext cx="3505200" cy="3046988"/>
          </a:xfrm>
          <a:prstGeom prst="rect">
            <a:avLst/>
          </a:prstGeom>
          <a:noFill/>
        </p:spPr>
        <p:txBody>
          <a:bodyPr wrap="square">
            <a:spAutoFit/>
          </a:bodyPr>
          <a:lstStyle/>
          <a:p>
            <a:r>
              <a:rPr lang="en-US" sz="1200" dirty="0">
                <a:latin typeface="Lub Dub Medium" panose="020B0603030403020204" pitchFamily="34" charset="0"/>
              </a:rPr>
              <a:t>Recommendations for additional nonpharmaceutical interventions that may be considered for patients with HF are shown. </a:t>
            </a:r>
          </a:p>
          <a:p>
            <a:endParaRPr lang="en-US" sz="1200" dirty="0">
              <a:latin typeface="Lub Dub Medium" panose="020B0603030403020204" pitchFamily="34" charset="0"/>
            </a:endParaRPr>
          </a:p>
          <a:p>
            <a:r>
              <a:rPr lang="en-US" sz="1200" dirty="0">
                <a:latin typeface="Lub Dub Medium" panose="020B0603030403020204" pitchFamily="34" charset="0"/>
              </a:rPr>
              <a:t>GDMT indicates guideline-directed medical therapy; HF, heart failure; HFH, heart failure hospitalization;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LVESD, left ventricular end systolic dimension; MV, mitral valve; MR, mitral regurgitation; NP, natriuretic peptide; NSR, normal sinus rhythm; NYHA, New York Heart Association; and PASP, pulmonary artery systolic pressure.</a:t>
            </a:r>
          </a:p>
        </p:txBody>
      </p:sp>
    </p:spTree>
    <p:extLst>
      <p:ext uri="{BB962C8B-B14F-4D97-AF65-F5344CB8AC3E}">
        <p14:creationId xmlns:p14="http://schemas.microsoft.com/office/powerpoint/2010/main" val="1180735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106</a:t>
            </a:fld>
            <a:endParaRPr lang="en-US" dirty="0"/>
          </a:p>
        </p:txBody>
      </p:sp>
      <p:sp>
        <p:nvSpPr>
          <p:cNvPr id="3" name="Subtitle 1">
            <a:extLst>
              <a:ext uri="{FF2B5EF4-FFF2-40B4-BE49-F238E27FC236}">
                <a16:creationId xmlns:a16="http://schemas.microsoft.com/office/drawing/2014/main" id="{3C206592-D2CC-4721-B158-285237BA6240}"/>
              </a:ext>
            </a:extLst>
          </p:cNvPr>
          <p:cNvSpPr>
            <a:spLocks noGrp="1"/>
          </p:cNvSpPr>
          <p:nvPr>
            <p:ph type="subTitle" idx="1"/>
          </p:nvPr>
        </p:nvSpPr>
        <p:spPr>
          <a:xfrm>
            <a:off x="4371379" y="838199"/>
            <a:ext cx="5887641" cy="533400"/>
          </a:xfrm>
        </p:spPr>
        <p:txBody>
          <a:bodyPr/>
          <a:lstStyle/>
          <a:p>
            <a:pPr algn="ctr"/>
            <a:r>
              <a:rPr lang="en-US" sz="3600" b="1" dirty="0"/>
              <a:t>Valvular Heart Disease </a:t>
            </a:r>
          </a:p>
        </p:txBody>
      </p:sp>
      <p:graphicFrame>
        <p:nvGraphicFramePr>
          <p:cNvPr id="2" name="Table 1">
            <a:extLst>
              <a:ext uri="{FF2B5EF4-FFF2-40B4-BE49-F238E27FC236}">
                <a16:creationId xmlns:a16="http://schemas.microsoft.com/office/drawing/2014/main" id="{9E384F9B-3954-474C-B93D-61133EB41E48}"/>
              </a:ext>
            </a:extLst>
          </p:cNvPr>
          <p:cNvGraphicFramePr>
            <a:graphicFrameLocks noGrp="1"/>
          </p:cNvGraphicFramePr>
          <p:nvPr>
            <p:extLst>
              <p:ext uri="{D42A27DB-BD31-4B8C-83A1-F6EECF244321}">
                <p14:modId xmlns:p14="http://schemas.microsoft.com/office/powerpoint/2010/main" val="3706050729"/>
              </p:ext>
            </p:extLst>
          </p:nvPr>
        </p:nvGraphicFramePr>
        <p:xfrm>
          <a:off x="1447800" y="1752600"/>
          <a:ext cx="11734800" cy="5105401"/>
        </p:xfrm>
        <a:graphic>
          <a:graphicData uri="http://schemas.openxmlformats.org/drawingml/2006/table">
            <a:tbl>
              <a:tblPr firstRow="1" firstCol="1" bandRow="1"/>
              <a:tblGrid>
                <a:gridCol w="1675730">
                  <a:extLst>
                    <a:ext uri="{9D8B030D-6E8A-4147-A177-3AD203B41FA5}">
                      <a16:colId xmlns:a16="http://schemas.microsoft.com/office/drawing/2014/main" val="451574346"/>
                    </a:ext>
                  </a:extLst>
                </a:gridCol>
                <a:gridCol w="1499707">
                  <a:extLst>
                    <a:ext uri="{9D8B030D-6E8A-4147-A177-3AD203B41FA5}">
                      <a16:colId xmlns:a16="http://schemas.microsoft.com/office/drawing/2014/main" val="2442276794"/>
                    </a:ext>
                  </a:extLst>
                </a:gridCol>
                <a:gridCol w="8559363">
                  <a:extLst>
                    <a:ext uri="{9D8B030D-6E8A-4147-A177-3AD203B41FA5}">
                      <a16:colId xmlns:a16="http://schemas.microsoft.com/office/drawing/2014/main" val="2646046880"/>
                    </a:ext>
                  </a:extLst>
                </a:gridCol>
              </a:tblGrid>
              <a:tr h="1231119">
                <a:tc gridSpan="3">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Valvular Heart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228035"/>
                  </a:ext>
                </a:extLst>
              </a:tr>
              <a:tr h="50193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858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4104374"/>
                  </a:ext>
                </a:extLst>
              </a:tr>
              <a:tr h="168617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VHD should be managed in a multidisciplinary manner in accordance with clinical practice guidelines for VHD to prevent worsening of HF and adverse clinical outcomes.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87488"/>
                  </a:ext>
                </a:extLst>
              </a:tr>
              <a:tr h="168617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severe secondary MR and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optimization of GDMT is recommended before any intervention for secondary MR related to LV dysfunction.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003577"/>
                  </a:ext>
                </a:extLst>
              </a:tr>
            </a:tbl>
          </a:graphicData>
        </a:graphic>
      </p:graphicFrame>
    </p:spTree>
    <p:extLst>
      <p:ext uri="{BB962C8B-B14F-4D97-AF65-F5344CB8AC3E}">
        <p14:creationId xmlns:p14="http://schemas.microsoft.com/office/powerpoint/2010/main" val="162489328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107</a:t>
            </a:fld>
            <a:endParaRPr lang="en-US" dirty="0"/>
          </a:p>
        </p:txBody>
      </p:sp>
      <p:pic>
        <p:nvPicPr>
          <p:cNvPr id="3" name="Picture 2">
            <a:extLst>
              <a:ext uri="{FF2B5EF4-FFF2-40B4-BE49-F238E27FC236}">
                <a16:creationId xmlns:a16="http://schemas.microsoft.com/office/drawing/2014/main" id="{46916900-1E1F-4F8F-89B9-FAA981CB33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599" y="1978"/>
            <a:ext cx="6259645" cy="7541822"/>
          </a:xfrm>
          <a:prstGeom prst="rect">
            <a:avLst/>
          </a:prstGeom>
          <a:noFill/>
          <a:ln>
            <a:noFill/>
          </a:ln>
        </p:spPr>
      </p:pic>
      <p:sp>
        <p:nvSpPr>
          <p:cNvPr id="5" name="Subtitle 5">
            <a:extLst>
              <a:ext uri="{FF2B5EF4-FFF2-40B4-BE49-F238E27FC236}">
                <a16:creationId xmlns:a16="http://schemas.microsoft.com/office/drawing/2014/main" id="{D2199F60-B032-47D4-944B-3D5F3F65ECD8}"/>
              </a:ext>
            </a:extLst>
          </p:cNvPr>
          <p:cNvSpPr>
            <a:spLocks noGrp="1"/>
          </p:cNvSpPr>
          <p:nvPr>
            <p:ph type="subTitle" idx="1"/>
          </p:nvPr>
        </p:nvSpPr>
        <p:spPr>
          <a:xfrm>
            <a:off x="381000" y="1524000"/>
            <a:ext cx="3581400" cy="23622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10. Treatment Approach in Secondary Mitral Regurgitation</a:t>
            </a:r>
            <a:endParaRPr lang="en-US" dirty="0"/>
          </a:p>
        </p:txBody>
      </p:sp>
      <p:sp>
        <p:nvSpPr>
          <p:cNvPr id="8" name="TextBox 7">
            <a:extLst>
              <a:ext uri="{FF2B5EF4-FFF2-40B4-BE49-F238E27FC236}">
                <a16:creationId xmlns:a16="http://schemas.microsoft.com/office/drawing/2014/main" id="{F426A5A6-7C0F-4ECA-A5D8-E47D9F2780BA}"/>
              </a:ext>
            </a:extLst>
          </p:cNvPr>
          <p:cNvSpPr txBox="1"/>
          <p:nvPr/>
        </p:nvSpPr>
        <p:spPr>
          <a:xfrm>
            <a:off x="381000" y="4114800"/>
            <a:ext cx="2362200" cy="405367"/>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cs typeface="Times New Roman" panose="02020603050405020304" pitchFamily="18" charset="0"/>
              </a:rPr>
              <a:t>Colors correspond to Table 2 </a:t>
            </a:r>
            <a:endParaRPr lang="en-US" sz="1200" b="1" dirty="0">
              <a:effectLst/>
              <a:latin typeface="Lub Dub Medium" panose="020B06030304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84611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108</a:t>
            </a:fld>
            <a:endParaRPr lang="en-US" dirty="0"/>
          </a:p>
        </p:txBody>
      </p:sp>
      <p:sp>
        <p:nvSpPr>
          <p:cNvPr id="3" name="Subtitle 1">
            <a:extLst>
              <a:ext uri="{FF2B5EF4-FFF2-40B4-BE49-F238E27FC236}">
                <a16:creationId xmlns:a16="http://schemas.microsoft.com/office/drawing/2014/main" id="{E55CF241-5F84-47FC-9C9A-91E2E259009D}"/>
              </a:ext>
            </a:extLst>
          </p:cNvPr>
          <p:cNvSpPr>
            <a:spLocks noGrp="1"/>
          </p:cNvSpPr>
          <p:nvPr>
            <p:ph type="subTitle" idx="1"/>
          </p:nvPr>
        </p:nvSpPr>
        <p:spPr>
          <a:xfrm>
            <a:off x="2680989" y="658091"/>
            <a:ext cx="9268421" cy="789710"/>
          </a:xfrm>
        </p:spPr>
        <p:txBody>
          <a:bodyPr/>
          <a:lstStyle/>
          <a:p>
            <a:pPr algn="ctr"/>
            <a:r>
              <a:rPr lang="en-US" sz="3600" b="1" dirty="0"/>
              <a:t>HF With Mildly Reduced Ejection Fraction</a:t>
            </a:r>
          </a:p>
        </p:txBody>
      </p:sp>
      <p:graphicFrame>
        <p:nvGraphicFramePr>
          <p:cNvPr id="5" name="Table 4">
            <a:extLst>
              <a:ext uri="{FF2B5EF4-FFF2-40B4-BE49-F238E27FC236}">
                <a16:creationId xmlns:a16="http://schemas.microsoft.com/office/drawing/2014/main" id="{BAF60F18-E811-46B2-AEB6-84B8BBF08AE4}"/>
              </a:ext>
            </a:extLst>
          </p:cNvPr>
          <p:cNvGraphicFramePr>
            <a:graphicFrameLocks noGrp="1"/>
          </p:cNvGraphicFramePr>
          <p:nvPr>
            <p:extLst>
              <p:ext uri="{D42A27DB-BD31-4B8C-83A1-F6EECF244321}">
                <p14:modId xmlns:p14="http://schemas.microsoft.com/office/powerpoint/2010/main" val="2898098825"/>
              </p:ext>
            </p:extLst>
          </p:nvPr>
        </p:nvGraphicFramePr>
        <p:xfrm>
          <a:off x="1797695" y="1572491"/>
          <a:ext cx="11035009" cy="5547658"/>
        </p:xfrm>
        <a:graphic>
          <a:graphicData uri="http://schemas.openxmlformats.org/drawingml/2006/table">
            <a:tbl>
              <a:tblPr firstRow="1" firstCol="1" bandRow="1"/>
              <a:tblGrid>
                <a:gridCol w="1191781">
                  <a:extLst>
                    <a:ext uri="{9D8B030D-6E8A-4147-A177-3AD203B41FA5}">
                      <a16:colId xmlns:a16="http://schemas.microsoft.com/office/drawing/2014/main" val="2592851210"/>
                    </a:ext>
                  </a:extLst>
                </a:gridCol>
                <a:gridCol w="1242542">
                  <a:extLst>
                    <a:ext uri="{9D8B030D-6E8A-4147-A177-3AD203B41FA5}">
                      <a16:colId xmlns:a16="http://schemas.microsoft.com/office/drawing/2014/main" val="1093542918"/>
                    </a:ext>
                  </a:extLst>
                </a:gridCol>
                <a:gridCol w="8600686">
                  <a:extLst>
                    <a:ext uri="{9D8B030D-6E8A-4147-A177-3AD203B41FA5}">
                      <a16:colId xmlns:a16="http://schemas.microsoft.com/office/drawing/2014/main" val="2824786665"/>
                    </a:ext>
                  </a:extLst>
                </a:gridCol>
              </a:tblGrid>
              <a:tr h="117457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HF With Mildly Reduced Ejection Fraction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9507832"/>
                  </a:ext>
                </a:extLst>
              </a:tr>
              <a:tr h="53887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763115"/>
                  </a:ext>
                </a:extLst>
              </a:tr>
              <a:tr h="117457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HFmrEF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SGLT2i can be beneficial in decreasing HF hospitalizations and cardiovascular mortality.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933248"/>
                  </a:ext>
                </a:extLst>
              </a:tr>
              <a:tr h="244597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Among patients with current or previous symptomatic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HFmrEF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(LVEF 41%–49%), use of evidence-based beta blockers for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and MRAs may be considered to reduce the risk of HF hospitalization and cardiovascular mortality, particularly among patients with LVEF on the lower end of this spectrum.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613223"/>
                  </a:ext>
                </a:extLst>
              </a:tr>
            </a:tbl>
          </a:graphicData>
        </a:graphic>
      </p:graphicFrame>
    </p:spTree>
    <p:extLst>
      <p:ext uri="{BB962C8B-B14F-4D97-AF65-F5344CB8AC3E}">
        <p14:creationId xmlns:p14="http://schemas.microsoft.com/office/powerpoint/2010/main" val="4482609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109</a:t>
            </a:fld>
            <a:endParaRPr lang="en-US" dirty="0"/>
          </a:p>
        </p:txBody>
      </p:sp>
      <p:pic>
        <p:nvPicPr>
          <p:cNvPr id="3" name="Picture 2">
            <a:extLst>
              <a:ext uri="{FF2B5EF4-FFF2-40B4-BE49-F238E27FC236}">
                <a16:creationId xmlns:a16="http://schemas.microsoft.com/office/drawing/2014/main" id="{FA7E5902-B0D3-4F5D-81DC-639C8288BD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7113278" cy="7543800"/>
          </a:xfrm>
          <a:prstGeom prst="rect">
            <a:avLst/>
          </a:prstGeom>
          <a:noFill/>
          <a:ln>
            <a:noFill/>
          </a:ln>
        </p:spPr>
      </p:pic>
      <p:sp>
        <p:nvSpPr>
          <p:cNvPr id="5" name="Subtitle 5">
            <a:extLst>
              <a:ext uri="{FF2B5EF4-FFF2-40B4-BE49-F238E27FC236}">
                <a16:creationId xmlns:a16="http://schemas.microsoft.com/office/drawing/2014/main" id="{273B8EEA-4177-49B6-9BC5-1CC4C19082A2}"/>
              </a:ext>
            </a:extLst>
          </p:cNvPr>
          <p:cNvSpPr>
            <a:spLocks noGrp="1"/>
          </p:cNvSpPr>
          <p:nvPr>
            <p:ph type="subTitle" idx="1"/>
          </p:nvPr>
        </p:nvSpPr>
        <p:spPr>
          <a:xfrm>
            <a:off x="381000" y="1524000"/>
            <a:ext cx="3581400" cy="23622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11.  Recommendations for Patients With Mildly Reduced LVEF (41%–49%)</a:t>
            </a:r>
            <a:endParaRPr lang="en-US" dirty="0"/>
          </a:p>
        </p:txBody>
      </p:sp>
      <p:sp>
        <p:nvSpPr>
          <p:cNvPr id="6" name="TextBox 5">
            <a:extLst>
              <a:ext uri="{FF2B5EF4-FFF2-40B4-BE49-F238E27FC236}">
                <a16:creationId xmlns:a16="http://schemas.microsoft.com/office/drawing/2014/main" id="{438CC08D-9B1F-438C-99A1-1D4709EEF9A5}"/>
              </a:ext>
            </a:extLst>
          </p:cNvPr>
          <p:cNvSpPr txBox="1"/>
          <p:nvPr/>
        </p:nvSpPr>
        <p:spPr>
          <a:xfrm>
            <a:off x="381000" y="4953000"/>
            <a:ext cx="3581400" cy="2492990"/>
          </a:xfrm>
          <a:prstGeom prst="rect">
            <a:avLst/>
          </a:prstGeom>
          <a:noFill/>
        </p:spPr>
        <p:txBody>
          <a:bodyPr wrap="square">
            <a:spAutoFit/>
          </a:bodyPr>
          <a:lstStyle/>
          <a:p>
            <a:r>
              <a:rPr lang="en-US" sz="1200" dirty="0">
                <a:latin typeface="Lub Dub Medium" panose="020B0603030403020204" pitchFamily="34" charset="0"/>
              </a:rPr>
              <a:t>Medication recommendations for </a:t>
            </a:r>
            <a:r>
              <a:rPr lang="en-US" sz="1200" dirty="0" err="1">
                <a:latin typeface="Lub Dub Medium" panose="020B0603030403020204" pitchFamily="34" charset="0"/>
              </a:rPr>
              <a:t>HFmrEF</a:t>
            </a:r>
            <a:r>
              <a:rPr lang="en-US" sz="1200" dirty="0">
                <a:latin typeface="Lub Dub Medium" panose="020B0603030403020204" pitchFamily="34" charset="0"/>
              </a:rPr>
              <a:t> are displayed. </a:t>
            </a:r>
          </a:p>
          <a:p>
            <a:endParaRPr lang="en-US" sz="1200" dirty="0">
              <a:latin typeface="Lub Dub Medium" panose="020B0603030403020204" pitchFamily="34" charset="0"/>
            </a:endParaRPr>
          </a:p>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ARB,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a:t>
            </a:r>
            <a:r>
              <a:rPr lang="en-US" sz="1200" dirty="0" err="1">
                <a:latin typeface="Lub Dub Medium" panose="020B0603030403020204" pitchFamily="34" charset="0"/>
              </a:rPr>
              <a:t>HRmrEF</a:t>
            </a:r>
            <a:r>
              <a:rPr lang="en-US" sz="1200" dirty="0">
                <a:latin typeface="Lub Dub Medium" panose="020B0603030403020204" pitchFamily="34" charset="0"/>
              </a:rPr>
              <a:t>, heart failure with mildly reduced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LVEF, left ventricular ejection fraction; MRA, mineralocorticoid receptor antagonist; and SGLT2i, sodium- glucose cotransporter 2 inhibitor.</a:t>
            </a:r>
          </a:p>
        </p:txBody>
      </p:sp>
      <p:sp>
        <p:nvSpPr>
          <p:cNvPr id="8" name="TextBox 7">
            <a:extLst>
              <a:ext uri="{FF2B5EF4-FFF2-40B4-BE49-F238E27FC236}">
                <a16:creationId xmlns:a16="http://schemas.microsoft.com/office/drawing/2014/main" id="{0DDCF0A4-8AEE-460A-90BA-3525EECCFA60}"/>
              </a:ext>
            </a:extLst>
          </p:cNvPr>
          <p:cNvSpPr txBox="1"/>
          <p:nvPr/>
        </p:nvSpPr>
        <p:spPr>
          <a:xfrm>
            <a:off x="381000" y="4140717"/>
            <a:ext cx="3048000" cy="405367"/>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cs typeface="Arial" panose="020B0604020202020204" pitchFamily="34" charset="0"/>
              </a:rPr>
              <a:t>Colors correspond to COR in Table 2.</a:t>
            </a:r>
          </a:p>
        </p:txBody>
      </p:sp>
    </p:spTree>
    <p:extLst>
      <p:ext uri="{BB962C8B-B14F-4D97-AF65-F5344CB8AC3E}">
        <p14:creationId xmlns:p14="http://schemas.microsoft.com/office/powerpoint/2010/main" val="120465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438400"/>
            <a:ext cx="12877800" cy="2512621"/>
          </a:xfrm>
        </p:spPr>
        <p:txBody>
          <a:bodyPr/>
          <a:lstStyle/>
          <a:p>
            <a:r>
              <a:rPr lang="en-US" sz="3200" dirty="0"/>
              <a:t>7. Evidence supporting increased filling pressures is important for the diagnosis of HF if the LVEF is &gt;40%. Evidence for increased filling pressures can be obtained from non-invasive (e.g., natriuretic peptide, diastolic function on imaging) or invasive testing (e.g., hemodynamic measurement).</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Tree>
    <p:extLst>
      <p:ext uri="{BB962C8B-B14F-4D97-AF65-F5344CB8AC3E}">
        <p14:creationId xmlns:p14="http://schemas.microsoft.com/office/powerpoint/2010/main" val="9854751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110</a:t>
            </a:fld>
            <a:endParaRPr lang="en-US" dirty="0"/>
          </a:p>
        </p:txBody>
      </p:sp>
      <p:sp>
        <p:nvSpPr>
          <p:cNvPr id="6" name="Subtitle 1">
            <a:extLst>
              <a:ext uri="{FF2B5EF4-FFF2-40B4-BE49-F238E27FC236}">
                <a16:creationId xmlns:a16="http://schemas.microsoft.com/office/drawing/2014/main" id="{7C6961AF-C340-4C9E-A1F9-5C311520341B}"/>
              </a:ext>
            </a:extLst>
          </p:cNvPr>
          <p:cNvSpPr>
            <a:spLocks noGrp="1"/>
          </p:cNvSpPr>
          <p:nvPr>
            <p:ph type="subTitle" idx="1"/>
          </p:nvPr>
        </p:nvSpPr>
        <p:spPr>
          <a:xfrm>
            <a:off x="2680987" y="1339362"/>
            <a:ext cx="9268421" cy="713510"/>
          </a:xfrm>
        </p:spPr>
        <p:txBody>
          <a:bodyPr/>
          <a:lstStyle/>
          <a:p>
            <a:pPr algn="ctr"/>
            <a:r>
              <a:rPr lang="en-US" sz="3600" b="1" dirty="0"/>
              <a:t>HF With Improved Ejection Fraction</a:t>
            </a:r>
          </a:p>
        </p:txBody>
      </p:sp>
      <p:graphicFrame>
        <p:nvGraphicFramePr>
          <p:cNvPr id="7" name="Table 6">
            <a:extLst>
              <a:ext uri="{FF2B5EF4-FFF2-40B4-BE49-F238E27FC236}">
                <a16:creationId xmlns:a16="http://schemas.microsoft.com/office/drawing/2014/main" id="{00022819-C630-4AD5-A717-78B3E45929D8}"/>
              </a:ext>
            </a:extLst>
          </p:cNvPr>
          <p:cNvGraphicFramePr>
            <a:graphicFrameLocks noGrp="1"/>
          </p:cNvGraphicFramePr>
          <p:nvPr>
            <p:extLst>
              <p:ext uri="{D42A27DB-BD31-4B8C-83A1-F6EECF244321}">
                <p14:modId xmlns:p14="http://schemas.microsoft.com/office/powerpoint/2010/main" val="2525028993"/>
              </p:ext>
            </p:extLst>
          </p:nvPr>
        </p:nvGraphicFramePr>
        <p:xfrm>
          <a:off x="1843731" y="2286000"/>
          <a:ext cx="10942935" cy="4247483"/>
        </p:xfrm>
        <a:graphic>
          <a:graphicData uri="http://schemas.openxmlformats.org/drawingml/2006/table">
            <a:tbl>
              <a:tblPr firstRow="1" firstCol="1" bandRow="1"/>
              <a:tblGrid>
                <a:gridCol w="1041767">
                  <a:extLst>
                    <a:ext uri="{9D8B030D-6E8A-4147-A177-3AD203B41FA5}">
                      <a16:colId xmlns:a16="http://schemas.microsoft.com/office/drawing/2014/main" val="2194626663"/>
                    </a:ext>
                  </a:extLst>
                </a:gridCol>
                <a:gridCol w="1054899">
                  <a:extLst>
                    <a:ext uri="{9D8B030D-6E8A-4147-A177-3AD203B41FA5}">
                      <a16:colId xmlns:a16="http://schemas.microsoft.com/office/drawing/2014/main" val="3998032199"/>
                    </a:ext>
                  </a:extLst>
                </a:gridCol>
                <a:gridCol w="8846269">
                  <a:extLst>
                    <a:ext uri="{9D8B030D-6E8A-4147-A177-3AD203B41FA5}">
                      <a16:colId xmlns:a16="http://schemas.microsoft.com/office/drawing/2014/main" val="455919277"/>
                    </a:ext>
                  </a:extLst>
                </a:gridCol>
              </a:tblGrid>
              <a:tr h="172747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HF With Improved Ejection Fraction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5071636"/>
                  </a:ext>
                </a:extLst>
              </a:tr>
              <a:tr h="79253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995710"/>
                  </a:ext>
                </a:extLst>
              </a:tr>
              <a:tr h="17274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HFimpEF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after treatment, GDMT should be continued to prevent relapse of HF and LV dysfunction, even in patients who may become asymptomatic.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3499"/>
                  </a:ext>
                </a:extLst>
              </a:tr>
            </a:tbl>
          </a:graphicData>
        </a:graphic>
      </p:graphicFrame>
    </p:spTree>
    <p:extLst>
      <p:ext uri="{BB962C8B-B14F-4D97-AF65-F5344CB8AC3E}">
        <p14:creationId xmlns:p14="http://schemas.microsoft.com/office/powerpoint/2010/main" val="18360838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111</a:t>
            </a:fld>
            <a:endParaRPr lang="en-US" dirty="0"/>
          </a:p>
        </p:txBody>
      </p:sp>
      <p:sp>
        <p:nvSpPr>
          <p:cNvPr id="3" name="Subtitle 1">
            <a:extLst>
              <a:ext uri="{FF2B5EF4-FFF2-40B4-BE49-F238E27FC236}">
                <a16:creationId xmlns:a16="http://schemas.microsoft.com/office/drawing/2014/main" id="{A190684C-D96E-4A0F-8814-F55BF46D6280}"/>
              </a:ext>
            </a:extLst>
          </p:cNvPr>
          <p:cNvSpPr>
            <a:spLocks noGrp="1"/>
          </p:cNvSpPr>
          <p:nvPr>
            <p:ph type="subTitle" idx="1"/>
          </p:nvPr>
        </p:nvSpPr>
        <p:spPr>
          <a:xfrm>
            <a:off x="3169291" y="381000"/>
            <a:ext cx="8291813" cy="641838"/>
          </a:xfrm>
        </p:spPr>
        <p:txBody>
          <a:bodyPr/>
          <a:lstStyle/>
          <a:p>
            <a:pPr algn="ctr"/>
            <a:r>
              <a:rPr lang="en-US" sz="3600" b="1" dirty="0"/>
              <a:t>HF With Preserved Ejection Fraction</a:t>
            </a:r>
          </a:p>
        </p:txBody>
      </p:sp>
      <p:graphicFrame>
        <p:nvGraphicFramePr>
          <p:cNvPr id="2" name="Table 1">
            <a:extLst>
              <a:ext uri="{FF2B5EF4-FFF2-40B4-BE49-F238E27FC236}">
                <a16:creationId xmlns:a16="http://schemas.microsoft.com/office/drawing/2014/main" id="{31203BF1-6670-4710-A14D-392FE90DB9E8}"/>
              </a:ext>
            </a:extLst>
          </p:cNvPr>
          <p:cNvGraphicFramePr>
            <a:graphicFrameLocks noGrp="1"/>
          </p:cNvGraphicFramePr>
          <p:nvPr>
            <p:extLst>
              <p:ext uri="{D42A27DB-BD31-4B8C-83A1-F6EECF244321}">
                <p14:modId xmlns:p14="http://schemas.microsoft.com/office/powerpoint/2010/main" val="2967293618"/>
              </p:ext>
            </p:extLst>
          </p:nvPr>
        </p:nvGraphicFramePr>
        <p:xfrm>
          <a:off x="2057398" y="1143000"/>
          <a:ext cx="10515600" cy="6263084"/>
        </p:xfrm>
        <a:graphic>
          <a:graphicData uri="http://schemas.openxmlformats.org/drawingml/2006/table">
            <a:tbl>
              <a:tblPr firstRow="1" firstCol="1" bandRow="1"/>
              <a:tblGrid>
                <a:gridCol w="1210729">
                  <a:extLst>
                    <a:ext uri="{9D8B030D-6E8A-4147-A177-3AD203B41FA5}">
                      <a16:colId xmlns:a16="http://schemas.microsoft.com/office/drawing/2014/main" val="134390094"/>
                    </a:ext>
                  </a:extLst>
                </a:gridCol>
                <a:gridCol w="1226385">
                  <a:extLst>
                    <a:ext uri="{9D8B030D-6E8A-4147-A177-3AD203B41FA5}">
                      <a16:colId xmlns:a16="http://schemas.microsoft.com/office/drawing/2014/main" val="3608032982"/>
                    </a:ext>
                  </a:extLst>
                </a:gridCol>
                <a:gridCol w="8078486">
                  <a:extLst>
                    <a:ext uri="{9D8B030D-6E8A-4147-A177-3AD203B41FA5}">
                      <a16:colId xmlns:a16="http://schemas.microsoft.com/office/drawing/2014/main" val="4140606580"/>
                    </a:ext>
                  </a:extLst>
                </a:gridCol>
              </a:tblGrid>
              <a:tr h="129224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 HF With Preserved Ejection Fraction*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1637802"/>
                  </a:ext>
                </a:extLst>
              </a:tr>
              <a:tr h="43649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5498816"/>
                  </a:ext>
                </a:extLst>
              </a:tr>
              <a:tr h="21998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and hypertension should have medication titrated to attain blood pressure targets in accordance with published clinical practice guidelines to prevent morbidity.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187124"/>
                  </a:ext>
                </a:extLst>
              </a:tr>
              <a:tr h="129224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SGLT2i can be beneficial in decreasing HF hospitalizations and cardiovascular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663110"/>
                  </a:ext>
                </a:extLst>
              </a:tr>
              <a:tr h="95141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C-EO</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management of AF can be useful to improve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913914"/>
                  </a:ext>
                </a:extLst>
              </a:tr>
            </a:tbl>
          </a:graphicData>
        </a:graphic>
      </p:graphicFrame>
    </p:spTree>
    <p:extLst>
      <p:ext uri="{BB962C8B-B14F-4D97-AF65-F5344CB8AC3E}">
        <p14:creationId xmlns:p14="http://schemas.microsoft.com/office/powerpoint/2010/main" val="883582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112</a:t>
            </a:fld>
            <a:endParaRPr lang="en-US" dirty="0"/>
          </a:p>
        </p:txBody>
      </p:sp>
      <p:sp>
        <p:nvSpPr>
          <p:cNvPr id="3" name="Subtitle 1">
            <a:extLst>
              <a:ext uri="{FF2B5EF4-FFF2-40B4-BE49-F238E27FC236}">
                <a16:creationId xmlns:a16="http://schemas.microsoft.com/office/drawing/2014/main" id="{FBDC73F4-7C9E-4A38-9732-CE05BE121CFF}"/>
              </a:ext>
            </a:extLst>
          </p:cNvPr>
          <p:cNvSpPr>
            <a:spLocks noGrp="1"/>
          </p:cNvSpPr>
          <p:nvPr>
            <p:ph type="subTitle" idx="1"/>
          </p:nvPr>
        </p:nvSpPr>
        <p:spPr>
          <a:xfrm>
            <a:off x="2487772" y="457200"/>
            <a:ext cx="9654855" cy="685800"/>
          </a:xfrm>
        </p:spPr>
        <p:txBody>
          <a:bodyPr/>
          <a:lstStyle/>
          <a:p>
            <a:pPr algn="ctr"/>
            <a:r>
              <a:rPr lang="en-US" sz="3600" b="1" dirty="0"/>
              <a:t>HF With Preserved Ejection Fraction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2091F431-B5BA-4995-97EA-9E5107344160}"/>
              </a:ext>
            </a:extLst>
          </p:cNvPr>
          <p:cNvGraphicFramePr>
            <a:graphicFrameLocks noGrp="1"/>
          </p:cNvGraphicFramePr>
          <p:nvPr>
            <p:extLst>
              <p:ext uri="{D42A27DB-BD31-4B8C-83A1-F6EECF244321}">
                <p14:modId xmlns:p14="http://schemas.microsoft.com/office/powerpoint/2010/main" val="282790199"/>
              </p:ext>
            </p:extLst>
          </p:nvPr>
        </p:nvGraphicFramePr>
        <p:xfrm>
          <a:off x="1714500" y="1295400"/>
          <a:ext cx="11201400" cy="5996480"/>
        </p:xfrm>
        <a:graphic>
          <a:graphicData uri="http://schemas.openxmlformats.org/drawingml/2006/table">
            <a:tbl>
              <a:tblPr firstRow="1" firstCol="1" bandRow="1"/>
              <a:tblGrid>
                <a:gridCol w="1289689">
                  <a:extLst>
                    <a:ext uri="{9D8B030D-6E8A-4147-A177-3AD203B41FA5}">
                      <a16:colId xmlns:a16="http://schemas.microsoft.com/office/drawing/2014/main" val="2595765730"/>
                    </a:ext>
                  </a:extLst>
                </a:gridCol>
                <a:gridCol w="1306367">
                  <a:extLst>
                    <a:ext uri="{9D8B030D-6E8A-4147-A177-3AD203B41FA5}">
                      <a16:colId xmlns:a16="http://schemas.microsoft.com/office/drawing/2014/main" val="3027951567"/>
                    </a:ext>
                  </a:extLst>
                </a:gridCol>
                <a:gridCol w="8605344">
                  <a:extLst>
                    <a:ext uri="{9D8B030D-6E8A-4147-A177-3AD203B41FA5}">
                      <a16:colId xmlns:a16="http://schemas.microsoft.com/office/drawing/2014/main" val="2791117463"/>
                    </a:ext>
                  </a:extLst>
                </a:gridCol>
              </a:tblGrid>
              <a:tr h="145488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selected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MRAs may be considered to decrease hospitalizations, particularly among patients with LVEF on the lower end of this spectrum.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756973"/>
                  </a:ext>
                </a:extLst>
              </a:tr>
              <a:tr h="14958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selected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the use of ARB may be considered to decrease hospitalizations,  particularly among patients with LVEF on the lower end of this spectrum.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2555090"/>
                  </a:ext>
                </a:extLst>
              </a:tr>
              <a:tr h="1454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selected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a:t>
                      </a:r>
                      <a:r>
                        <a:rPr lang="en-US" sz="1800" b="1" u="none" strike="noStrike" dirty="0" err="1">
                          <a:solidFill>
                            <a:srgbClr val="000000"/>
                          </a:solidFill>
                          <a:effectLst/>
                          <a:latin typeface="Times New Roman" panose="02020603050405020304" pitchFamily="18" charset="0"/>
                          <a:ea typeface="Calibri" panose="020F0502020204030204" pitchFamily="34" charset="0"/>
                        </a:rPr>
                        <a:t>ARNi</a:t>
                      </a:r>
                      <a:r>
                        <a:rPr lang="en-US" sz="1800" b="1" u="none" strike="noStrike" dirty="0">
                          <a:solidFill>
                            <a:srgbClr val="000000"/>
                          </a:solidFill>
                          <a:effectLst/>
                          <a:latin typeface="Times New Roman" panose="02020603050405020304" pitchFamily="18" charset="0"/>
                          <a:ea typeface="Calibri" panose="020F0502020204030204" pitchFamily="34" charset="0"/>
                        </a:rPr>
                        <a:t> may be considered to decrease hospitalizations, particularly among patients with LVEF on the lower end of this spectrum</a:t>
                      </a:r>
                      <a:r>
                        <a:rPr lang="en-US" sz="1800" b="1" u="none" strike="noStrike" dirty="0">
                          <a:solidFill>
                            <a:srgbClr val="000000"/>
                          </a:solidFill>
                          <a:effectLst/>
                          <a:latin typeface="Times New Roman" panose="02020603050405020304" pitchFamily="18" charset="0"/>
                          <a:ea typeface="Times New Roman" panose="02020603050405020304" pitchFamily="18" charset="0"/>
                        </a:rPr>
                        <a:t>. </a:t>
                      </a:r>
                      <a:endParaRPr lang="en-US" sz="1800" b="1" u="none" strike="noStrike" dirty="0">
                        <a:solidFill>
                          <a:srgbClr val="000000"/>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6250946"/>
                  </a:ext>
                </a:extLst>
              </a:tr>
              <a:tr h="13094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No-Benefit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rPr>
                        <a:t>HFpEF</a:t>
                      </a:r>
                      <a:r>
                        <a:rPr lang="en-US" sz="1800" b="1" u="none" strike="noStrike" dirty="0">
                          <a:solidFill>
                            <a:srgbClr val="000000"/>
                          </a:solidFill>
                          <a:effectLst/>
                          <a:latin typeface="Times New Roman" panose="02020603050405020304" pitchFamily="18" charset="0"/>
                          <a:ea typeface="Calibri" panose="020F0502020204030204" pitchFamily="34" charset="0"/>
                        </a:rPr>
                        <a:t>, routine use of nitrates or phosphodiesterase-5 inhibitors to increase activity or QOL is ineffective.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728003"/>
                  </a:ext>
                </a:extLst>
              </a:tr>
            </a:tbl>
          </a:graphicData>
        </a:graphic>
      </p:graphicFrame>
    </p:spTree>
    <p:extLst>
      <p:ext uri="{BB962C8B-B14F-4D97-AF65-F5344CB8AC3E}">
        <p14:creationId xmlns:p14="http://schemas.microsoft.com/office/powerpoint/2010/main" val="25769795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113</a:t>
            </a:fld>
            <a:endParaRPr lang="en-US" dirty="0"/>
          </a:p>
        </p:txBody>
      </p:sp>
      <p:sp>
        <p:nvSpPr>
          <p:cNvPr id="3" name="Subtitle 5">
            <a:extLst>
              <a:ext uri="{FF2B5EF4-FFF2-40B4-BE49-F238E27FC236}">
                <a16:creationId xmlns:a16="http://schemas.microsoft.com/office/drawing/2014/main" id="{0B4F2852-19E2-44C3-8431-385151990E7A}"/>
              </a:ext>
            </a:extLst>
          </p:cNvPr>
          <p:cNvSpPr>
            <a:spLocks noGrp="1"/>
          </p:cNvSpPr>
          <p:nvPr>
            <p:ph type="subTitle" idx="1"/>
          </p:nvPr>
        </p:nvSpPr>
        <p:spPr>
          <a:xfrm>
            <a:off x="381000" y="1371600"/>
            <a:ext cx="3581400" cy="23622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12.  Recommendations for Patients With Preserved LVEF (≥50%)</a:t>
            </a:r>
            <a:endParaRPr lang="en-US" dirty="0"/>
          </a:p>
        </p:txBody>
      </p:sp>
      <p:pic>
        <p:nvPicPr>
          <p:cNvPr id="5" name="Picture 4">
            <a:extLst>
              <a:ext uri="{FF2B5EF4-FFF2-40B4-BE49-F238E27FC236}">
                <a16:creationId xmlns:a16="http://schemas.microsoft.com/office/drawing/2014/main" id="{1AD290A2-2B80-43E6-A421-03AF7C04DD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980"/>
            <a:ext cx="7465930" cy="7545779"/>
          </a:xfrm>
          <a:prstGeom prst="rect">
            <a:avLst/>
          </a:prstGeom>
          <a:noFill/>
          <a:ln>
            <a:noFill/>
          </a:ln>
        </p:spPr>
      </p:pic>
      <p:sp>
        <p:nvSpPr>
          <p:cNvPr id="6" name="TextBox 5">
            <a:extLst>
              <a:ext uri="{FF2B5EF4-FFF2-40B4-BE49-F238E27FC236}">
                <a16:creationId xmlns:a16="http://schemas.microsoft.com/office/drawing/2014/main" id="{C3963DD9-71B9-46EE-B980-39C703B582B7}"/>
              </a:ext>
            </a:extLst>
          </p:cNvPr>
          <p:cNvSpPr txBox="1"/>
          <p:nvPr/>
        </p:nvSpPr>
        <p:spPr>
          <a:xfrm>
            <a:off x="381000" y="4114800"/>
            <a:ext cx="2896590"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a:t>
            </a:r>
          </a:p>
        </p:txBody>
      </p:sp>
      <p:sp>
        <p:nvSpPr>
          <p:cNvPr id="8" name="TextBox 7">
            <a:extLst>
              <a:ext uri="{FF2B5EF4-FFF2-40B4-BE49-F238E27FC236}">
                <a16:creationId xmlns:a16="http://schemas.microsoft.com/office/drawing/2014/main" id="{88CCD42A-1321-4742-8CFE-609BD24D6714}"/>
              </a:ext>
            </a:extLst>
          </p:cNvPr>
          <p:cNvSpPr txBox="1"/>
          <p:nvPr/>
        </p:nvSpPr>
        <p:spPr>
          <a:xfrm>
            <a:off x="381000" y="4800600"/>
            <a:ext cx="3581400" cy="2677656"/>
          </a:xfrm>
          <a:prstGeom prst="rect">
            <a:avLst/>
          </a:prstGeom>
          <a:noFill/>
        </p:spPr>
        <p:txBody>
          <a:bodyPr wrap="square">
            <a:spAutoFit/>
          </a:bodyPr>
          <a:lstStyle/>
          <a:p>
            <a:r>
              <a:rPr lang="en-US" sz="1200" dirty="0">
                <a:latin typeface="Lub Dub Medium" panose="020B0603030403020204" pitchFamily="34" charset="0"/>
              </a:rPr>
              <a:t>Medication recommendations for </a:t>
            </a:r>
            <a:r>
              <a:rPr lang="en-US" sz="1200" dirty="0" err="1">
                <a:latin typeface="Lub Dub Medium" panose="020B0603030403020204" pitchFamily="34" charset="0"/>
              </a:rPr>
              <a:t>HFpEF</a:t>
            </a:r>
            <a:r>
              <a:rPr lang="en-US" sz="1200" dirty="0">
                <a:latin typeface="Lub Dub Medium" panose="020B0603030403020204" pitchFamily="34" charset="0"/>
              </a:rPr>
              <a:t> are displayed.</a:t>
            </a:r>
          </a:p>
          <a:p>
            <a:endParaRPr lang="en-US" sz="1200" dirty="0">
              <a:latin typeface="Lub Dub Medium" panose="020B0603030403020204" pitchFamily="34" charset="0"/>
            </a:endParaRPr>
          </a:p>
          <a:p>
            <a:r>
              <a:rPr lang="en-US" sz="1200" dirty="0">
                <a:latin typeface="Lub Dub Medium" panose="020B0603030403020204" pitchFamily="34" charset="0"/>
              </a:rPr>
              <a:t>*Greater benefit in patients with LVEF closer to 50%. </a:t>
            </a:r>
          </a:p>
          <a:p>
            <a:endParaRPr lang="en-US" sz="1200" dirty="0">
              <a:latin typeface="Lub Dub Medium" panose="020B0603030403020204" pitchFamily="34" charset="0"/>
            </a:endParaRPr>
          </a:p>
          <a:p>
            <a:r>
              <a:rPr lang="en-US" sz="1200" dirty="0">
                <a:latin typeface="Lub Dub Medium" panose="020B0603030403020204" pitchFamily="34" charset="0"/>
              </a:rPr>
              <a:t>ARB indicates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LVEF, left ventricular ejection fraction; MRA, mineralocorticoid receptor antagonist; and SGLT2i, sodium-glucose cotransporter 2 inhibitor.</a:t>
            </a:r>
          </a:p>
        </p:txBody>
      </p:sp>
    </p:spTree>
    <p:extLst>
      <p:ext uri="{BB962C8B-B14F-4D97-AF65-F5344CB8AC3E}">
        <p14:creationId xmlns:p14="http://schemas.microsoft.com/office/powerpoint/2010/main" val="5583948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114</a:t>
            </a:fld>
            <a:endParaRPr lang="en-US" dirty="0"/>
          </a:p>
        </p:txBody>
      </p:sp>
      <p:sp>
        <p:nvSpPr>
          <p:cNvPr id="3" name="Subtitle 1">
            <a:extLst>
              <a:ext uri="{FF2B5EF4-FFF2-40B4-BE49-F238E27FC236}">
                <a16:creationId xmlns:a16="http://schemas.microsoft.com/office/drawing/2014/main" id="{FCF8332D-7A94-4A48-A915-7185A1F8D7C8}"/>
              </a:ext>
            </a:extLst>
          </p:cNvPr>
          <p:cNvSpPr>
            <a:spLocks noGrp="1"/>
          </p:cNvSpPr>
          <p:nvPr>
            <p:ph type="subTitle" idx="1"/>
          </p:nvPr>
        </p:nvSpPr>
        <p:spPr>
          <a:xfrm>
            <a:off x="3375345" y="381000"/>
            <a:ext cx="7879709" cy="489438"/>
          </a:xfrm>
        </p:spPr>
        <p:txBody>
          <a:bodyPr/>
          <a:lstStyle/>
          <a:p>
            <a:pPr algn="ctr"/>
            <a:r>
              <a:rPr lang="en-US" sz="3600" b="1" dirty="0"/>
              <a:t>Diagnosis of Cardiac Amyloidosis </a:t>
            </a:r>
          </a:p>
        </p:txBody>
      </p:sp>
      <p:graphicFrame>
        <p:nvGraphicFramePr>
          <p:cNvPr id="2" name="Table 1">
            <a:extLst>
              <a:ext uri="{FF2B5EF4-FFF2-40B4-BE49-F238E27FC236}">
                <a16:creationId xmlns:a16="http://schemas.microsoft.com/office/drawing/2014/main" id="{8FD3F7C8-087C-4AB3-A595-7BB762154151}"/>
              </a:ext>
            </a:extLst>
          </p:cNvPr>
          <p:cNvGraphicFramePr>
            <a:graphicFrameLocks noGrp="1"/>
          </p:cNvGraphicFramePr>
          <p:nvPr>
            <p:extLst>
              <p:ext uri="{D42A27DB-BD31-4B8C-83A1-F6EECF244321}">
                <p14:modId xmlns:p14="http://schemas.microsoft.com/office/powerpoint/2010/main" val="1454329033"/>
              </p:ext>
            </p:extLst>
          </p:nvPr>
        </p:nvGraphicFramePr>
        <p:xfrm>
          <a:off x="1695450" y="1295400"/>
          <a:ext cx="11239500" cy="6165850"/>
        </p:xfrm>
        <a:graphic>
          <a:graphicData uri="http://schemas.openxmlformats.org/drawingml/2006/table">
            <a:tbl>
              <a:tblPr firstRow="1" firstCol="1" bandRow="1"/>
              <a:tblGrid>
                <a:gridCol w="1123950">
                  <a:extLst>
                    <a:ext uri="{9D8B030D-6E8A-4147-A177-3AD203B41FA5}">
                      <a16:colId xmlns:a16="http://schemas.microsoft.com/office/drawing/2014/main" val="1285983181"/>
                    </a:ext>
                  </a:extLst>
                </a:gridCol>
                <a:gridCol w="1112711">
                  <a:extLst>
                    <a:ext uri="{9D8B030D-6E8A-4147-A177-3AD203B41FA5}">
                      <a16:colId xmlns:a16="http://schemas.microsoft.com/office/drawing/2014/main" val="500433266"/>
                    </a:ext>
                  </a:extLst>
                </a:gridCol>
                <a:gridCol w="9002839">
                  <a:extLst>
                    <a:ext uri="{9D8B030D-6E8A-4147-A177-3AD203B41FA5}">
                      <a16:colId xmlns:a16="http://schemas.microsoft.com/office/drawing/2014/main" val="3517124553"/>
                    </a:ext>
                  </a:extLst>
                </a:gridCol>
              </a:tblGrid>
              <a:tr h="88947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Diagnosis of Cardiac Amyloidosis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7446964"/>
                  </a:ext>
                </a:extLst>
              </a:tr>
              <a:tr h="40807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301877"/>
                  </a:ext>
                </a:extLst>
              </a:tr>
              <a:tr h="1370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for whom there is a clinical suspicion for cardiac amyloidosis* should have screening for serum and urine monoclonal light chains with serum and urine immunofixation electrophoresis and serum free light chains.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047268"/>
                  </a:ext>
                </a:extLst>
              </a:tr>
              <a:tr h="1370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high clinical suspicion for cardiac amyloidosis, without evidence of serum or urine monoclonal light chains, bone scintigraphy should be performed to confirm the presence of transthyretin cardiac amyloidosis.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892271"/>
                  </a:ext>
                </a:extLst>
              </a:tr>
              <a:tr h="137088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for whom a diagnosis of transthyretin cardiac amyloidosis is made, genetic testing with TTR gene sequencing is recommended to differentiate hereditary variant from wild-type transthyretin cardiac amyloidosis.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731532"/>
                  </a:ext>
                </a:extLst>
              </a:tr>
            </a:tbl>
          </a:graphicData>
        </a:graphic>
      </p:graphicFrame>
      <p:sp>
        <p:nvSpPr>
          <p:cNvPr id="6" name="TextBox 5">
            <a:extLst>
              <a:ext uri="{FF2B5EF4-FFF2-40B4-BE49-F238E27FC236}">
                <a16:creationId xmlns:a16="http://schemas.microsoft.com/office/drawing/2014/main" id="{BA737B10-81DC-435A-8E0D-DF1A51596235}"/>
              </a:ext>
            </a:extLst>
          </p:cNvPr>
          <p:cNvSpPr txBox="1"/>
          <p:nvPr/>
        </p:nvSpPr>
        <p:spPr>
          <a:xfrm>
            <a:off x="12962885" y="3490932"/>
            <a:ext cx="1524000" cy="3970318"/>
          </a:xfrm>
          <a:prstGeom prst="rect">
            <a:avLst/>
          </a:prstGeom>
          <a:noFill/>
        </p:spPr>
        <p:txBody>
          <a:bodyPr wrap="square">
            <a:spAutoFit/>
          </a:bodyPr>
          <a:lstStyle/>
          <a:p>
            <a:r>
              <a:rPr lang="en-US" sz="1200" dirty="0">
                <a:latin typeface="Lub Dub Medium" panose="020B0603030403020204" pitchFamily="34" charset="0"/>
              </a:rPr>
              <a:t>*LV wall thickness ≥14 mm in conjunction with fatigue, dyspnea, or edema, especially in the context of discordance between wall thickness on echocardiogram and QRS voltage on ECG, and in the context of aortic stenosis, </a:t>
            </a:r>
            <a:r>
              <a:rPr lang="en-US" sz="1200" dirty="0" err="1">
                <a:latin typeface="Lub Dub Medium" panose="020B0603030403020204" pitchFamily="34" charset="0"/>
              </a:rPr>
              <a:t>HFpEF</a:t>
            </a:r>
            <a:r>
              <a:rPr lang="en-US" sz="1200" dirty="0">
                <a:latin typeface="Lub Dub Medium" panose="020B0603030403020204" pitchFamily="34" charset="0"/>
              </a:rPr>
              <a:t>, carpal tunnel syndrome, spinal stenosis, and autonomic or sensory polyneuropathy.</a:t>
            </a:r>
          </a:p>
        </p:txBody>
      </p:sp>
    </p:spTree>
    <p:extLst>
      <p:ext uri="{BB962C8B-B14F-4D97-AF65-F5344CB8AC3E}">
        <p14:creationId xmlns:p14="http://schemas.microsoft.com/office/powerpoint/2010/main" val="3742216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115</a:t>
            </a:fld>
            <a:endParaRPr lang="en-US" dirty="0"/>
          </a:p>
        </p:txBody>
      </p:sp>
      <p:sp>
        <p:nvSpPr>
          <p:cNvPr id="3" name="Subtitle 1">
            <a:extLst>
              <a:ext uri="{FF2B5EF4-FFF2-40B4-BE49-F238E27FC236}">
                <a16:creationId xmlns:a16="http://schemas.microsoft.com/office/drawing/2014/main" id="{25CA2561-CF13-4A67-B5FE-7B0D264DEC28}"/>
              </a:ext>
            </a:extLst>
          </p:cNvPr>
          <p:cNvSpPr>
            <a:spLocks noGrp="1"/>
          </p:cNvSpPr>
          <p:nvPr>
            <p:ph type="subTitle" idx="1"/>
          </p:nvPr>
        </p:nvSpPr>
        <p:spPr>
          <a:xfrm>
            <a:off x="3375345" y="381000"/>
            <a:ext cx="7879709" cy="489438"/>
          </a:xfrm>
        </p:spPr>
        <p:txBody>
          <a:bodyPr/>
          <a:lstStyle/>
          <a:p>
            <a:pPr algn="ctr"/>
            <a:r>
              <a:rPr lang="en-US" sz="3600" b="1" dirty="0"/>
              <a:t>Treatment of Cardiac Amyloidosis</a:t>
            </a:r>
          </a:p>
        </p:txBody>
      </p:sp>
      <p:graphicFrame>
        <p:nvGraphicFramePr>
          <p:cNvPr id="2" name="Table 1">
            <a:extLst>
              <a:ext uri="{FF2B5EF4-FFF2-40B4-BE49-F238E27FC236}">
                <a16:creationId xmlns:a16="http://schemas.microsoft.com/office/drawing/2014/main" id="{57B82695-3844-4C47-A3AC-456E7A6718CB}"/>
              </a:ext>
            </a:extLst>
          </p:cNvPr>
          <p:cNvGraphicFramePr>
            <a:graphicFrameLocks noGrp="1"/>
          </p:cNvGraphicFramePr>
          <p:nvPr>
            <p:extLst>
              <p:ext uri="{D42A27DB-BD31-4B8C-83A1-F6EECF244321}">
                <p14:modId xmlns:p14="http://schemas.microsoft.com/office/powerpoint/2010/main" val="856575050"/>
              </p:ext>
            </p:extLst>
          </p:nvPr>
        </p:nvGraphicFramePr>
        <p:xfrm>
          <a:off x="1006474" y="1295400"/>
          <a:ext cx="12617450" cy="6165850"/>
        </p:xfrm>
        <a:graphic>
          <a:graphicData uri="http://schemas.openxmlformats.org/drawingml/2006/table">
            <a:tbl>
              <a:tblPr firstRow="1" firstCol="1" bandRow="1"/>
              <a:tblGrid>
                <a:gridCol w="1352591">
                  <a:extLst>
                    <a:ext uri="{9D8B030D-6E8A-4147-A177-3AD203B41FA5}">
                      <a16:colId xmlns:a16="http://schemas.microsoft.com/office/drawing/2014/main" val="4219436734"/>
                    </a:ext>
                  </a:extLst>
                </a:gridCol>
                <a:gridCol w="1274362">
                  <a:extLst>
                    <a:ext uri="{9D8B030D-6E8A-4147-A177-3AD203B41FA5}">
                      <a16:colId xmlns:a16="http://schemas.microsoft.com/office/drawing/2014/main" val="3871513518"/>
                    </a:ext>
                  </a:extLst>
                </a:gridCol>
                <a:gridCol w="9990497">
                  <a:extLst>
                    <a:ext uri="{9D8B030D-6E8A-4147-A177-3AD203B41FA5}">
                      <a16:colId xmlns:a16="http://schemas.microsoft.com/office/drawing/2014/main" val="2039444695"/>
                    </a:ext>
                  </a:extLst>
                </a:gridCol>
              </a:tblGrid>
              <a:tr h="77025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Treatment of Cardiac Amyloidosis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3862346"/>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391428"/>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wild-type or variant transthyretin cardiac amyloidosis and NYHA class I to III HF symptoms,  transthyretin  tetramer stabilizer therapy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tafamidis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indicated to reduce cardiovascular morbidity and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779791"/>
                  </a:ext>
                </a:extLst>
              </a:tr>
              <a:tr h="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Low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2020 list prices,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tafamidis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provides low economic value (&gt;$180,000 per QALY gained) in patients with HF with wild-type or variant transthyretin cardiac amyloidosis.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069257"/>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cardiac amyloidosis and AF, anticoagulation is reasonable to reduce the risk of stroke regardless of the  CHA</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DS</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-VASc  (congestive heart failure, hypertension, age ≥75 years, diabetes mellitus, stroke or transient ischemic attack [TIA], vascular disease, age 65 to 74 years, sex category)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182012"/>
                  </a:ext>
                </a:extLst>
              </a:tr>
            </a:tbl>
          </a:graphicData>
        </a:graphic>
      </p:graphicFrame>
    </p:spTree>
    <p:extLst>
      <p:ext uri="{BB962C8B-B14F-4D97-AF65-F5344CB8AC3E}">
        <p14:creationId xmlns:p14="http://schemas.microsoft.com/office/powerpoint/2010/main" val="21645777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116</a:t>
            </a:fld>
            <a:endParaRPr lang="en-US" dirty="0"/>
          </a:p>
        </p:txBody>
      </p:sp>
      <p:pic>
        <p:nvPicPr>
          <p:cNvPr id="3" name="Picture 2">
            <a:extLst>
              <a:ext uri="{FF2B5EF4-FFF2-40B4-BE49-F238E27FC236}">
                <a16:creationId xmlns:a16="http://schemas.microsoft.com/office/drawing/2014/main" id="{F2D5CCAC-441A-4FFC-AAD8-F0916FEFAC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0"/>
            <a:ext cx="6909435" cy="7563485"/>
          </a:xfrm>
          <a:prstGeom prst="rect">
            <a:avLst/>
          </a:prstGeom>
          <a:noFill/>
          <a:ln>
            <a:noFill/>
          </a:ln>
        </p:spPr>
      </p:pic>
      <p:sp>
        <p:nvSpPr>
          <p:cNvPr id="5" name="Subtitle 5">
            <a:extLst>
              <a:ext uri="{FF2B5EF4-FFF2-40B4-BE49-F238E27FC236}">
                <a16:creationId xmlns:a16="http://schemas.microsoft.com/office/drawing/2014/main" id="{D46FF038-884F-41C0-B453-456284A54C0B}"/>
              </a:ext>
            </a:extLst>
          </p:cNvPr>
          <p:cNvSpPr>
            <a:spLocks noGrp="1"/>
          </p:cNvSpPr>
          <p:nvPr>
            <p:ph type="subTitle" idx="1"/>
          </p:nvPr>
        </p:nvSpPr>
        <p:spPr>
          <a:xfrm>
            <a:off x="381000" y="1524000"/>
            <a:ext cx="3810000" cy="22860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13. Diagnostic and Treatment of Transthyretin Cardiac Amyloidosis Algorithm</a:t>
            </a:r>
            <a:endParaRPr lang="en-US" dirty="0"/>
          </a:p>
        </p:txBody>
      </p:sp>
      <p:sp>
        <p:nvSpPr>
          <p:cNvPr id="6" name="TextBox 5">
            <a:extLst>
              <a:ext uri="{FF2B5EF4-FFF2-40B4-BE49-F238E27FC236}">
                <a16:creationId xmlns:a16="http://schemas.microsoft.com/office/drawing/2014/main" id="{B2393532-AB7C-4BB9-B6D9-B94A2CA579A0}"/>
              </a:ext>
            </a:extLst>
          </p:cNvPr>
          <p:cNvSpPr txBox="1"/>
          <p:nvPr/>
        </p:nvSpPr>
        <p:spPr>
          <a:xfrm>
            <a:off x="381000" y="4050269"/>
            <a:ext cx="3048000"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a:t>
            </a:r>
          </a:p>
        </p:txBody>
      </p:sp>
      <p:sp>
        <p:nvSpPr>
          <p:cNvPr id="8" name="TextBox 7">
            <a:extLst>
              <a:ext uri="{FF2B5EF4-FFF2-40B4-BE49-F238E27FC236}">
                <a16:creationId xmlns:a16="http://schemas.microsoft.com/office/drawing/2014/main" id="{9CA6EE4F-A1CB-4B67-B3F4-D858AA3A026B}"/>
              </a:ext>
            </a:extLst>
          </p:cNvPr>
          <p:cNvSpPr txBox="1"/>
          <p:nvPr/>
        </p:nvSpPr>
        <p:spPr>
          <a:xfrm>
            <a:off x="381000" y="4572187"/>
            <a:ext cx="3809999" cy="2862322"/>
          </a:xfrm>
          <a:prstGeom prst="rect">
            <a:avLst/>
          </a:prstGeom>
          <a:noFill/>
        </p:spPr>
        <p:txBody>
          <a:bodyPr wrap="square">
            <a:spAutoFit/>
          </a:bodyPr>
          <a:lstStyle/>
          <a:p>
            <a:r>
              <a:rPr lang="en-US" sz="1200" dirty="0">
                <a:latin typeface="Lub Dub Medium" panose="020B0603030403020204" pitchFamily="34" charset="0"/>
              </a:rPr>
              <a:t>AF indicates atrial fibrillation; AL-CM, AL amyloid cardiomyopathy; ATTR-CM, transthyretin amyloid cardiomyopathy; </a:t>
            </a:r>
            <a:r>
              <a:rPr lang="en-US" sz="1200" dirty="0" err="1">
                <a:latin typeface="Lub Dub Medium" panose="020B0603030403020204" pitchFamily="34" charset="0"/>
              </a:rPr>
              <a:t>ATTRv</a:t>
            </a:r>
            <a:r>
              <a:rPr lang="en-US" sz="1200" dirty="0">
                <a:latin typeface="Lub Dub Medium" panose="020B0603030403020204" pitchFamily="34" charset="0"/>
              </a:rPr>
              <a:t>, variant transthyretin amyloidosis; </a:t>
            </a:r>
            <a:r>
              <a:rPr lang="en-US" sz="1200" dirty="0" err="1">
                <a:latin typeface="Lub Dub Medium" panose="020B0603030403020204" pitchFamily="34" charset="0"/>
              </a:rPr>
              <a:t>ATTRwt</a:t>
            </a:r>
            <a:r>
              <a:rPr lang="en-US" sz="1200" dirty="0">
                <a:latin typeface="Lub Dub Medium" panose="020B0603030403020204" pitchFamily="34" charset="0"/>
              </a:rPr>
              <a:t>, wild-type transthyretin amyloidosis; CHA2DS2-VASc, congestive heart failure, hypertension, age ≥75 years, diabetes mellitus, stroke or transient ischemic attack (TIA), vascular disease, age 65 to 74 years, sex category; ECG, electrocardiogram; H/CL, heart to contralateral chest;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IFE, immunofixation electrophoresis; MRI, magnetic resonance imaging; NYHA, New York Heart Association; PYP, pyrophosphate; Tc, technetium; and TTR, transthyretin.</a:t>
            </a:r>
          </a:p>
        </p:txBody>
      </p:sp>
    </p:spTree>
    <p:extLst>
      <p:ext uri="{BB962C8B-B14F-4D97-AF65-F5344CB8AC3E}">
        <p14:creationId xmlns:p14="http://schemas.microsoft.com/office/powerpoint/2010/main" val="27047004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34351B-F7A1-4556-8792-9AE070203BCA}"/>
              </a:ext>
            </a:extLst>
          </p:cNvPr>
          <p:cNvSpPr>
            <a:spLocks noGrp="1"/>
          </p:cNvSpPr>
          <p:nvPr>
            <p:ph type="sldNum" sz="quarter" idx="4"/>
          </p:nvPr>
        </p:nvSpPr>
        <p:spPr/>
        <p:txBody>
          <a:bodyPr/>
          <a:lstStyle/>
          <a:p>
            <a:fld id="{01CD3B2E-BC1C-6C4D-9D91-A67B950EE325}" type="slidenum">
              <a:rPr lang="en-US" smtClean="0"/>
              <a:pPr/>
              <a:t>117</a:t>
            </a:fld>
            <a:endParaRPr lang="en-US" dirty="0"/>
          </a:p>
        </p:txBody>
      </p:sp>
      <p:sp>
        <p:nvSpPr>
          <p:cNvPr id="5" name="Subtitle 6">
            <a:extLst>
              <a:ext uri="{FF2B5EF4-FFF2-40B4-BE49-F238E27FC236}">
                <a16:creationId xmlns:a16="http://schemas.microsoft.com/office/drawing/2014/main" id="{D80A42D0-F7D8-47AE-AC5F-2B8041A324B0}"/>
              </a:ext>
            </a:extLst>
          </p:cNvPr>
          <p:cNvSpPr txBox="1">
            <a:spLocks/>
          </p:cNvSpPr>
          <p:nvPr/>
        </p:nvSpPr>
        <p:spPr>
          <a:xfrm>
            <a:off x="3743325" y="3676650"/>
            <a:ext cx="7143750" cy="876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D (Advanced) HF</a:t>
            </a:r>
          </a:p>
        </p:txBody>
      </p:sp>
    </p:spTree>
    <p:extLst>
      <p:ext uri="{BB962C8B-B14F-4D97-AF65-F5344CB8AC3E}">
        <p14:creationId xmlns:p14="http://schemas.microsoft.com/office/powerpoint/2010/main" val="31013231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118</a:t>
            </a:fld>
            <a:endParaRPr lang="en-US" dirty="0"/>
          </a:p>
        </p:txBody>
      </p:sp>
      <p:sp>
        <p:nvSpPr>
          <p:cNvPr id="3" name="Subtitle 1">
            <a:extLst>
              <a:ext uri="{FF2B5EF4-FFF2-40B4-BE49-F238E27FC236}">
                <a16:creationId xmlns:a16="http://schemas.microsoft.com/office/drawing/2014/main" id="{E9D56EC4-69D4-4F4A-AA65-EA003223F218}"/>
              </a:ext>
            </a:extLst>
          </p:cNvPr>
          <p:cNvSpPr>
            <a:spLocks noGrp="1"/>
          </p:cNvSpPr>
          <p:nvPr>
            <p:ph type="subTitle" idx="1"/>
          </p:nvPr>
        </p:nvSpPr>
        <p:spPr>
          <a:xfrm>
            <a:off x="3375344" y="1143000"/>
            <a:ext cx="7879709" cy="489438"/>
          </a:xfrm>
        </p:spPr>
        <p:txBody>
          <a:bodyPr/>
          <a:lstStyle/>
          <a:p>
            <a:pPr algn="ctr"/>
            <a:r>
              <a:rPr lang="en-US" sz="3600" b="1" dirty="0"/>
              <a:t>Specialty Referral for Advanced HF </a:t>
            </a:r>
          </a:p>
        </p:txBody>
      </p:sp>
      <p:graphicFrame>
        <p:nvGraphicFramePr>
          <p:cNvPr id="2" name="Table 1">
            <a:extLst>
              <a:ext uri="{FF2B5EF4-FFF2-40B4-BE49-F238E27FC236}">
                <a16:creationId xmlns:a16="http://schemas.microsoft.com/office/drawing/2014/main" id="{12E7A7F0-87EC-440F-AB38-11F87D7CCF91}"/>
              </a:ext>
            </a:extLst>
          </p:cNvPr>
          <p:cNvGraphicFramePr>
            <a:graphicFrameLocks noGrp="1"/>
          </p:cNvGraphicFramePr>
          <p:nvPr>
            <p:extLst>
              <p:ext uri="{D42A27DB-BD31-4B8C-83A1-F6EECF244321}">
                <p14:modId xmlns:p14="http://schemas.microsoft.com/office/powerpoint/2010/main" val="3131270946"/>
              </p:ext>
            </p:extLst>
          </p:nvPr>
        </p:nvGraphicFramePr>
        <p:xfrm>
          <a:off x="2418123" y="2095500"/>
          <a:ext cx="9794153" cy="4038600"/>
        </p:xfrm>
        <a:graphic>
          <a:graphicData uri="http://schemas.openxmlformats.org/drawingml/2006/table">
            <a:tbl>
              <a:tblPr firstRow="1" firstCol="1" bandRow="1"/>
              <a:tblGrid>
                <a:gridCol w="1020550">
                  <a:extLst>
                    <a:ext uri="{9D8B030D-6E8A-4147-A177-3AD203B41FA5}">
                      <a16:colId xmlns:a16="http://schemas.microsoft.com/office/drawing/2014/main" val="2712180938"/>
                    </a:ext>
                  </a:extLst>
                </a:gridCol>
                <a:gridCol w="1038180">
                  <a:extLst>
                    <a:ext uri="{9D8B030D-6E8A-4147-A177-3AD203B41FA5}">
                      <a16:colId xmlns:a16="http://schemas.microsoft.com/office/drawing/2014/main" val="1021730809"/>
                    </a:ext>
                  </a:extLst>
                </a:gridCol>
                <a:gridCol w="7735423">
                  <a:extLst>
                    <a:ext uri="{9D8B030D-6E8A-4147-A177-3AD203B41FA5}">
                      <a16:colId xmlns:a16="http://schemas.microsoft.com/office/drawing/2014/main" val="3028394361"/>
                    </a:ext>
                  </a:extLst>
                </a:gridCol>
              </a:tblGrid>
              <a:tr h="61761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Specialty Referral  for Advanced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8245854"/>
                  </a:ext>
                </a:extLst>
              </a:tr>
              <a:tr h="61761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2732780"/>
                  </a:ext>
                </a:extLst>
              </a:tr>
              <a:tr h="28033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HF, when consistent with the patient’s goals of care, timely referral for HF specialty care is recommended to review HF management and assess suitability for advanced HF therapies (e.g., LVAD, cardiac transplantation, palliative care, and palliative inotropes).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666689"/>
                  </a:ext>
                </a:extLst>
              </a:tr>
            </a:tbl>
          </a:graphicData>
        </a:graphic>
      </p:graphicFrame>
    </p:spTree>
    <p:extLst>
      <p:ext uri="{BB962C8B-B14F-4D97-AF65-F5344CB8AC3E}">
        <p14:creationId xmlns:p14="http://schemas.microsoft.com/office/powerpoint/2010/main" val="4475337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119</a:t>
            </a:fld>
            <a:endParaRPr lang="en-US" dirty="0"/>
          </a:p>
        </p:txBody>
      </p:sp>
      <p:sp>
        <p:nvSpPr>
          <p:cNvPr id="3" name="Subtitle 5">
            <a:extLst>
              <a:ext uri="{FF2B5EF4-FFF2-40B4-BE49-F238E27FC236}">
                <a16:creationId xmlns:a16="http://schemas.microsoft.com/office/drawing/2014/main" id="{B87B6D0D-EB0A-4BA6-9EAE-954C65372FAB}"/>
              </a:ext>
            </a:extLst>
          </p:cNvPr>
          <p:cNvSpPr>
            <a:spLocks noGrp="1"/>
          </p:cNvSpPr>
          <p:nvPr>
            <p:ph type="subTitle" idx="1"/>
          </p:nvPr>
        </p:nvSpPr>
        <p:spPr>
          <a:xfrm>
            <a:off x="3810000" y="685800"/>
            <a:ext cx="7010400" cy="457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16. ESC Definition of Advanced HF</a:t>
            </a:r>
            <a:endParaRPr lang="en-US" dirty="0"/>
          </a:p>
        </p:txBody>
      </p:sp>
      <p:graphicFrame>
        <p:nvGraphicFramePr>
          <p:cNvPr id="2" name="Table 1">
            <a:extLst>
              <a:ext uri="{FF2B5EF4-FFF2-40B4-BE49-F238E27FC236}">
                <a16:creationId xmlns:a16="http://schemas.microsoft.com/office/drawing/2014/main" id="{A9391CC6-2441-4A17-BF86-F600893F18AF}"/>
              </a:ext>
            </a:extLst>
          </p:cNvPr>
          <p:cNvGraphicFramePr>
            <a:graphicFrameLocks noGrp="1"/>
          </p:cNvGraphicFramePr>
          <p:nvPr>
            <p:extLst>
              <p:ext uri="{D42A27DB-BD31-4B8C-83A1-F6EECF244321}">
                <p14:modId xmlns:p14="http://schemas.microsoft.com/office/powerpoint/2010/main" val="2894481788"/>
              </p:ext>
            </p:extLst>
          </p:nvPr>
        </p:nvGraphicFramePr>
        <p:xfrm>
          <a:off x="4274820" y="1447800"/>
          <a:ext cx="6080760" cy="5915152"/>
        </p:xfrm>
        <a:graphic>
          <a:graphicData uri="http://schemas.openxmlformats.org/drawingml/2006/table">
            <a:tbl>
              <a:tblPr firstRow="1" firstCol="1" bandRow="1"/>
              <a:tblGrid>
                <a:gridCol w="354330">
                  <a:extLst>
                    <a:ext uri="{9D8B030D-6E8A-4147-A177-3AD203B41FA5}">
                      <a16:colId xmlns:a16="http://schemas.microsoft.com/office/drawing/2014/main" val="112212480"/>
                    </a:ext>
                  </a:extLst>
                </a:gridCol>
                <a:gridCol w="914400">
                  <a:extLst>
                    <a:ext uri="{9D8B030D-6E8A-4147-A177-3AD203B41FA5}">
                      <a16:colId xmlns:a16="http://schemas.microsoft.com/office/drawing/2014/main" val="2795788959"/>
                    </a:ext>
                  </a:extLst>
                </a:gridCol>
                <a:gridCol w="4812030">
                  <a:extLst>
                    <a:ext uri="{9D8B030D-6E8A-4147-A177-3AD203B41FA5}">
                      <a16:colId xmlns:a16="http://schemas.microsoft.com/office/drawing/2014/main" val="3502237288"/>
                    </a:ext>
                  </a:extLst>
                </a:gridCol>
              </a:tblGrid>
              <a:tr h="0">
                <a:tc gridSpan="3">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All of these criteria must be present despite optimal guideline-directed 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9213909"/>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Severe and persistent symptoms of HF (NYHA class III [advanced] or 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55683947"/>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startAt="2"/>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 cardiac dysfunction defined by ≥1 of these: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2153799"/>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LVEF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114773"/>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Isolated RV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557307"/>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Nonoperable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severe valve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544247"/>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Nonoperable severe congenital heart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2037160"/>
                  </a:ext>
                </a:extLst>
              </a:tr>
              <a:tr h="0">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EF ≥40%, elevated natriuretic peptide levels and evidence of significant diastolic dysfunction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996486"/>
                  </a:ext>
                </a:extLst>
              </a:tr>
            </a:tbl>
          </a:graphicData>
        </a:graphic>
      </p:graphicFrame>
    </p:spTree>
    <p:extLst>
      <p:ext uri="{BB962C8B-B14F-4D97-AF65-F5344CB8AC3E}">
        <p14:creationId xmlns:p14="http://schemas.microsoft.com/office/powerpoint/2010/main" val="1489068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733800" y="1219200"/>
            <a:ext cx="67818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286000"/>
            <a:ext cx="12877800" cy="2741612"/>
          </a:xfrm>
          <a:prstGeom prst="rect">
            <a:avLst/>
          </a:prstGeom>
        </p:spPr>
        <p:txBody>
          <a:bodyPr/>
          <a:lstStyle/>
          <a:p>
            <a:pPr marL="0" indent="0">
              <a:buNone/>
            </a:pPr>
            <a:r>
              <a:rPr lang="en-US" sz="3200" dirty="0">
                <a:latin typeface="Lub Dub Medium" panose="020B0603030403020204" pitchFamily="34" charset="0"/>
              </a:rPr>
              <a:t>8. Patients with advanced HF who wish to prolong survival should be referred to a team specializing in HF. A heart failure specialty team reviews HF management, assesses suitability for advanced HF therapies and uses palliative care including palliative inotropes where consistent with the patient’s goals of care.</a:t>
            </a:r>
          </a:p>
        </p:txBody>
      </p:sp>
    </p:spTree>
    <p:extLst>
      <p:ext uri="{BB962C8B-B14F-4D97-AF65-F5344CB8AC3E}">
        <p14:creationId xmlns:p14="http://schemas.microsoft.com/office/powerpoint/2010/main" val="14365249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120</a:t>
            </a:fld>
            <a:endParaRPr lang="en-US" dirty="0"/>
          </a:p>
        </p:txBody>
      </p:sp>
      <p:sp>
        <p:nvSpPr>
          <p:cNvPr id="3" name="Subtitle 5">
            <a:extLst>
              <a:ext uri="{FF2B5EF4-FFF2-40B4-BE49-F238E27FC236}">
                <a16:creationId xmlns:a16="http://schemas.microsoft.com/office/drawing/2014/main" id="{47A81DBD-656D-4EF8-92A6-D0CBCCF28651}"/>
              </a:ext>
            </a:extLst>
          </p:cNvPr>
          <p:cNvSpPr>
            <a:spLocks noGrp="1"/>
          </p:cNvSpPr>
          <p:nvPr>
            <p:ph type="subTitle" idx="1"/>
          </p:nvPr>
        </p:nvSpPr>
        <p:spPr>
          <a:xfrm>
            <a:off x="2743200" y="228600"/>
            <a:ext cx="8534400"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16. ESC Definition of Advanced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B4C2042-2F29-4658-AFF5-EC9EBEDB1DE8}"/>
              </a:ext>
            </a:extLst>
          </p:cNvPr>
          <p:cNvGraphicFramePr>
            <a:graphicFrameLocks noGrp="1"/>
          </p:cNvGraphicFramePr>
          <p:nvPr>
            <p:extLst>
              <p:ext uri="{D42A27DB-BD31-4B8C-83A1-F6EECF244321}">
                <p14:modId xmlns:p14="http://schemas.microsoft.com/office/powerpoint/2010/main" val="3277420625"/>
              </p:ext>
            </p:extLst>
          </p:nvPr>
        </p:nvGraphicFramePr>
        <p:xfrm>
          <a:off x="2514600" y="1095463"/>
          <a:ext cx="9601200" cy="6038674"/>
        </p:xfrm>
        <a:graphic>
          <a:graphicData uri="http://schemas.openxmlformats.org/drawingml/2006/table">
            <a:tbl>
              <a:tblPr firstRow="1" firstCol="1" bandRow="1"/>
              <a:tblGrid>
                <a:gridCol w="559468">
                  <a:extLst>
                    <a:ext uri="{9D8B030D-6E8A-4147-A177-3AD203B41FA5}">
                      <a16:colId xmlns:a16="http://schemas.microsoft.com/office/drawing/2014/main" val="2584792672"/>
                    </a:ext>
                  </a:extLst>
                </a:gridCol>
                <a:gridCol w="1443789">
                  <a:extLst>
                    <a:ext uri="{9D8B030D-6E8A-4147-A177-3AD203B41FA5}">
                      <a16:colId xmlns:a16="http://schemas.microsoft.com/office/drawing/2014/main" val="1205419519"/>
                    </a:ext>
                  </a:extLst>
                </a:gridCol>
                <a:gridCol w="7597943">
                  <a:extLst>
                    <a:ext uri="{9D8B030D-6E8A-4147-A177-3AD203B41FA5}">
                      <a16:colId xmlns:a16="http://schemas.microsoft.com/office/drawing/2014/main" val="1288671309"/>
                    </a:ext>
                  </a:extLst>
                </a:gridCol>
              </a:tblGrid>
              <a:tr h="651411">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startAt="3"/>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Hospitalizations or unplanned visits in the past 12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for episodes of: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63724557"/>
                  </a:ext>
                </a:extLst>
              </a:tr>
              <a:tr h="942505">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Congestion requiring high-dose intravenous diuretics or diuretic combinations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699153"/>
                  </a:ext>
                </a:extLst>
              </a:tr>
              <a:tr h="622295">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Low output requiring inotropes or vasoactive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059909"/>
                  </a:ext>
                </a:extLst>
              </a:tr>
              <a:tr h="432404">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600"/>
                        </a:spcBef>
                        <a:spcAft>
                          <a:spcPts val="60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Malignant arrhythmias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004603"/>
                  </a:ext>
                </a:extLst>
              </a:tr>
              <a:tr h="1134115">
                <a:tc>
                  <a:txBody>
                    <a:bodyPr/>
                    <a:lstStyle/>
                    <a:p>
                      <a:pPr marL="0" marR="0">
                        <a:lnSpc>
                          <a:spcPct val="200000"/>
                        </a:lnSpc>
                        <a:spcBef>
                          <a:spcPts val="6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nSpc>
                          <a:spcPct val="200000"/>
                        </a:lnSpc>
                        <a:spcBef>
                          <a:spcPts val="600"/>
                        </a:spcBef>
                        <a:spcAft>
                          <a:spcPts val="600"/>
                        </a:spcAft>
                        <a:buFont typeface="+mj-lt"/>
                        <a:buAutoNum type="arabicPeriod" startAt="4"/>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 impairment of exercise capacity with inability to exercise or low 6-minute walk test distance (&lt;300 m) or peak VO</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(&lt;12–14 mL/kg/min) estimated to be of cardiac origin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25295236"/>
                  </a:ext>
                </a:extLst>
              </a:tr>
              <a:tr h="2152065">
                <a:tc gridSpan="3">
                  <a:txBody>
                    <a:bodyPr/>
                    <a:lstStyle/>
                    <a:p>
                      <a:pPr marL="0" marR="0">
                        <a:lnSpc>
                          <a:spcPct val="200000"/>
                        </a:lnSpc>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Criteria 1 and 4 can be met in patients with cardiac dysfunction (as described in criterion 2) but who also have substantial limitations as a result of other conditions (e.g., severe pulmonary disease, noncardiac cirrhosis, renal disease). The therapeutic options for these patients may be more limited.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0963196"/>
                  </a:ext>
                </a:extLst>
              </a:tr>
            </a:tbl>
          </a:graphicData>
        </a:graphic>
      </p:graphicFrame>
      <p:sp>
        <p:nvSpPr>
          <p:cNvPr id="6" name="TextBox 5">
            <a:extLst>
              <a:ext uri="{FF2B5EF4-FFF2-40B4-BE49-F238E27FC236}">
                <a16:creationId xmlns:a16="http://schemas.microsoft.com/office/drawing/2014/main" id="{A658F116-244B-4A3A-A979-2103641F09F1}"/>
              </a:ext>
            </a:extLst>
          </p:cNvPr>
          <p:cNvSpPr txBox="1"/>
          <p:nvPr/>
        </p:nvSpPr>
        <p:spPr>
          <a:xfrm>
            <a:off x="152400" y="4645105"/>
            <a:ext cx="2209800" cy="2492990"/>
          </a:xfrm>
          <a:prstGeom prst="rect">
            <a:avLst/>
          </a:prstGeom>
          <a:noFill/>
        </p:spPr>
        <p:txBody>
          <a:bodyPr wrap="square">
            <a:spAutoFit/>
          </a:bodyPr>
          <a:lstStyle/>
          <a:p>
            <a:r>
              <a:rPr lang="en-US" sz="1200" dirty="0">
                <a:latin typeface="Lub Dub Medium" panose="020B0603030403020204" pitchFamily="34" charset="0"/>
              </a:rPr>
              <a:t>EF indicates ejection fraction; ESC, European Society of Cardiology; HF, heart failure; LVEF, left ventricular ejection fraction; NYHA, New York Heart Association; RV, right ventricular; and VO2, oxygen consumption/oxygen uptake.</a:t>
            </a:r>
          </a:p>
          <a:p>
            <a:r>
              <a:rPr lang="en-US" sz="1200" dirty="0">
                <a:latin typeface="Lub Dub Medium" panose="020B0603030403020204" pitchFamily="34" charset="0"/>
              </a:rPr>
              <a:t>Adapted from Crespo-</a:t>
            </a:r>
            <a:r>
              <a:rPr lang="en-US" sz="1200" dirty="0" err="1">
                <a:latin typeface="Lub Dub Medium" panose="020B0603030403020204" pitchFamily="34" charset="0"/>
              </a:rPr>
              <a:t>Leiro</a:t>
            </a:r>
            <a:r>
              <a:rPr lang="en-US" sz="1200" dirty="0">
                <a:latin typeface="Lub Dub Medium" panose="020B0603030403020204" pitchFamily="34" charset="0"/>
              </a:rPr>
              <a:t> et al. </a:t>
            </a:r>
          </a:p>
        </p:txBody>
      </p:sp>
    </p:spTree>
    <p:extLst>
      <p:ext uri="{BB962C8B-B14F-4D97-AF65-F5344CB8AC3E}">
        <p14:creationId xmlns:p14="http://schemas.microsoft.com/office/powerpoint/2010/main" val="37631178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121</a:t>
            </a:fld>
            <a:endParaRPr lang="en-US" dirty="0"/>
          </a:p>
        </p:txBody>
      </p:sp>
      <p:sp>
        <p:nvSpPr>
          <p:cNvPr id="3" name="Subtitle 5">
            <a:extLst>
              <a:ext uri="{FF2B5EF4-FFF2-40B4-BE49-F238E27FC236}">
                <a16:creationId xmlns:a16="http://schemas.microsoft.com/office/drawing/2014/main" id="{64F5A32F-5531-4626-9DF0-6B4E59701FCF}"/>
              </a:ext>
            </a:extLst>
          </p:cNvPr>
          <p:cNvSpPr>
            <a:spLocks noGrp="1"/>
          </p:cNvSpPr>
          <p:nvPr>
            <p:ph type="subTitle" idx="1"/>
          </p:nvPr>
        </p:nvSpPr>
        <p:spPr>
          <a:xfrm>
            <a:off x="4686300" y="685800"/>
            <a:ext cx="5257800" cy="457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a:t>
            </a:r>
            <a:endParaRPr lang="en-US" dirty="0"/>
          </a:p>
        </p:txBody>
      </p:sp>
      <p:graphicFrame>
        <p:nvGraphicFramePr>
          <p:cNvPr id="2" name="Table 1">
            <a:extLst>
              <a:ext uri="{FF2B5EF4-FFF2-40B4-BE49-F238E27FC236}">
                <a16:creationId xmlns:a16="http://schemas.microsoft.com/office/drawing/2014/main" id="{A755E3A9-7DC4-4BAC-9B09-45CB7DAC08C6}"/>
              </a:ext>
            </a:extLst>
          </p:cNvPr>
          <p:cNvGraphicFramePr>
            <a:graphicFrameLocks noGrp="1"/>
          </p:cNvGraphicFramePr>
          <p:nvPr>
            <p:extLst>
              <p:ext uri="{D42A27DB-BD31-4B8C-83A1-F6EECF244321}">
                <p14:modId xmlns:p14="http://schemas.microsoft.com/office/powerpoint/2010/main" val="4100045867"/>
              </p:ext>
            </p:extLst>
          </p:nvPr>
        </p:nvGraphicFramePr>
        <p:xfrm>
          <a:off x="1287049" y="1717929"/>
          <a:ext cx="12056301" cy="4793742"/>
        </p:xfrm>
        <a:graphic>
          <a:graphicData uri="http://schemas.openxmlformats.org/drawingml/2006/table">
            <a:tbl>
              <a:tblPr/>
              <a:tblGrid>
                <a:gridCol w="946976">
                  <a:extLst>
                    <a:ext uri="{9D8B030D-6E8A-4147-A177-3AD203B41FA5}">
                      <a16:colId xmlns:a16="http://schemas.microsoft.com/office/drawing/2014/main" val="3029797664"/>
                    </a:ext>
                  </a:extLst>
                </a:gridCol>
                <a:gridCol w="3200400">
                  <a:extLst>
                    <a:ext uri="{9D8B030D-6E8A-4147-A177-3AD203B41FA5}">
                      <a16:colId xmlns:a16="http://schemas.microsoft.com/office/drawing/2014/main" val="558621271"/>
                    </a:ext>
                  </a:extLst>
                </a:gridCol>
                <a:gridCol w="7908925">
                  <a:extLst>
                    <a:ext uri="{9D8B030D-6E8A-4147-A177-3AD203B41FA5}">
                      <a16:colId xmlns:a16="http://schemas.microsoft.com/office/drawing/2014/main" val="3083872873"/>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Profile</a:t>
                      </a:r>
                      <a:r>
                        <a:rPr lang="en-US" sz="1800" b="1">
                          <a:effectLst/>
                          <a:latin typeface="Cambria Math" panose="02040503050406030204" pitchFamily="18" charset="0"/>
                          <a:ea typeface="Times New Roman" panose="02020603050405020304" pitchFamily="18" charset="0"/>
                          <a:cs typeface="Cambria Math" panose="02040503050406030204" pitchFamily="18" charset="0"/>
                        </a:rPr>
                        <a: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Profile Description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Features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486329"/>
                  </a:ext>
                </a:extLst>
              </a:tr>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Critical cardiogenic shock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Life-threatening hypotension and rapidly escalating inotropic/pressor support, with critical organ hypoperfusion often confirmed by worsening acidosis and lactate levels.</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971282"/>
                  </a:ext>
                </a:extLst>
              </a:tr>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Progressive decline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“Dependent” on inotropic support but nonetheless shows signs of continuing deterioration in nutrition, renal function, fluid retention, or other major status indicator. Can also apply to a patient with refractory volume overload, perhaps with evidence of impaired perfusion, in whom inotropic infusions cannot be maintained because of tachyarrhythmias, clinical ischemia, or other intolerance.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590222"/>
                  </a:ext>
                </a:extLst>
              </a:tr>
            </a:tbl>
          </a:graphicData>
        </a:graphic>
      </p:graphicFrame>
    </p:spTree>
    <p:extLst>
      <p:ext uri="{BB962C8B-B14F-4D97-AF65-F5344CB8AC3E}">
        <p14:creationId xmlns:p14="http://schemas.microsoft.com/office/powerpoint/2010/main" val="2430801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122</a:t>
            </a:fld>
            <a:endParaRPr lang="en-US" dirty="0"/>
          </a:p>
        </p:txBody>
      </p:sp>
      <p:graphicFrame>
        <p:nvGraphicFramePr>
          <p:cNvPr id="2" name="Table 1">
            <a:extLst>
              <a:ext uri="{FF2B5EF4-FFF2-40B4-BE49-F238E27FC236}">
                <a16:creationId xmlns:a16="http://schemas.microsoft.com/office/drawing/2014/main" id="{EC2521D5-7C43-4851-A85B-CC80E973E033}"/>
              </a:ext>
            </a:extLst>
          </p:cNvPr>
          <p:cNvGraphicFramePr>
            <a:graphicFrameLocks noGrp="1"/>
          </p:cNvGraphicFramePr>
          <p:nvPr>
            <p:extLst>
              <p:ext uri="{D42A27DB-BD31-4B8C-83A1-F6EECF244321}">
                <p14:modId xmlns:p14="http://schemas.microsoft.com/office/powerpoint/2010/main" val="3393055953"/>
              </p:ext>
            </p:extLst>
          </p:nvPr>
        </p:nvGraphicFramePr>
        <p:xfrm>
          <a:off x="1006475" y="1717929"/>
          <a:ext cx="12617450" cy="4793742"/>
        </p:xfrm>
        <a:graphic>
          <a:graphicData uri="http://schemas.openxmlformats.org/drawingml/2006/table">
            <a:tbl>
              <a:tblPr/>
              <a:tblGrid>
                <a:gridCol w="974725">
                  <a:extLst>
                    <a:ext uri="{9D8B030D-6E8A-4147-A177-3AD203B41FA5}">
                      <a16:colId xmlns:a16="http://schemas.microsoft.com/office/drawing/2014/main" val="2003716525"/>
                    </a:ext>
                  </a:extLst>
                </a:gridCol>
                <a:gridCol w="2743200">
                  <a:extLst>
                    <a:ext uri="{9D8B030D-6E8A-4147-A177-3AD203B41FA5}">
                      <a16:colId xmlns:a16="http://schemas.microsoft.com/office/drawing/2014/main" val="2712958288"/>
                    </a:ext>
                  </a:extLst>
                </a:gridCol>
                <a:gridCol w="8899525">
                  <a:extLst>
                    <a:ext uri="{9D8B030D-6E8A-4147-A177-3AD203B41FA5}">
                      <a16:colId xmlns:a16="http://schemas.microsoft.com/office/drawing/2014/main" val="1219428505"/>
                    </a:ext>
                  </a:extLst>
                </a:gridCol>
              </a:tblGrid>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Stable but inotrope dependent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Clinically stable on mild-moderate doses of intravenous inotropes (or has a temporary circulatory support device) after repeated documentation of failure to wean without symptomatic hypotension, worsening symptoms, or progressive organ dysfunction (usually renal).</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243744"/>
                  </a:ext>
                </a:extLst>
              </a:tr>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Resting symptoms on oral therapy at home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who is at home on oral therapy but frequently has symptoms of congestion at rest or with activities of daily living (dressing or bathing). He or she may have orthopnea, shortness of breath during dressing or bathing, gastrointestinal symptoms (abdominal discomfort, nausea, poor appetite), disabling ascites, or severe lower extremity edema.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498049"/>
                  </a:ext>
                </a:extLst>
              </a:tr>
              <a:tr h="0">
                <a:tc>
                  <a:txBody>
                    <a:bodyPr/>
                    <a:lstStyle/>
                    <a:p>
                      <a:pPr marL="0" marR="0" algn="ctr">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Exertion intolerant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who is comfortable at rest but unable to engage in any activity, living predominantly within the house or housebound.</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466312"/>
                  </a:ext>
                </a:extLst>
              </a:tr>
            </a:tbl>
          </a:graphicData>
        </a:graphic>
      </p:graphicFrame>
      <p:sp>
        <p:nvSpPr>
          <p:cNvPr id="5" name="Subtitle 5">
            <a:extLst>
              <a:ext uri="{FF2B5EF4-FFF2-40B4-BE49-F238E27FC236}">
                <a16:creationId xmlns:a16="http://schemas.microsoft.com/office/drawing/2014/main" id="{6ED8385B-80A7-4E59-9DC3-9E820AFF3AF6}"/>
              </a:ext>
            </a:extLst>
          </p:cNvPr>
          <p:cNvSpPr>
            <a:spLocks noGrp="1"/>
          </p:cNvSpPr>
          <p:nvPr>
            <p:ph type="subTitle" idx="1"/>
          </p:nvPr>
        </p:nvSpPr>
        <p:spPr>
          <a:xfrm>
            <a:off x="3981450" y="762000"/>
            <a:ext cx="6667500" cy="508635"/>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97173225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123</a:t>
            </a:fld>
            <a:endParaRPr lang="en-US" dirty="0"/>
          </a:p>
        </p:txBody>
      </p:sp>
      <p:sp>
        <p:nvSpPr>
          <p:cNvPr id="3" name="Subtitle 5">
            <a:extLst>
              <a:ext uri="{FF2B5EF4-FFF2-40B4-BE49-F238E27FC236}">
                <a16:creationId xmlns:a16="http://schemas.microsoft.com/office/drawing/2014/main" id="{1D173913-3E3D-43DC-87F1-9A09A9E411BE}"/>
              </a:ext>
            </a:extLst>
          </p:cNvPr>
          <p:cNvSpPr>
            <a:spLocks noGrp="1"/>
          </p:cNvSpPr>
          <p:nvPr>
            <p:ph type="subTitle" idx="1"/>
          </p:nvPr>
        </p:nvSpPr>
        <p:spPr>
          <a:xfrm>
            <a:off x="3981450" y="381000"/>
            <a:ext cx="6667500" cy="508635"/>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E516E711-FF5D-48FE-8902-B0E6BF4A1530}"/>
              </a:ext>
            </a:extLst>
          </p:cNvPr>
          <p:cNvGraphicFramePr>
            <a:graphicFrameLocks noGrp="1"/>
          </p:cNvGraphicFramePr>
          <p:nvPr>
            <p:extLst>
              <p:ext uri="{D42A27DB-BD31-4B8C-83A1-F6EECF244321}">
                <p14:modId xmlns:p14="http://schemas.microsoft.com/office/powerpoint/2010/main" val="985352752"/>
              </p:ext>
            </p:extLst>
          </p:nvPr>
        </p:nvGraphicFramePr>
        <p:xfrm>
          <a:off x="1006475" y="1968246"/>
          <a:ext cx="12617450" cy="4293108"/>
        </p:xfrm>
        <a:graphic>
          <a:graphicData uri="http://schemas.openxmlformats.org/drawingml/2006/table">
            <a:tbl>
              <a:tblPr/>
              <a:tblGrid>
                <a:gridCol w="974725">
                  <a:extLst>
                    <a:ext uri="{9D8B030D-6E8A-4147-A177-3AD203B41FA5}">
                      <a16:colId xmlns:a16="http://schemas.microsoft.com/office/drawing/2014/main" val="148854227"/>
                    </a:ext>
                  </a:extLst>
                </a:gridCol>
                <a:gridCol w="2743200">
                  <a:extLst>
                    <a:ext uri="{9D8B030D-6E8A-4147-A177-3AD203B41FA5}">
                      <a16:colId xmlns:a16="http://schemas.microsoft.com/office/drawing/2014/main" val="202930108"/>
                    </a:ext>
                  </a:extLst>
                </a:gridCol>
                <a:gridCol w="8899525">
                  <a:extLst>
                    <a:ext uri="{9D8B030D-6E8A-4147-A177-3AD203B41FA5}">
                      <a16:colId xmlns:a16="http://schemas.microsoft.com/office/drawing/2014/main" val="2942077563"/>
                    </a:ext>
                  </a:extLst>
                </a:gridCol>
              </a:tblGrid>
              <a:tr h="0">
                <a:tc>
                  <a:txBody>
                    <a:bodyPr/>
                    <a:lstStyle/>
                    <a:p>
                      <a:pPr marL="0" marR="0" algn="ctr">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Exertion limited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Patient who is comfortable at rest without evidence of fluid overload but who is able to do some mild activity. Activities of daily living are comfortable, and minor activities outside the home such as visiting friends or going to a restaurant can be performed, but fatigue results within a few minutes or with any meaningful physical exertion.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729784"/>
                  </a:ext>
                </a:extLst>
              </a:tr>
              <a:tr h="0">
                <a:tc>
                  <a:txBody>
                    <a:bodyPr/>
                    <a:lstStyle/>
                    <a:p>
                      <a:pPr marL="0" marR="0" algn="ctr">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Advanced NYHA class III</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Patient who is clinically stable with a reasonable level of comfortable activity, despite a history of previous decompensation that is not recent. This patient is usually able to walk more than a block. Any decompensation requiring intravenous diuretics or hospitalization within the previous month should make this person a Patient Profile 6 or lower.</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29501"/>
                  </a:ext>
                </a:extLst>
              </a:tr>
            </a:tbl>
          </a:graphicData>
        </a:graphic>
      </p:graphicFrame>
    </p:spTree>
    <p:extLst>
      <p:ext uri="{BB962C8B-B14F-4D97-AF65-F5344CB8AC3E}">
        <p14:creationId xmlns:p14="http://schemas.microsoft.com/office/powerpoint/2010/main" val="231677231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124</a:t>
            </a:fld>
            <a:endParaRPr lang="en-US" dirty="0"/>
          </a:p>
        </p:txBody>
      </p:sp>
      <p:sp>
        <p:nvSpPr>
          <p:cNvPr id="3" name="Subtitle 5">
            <a:extLst>
              <a:ext uri="{FF2B5EF4-FFF2-40B4-BE49-F238E27FC236}">
                <a16:creationId xmlns:a16="http://schemas.microsoft.com/office/drawing/2014/main" id="{1E564E90-787B-4516-929D-4DA567C2CF6F}"/>
              </a:ext>
            </a:extLst>
          </p:cNvPr>
          <p:cNvSpPr>
            <a:spLocks noGrp="1"/>
          </p:cNvSpPr>
          <p:nvPr>
            <p:ph type="subTitle" idx="1"/>
          </p:nvPr>
        </p:nvSpPr>
        <p:spPr>
          <a:xfrm>
            <a:off x="3981450" y="762000"/>
            <a:ext cx="6667500" cy="508635"/>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17. INTERMACS Profiles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
        <p:nvSpPr>
          <p:cNvPr id="5" name="TextBox 4">
            <a:extLst>
              <a:ext uri="{FF2B5EF4-FFF2-40B4-BE49-F238E27FC236}">
                <a16:creationId xmlns:a16="http://schemas.microsoft.com/office/drawing/2014/main" id="{205A9148-4630-4DB1-8984-3F1C7A9C4E81}"/>
              </a:ext>
            </a:extLst>
          </p:cNvPr>
          <p:cNvSpPr txBox="1"/>
          <p:nvPr/>
        </p:nvSpPr>
        <p:spPr>
          <a:xfrm>
            <a:off x="3981450" y="1752600"/>
            <a:ext cx="6667500" cy="2225289"/>
          </a:xfrm>
          <a:prstGeom prst="rect">
            <a:avLst/>
          </a:prstGeom>
          <a:noFill/>
        </p:spPr>
        <p:txBody>
          <a:bodyPr wrap="square">
            <a:spAutoFit/>
          </a:bodyPr>
          <a:lstStyle/>
          <a:p>
            <a:pPr marL="228600" marR="0">
              <a:lnSpc>
                <a:spcPct val="200000"/>
              </a:lnSpc>
              <a:spcBef>
                <a:spcPts val="600"/>
              </a:spcBef>
              <a:spcAft>
                <a:spcPts val="600"/>
              </a:spcAft>
            </a:pPr>
            <a:r>
              <a:rPr lang="en-US" dirty="0">
                <a:effectLst/>
                <a:latin typeface="Lub Dub Medium" panose="020B0603030403020204" pitchFamily="34" charset="0"/>
                <a:ea typeface="Times New Roman" panose="02020603050405020304" pitchFamily="18" charset="0"/>
              </a:rPr>
              <a:t>ICD indicates implantable cardioverter-defibrillator; INTERMACS,  Interagency Registry for Mechanically Assisted Circulatory Support; and NYHA, New York Heart Association.</a:t>
            </a:r>
          </a:p>
        </p:txBody>
      </p:sp>
    </p:spTree>
    <p:extLst>
      <p:ext uri="{BB962C8B-B14F-4D97-AF65-F5344CB8AC3E}">
        <p14:creationId xmlns:p14="http://schemas.microsoft.com/office/powerpoint/2010/main" val="177082584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125</a:t>
            </a:fld>
            <a:endParaRPr lang="en-US" dirty="0"/>
          </a:p>
        </p:txBody>
      </p:sp>
      <p:sp>
        <p:nvSpPr>
          <p:cNvPr id="3" name="Subtitle 5">
            <a:extLst>
              <a:ext uri="{FF2B5EF4-FFF2-40B4-BE49-F238E27FC236}">
                <a16:creationId xmlns:a16="http://schemas.microsoft.com/office/drawing/2014/main" id="{1130CA1A-D896-4ED6-B2CF-53CE4D0427CC}"/>
              </a:ext>
            </a:extLst>
          </p:cNvPr>
          <p:cNvSpPr>
            <a:spLocks noGrp="1"/>
          </p:cNvSpPr>
          <p:nvPr>
            <p:ph type="subTitle" idx="1"/>
          </p:nvPr>
        </p:nvSpPr>
        <p:spPr>
          <a:xfrm>
            <a:off x="3476625" y="762000"/>
            <a:ext cx="767715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18. Clinical Indicators of Advanced HF</a:t>
            </a:r>
            <a:endParaRPr lang="en-US" dirty="0"/>
          </a:p>
        </p:txBody>
      </p:sp>
      <p:graphicFrame>
        <p:nvGraphicFramePr>
          <p:cNvPr id="2" name="Table 1">
            <a:extLst>
              <a:ext uri="{FF2B5EF4-FFF2-40B4-BE49-F238E27FC236}">
                <a16:creationId xmlns:a16="http://schemas.microsoft.com/office/drawing/2014/main" id="{83F469A7-F4B8-4674-B5D2-3EA6333A69EF}"/>
              </a:ext>
            </a:extLst>
          </p:cNvPr>
          <p:cNvGraphicFramePr>
            <a:graphicFrameLocks noGrp="1"/>
          </p:cNvGraphicFramePr>
          <p:nvPr>
            <p:extLst>
              <p:ext uri="{D42A27DB-BD31-4B8C-83A1-F6EECF244321}">
                <p14:modId xmlns:p14="http://schemas.microsoft.com/office/powerpoint/2010/main" val="3188070379"/>
              </p:ext>
            </p:extLst>
          </p:nvPr>
        </p:nvGraphicFramePr>
        <p:xfrm>
          <a:off x="2057400" y="1676400"/>
          <a:ext cx="10515600" cy="5257801"/>
        </p:xfrm>
        <a:graphic>
          <a:graphicData uri="http://schemas.openxmlformats.org/drawingml/2006/table">
            <a:tbl>
              <a:tblPr/>
              <a:tblGrid>
                <a:gridCol w="10515600">
                  <a:extLst>
                    <a:ext uri="{9D8B030D-6E8A-4147-A177-3AD203B41FA5}">
                      <a16:colId xmlns:a16="http://schemas.microsoft.com/office/drawing/2014/main" val="3922670134"/>
                    </a:ext>
                  </a:extLst>
                </a:gridCol>
              </a:tblGrid>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Repeated hospitalizations or emergency department visits for HF in the past 12 mo.</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7443980"/>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Need for intravenous inotropic therapy.</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084716"/>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Persistent NYHA functional class III to IV symptoms despite therapy.</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773983"/>
                  </a:ext>
                </a:extLst>
              </a:tr>
              <a:tr h="1198873">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Severely reduced exercise capacity (peak VO</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&lt;14 mL/kg/min or &lt;50% predicted, 6-minute walk test distance &lt;300 m, or inability to walk 1 block on level ground because of dyspnea or fatigue).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715543"/>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Intolerance to RAAS inhibitors because of hypotension or worsening renal function.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520677"/>
                  </a:ext>
                </a:extLst>
              </a:tr>
              <a:tr h="5720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Intolerance to beta blockers as a result of worsening HF or hypotension.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08757"/>
                  </a:ext>
                </a:extLst>
              </a:tr>
              <a:tr h="1198873">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Recent need to escalate diuretics to maintain volume status, often reaching daily furosemide equivalent dose &gt;160 mg/d or use of supplemental metolazone therapy.</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87101"/>
                  </a:ext>
                </a:extLst>
              </a:tr>
            </a:tbl>
          </a:graphicData>
        </a:graphic>
      </p:graphicFrame>
    </p:spTree>
    <p:extLst>
      <p:ext uri="{BB962C8B-B14F-4D97-AF65-F5344CB8AC3E}">
        <p14:creationId xmlns:p14="http://schemas.microsoft.com/office/powerpoint/2010/main" val="17544733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126</a:t>
            </a:fld>
            <a:endParaRPr lang="en-US" dirty="0"/>
          </a:p>
        </p:txBody>
      </p:sp>
      <p:sp>
        <p:nvSpPr>
          <p:cNvPr id="3" name="Subtitle 5">
            <a:extLst>
              <a:ext uri="{FF2B5EF4-FFF2-40B4-BE49-F238E27FC236}">
                <a16:creationId xmlns:a16="http://schemas.microsoft.com/office/drawing/2014/main" id="{CCCB8D61-9F19-4C09-990D-4F249627E823}"/>
              </a:ext>
            </a:extLst>
          </p:cNvPr>
          <p:cNvSpPr>
            <a:spLocks noGrp="1"/>
          </p:cNvSpPr>
          <p:nvPr>
            <p:ph type="subTitle" idx="1"/>
          </p:nvPr>
        </p:nvSpPr>
        <p:spPr>
          <a:xfrm>
            <a:off x="3476625" y="914400"/>
            <a:ext cx="767715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18. Clinical Indicators of Advanced HF</a:t>
            </a:r>
          </a:p>
          <a:p>
            <a:pPr marL="0" marR="0" algn="ctr">
              <a:lnSpc>
                <a:spcPct val="100000"/>
              </a:lnSpc>
              <a:spcBef>
                <a:spcPts val="0"/>
              </a:spcBef>
              <a:spcAft>
                <a:spcPts val="0"/>
              </a:spcAft>
            </a:pPr>
            <a:r>
              <a:rPr lang="en-US" sz="2800" b="1" dirty="0">
                <a:latin typeface="Lub Dub Medium" panose="020B0603030403020204" pitchFamily="34" charset="0"/>
              </a:rPr>
              <a:t>(</a:t>
            </a:r>
            <a:r>
              <a:rPr lang="en-US" sz="2800" b="1" dirty="0" err="1">
                <a:latin typeface="Lub Dub Medium" panose="020B0603030403020204" pitchFamily="34" charset="0"/>
              </a:rPr>
              <a:t>con’t</a:t>
            </a:r>
            <a:r>
              <a:rPr lang="en-US" sz="2800" b="1" dirty="0">
                <a:latin typeface="Lub Dub Medium" panose="020B0603030403020204" pitchFamily="34" charset="0"/>
              </a:rPr>
              <a:t>.)</a:t>
            </a:r>
            <a:endParaRPr lang="en-US" dirty="0"/>
          </a:p>
        </p:txBody>
      </p:sp>
      <p:graphicFrame>
        <p:nvGraphicFramePr>
          <p:cNvPr id="2" name="Table 1">
            <a:extLst>
              <a:ext uri="{FF2B5EF4-FFF2-40B4-BE49-F238E27FC236}">
                <a16:creationId xmlns:a16="http://schemas.microsoft.com/office/drawing/2014/main" id="{B437FC73-29C9-4414-86C3-4376721C0724}"/>
              </a:ext>
            </a:extLst>
          </p:cNvPr>
          <p:cNvGraphicFramePr>
            <a:graphicFrameLocks noGrp="1"/>
          </p:cNvGraphicFramePr>
          <p:nvPr>
            <p:extLst>
              <p:ext uri="{D42A27DB-BD31-4B8C-83A1-F6EECF244321}">
                <p14:modId xmlns:p14="http://schemas.microsoft.com/office/powerpoint/2010/main" val="356817272"/>
              </p:ext>
            </p:extLst>
          </p:nvPr>
        </p:nvGraphicFramePr>
        <p:xfrm>
          <a:off x="2819400" y="2327231"/>
          <a:ext cx="10439400" cy="5200270"/>
        </p:xfrm>
        <a:graphic>
          <a:graphicData uri="http://schemas.openxmlformats.org/drawingml/2006/table">
            <a:tbl>
              <a:tblPr/>
              <a:tblGrid>
                <a:gridCol w="10439400">
                  <a:extLst>
                    <a:ext uri="{9D8B030D-6E8A-4147-A177-3AD203B41FA5}">
                      <a16:colId xmlns:a16="http://schemas.microsoft.com/office/drawing/2014/main" val="1316371853"/>
                    </a:ext>
                  </a:extLst>
                </a:gridCol>
              </a:tblGrid>
              <a:tr h="542925">
                <a:tc>
                  <a:txBody>
                    <a:bodyPr/>
                    <a:lstStyle/>
                    <a:p>
                      <a:pPr marL="0" marR="0">
                        <a:lnSpc>
                          <a:spcPct val="200000"/>
                        </a:lnSpc>
                        <a:spcBef>
                          <a:spcPts val="0"/>
                        </a:spcBef>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Refractory clinical congestion.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430773"/>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Progressive deterioration in renal or hepatic function.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982594"/>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Worsening right HF or secondary pulmonary hypertension.</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424468"/>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Frequent SBP ≤90 mm Hg.</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273589"/>
                  </a:ext>
                </a:extLst>
              </a:tr>
              <a:tr h="581025">
                <a:tc>
                  <a:txBody>
                    <a:bodyPr/>
                    <a:lstStyle/>
                    <a:p>
                      <a:pPr marL="0" marR="0">
                        <a:lnSpc>
                          <a:spcPct val="200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Cardiac cachexia.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119859"/>
                  </a:ext>
                </a:extLst>
              </a:tr>
              <a:tr h="581025">
                <a:tc>
                  <a:txBody>
                    <a:bodyPr/>
                    <a:lstStyle/>
                    <a:p>
                      <a:pPr marL="0" marR="0">
                        <a:lnSpc>
                          <a:spcPct val="200000"/>
                        </a:lnSpc>
                        <a:spcBef>
                          <a:spcPts val="0"/>
                        </a:spcBef>
                        <a:spcAft>
                          <a:spcPts val="60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Persistent hyponatremia (serum sodium, &lt;134 mEq/L).</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458256"/>
                  </a:ext>
                </a:extLst>
              </a:tr>
              <a:tr h="581025">
                <a:tc>
                  <a:txBody>
                    <a:bodyPr/>
                    <a:lstStyle/>
                    <a:p>
                      <a:pPr marL="0" marR="0">
                        <a:lnSpc>
                          <a:spcPct val="200000"/>
                        </a:lnSpc>
                        <a:spcBef>
                          <a:spcPts val="0"/>
                        </a:spcBef>
                        <a:spcAft>
                          <a:spcPts val="6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Refractory or recurrent ventricular arrhythmias; frequent ICD shocks.</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882134"/>
                  </a:ext>
                </a:extLst>
              </a:tr>
              <a:tr h="581025">
                <a:tc>
                  <a:txBody>
                    <a:bodyPr/>
                    <a:lstStyle/>
                    <a:p>
                      <a:pPr marL="0" marR="0">
                        <a:lnSpc>
                          <a:spcPct val="200000"/>
                        </a:lnSpc>
                        <a:spcBef>
                          <a:spcPts val="0"/>
                        </a:spcBef>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Increased predicted 1-year mortality (e.g., &gt;20%) according to HF survival models (e.g., MAGGIC, SHFM).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340944"/>
                  </a:ext>
                </a:extLst>
              </a:tr>
            </a:tbl>
          </a:graphicData>
        </a:graphic>
      </p:graphicFrame>
      <p:sp>
        <p:nvSpPr>
          <p:cNvPr id="6" name="TextBox 5">
            <a:extLst>
              <a:ext uri="{FF2B5EF4-FFF2-40B4-BE49-F238E27FC236}">
                <a16:creationId xmlns:a16="http://schemas.microsoft.com/office/drawing/2014/main" id="{ED3DB7FB-E452-453A-90EB-43791E854D3A}"/>
              </a:ext>
            </a:extLst>
          </p:cNvPr>
          <p:cNvSpPr txBox="1"/>
          <p:nvPr/>
        </p:nvSpPr>
        <p:spPr>
          <a:xfrm>
            <a:off x="304800" y="3890343"/>
            <a:ext cx="2057400" cy="3046988"/>
          </a:xfrm>
          <a:prstGeom prst="rect">
            <a:avLst/>
          </a:prstGeom>
          <a:noFill/>
        </p:spPr>
        <p:txBody>
          <a:bodyPr wrap="square">
            <a:spAutoFit/>
          </a:bodyPr>
          <a:lstStyle/>
          <a:p>
            <a:r>
              <a:rPr lang="en-US" sz="1200" dirty="0">
                <a:latin typeface="Lub Dub Medium" panose="020B0603030403020204" pitchFamily="34" charset="0"/>
              </a:rPr>
              <a:t>HF indicates heart failure; ICD, implantable cardioverter-defibrillator; MAGGIC, Meta-analysis Global Group in Chronic Heart Failure; NYHA, New York Heart Association; RAAS, renin-angiotensin-aldosterone system; SBP, systolic blood pressure; SHFM, Seattle Heart Failure model; and VO2, oxygen consumption/oxygen uptake.</a:t>
            </a:r>
          </a:p>
        </p:txBody>
      </p:sp>
    </p:spTree>
    <p:extLst>
      <p:ext uri="{BB962C8B-B14F-4D97-AF65-F5344CB8AC3E}">
        <p14:creationId xmlns:p14="http://schemas.microsoft.com/office/powerpoint/2010/main" val="39653017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127</a:t>
            </a:fld>
            <a:endParaRPr lang="en-US" dirty="0"/>
          </a:p>
        </p:txBody>
      </p:sp>
      <p:sp>
        <p:nvSpPr>
          <p:cNvPr id="3" name="Subtitle 5">
            <a:extLst>
              <a:ext uri="{FF2B5EF4-FFF2-40B4-BE49-F238E27FC236}">
                <a16:creationId xmlns:a16="http://schemas.microsoft.com/office/drawing/2014/main" id="{1B9B316F-1B86-492E-BE6D-4DA95A51F08B}"/>
              </a:ext>
            </a:extLst>
          </p:cNvPr>
          <p:cNvSpPr>
            <a:spLocks noGrp="1"/>
          </p:cNvSpPr>
          <p:nvPr>
            <p:ph type="subTitle" idx="1"/>
          </p:nvPr>
        </p:nvSpPr>
        <p:spPr>
          <a:xfrm>
            <a:off x="3452811" y="228600"/>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19. Indications and Contraindications to Durable Mechanical Support </a:t>
            </a:r>
            <a:endParaRPr lang="en-US" dirty="0"/>
          </a:p>
        </p:txBody>
      </p:sp>
      <p:graphicFrame>
        <p:nvGraphicFramePr>
          <p:cNvPr id="5" name="Table 4">
            <a:extLst>
              <a:ext uri="{FF2B5EF4-FFF2-40B4-BE49-F238E27FC236}">
                <a16:creationId xmlns:a16="http://schemas.microsoft.com/office/drawing/2014/main" id="{CD2491A7-8B29-4C36-AD8F-6BEE55D986AE}"/>
              </a:ext>
            </a:extLst>
          </p:cNvPr>
          <p:cNvGraphicFramePr>
            <a:graphicFrameLocks noGrp="1"/>
          </p:cNvGraphicFramePr>
          <p:nvPr>
            <p:extLst>
              <p:ext uri="{D42A27DB-BD31-4B8C-83A1-F6EECF244321}">
                <p14:modId xmlns:p14="http://schemas.microsoft.com/office/powerpoint/2010/main" val="2610213982"/>
              </p:ext>
            </p:extLst>
          </p:nvPr>
        </p:nvGraphicFramePr>
        <p:xfrm>
          <a:off x="2405379" y="1333005"/>
          <a:ext cx="9819640" cy="5143500"/>
        </p:xfrm>
        <a:graphic>
          <a:graphicData uri="http://schemas.openxmlformats.org/drawingml/2006/table">
            <a:tbl>
              <a:tblPr firstRow="1" firstCol="1" bandRow="1"/>
              <a:tblGrid>
                <a:gridCol w="9819640">
                  <a:extLst>
                    <a:ext uri="{9D8B030D-6E8A-4147-A177-3AD203B41FA5}">
                      <a16:colId xmlns:a16="http://schemas.microsoft.com/office/drawing/2014/main" val="382260392"/>
                    </a:ext>
                  </a:extLst>
                </a:gridCol>
              </a:tblGrid>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Indications (combination of these):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876179"/>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 Frequent hospitalizations for HF</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6541"/>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 NYHA class IIIb to IV functional limitations despite maximal therapy</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722967"/>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 Intolerance of neurohormonal antagonists</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703032"/>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 Increasing diuretic requirement</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805292"/>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 Symptomatic despite CRT</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628499"/>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 Inotrope dependence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893989"/>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 Low peak V</a:t>
                      </a:r>
                      <a:r>
                        <a:rPr lang="en-US" sz="2000" cap="sma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000" baseline="-25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(&lt;14–16)</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601145"/>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 End-organ dysfunction attributable to low cardiac output</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348780"/>
                  </a:ext>
                </a:extLst>
              </a:tr>
            </a:tbl>
          </a:graphicData>
        </a:graphic>
      </p:graphicFrame>
    </p:spTree>
    <p:extLst>
      <p:ext uri="{BB962C8B-B14F-4D97-AF65-F5344CB8AC3E}">
        <p14:creationId xmlns:p14="http://schemas.microsoft.com/office/powerpoint/2010/main" val="325994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128</a:t>
            </a:fld>
            <a:endParaRPr lang="en-US" dirty="0"/>
          </a:p>
        </p:txBody>
      </p:sp>
      <p:sp>
        <p:nvSpPr>
          <p:cNvPr id="3" name="Subtitle 5">
            <a:extLst>
              <a:ext uri="{FF2B5EF4-FFF2-40B4-BE49-F238E27FC236}">
                <a16:creationId xmlns:a16="http://schemas.microsoft.com/office/drawing/2014/main" id="{35EEC41C-41CB-46D1-8BD5-F7DBF7828B9A}"/>
              </a:ext>
            </a:extLst>
          </p:cNvPr>
          <p:cNvSpPr>
            <a:spLocks noGrp="1"/>
          </p:cNvSpPr>
          <p:nvPr>
            <p:ph type="subTitle" idx="1"/>
          </p:nvPr>
        </p:nvSpPr>
        <p:spPr>
          <a:xfrm>
            <a:off x="3452810" y="688200"/>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19. Indications and Contraindications to Durable Mechanical Support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657EA7CE-0612-4EF6-A9B7-6BC9E7464CDE}"/>
              </a:ext>
            </a:extLst>
          </p:cNvPr>
          <p:cNvGraphicFramePr>
            <a:graphicFrameLocks noGrp="1"/>
          </p:cNvGraphicFramePr>
          <p:nvPr>
            <p:extLst>
              <p:ext uri="{D42A27DB-BD31-4B8C-83A1-F6EECF244321}">
                <p14:modId xmlns:p14="http://schemas.microsoft.com/office/powerpoint/2010/main" val="2349285265"/>
              </p:ext>
            </p:extLst>
          </p:nvPr>
        </p:nvGraphicFramePr>
        <p:xfrm>
          <a:off x="2405378" y="1905000"/>
          <a:ext cx="9819640" cy="4000500"/>
        </p:xfrm>
        <a:graphic>
          <a:graphicData uri="http://schemas.openxmlformats.org/drawingml/2006/table">
            <a:tbl>
              <a:tblPr firstRow="1" firstCol="1" bandRow="1"/>
              <a:tblGrid>
                <a:gridCol w="9819640">
                  <a:extLst>
                    <a:ext uri="{9D8B030D-6E8A-4147-A177-3AD203B41FA5}">
                      <a16:colId xmlns:a16="http://schemas.microsoft.com/office/drawing/2014/main" val="1254442860"/>
                    </a:ext>
                  </a:extLst>
                </a:gridCol>
              </a:tblGrid>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Contraindications: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773135"/>
                  </a:ext>
                </a:extLst>
              </a:tr>
              <a:tr h="0">
                <a:tc>
                  <a:txBody>
                    <a:bodyPr/>
                    <a:lstStyle/>
                    <a:p>
                      <a:pPr marL="0" marR="0">
                        <a:lnSpc>
                          <a:spcPct val="100000"/>
                        </a:lnSpc>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  Absolute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512261"/>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  Irreversible hepatic disease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984525"/>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  Irreversible renal disease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172478"/>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  Irreversible neurological disease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973546"/>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  Medical nonadherence</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758266"/>
                  </a:ext>
                </a:extLst>
              </a:tr>
              <a:tr h="0">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  Severe psychosocial limitations</a:t>
                      </a:r>
                    </a:p>
                  </a:txBody>
                  <a:tcPr marL="133350" marR="133350" marT="133350" marB="1333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20761"/>
                  </a:ext>
                </a:extLst>
              </a:tr>
            </a:tbl>
          </a:graphicData>
        </a:graphic>
      </p:graphicFrame>
    </p:spTree>
    <p:extLst>
      <p:ext uri="{BB962C8B-B14F-4D97-AF65-F5344CB8AC3E}">
        <p14:creationId xmlns:p14="http://schemas.microsoft.com/office/powerpoint/2010/main" val="20421631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129</a:t>
            </a:fld>
            <a:endParaRPr lang="en-US" dirty="0"/>
          </a:p>
        </p:txBody>
      </p:sp>
      <p:sp>
        <p:nvSpPr>
          <p:cNvPr id="3" name="Subtitle 5">
            <a:extLst>
              <a:ext uri="{FF2B5EF4-FFF2-40B4-BE49-F238E27FC236}">
                <a16:creationId xmlns:a16="http://schemas.microsoft.com/office/drawing/2014/main" id="{F9E5B34A-4881-4F90-8427-1E82DFE84E5C}"/>
              </a:ext>
            </a:extLst>
          </p:cNvPr>
          <p:cNvSpPr>
            <a:spLocks noGrp="1"/>
          </p:cNvSpPr>
          <p:nvPr>
            <p:ph type="subTitle" idx="1"/>
          </p:nvPr>
        </p:nvSpPr>
        <p:spPr>
          <a:xfrm>
            <a:off x="152400" y="1447800"/>
            <a:ext cx="3505200" cy="26670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19. Indications and Contraindications to Durable Mechanical Support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36845B87-8661-429F-8CBF-BAA0BE659083}"/>
              </a:ext>
            </a:extLst>
          </p:cNvPr>
          <p:cNvGraphicFramePr>
            <a:graphicFrameLocks noGrp="1"/>
          </p:cNvGraphicFramePr>
          <p:nvPr>
            <p:extLst>
              <p:ext uri="{D42A27DB-BD31-4B8C-83A1-F6EECF244321}">
                <p14:modId xmlns:p14="http://schemas.microsoft.com/office/powerpoint/2010/main" val="3996352878"/>
              </p:ext>
            </p:extLst>
          </p:nvPr>
        </p:nvGraphicFramePr>
        <p:xfrm>
          <a:off x="4038600" y="252877"/>
          <a:ext cx="8082120" cy="5767410"/>
        </p:xfrm>
        <a:graphic>
          <a:graphicData uri="http://schemas.openxmlformats.org/drawingml/2006/table">
            <a:tbl>
              <a:tblPr firstRow="1" firstCol="1" bandRow="1"/>
              <a:tblGrid>
                <a:gridCol w="8082120">
                  <a:extLst>
                    <a:ext uri="{9D8B030D-6E8A-4147-A177-3AD203B41FA5}">
                      <a16:colId xmlns:a16="http://schemas.microsoft.com/office/drawing/2014/main" val="1017210389"/>
                    </a:ext>
                  </a:extLst>
                </a:gridCol>
              </a:tblGrid>
              <a:tr h="474663">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Relative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9444743"/>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  Age &gt;80 y for destination therapy</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3027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  Obesity or malnutrition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044755"/>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  Musculoskeletal disease that impairs rehabilitation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96689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  Active systemic infection or prolonged intubation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1606854"/>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  Untreated malignancy</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607288"/>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  Severe PVD</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33840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  Active substance abuse</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971429"/>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  Impaired cognitive function</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145300"/>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  Unmanaged psychiatric disorder</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449803"/>
                  </a:ext>
                </a:extLst>
              </a:tr>
              <a:tr h="474663">
                <a:tc>
                  <a:txBody>
                    <a:bodyPr/>
                    <a:lstStyle/>
                    <a:p>
                      <a:pPr marL="342900" marR="0" lvl="0" indent="-342900">
                        <a:lnSpc>
                          <a:spcPct val="100000"/>
                        </a:lnSpc>
                        <a:spcBef>
                          <a:spcPts val="0"/>
                        </a:spcBef>
                        <a:spcAft>
                          <a:spcPts val="80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  Lack of social support</a:t>
                      </a:r>
                    </a:p>
                  </a:txBody>
                  <a:tcPr marL="109755" marR="109755" marT="109755" marB="109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746838"/>
                  </a:ext>
                </a:extLst>
              </a:tr>
            </a:tbl>
          </a:graphicData>
        </a:graphic>
      </p:graphicFrame>
      <p:sp>
        <p:nvSpPr>
          <p:cNvPr id="6" name="TextBox 5">
            <a:extLst>
              <a:ext uri="{FF2B5EF4-FFF2-40B4-BE49-F238E27FC236}">
                <a16:creationId xmlns:a16="http://schemas.microsoft.com/office/drawing/2014/main" id="{09479040-212D-4E7D-A1DE-632D4E3C8EF3}"/>
              </a:ext>
            </a:extLst>
          </p:cNvPr>
          <p:cNvSpPr txBox="1"/>
          <p:nvPr/>
        </p:nvSpPr>
        <p:spPr>
          <a:xfrm>
            <a:off x="152400" y="5823631"/>
            <a:ext cx="2438400" cy="1384995"/>
          </a:xfrm>
          <a:prstGeom prst="rect">
            <a:avLst/>
          </a:prstGeom>
          <a:noFill/>
        </p:spPr>
        <p:txBody>
          <a:bodyPr wrap="square">
            <a:spAutoFit/>
          </a:bodyPr>
          <a:lstStyle/>
          <a:p>
            <a:r>
              <a:rPr lang="en-US" sz="1200" dirty="0">
                <a:latin typeface="Lub Dub Medium" panose="020B0603030403020204" pitchFamily="34" charset="0"/>
              </a:rPr>
              <a:t>CRT indicates cardiac resynchronization therapy; HF, heart failure; NYHA, New York Heart Association; VO2, oxygen consumption; and PVD, peripheral vascular disease.</a:t>
            </a:r>
          </a:p>
        </p:txBody>
      </p:sp>
    </p:spTree>
    <p:extLst>
      <p:ext uri="{BB962C8B-B14F-4D97-AF65-F5344CB8AC3E}">
        <p14:creationId xmlns:p14="http://schemas.microsoft.com/office/powerpoint/2010/main" val="263797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133600"/>
            <a:ext cx="12877800" cy="2131621"/>
          </a:xfrm>
        </p:spPr>
        <p:txBody>
          <a:bodyPr/>
          <a:lstStyle/>
          <a:p>
            <a:r>
              <a:rPr lang="en-US" sz="3200" dirty="0"/>
              <a:t>9. Primary prevention is important for those at risk for HF (Stage A) or pre-HF (Stage B). Stages of HF were revised to emphasize the new terminologies of  “at risk” for HF for Stage A and Pre-HF for Stage B.</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Tree>
    <p:extLst>
      <p:ext uri="{BB962C8B-B14F-4D97-AF65-F5344CB8AC3E}">
        <p14:creationId xmlns:p14="http://schemas.microsoft.com/office/powerpoint/2010/main" val="2281472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3" name="Subtitle 1">
            <a:extLst>
              <a:ext uri="{FF2B5EF4-FFF2-40B4-BE49-F238E27FC236}">
                <a16:creationId xmlns:a16="http://schemas.microsoft.com/office/drawing/2014/main" id="{D1991005-F485-4DD4-BC89-C1AF0233BAB7}"/>
              </a:ext>
            </a:extLst>
          </p:cNvPr>
          <p:cNvSpPr>
            <a:spLocks noGrp="1"/>
          </p:cNvSpPr>
          <p:nvPr>
            <p:ph type="subTitle" idx="1"/>
          </p:nvPr>
        </p:nvSpPr>
        <p:spPr>
          <a:xfrm>
            <a:off x="3173572" y="1181100"/>
            <a:ext cx="8283256" cy="990600"/>
          </a:xfrm>
        </p:spPr>
        <p:txBody>
          <a:bodyPr/>
          <a:lstStyle/>
          <a:p>
            <a:pPr algn="ctr"/>
            <a:r>
              <a:rPr lang="en-US" sz="3600" b="1" dirty="0"/>
              <a:t>Nonpharmacological Management: Advanced HF</a:t>
            </a:r>
          </a:p>
        </p:txBody>
      </p:sp>
      <p:graphicFrame>
        <p:nvGraphicFramePr>
          <p:cNvPr id="2" name="Table 1">
            <a:extLst>
              <a:ext uri="{FF2B5EF4-FFF2-40B4-BE49-F238E27FC236}">
                <a16:creationId xmlns:a16="http://schemas.microsoft.com/office/drawing/2014/main" id="{C0367F35-1D75-41B4-AFF9-7A861B6A4AF1}"/>
              </a:ext>
            </a:extLst>
          </p:cNvPr>
          <p:cNvGraphicFramePr>
            <a:graphicFrameLocks noGrp="1"/>
          </p:cNvGraphicFramePr>
          <p:nvPr>
            <p:extLst>
              <p:ext uri="{D42A27DB-BD31-4B8C-83A1-F6EECF244321}">
                <p14:modId xmlns:p14="http://schemas.microsoft.com/office/powerpoint/2010/main" val="1322436749"/>
              </p:ext>
            </p:extLst>
          </p:nvPr>
        </p:nvGraphicFramePr>
        <p:xfrm>
          <a:off x="2667000" y="2590800"/>
          <a:ext cx="9296400" cy="3962400"/>
        </p:xfrm>
        <a:graphic>
          <a:graphicData uri="http://schemas.openxmlformats.org/drawingml/2006/table">
            <a:tbl>
              <a:tblPr firstRow="1" firstCol="1" bandRow="1"/>
              <a:tblGrid>
                <a:gridCol w="1017026">
                  <a:extLst>
                    <a:ext uri="{9D8B030D-6E8A-4147-A177-3AD203B41FA5}">
                      <a16:colId xmlns:a16="http://schemas.microsoft.com/office/drawing/2014/main" val="3643832091"/>
                    </a:ext>
                  </a:extLst>
                </a:gridCol>
                <a:gridCol w="989137">
                  <a:extLst>
                    <a:ext uri="{9D8B030D-6E8A-4147-A177-3AD203B41FA5}">
                      <a16:colId xmlns:a16="http://schemas.microsoft.com/office/drawing/2014/main" val="4063079713"/>
                    </a:ext>
                  </a:extLst>
                </a:gridCol>
                <a:gridCol w="7290237">
                  <a:extLst>
                    <a:ext uri="{9D8B030D-6E8A-4147-A177-3AD203B41FA5}">
                      <a16:colId xmlns:a16="http://schemas.microsoft.com/office/drawing/2014/main" val="4024009199"/>
                    </a:ext>
                  </a:extLst>
                </a:gridCol>
              </a:tblGrid>
              <a:tr h="94801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Nonpharmacological Management: Advanced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5743606"/>
                  </a:ext>
                </a:extLst>
              </a:tr>
              <a:tr h="94801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056248"/>
                  </a:ext>
                </a:extLst>
              </a:tr>
              <a:tr h="20663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advanced HF and hyponatremia, the benefit of fluid restriction to reduce congestive symptoms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073058"/>
                  </a:ext>
                </a:extLst>
              </a:tr>
            </a:tbl>
          </a:graphicData>
        </a:graphic>
      </p:graphicFrame>
    </p:spTree>
    <p:extLst>
      <p:ext uri="{BB962C8B-B14F-4D97-AF65-F5344CB8AC3E}">
        <p14:creationId xmlns:p14="http://schemas.microsoft.com/office/powerpoint/2010/main" val="19648650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131</a:t>
            </a:fld>
            <a:endParaRPr lang="en-US" dirty="0"/>
          </a:p>
        </p:txBody>
      </p:sp>
      <p:sp>
        <p:nvSpPr>
          <p:cNvPr id="3" name="Subtitle 1">
            <a:extLst>
              <a:ext uri="{FF2B5EF4-FFF2-40B4-BE49-F238E27FC236}">
                <a16:creationId xmlns:a16="http://schemas.microsoft.com/office/drawing/2014/main" id="{B8C97594-1A59-406C-B0CF-8250C760C162}"/>
              </a:ext>
            </a:extLst>
          </p:cNvPr>
          <p:cNvSpPr>
            <a:spLocks noGrp="1"/>
          </p:cNvSpPr>
          <p:nvPr>
            <p:ph type="subTitle" idx="1"/>
          </p:nvPr>
        </p:nvSpPr>
        <p:spPr>
          <a:xfrm>
            <a:off x="4901485" y="160820"/>
            <a:ext cx="4827428" cy="609600"/>
          </a:xfrm>
        </p:spPr>
        <p:txBody>
          <a:bodyPr/>
          <a:lstStyle/>
          <a:p>
            <a:pPr algn="ctr"/>
            <a:r>
              <a:rPr lang="en-US" sz="3600" b="1" dirty="0"/>
              <a:t>Inotropic Support </a:t>
            </a:r>
          </a:p>
        </p:txBody>
      </p:sp>
      <p:graphicFrame>
        <p:nvGraphicFramePr>
          <p:cNvPr id="2" name="Table 1">
            <a:extLst>
              <a:ext uri="{FF2B5EF4-FFF2-40B4-BE49-F238E27FC236}">
                <a16:creationId xmlns:a16="http://schemas.microsoft.com/office/drawing/2014/main" id="{E1BA3C1E-F716-421B-B50C-73D3E6EAD855}"/>
              </a:ext>
            </a:extLst>
          </p:cNvPr>
          <p:cNvGraphicFramePr>
            <a:graphicFrameLocks noGrp="1"/>
          </p:cNvGraphicFramePr>
          <p:nvPr>
            <p:extLst>
              <p:ext uri="{D42A27DB-BD31-4B8C-83A1-F6EECF244321}">
                <p14:modId xmlns:p14="http://schemas.microsoft.com/office/powerpoint/2010/main" val="2845091742"/>
              </p:ext>
            </p:extLst>
          </p:nvPr>
        </p:nvGraphicFramePr>
        <p:xfrm>
          <a:off x="2209800" y="757555"/>
          <a:ext cx="10210799" cy="6714490"/>
        </p:xfrm>
        <a:graphic>
          <a:graphicData uri="http://schemas.openxmlformats.org/drawingml/2006/table">
            <a:tbl>
              <a:tblPr firstRow="1" firstCol="1" bandRow="1"/>
              <a:tblGrid>
                <a:gridCol w="1094598">
                  <a:extLst>
                    <a:ext uri="{9D8B030D-6E8A-4147-A177-3AD203B41FA5}">
                      <a16:colId xmlns:a16="http://schemas.microsoft.com/office/drawing/2014/main" val="3094819020"/>
                    </a:ext>
                  </a:extLst>
                </a:gridCol>
                <a:gridCol w="1221211">
                  <a:extLst>
                    <a:ext uri="{9D8B030D-6E8A-4147-A177-3AD203B41FA5}">
                      <a16:colId xmlns:a16="http://schemas.microsoft.com/office/drawing/2014/main" val="3016913606"/>
                    </a:ext>
                  </a:extLst>
                </a:gridCol>
                <a:gridCol w="7894990">
                  <a:extLst>
                    <a:ext uri="{9D8B030D-6E8A-4147-A177-3AD203B41FA5}">
                      <a16:colId xmlns:a16="http://schemas.microsoft.com/office/drawing/2014/main" val="776317601"/>
                    </a:ext>
                  </a:extLst>
                </a:gridCol>
              </a:tblGrid>
              <a:tr h="100140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Inotropic Support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357695"/>
                  </a:ext>
                </a:extLst>
              </a:tr>
              <a:tr h="45942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141969"/>
                  </a:ext>
                </a:extLst>
              </a:tr>
              <a:tr h="15433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(stage D) HF refractory to GDMT and device therapy who are eligible for and awaiting  MCS or cardiac transplantation, continuous intravenous inotropic support is reasonable as “bridge therapy”.</a:t>
                      </a: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608080"/>
                  </a:ext>
                </a:extLst>
              </a:tr>
              <a:tr h="208537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stage D HF, despite optimal GDMT and device therapy who are ineligible for either MCS or cardiac transplantation, continuous intravenous inotropic support may be considered as palliative therapy for symptom control and improvement in functional status.</a:t>
                      </a: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925731"/>
                  </a:ext>
                </a:extLst>
              </a:tr>
              <a:tr h="15433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808" marR="648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long-term use of either continuous or intermittent intravenous inotropic agents, for reasons other than palliative care or as a bridge to advanced therapies, is potentially harmful. </a:t>
                      </a:r>
                    </a:p>
                  </a:txBody>
                  <a:tcPr marL="64808" marR="648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201390"/>
                  </a:ext>
                </a:extLst>
              </a:tr>
            </a:tbl>
          </a:graphicData>
        </a:graphic>
      </p:graphicFrame>
    </p:spTree>
    <p:extLst>
      <p:ext uri="{BB962C8B-B14F-4D97-AF65-F5344CB8AC3E}">
        <p14:creationId xmlns:p14="http://schemas.microsoft.com/office/powerpoint/2010/main" val="6263923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132</a:t>
            </a:fld>
            <a:endParaRPr lang="en-US" dirty="0"/>
          </a:p>
        </p:txBody>
      </p:sp>
      <p:sp>
        <p:nvSpPr>
          <p:cNvPr id="3" name="Subtitle 5">
            <a:extLst>
              <a:ext uri="{FF2B5EF4-FFF2-40B4-BE49-F238E27FC236}">
                <a16:creationId xmlns:a16="http://schemas.microsoft.com/office/drawing/2014/main" id="{188523BB-71D6-4F24-A545-C1194512E593}"/>
              </a:ext>
            </a:extLst>
          </p:cNvPr>
          <p:cNvSpPr>
            <a:spLocks noGrp="1"/>
          </p:cNvSpPr>
          <p:nvPr>
            <p:ph type="subTitle" idx="1"/>
          </p:nvPr>
        </p:nvSpPr>
        <p:spPr>
          <a:xfrm>
            <a:off x="3452811" y="1098804"/>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20. Intravenous Inotropic Agents Used in the Management of HF</a:t>
            </a:r>
            <a:endParaRPr lang="en-US" dirty="0"/>
          </a:p>
        </p:txBody>
      </p:sp>
      <p:graphicFrame>
        <p:nvGraphicFramePr>
          <p:cNvPr id="5" name="Table 4">
            <a:extLst>
              <a:ext uri="{FF2B5EF4-FFF2-40B4-BE49-F238E27FC236}">
                <a16:creationId xmlns:a16="http://schemas.microsoft.com/office/drawing/2014/main" id="{DF78E596-503E-4ED4-9ECC-CCC7B447F66F}"/>
              </a:ext>
            </a:extLst>
          </p:cNvPr>
          <p:cNvGraphicFramePr>
            <a:graphicFrameLocks noGrp="1"/>
          </p:cNvGraphicFramePr>
          <p:nvPr>
            <p:extLst>
              <p:ext uri="{D42A27DB-BD31-4B8C-83A1-F6EECF244321}">
                <p14:modId xmlns:p14="http://schemas.microsoft.com/office/powerpoint/2010/main" val="1766948192"/>
              </p:ext>
            </p:extLst>
          </p:nvPr>
        </p:nvGraphicFramePr>
        <p:xfrm>
          <a:off x="1006474" y="2438400"/>
          <a:ext cx="12617450" cy="4349496"/>
        </p:xfrm>
        <a:graphic>
          <a:graphicData uri="http://schemas.openxmlformats.org/drawingml/2006/table">
            <a:tbl>
              <a:tblPr/>
              <a:tblGrid>
                <a:gridCol w="1869906">
                  <a:extLst>
                    <a:ext uri="{9D8B030D-6E8A-4147-A177-3AD203B41FA5}">
                      <a16:colId xmlns:a16="http://schemas.microsoft.com/office/drawing/2014/main" val="1561380211"/>
                    </a:ext>
                  </a:extLst>
                </a:gridCol>
                <a:gridCol w="1281933">
                  <a:extLst>
                    <a:ext uri="{9D8B030D-6E8A-4147-A177-3AD203B41FA5}">
                      <a16:colId xmlns:a16="http://schemas.microsoft.com/office/drawing/2014/main" val="1570664130"/>
                    </a:ext>
                  </a:extLst>
                </a:gridCol>
                <a:gridCol w="1281933">
                  <a:extLst>
                    <a:ext uri="{9D8B030D-6E8A-4147-A177-3AD203B41FA5}">
                      <a16:colId xmlns:a16="http://schemas.microsoft.com/office/drawing/2014/main" val="4285022906"/>
                    </a:ext>
                  </a:extLst>
                </a:gridCol>
                <a:gridCol w="1531758">
                  <a:extLst>
                    <a:ext uri="{9D8B030D-6E8A-4147-A177-3AD203B41FA5}">
                      <a16:colId xmlns:a16="http://schemas.microsoft.com/office/drawing/2014/main" val="3904529015"/>
                    </a:ext>
                  </a:extLst>
                </a:gridCol>
                <a:gridCol w="560215">
                  <a:extLst>
                    <a:ext uri="{9D8B030D-6E8A-4147-A177-3AD203B41FA5}">
                      <a16:colId xmlns:a16="http://schemas.microsoft.com/office/drawing/2014/main" val="1508001787"/>
                    </a:ext>
                  </a:extLst>
                </a:gridCol>
                <a:gridCol w="701530">
                  <a:extLst>
                    <a:ext uri="{9D8B030D-6E8A-4147-A177-3AD203B41FA5}">
                      <a16:colId xmlns:a16="http://schemas.microsoft.com/office/drawing/2014/main" val="4039743434"/>
                    </a:ext>
                  </a:extLst>
                </a:gridCol>
                <a:gridCol w="726765">
                  <a:extLst>
                    <a:ext uri="{9D8B030D-6E8A-4147-A177-3AD203B41FA5}">
                      <a16:colId xmlns:a16="http://schemas.microsoft.com/office/drawing/2014/main" val="676020211"/>
                    </a:ext>
                  </a:extLst>
                </a:gridCol>
                <a:gridCol w="726765">
                  <a:extLst>
                    <a:ext uri="{9D8B030D-6E8A-4147-A177-3AD203B41FA5}">
                      <a16:colId xmlns:a16="http://schemas.microsoft.com/office/drawing/2014/main" val="3208977835"/>
                    </a:ext>
                  </a:extLst>
                </a:gridCol>
                <a:gridCol w="2253477">
                  <a:extLst>
                    <a:ext uri="{9D8B030D-6E8A-4147-A177-3AD203B41FA5}">
                      <a16:colId xmlns:a16="http://schemas.microsoft.com/office/drawing/2014/main" val="2100367395"/>
                    </a:ext>
                  </a:extLst>
                </a:gridCol>
                <a:gridCol w="1683168">
                  <a:extLst>
                    <a:ext uri="{9D8B030D-6E8A-4147-A177-3AD203B41FA5}">
                      <a16:colId xmlns:a16="http://schemas.microsoft.com/office/drawing/2014/main" val="868298471"/>
                    </a:ext>
                  </a:extLst>
                </a:gridCol>
              </a:tblGrid>
              <a:tr h="0">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Inotropic Agent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Dose (mcg/kg)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Drug Kinetics and Metabolism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Effects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Adverse Effects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Special Considerations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381110"/>
                  </a:ext>
                </a:extLst>
              </a:tr>
              <a:tr h="0">
                <a:tc vMerge="1">
                  <a:txBody>
                    <a:bodyPr/>
                    <a:lstStyle/>
                    <a:p>
                      <a:endParaRPr lang="en-US"/>
                    </a:p>
                  </a:txBody>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Bolus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Infusion (/min)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HR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SVR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PVR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33965464"/>
                  </a:ext>
                </a:extLst>
              </a:tr>
              <a:tr h="0">
                <a:tc gridSpan="3">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Adrenergic agonists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4555973"/>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Dopamine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5–10</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2–20 min</a:t>
                      </a:r>
                    </a:p>
                    <a:p>
                      <a:pPr marL="0" marR="0">
                        <a:lnSpc>
                          <a:spcPct val="200000"/>
                        </a:lnSpc>
                        <a:spcBef>
                          <a:spcPts val="0"/>
                        </a:spcBef>
                        <a:spcAft>
                          <a:spcPts val="600"/>
                        </a:spcAft>
                      </a:pPr>
                      <a:r>
                        <a:rPr lang="en-US" sz="1800" dirty="0">
                          <a:effectLst/>
                          <a:latin typeface="Times New Roman" panose="02020603050405020304" pitchFamily="18" charset="0"/>
                          <a:cs typeface="Times New Roman" panose="02020603050405020304" pitchFamily="18" charset="0"/>
                        </a:rPr>
                        <a:t>R, H, P</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 HA, N, tissue necrosis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Caution: MAO-I</a:t>
                      </a:r>
                    </a:p>
                    <a:p>
                      <a:pPr marL="0" marR="0">
                        <a:lnSpc>
                          <a:spcPct val="200000"/>
                        </a:lnSpc>
                        <a:spcBef>
                          <a:spcPts val="0"/>
                        </a:spcBef>
                        <a:spcAft>
                          <a:spcPts val="600"/>
                        </a:spcAft>
                      </a:pPr>
                      <a:r>
                        <a:rPr lang="en-US" sz="1800" dirty="0">
                          <a:effectLst/>
                          <a:latin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9798206"/>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10–15</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 H, P</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987796"/>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Dobutamine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NA</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2.5–20</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 min H</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↑/↓BP, HA, T, N, F, hypersensitivity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Caution: MAO-I; CI: sulfite </a:t>
                      </a:r>
                      <a:r>
                        <a:rPr lang="fr-FR" sz="1800" dirty="0" err="1">
                          <a:effectLst/>
                          <a:latin typeface="Times New Roman" panose="02020603050405020304" pitchFamily="18" charset="0"/>
                          <a:ea typeface="Times New Roman" panose="02020603050405020304" pitchFamily="18" charset="0"/>
                          <a:cs typeface="Times New Roman" panose="02020603050405020304" pitchFamily="18" charset="0"/>
                        </a:rPr>
                        <a:t>allergy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481952"/>
                  </a:ext>
                </a:extLst>
              </a:tr>
            </a:tbl>
          </a:graphicData>
        </a:graphic>
      </p:graphicFrame>
    </p:spTree>
    <p:extLst>
      <p:ext uri="{BB962C8B-B14F-4D97-AF65-F5344CB8AC3E}">
        <p14:creationId xmlns:p14="http://schemas.microsoft.com/office/powerpoint/2010/main" val="1673217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133</a:t>
            </a:fld>
            <a:endParaRPr lang="en-US" dirty="0"/>
          </a:p>
        </p:txBody>
      </p:sp>
      <p:sp>
        <p:nvSpPr>
          <p:cNvPr id="3" name="Subtitle 5">
            <a:extLst>
              <a:ext uri="{FF2B5EF4-FFF2-40B4-BE49-F238E27FC236}">
                <a16:creationId xmlns:a16="http://schemas.microsoft.com/office/drawing/2014/main" id="{C6C81C04-A8F8-45EB-A1AB-537C9D313C8B}"/>
              </a:ext>
            </a:extLst>
          </p:cNvPr>
          <p:cNvSpPr>
            <a:spLocks noGrp="1"/>
          </p:cNvSpPr>
          <p:nvPr>
            <p:ph type="subTitle" idx="1"/>
          </p:nvPr>
        </p:nvSpPr>
        <p:spPr>
          <a:xfrm>
            <a:off x="3452811" y="1447800"/>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20. Intravenous Inotropic Agents Used in the Management of HF (</a:t>
            </a:r>
            <a:r>
              <a:rPr lang="en-US" sz="2800" b="1" dirty="0" err="1">
                <a:effectLst/>
                <a:latin typeface="Lub Dub Medium" panose="020B0603030403020204" pitchFamily="34" charset="0"/>
                <a:ea typeface="Calibri" panose="020F0502020204030204" pitchFamily="34" charset="0"/>
              </a:rPr>
              <a:t>con’t</a:t>
            </a:r>
            <a:r>
              <a:rPr lang="en-US" sz="2800" b="1" dirty="0">
                <a:latin typeface="Lub Dub Medium" panose="020B0603030403020204" pitchFamily="34" charset="0"/>
                <a:ea typeface="Calibri" panose="020F0502020204030204" pitchFamily="34" charset="0"/>
              </a:rPr>
              <a:t>.)</a:t>
            </a:r>
            <a:endParaRPr lang="en-US" dirty="0"/>
          </a:p>
        </p:txBody>
      </p:sp>
      <p:graphicFrame>
        <p:nvGraphicFramePr>
          <p:cNvPr id="8" name="Table 7">
            <a:extLst>
              <a:ext uri="{FF2B5EF4-FFF2-40B4-BE49-F238E27FC236}">
                <a16:creationId xmlns:a16="http://schemas.microsoft.com/office/drawing/2014/main" id="{3B25EC27-AFE5-4DE4-9970-62398D9CB1C2}"/>
              </a:ext>
            </a:extLst>
          </p:cNvPr>
          <p:cNvGraphicFramePr>
            <a:graphicFrameLocks noGrp="1"/>
          </p:cNvGraphicFramePr>
          <p:nvPr>
            <p:extLst>
              <p:ext uri="{D42A27DB-BD31-4B8C-83A1-F6EECF244321}">
                <p14:modId xmlns:p14="http://schemas.microsoft.com/office/powerpoint/2010/main" val="1780561947"/>
              </p:ext>
            </p:extLst>
          </p:nvPr>
        </p:nvGraphicFramePr>
        <p:xfrm>
          <a:off x="1006473" y="2791206"/>
          <a:ext cx="12617450" cy="2647188"/>
        </p:xfrm>
        <a:graphic>
          <a:graphicData uri="http://schemas.openxmlformats.org/drawingml/2006/table">
            <a:tbl>
              <a:tblPr/>
              <a:tblGrid>
                <a:gridCol w="1869906">
                  <a:extLst>
                    <a:ext uri="{9D8B030D-6E8A-4147-A177-3AD203B41FA5}">
                      <a16:colId xmlns:a16="http://schemas.microsoft.com/office/drawing/2014/main" val="3184948558"/>
                    </a:ext>
                  </a:extLst>
                </a:gridCol>
                <a:gridCol w="850416">
                  <a:extLst>
                    <a:ext uri="{9D8B030D-6E8A-4147-A177-3AD203B41FA5}">
                      <a16:colId xmlns:a16="http://schemas.microsoft.com/office/drawing/2014/main" val="1446345495"/>
                    </a:ext>
                  </a:extLst>
                </a:gridCol>
                <a:gridCol w="1281933">
                  <a:extLst>
                    <a:ext uri="{9D8B030D-6E8A-4147-A177-3AD203B41FA5}">
                      <a16:colId xmlns:a16="http://schemas.microsoft.com/office/drawing/2014/main" val="2497740967"/>
                    </a:ext>
                  </a:extLst>
                </a:gridCol>
                <a:gridCol w="1531758">
                  <a:extLst>
                    <a:ext uri="{9D8B030D-6E8A-4147-A177-3AD203B41FA5}">
                      <a16:colId xmlns:a16="http://schemas.microsoft.com/office/drawing/2014/main" val="2325525729"/>
                    </a:ext>
                  </a:extLst>
                </a:gridCol>
                <a:gridCol w="560215">
                  <a:extLst>
                    <a:ext uri="{9D8B030D-6E8A-4147-A177-3AD203B41FA5}">
                      <a16:colId xmlns:a16="http://schemas.microsoft.com/office/drawing/2014/main" val="2874086321"/>
                    </a:ext>
                  </a:extLst>
                </a:gridCol>
                <a:gridCol w="497128">
                  <a:extLst>
                    <a:ext uri="{9D8B030D-6E8A-4147-A177-3AD203B41FA5}">
                      <a16:colId xmlns:a16="http://schemas.microsoft.com/office/drawing/2014/main" val="2197737641"/>
                    </a:ext>
                  </a:extLst>
                </a:gridCol>
                <a:gridCol w="701530">
                  <a:extLst>
                    <a:ext uri="{9D8B030D-6E8A-4147-A177-3AD203B41FA5}">
                      <a16:colId xmlns:a16="http://schemas.microsoft.com/office/drawing/2014/main" val="1760585944"/>
                    </a:ext>
                  </a:extLst>
                </a:gridCol>
                <a:gridCol w="726765">
                  <a:extLst>
                    <a:ext uri="{9D8B030D-6E8A-4147-A177-3AD203B41FA5}">
                      <a16:colId xmlns:a16="http://schemas.microsoft.com/office/drawing/2014/main" val="1546767756"/>
                    </a:ext>
                  </a:extLst>
                </a:gridCol>
                <a:gridCol w="2253477">
                  <a:extLst>
                    <a:ext uri="{9D8B030D-6E8A-4147-A177-3AD203B41FA5}">
                      <a16:colId xmlns:a16="http://schemas.microsoft.com/office/drawing/2014/main" val="3804059158"/>
                    </a:ext>
                  </a:extLst>
                </a:gridCol>
                <a:gridCol w="2344322">
                  <a:extLst>
                    <a:ext uri="{9D8B030D-6E8A-4147-A177-3AD203B41FA5}">
                      <a16:colId xmlns:a16="http://schemas.microsoft.com/office/drawing/2014/main" val="1372098151"/>
                    </a:ext>
                  </a:extLst>
                </a:gridCol>
              </a:tblGrid>
              <a:tr h="0">
                <a:tc gridSpan="3">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PDE 3 inhibitor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52913"/>
                  </a:ext>
                </a:extLst>
              </a:tr>
              <a:tr h="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Milrinone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0.125–0.75</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2.5 h </a:t>
                      </a:r>
                    </a:p>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 ↓BP</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Accumulation may occur in setting of renal failure; monitor kidney function and LFTs</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769490"/>
                  </a:ext>
                </a:extLst>
              </a:tr>
            </a:tbl>
          </a:graphicData>
        </a:graphic>
      </p:graphicFrame>
    </p:spTree>
    <p:extLst>
      <p:ext uri="{BB962C8B-B14F-4D97-AF65-F5344CB8AC3E}">
        <p14:creationId xmlns:p14="http://schemas.microsoft.com/office/powerpoint/2010/main" val="41632065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134</a:t>
            </a:fld>
            <a:endParaRPr lang="en-US" dirty="0"/>
          </a:p>
        </p:txBody>
      </p:sp>
      <p:sp>
        <p:nvSpPr>
          <p:cNvPr id="3" name="Subtitle 5">
            <a:extLst>
              <a:ext uri="{FF2B5EF4-FFF2-40B4-BE49-F238E27FC236}">
                <a16:creationId xmlns:a16="http://schemas.microsoft.com/office/drawing/2014/main" id="{C4FC01F6-B6F9-40CC-8C55-14252665D5EB}"/>
              </a:ext>
            </a:extLst>
          </p:cNvPr>
          <p:cNvSpPr>
            <a:spLocks noGrp="1"/>
          </p:cNvSpPr>
          <p:nvPr>
            <p:ph type="subTitle" idx="1"/>
          </p:nvPr>
        </p:nvSpPr>
        <p:spPr>
          <a:xfrm>
            <a:off x="3452809" y="317837"/>
            <a:ext cx="7724775"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20. Intravenous Inotropic Agents Used in the Management of HF (</a:t>
            </a:r>
            <a:r>
              <a:rPr lang="en-US" sz="2800" b="1" dirty="0" err="1">
                <a:effectLst/>
                <a:latin typeface="Lub Dub Medium" panose="020B0603030403020204" pitchFamily="34" charset="0"/>
                <a:ea typeface="Calibri" panose="020F0502020204030204" pitchFamily="34" charset="0"/>
              </a:rPr>
              <a:t>con’t</a:t>
            </a:r>
            <a:r>
              <a:rPr lang="en-US" sz="2800" b="1" dirty="0">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61063BE-5A38-4889-B840-ED7107A1A617}"/>
              </a:ext>
            </a:extLst>
          </p:cNvPr>
          <p:cNvGraphicFramePr>
            <a:graphicFrameLocks noGrp="1"/>
          </p:cNvGraphicFramePr>
          <p:nvPr>
            <p:extLst>
              <p:ext uri="{D42A27DB-BD31-4B8C-83A1-F6EECF244321}">
                <p14:modId xmlns:p14="http://schemas.microsoft.com/office/powerpoint/2010/main" val="2280725027"/>
              </p:ext>
            </p:extLst>
          </p:nvPr>
        </p:nvGraphicFramePr>
        <p:xfrm>
          <a:off x="1485897" y="1524000"/>
          <a:ext cx="11658601" cy="4802858"/>
        </p:xfrm>
        <a:graphic>
          <a:graphicData uri="http://schemas.openxmlformats.org/drawingml/2006/table">
            <a:tbl>
              <a:tblPr/>
              <a:tblGrid>
                <a:gridCol w="1727805">
                  <a:extLst>
                    <a:ext uri="{9D8B030D-6E8A-4147-A177-3AD203B41FA5}">
                      <a16:colId xmlns:a16="http://schemas.microsoft.com/office/drawing/2014/main" val="3852141583"/>
                    </a:ext>
                  </a:extLst>
                </a:gridCol>
                <a:gridCol w="785790">
                  <a:extLst>
                    <a:ext uri="{9D8B030D-6E8A-4147-A177-3AD203B41FA5}">
                      <a16:colId xmlns:a16="http://schemas.microsoft.com/office/drawing/2014/main" val="3181137985"/>
                    </a:ext>
                  </a:extLst>
                </a:gridCol>
                <a:gridCol w="1563108">
                  <a:extLst>
                    <a:ext uri="{9D8B030D-6E8A-4147-A177-3AD203B41FA5}">
                      <a16:colId xmlns:a16="http://schemas.microsoft.com/office/drawing/2014/main" val="2165862381"/>
                    </a:ext>
                  </a:extLst>
                </a:gridCol>
                <a:gridCol w="1267600">
                  <a:extLst>
                    <a:ext uri="{9D8B030D-6E8A-4147-A177-3AD203B41FA5}">
                      <a16:colId xmlns:a16="http://schemas.microsoft.com/office/drawing/2014/main" val="3968317803"/>
                    </a:ext>
                  </a:extLst>
                </a:gridCol>
                <a:gridCol w="517641">
                  <a:extLst>
                    <a:ext uri="{9D8B030D-6E8A-4147-A177-3AD203B41FA5}">
                      <a16:colId xmlns:a16="http://schemas.microsoft.com/office/drawing/2014/main" val="1673576386"/>
                    </a:ext>
                  </a:extLst>
                </a:gridCol>
                <a:gridCol w="648218">
                  <a:extLst>
                    <a:ext uri="{9D8B030D-6E8A-4147-A177-3AD203B41FA5}">
                      <a16:colId xmlns:a16="http://schemas.microsoft.com/office/drawing/2014/main" val="3250147409"/>
                    </a:ext>
                  </a:extLst>
                </a:gridCol>
                <a:gridCol w="671535">
                  <a:extLst>
                    <a:ext uri="{9D8B030D-6E8A-4147-A177-3AD203B41FA5}">
                      <a16:colId xmlns:a16="http://schemas.microsoft.com/office/drawing/2014/main" val="1855167425"/>
                    </a:ext>
                  </a:extLst>
                </a:gridCol>
                <a:gridCol w="666902">
                  <a:extLst>
                    <a:ext uri="{9D8B030D-6E8A-4147-A177-3AD203B41FA5}">
                      <a16:colId xmlns:a16="http://schemas.microsoft.com/office/drawing/2014/main" val="2638967206"/>
                    </a:ext>
                  </a:extLst>
                </a:gridCol>
                <a:gridCol w="2057400">
                  <a:extLst>
                    <a:ext uri="{9D8B030D-6E8A-4147-A177-3AD203B41FA5}">
                      <a16:colId xmlns:a16="http://schemas.microsoft.com/office/drawing/2014/main" val="4175700165"/>
                    </a:ext>
                  </a:extLst>
                </a:gridCol>
                <a:gridCol w="1752602">
                  <a:extLst>
                    <a:ext uri="{9D8B030D-6E8A-4147-A177-3AD203B41FA5}">
                      <a16:colId xmlns:a16="http://schemas.microsoft.com/office/drawing/2014/main" val="2771990038"/>
                    </a:ext>
                  </a:extLst>
                </a:gridCol>
              </a:tblGrid>
              <a:tr h="493419">
                <a:tc gridSpan="3">
                  <a:txBody>
                    <a:bodyPr/>
                    <a:lstStyle/>
                    <a:p>
                      <a:pPr marL="0" marR="0">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Vasopressors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686717"/>
                  </a:ext>
                </a:extLst>
              </a:tr>
              <a:tr h="1633811">
                <a:tc rowSpan="2">
                  <a:txBody>
                    <a:bodyPr/>
                    <a:lstStyle/>
                    <a:p>
                      <a:pPr marL="0" marR="0">
                        <a:lnSpc>
                          <a:spcPct val="200000"/>
                        </a:lnSpc>
                        <a:spcBef>
                          <a:spcPts val="30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Epinephrine</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300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5–15 mcg/min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2–3 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HA, 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Caution: MAO-I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625037"/>
                  </a:ext>
                </a:extLst>
              </a:tr>
              <a:tr h="1039558">
                <a:tc vMerge="1">
                  <a:txBody>
                    <a:bodyPr/>
                    <a:lstStyle/>
                    <a:p>
                      <a:endParaRPr lang="en-US"/>
                    </a:p>
                  </a:txBody>
                  <a:tcPr/>
                </a:tc>
                <a:tc vMerge="1">
                  <a:txBody>
                    <a:bodyPr/>
                    <a:lstStyle/>
                    <a:p>
                      <a:endParaRPr lang="en-US"/>
                    </a:p>
                  </a:txBody>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15–20 mcg/min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2–3 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HA, T, </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Caution: MAO-I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822176"/>
                  </a:ext>
                </a:extLst>
              </a:tr>
              <a:tr h="1633811">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Norepinephrine</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0.5–30 mcg/min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2.5 min</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HR, tissue necrosis</a:t>
                      </a: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Caution: MAO-I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302" marR="15302" marT="15302" marB="153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34435"/>
                  </a:ext>
                </a:extLst>
              </a:tr>
            </a:tbl>
          </a:graphicData>
        </a:graphic>
      </p:graphicFrame>
      <p:sp>
        <p:nvSpPr>
          <p:cNvPr id="6" name="TextBox 5">
            <a:extLst>
              <a:ext uri="{FF2B5EF4-FFF2-40B4-BE49-F238E27FC236}">
                <a16:creationId xmlns:a16="http://schemas.microsoft.com/office/drawing/2014/main" id="{4841E868-2DB3-4180-8ED2-BB6E8093975F}"/>
              </a:ext>
            </a:extLst>
          </p:cNvPr>
          <p:cNvSpPr txBox="1"/>
          <p:nvPr/>
        </p:nvSpPr>
        <p:spPr>
          <a:xfrm>
            <a:off x="1485897" y="6477000"/>
            <a:ext cx="7848600" cy="1015663"/>
          </a:xfrm>
          <a:prstGeom prst="rect">
            <a:avLst/>
          </a:prstGeom>
          <a:noFill/>
        </p:spPr>
        <p:txBody>
          <a:bodyPr wrap="square">
            <a:spAutoFit/>
          </a:bodyPr>
          <a:lstStyle/>
          <a:p>
            <a:r>
              <a:rPr lang="en-US" sz="1200" dirty="0">
                <a:latin typeface="Lub Dub Medium" panose="020B0603030403020204" pitchFamily="34" charset="0"/>
              </a:rPr>
              <a:t>BP indicates blood pressure; CI, contraindication; CO, cardiac output; F, fever; H, hepatic; HA, headache; HF, heart failure; HR, heart rate; LFT, liver function test; MAO-I, monoamine oxidase inhibitor; N, nausea; NA, not applicable; NR, not recommended; P, plasma; PDE, phosphodiesterase; PVR, pulmonary vascular resistance; R, renal; SVR, systemic vascular resistance; T, tachyarrhythmias; and t1/2, elimination half-life.</a:t>
            </a:r>
          </a:p>
        </p:txBody>
      </p:sp>
      <p:sp>
        <p:nvSpPr>
          <p:cNvPr id="8" name="TextBox 7">
            <a:extLst>
              <a:ext uri="{FF2B5EF4-FFF2-40B4-BE49-F238E27FC236}">
                <a16:creationId xmlns:a16="http://schemas.microsoft.com/office/drawing/2014/main" id="{5AE555FC-B4EB-47D5-AED8-ADA88E63976E}"/>
              </a:ext>
            </a:extLst>
          </p:cNvPr>
          <p:cNvSpPr txBox="1"/>
          <p:nvPr/>
        </p:nvSpPr>
        <p:spPr>
          <a:xfrm>
            <a:off x="9883259" y="6477000"/>
            <a:ext cx="4114800" cy="828764"/>
          </a:xfrm>
          <a:prstGeom prst="rect">
            <a:avLst/>
          </a:prstGeom>
          <a:noFill/>
        </p:spPr>
        <p:txBody>
          <a:bodyPr wrap="square">
            <a:spAutoFit/>
          </a:bodyPr>
          <a:lstStyle/>
          <a:p>
            <a:r>
              <a:rPr lang="en-US" sz="1200" dirty="0">
                <a:latin typeface="Lub Dub Medium" panose="020B0603030403020204" pitchFamily="34" charset="0"/>
              </a:rPr>
              <a:t>Up arrow means increase.</a:t>
            </a:r>
          </a:p>
          <a:p>
            <a:r>
              <a:rPr lang="en-US" sz="1200" dirty="0">
                <a:latin typeface="Lub Dub Medium" panose="020B0603030403020204" pitchFamily="34" charset="0"/>
              </a:rPr>
              <a:t>Side arrow means no change.</a:t>
            </a:r>
          </a:p>
          <a:p>
            <a:r>
              <a:rPr lang="en-US" sz="1200" dirty="0">
                <a:latin typeface="Lub Dub Medium" panose="020B0603030403020204" pitchFamily="34" charset="0"/>
              </a:rPr>
              <a:t>Down arrow means decrease.</a:t>
            </a:r>
          </a:p>
          <a:p>
            <a:r>
              <a:rPr lang="en-US" sz="1200" dirty="0">
                <a:latin typeface="Lub Dub Medium" panose="020B0603030403020204" pitchFamily="34" charset="0"/>
              </a:rPr>
              <a:t>Up/down arrow means either increase or decrease.</a:t>
            </a:r>
          </a:p>
        </p:txBody>
      </p:sp>
    </p:spTree>
    <p:extLst>
      <p:ext uri="{BB962C8B-B14F-4D97-AF65-F5344CB8AC3E}">
        <p14:creationId xmlns:p14="http://schemas.microsoft.com/office/powerpoint/2010/main" val="18342379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135</a:t>
            </a:fld>
            <a:endParaRPr lang="en-US" dirty="0"/>
          </a:p>
        </p:txBody>
      </p:sp>
      <p:sp>
        <p:nvSpPr>
          <p:cNvPr id="3" name="Subtitle 1">
            <a:extLst>
              <a:ext uri="{FF2B5EF4-FFF2-40B4-BE49-F238E27FC236}">
                <a16:creationId xmlns:a16="http://schemas.microsoft.com/office/drawing/2014/main" id="{F4969180-C48D-40F4-8881-B6BB36A31CA3}"/>
              </a:ext>
            </a:extLst>
          </p:cNvPr>
          <p:cNvSpPr>
            <a:spLocks noGrp="1"/>
          </p:cNvSpPr>
          <p:nvPr>
            <p:ph type="subTitle" idx="1"/>
          </p:nvPr>
        </p:nvSpPr>
        <p:spPr>
          <a:xfrm>
            <a:off x="3631842" y="381000"/>
            <a:ext cx="7366715" cy="677380"/>
          </a:xfrm>
        </p:spPr>
        <p:txBody>
          <a:bodyPr/>
          <a:lstStyle/>
          <a:p>
            <a:pPr algn="ctr"/>
            <a:r>
              <a:rPr lang="en-US" sz="3600" b="1" dirty="0"/>
              <a:t>Mechanical Circulatory Support</a:t>
            </a:r>
          </a:p>
        </p:txBody>
      </p:sp>
      <p:graphicFrame>
        <p:nvGraphicFramePr>
          <p:cNvPr id="6" name="Table 5">
            <a:extLst>
              <a:ext uri="{FF2B5EF4-FFF2-40B4-BE49-F238E27FC236}">
                <a16:creationId xmlns:a16="http://schemas.microsoft.com/office/drawing/2014/main" id="{A6F11AAF-A45C-492F-9F1A-D53BD2087C1F}"/>
              </a:ext>
            </a:extLst>
          </p:cNvPr>
          <p:cNvGraphicFramePr>
            <a:graphicFrameLocks noGrp="1"/>
          </p:cNvGraphicFramePr>
          <p:nvPr>
            <p:extLst>
              <p:ext uri="{D42A27DB-BD31-4B8C-83A1-F6EECF244321}">
                <p14:modId xmlns:p14="http://schemas.microsoft.com/office/powerpoint/2010/main" val="3675783647"/>
              </p:ext>
            </p:extLst>
          </p:nvPr>
        </p:nvGraphicFramePr>
        <p:xfrm>
          <a:off x="2476500" y="1142781"/>
          <a:ext cx="9677400" cy="5944038"/>
        </p:xfrm>
        <a:graphic>
          <a:graphicData uri="http://schemas.openxmlformats.org/drawingml/2006/table">
            <a:tbl>
              <a:tblPr firstRow="1" firstCol="1" bandRow="1"/>
              <a:tblGrid>
                <a:gridCol w="1070840">
                  <a:extLst>
                    <a:ext uri="{9D8B030D-6E8A-4147-A177-3AD203B41FA5}">
                      <a16:colId xmlns:a16="http://schemas.microsoft.com/office/drawing/2014/main" val="2057376894"/>
                    </a:ext>
                  </a:extLst>
                </a:gridCol>
                <a:gridCol w="986168">
                  <a:extLst>
                    <a:ext uri="{9D8B030D-6E8A-4147-A177-3AD203B41FA5}">
                      <a16:colId xmlns:a16="http://schemas.microsoft.com/office/drawing/2014/main" val="1166067590"/>
                    </a:ext>
                  </a:extLst>
                </a:gridCol>
                <a:gridCol w="7620392">
                  <a:extLst>
                    <a:ext uri="{9D8B030D-6E8A-4147-A177-3AD203B41FA5}">
                      <a16:colId xmlns:a16="http://schemas.microsoft.com/office/drawing/2014/main" val="1853724798"/>
                    </a:ext>
                  </a:extLst>
                </a:gridCol>
              </a:tblGrid>
              <a:tr h="115205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Mechanical Circulatory Support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8714659"/>
                  </a:ext>
                </a:extLst>
              </a:tr>
              <a:tr h="4117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218341"/>
                  </a:ext>
                </a:extLst>
              </a:tr>
              <a:tr h="23657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NYHA class IV symptoms who are deemed to be dependent on continuous intravenous inotropes or temporary MCS, durable LVAD implantation is effective to improve functional status, QOL, and survival.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2026150"/>
                  </a:ext>
                </a:extLst>
              </a:tr>
              <a:tr h="19611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have NYHA class IV symptoms despite GDMT, durable MCS can be beneficial to improve symptoms, improve functional class, and reduce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326826"/>
                  </a:ext>
                </a:extLst>
              </a:tr>
            </a:tbl>
          </a:graphicData>
        </a:graphic>
      </p:graphicFrame>
    </p:spTree>
    <p:extLst>
      <p:ext uri="{BB962C8B-B14F-4D97-AF65-F5344CB8AC3E}">
        <p14:creationId xmlns:p14="http://schemas.microsoft.com/office/powerpoint/2010/main" val="31376485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136</a:t>
            </a:fld>
            <a:endParaRPr lang="en-US" dirty="0"/>
          </a:p>
        </p:txBody>
      </p:sp>
      <p:sp>
        <p:nvSpPr>
          <p:cNvPr id="3" name="Subtitle 1">
            <a:extLst>
              <a:ext uri="{FF2B5EF4-FFF2-40B4-BE49-F238E27FC236}">
                <a16:creationId xmlns:a16="http://schemas.microsoft.com/office/drawing/2014/main" id="{9147C6B6-301D-4CF0-9BBC-7E282C02601C}"/>
              </a:ext>
            </a:extLst>
          </p:cNvPr>
          <p:cNvSpPr>
            <a:spLocks noGrp="1"/>
          </p:cNvSpPr>
          <p:nvPr>
            <p:ph type="subTitle" idx="1"/>
          </p:nvPr>
        </p:nvSpPr>
        <p:spPr>
          <a:xfrm>
            <a:off x="3631841" y="838200"/>
            <a:ext cx="7366715" cy="677380"/>
          </a:xfrm>
        </p:spPr>
        <p:txBody>
          <a:bodyPr/>
          <a:lstStyle/>
          <a:p>
            <a:pPr algn="ctr"/>
            <a:r>
              <a:rPr lang="en-US" sz="3600" b="1" dirty="0"/>
              <a:t>Mechanical Circulatory Support</a:t>
            </a:r>
          </a:p>
        </p:txBody>
      </p:sp>
      <p:graphicFrame>
        <p:nvGraphicFramePr>
          <p:cNvPr id="2" name="Table 1">
            <a:extLst>
              <a:ext uri="{FF2B5EF4-FFF2-40B4-BE49-F238E27FC236}">
                <a16:creationId xmlns:a16="http://schemas.microsoft.com/office/drawing/2014/main" id="{C4A8B2D9-23E1-462D-AF17-B18AE757A2F3}"/>
              </a:ext>
            </a:extLst>
          </p:cNvPr>
          <p:cNvGraphicFramePr>
            <a:graphicFrameLocks noGrp="1"/>
          </p:cNvGraphicFramePr>
          <p:nvPr>
            <p:extLst>
              <p:ext uri="{D42A27DB-BD31-4B8C-83A1-F6EECF244321}">
                <p14:modId xmlns:p14="http://schemas.microsoft.com/office/powerpoint/2010/main" val="3291287972"/>
              </p:ext>
            </p:extLst>
          </p:nvPr>
        </p:nvGraphicFramePr>
        <p:xfrm>
          <a:off x="2285999" y="1704120"/>
          <a:ext cx="10058401" cy="4821360"/>
        </p:xfrm>
        <a:graphic>
          <a:graphicData uri="http://schemas.openxmlformats.org/drawingml/2006/table">
            <a:tbl>
              <a:tblPr firstRow="1" firstCol="1" bandRow="1"/>
              <a:tblGrid>
                <a:gridCol w="1112999">
                  <a:extLst>
                    <a:ext uri="{9D8B030D-6E8A-4147-A177-3AD203B41FA5}">
                      <a16:colId xmlns:a16="http://schemas.microsoft.com/office/drawing/2014/main" val="1178042359"/>
                    </a:ext>
                  </a:extLst>
                </a:gridCol>
                <a:gridCol w="1024994">
                  <a:extLst>
                    <a:ext uri="{9D8B030D-6E8A-4147-A177-3AD203B41FA5}">
                      <a16:colId xmlns:a16="http://schemas.microsoft.com/office/drawing/2014/main" val="850747816"/>
                    </a:ext>
                  </a:extLst>
                </a:gridCol>
                <a:gridCol w="7920408">
                  <a:extLst>
                    <a:ext uri="{9D8B030D-6E8A-4147-A177-3AD203B41FA5}">
                      <a16:colId xmlns:a16="http://schemas.microsoft.com/office/drawing/2014/main" val="2641016334"/>
                    </a:ext>
                  </a:extLst>
                </a:gridCol>
              </a:tblGrid>
              <a:tr h="228600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Uncertain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have NYHA class IV symptoms despite GDMT, durable MCS devices provide low to intermediate economic value based on current costs and 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864486"/>
                  </a:ext>
                </a:extLst>
              </a:tr>
              <a:tr h="253536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hemodynamic compromise and shock, temporary MCS, including percutaneous and extracorporeal ventricular assist devices, are reasonable as a “bridge to recovery” or “bridge to decision”.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023880"/>
                  </a:ext>
                </a:extLst>
              </a:tr>
            </a:tbl>
          </a:graphicData>
        </a:graphic>
      </p:graphicFrame>
    </p:spTree>
    <p:extLst>
      <p:ext uri="{BB962C8B-B14F-4D97-AF65-F5344CB8AC3E}">
        <p14:creationId xmlns:p14="http://schemas.microsoft.com/office/powerpoint/2010/main" val="22962777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137</a:t>
            </a:fld>
            <a:endParaRPr lang="en-US" dirty="0"/>
          </a:p>
        </p:txBody>
      </p:sp>
      <p:sp>
        <p:nvSpPr>
          <p:cNvPr id="3" name="Subtitle 1">
            <a:extLst>
              <a:ext uri="{FF2B5EF4-FFF2-40B4-BE49-F238E27FC236}">
                <a16:creationId xmlns:a16="http://schemas.microsoft.com/office/drawing/2014/main" id="{D6FE1763-F049-477E-B7C9-0D16FC3077C4}"/>
              </a:ext>
            </a:extLst>
          </p:cNvPr>
          <p:cNvSpPr>
            <a:spLocks noGrp="1"/>
          </p:cNvSpPr>
          <p:nvPr>
            <p:ph type="subTitle" idx="1"/>
          </p:nvPr>
        </p:nvSpPr>
        <p:spPr>
          <a:xfrm>
            <a:off x="4406717" y="1066800"/>
            <a:ext cx="5816959" cy="533400"/>
          </a:xfrm>
        </p:spPr>
        <p:txBody>
          <a:bodyPr/>
          <a:lstStyle/>
          <a:p>
            <a:pPr algn="ctr"/>
            <a:r>
              <a:rPr lang="en-US" sz="3600" b="1" dirty="0"/>
              <a:t>Cardiac Transplantation </a:t>
            </a:r>
          </a:p>
        </p:txBody>
      </p:sp>
      <p:graphicFrame>
        <p:nvGraphicFramePr>
          <p:cNvPr id="2" name="Table 1">
            <a:extLst>
              <a:ext uri="{FF2B5EF4-FFF2-40B4-BE49-F238E27FC236}">
                <a16:creationId xmlns:a16="http://schemas.microsoft.com/office/drawing/2014/main" id="{D962305F-9BC8-401E-A35B-48931B22AE40}"/>
              </a:ext>
            </a:extLst>
          </p:cNvPr>
          <p:cNvGraphicFramePr>
            <a:graphicFrameLocks noGrp="1"/>
          </p:cNvGraphicFramePr>
          <p:nvPr>
            <p:extLst>
              <p:ext uri="{D42A27DB-BD31-4B8C-83A1-F6EECF244321}">
                <p14:modId xmlns:p14="http://schemas.microsoft.com/office/powerpoint/2010/main" val="3868438929"/>
              </p:ext>
            </p:extLst>
          </p:nvPr>
        </p:nvGraphicFramePr>
        <p:xfrm>
          <a:off x="1836735" y="1904999"/>
          <a:ext cx="10956925" cy="4419601"/>
        </p:xfrm>
        <a:graphic>
          <a:graphicData uri="http://schemas.openxmlformats.org/drawingml/2006/table">
            <a:tbl>
              <a:tblPr firstRow="1" firstCol="1" bandRow="1"/>
              <a:tblGrid>
                <a:gridCol w="1119797">
                  <a:extLst>
                    <a:ext uri="{9D8B030D-6E8A-4147-A177-3AD203B41FA5}">
                      <a16:colId xmlns:a16="http://schemas.microsoft.com/office/drawing/2014/main" val="3716067788"/>
                    </a:ext>
                  </a:extLst>
                </a:gridCol>
                <a:gridCol w="1168008">
                  <a:extLst>
                    <a:ext uri="{9D8B030D-6E8A-4147-A177-3AD203B41FA5}">
                      <a16:colId xmlns:a16="http://schemas.microsoft.com/office/drawing/2014/main" val="2508493415"/>
                    </a:ext>
                  </a:extLst>
                </a:gridCol>
                <a:gridCol w="8669120">
                  <a:extLst>
                    <a:ext uri="{9D8B030D-6E8A-4147-A177-3AD203B41FA5}">
                      <a16:colId xmlns:a16="http://schemas.microsoft.com/office/drawing/2014/main" val="3581917045"/>
                    </a:ext>
                  </a:extLst>
                </a:gridCol>
              </a:tblGrid>
              <a:tr h="58622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Cardiac Transplantation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1673961"/>
                  </a:ext>
                </a:extLst>
              </a:tr>
              <a:tr h="5862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183481"/>
                  </a:ext>
                </a:extLst>
              </a:tr>
              <a:tr h="12777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selected patients with advanced HF despite GDMT, cardiac transplantation is indicated to improve survival and QOL (1-3).</a:t>
                      </a: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526862"/>
                  </a:ext>
                </a:extLst>
              </a:tr>
              <a:tr h="1969354">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Intermediate Value (C-LD)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649" marR="646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stage D (advanced) HF despite GDMT, cardiac transplantation provides intermediate economic value (4). </a:t>
                      </a:r>
                    </a:p>
                  </a:txBody>
                  <a:tcPr marL="64649" marR="64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813190"/>
                  </a:ext>
                </a:extLst>
              </a:tr>
            </a:tbl>
          </a:graphicData>
        </a:graphic>
      </p:graphicFrame>
    </p:spTree>
    <p:extLst>
      <p:ext uri="{BB962C8B-B14F-4D97-AF65-F5344CB8AC3E}">
        <p14:creationId xmlns:p14="http://schemas.microsoft.com/office/powerpoint/2010/main" val="25329661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CD2A32-8935-40F5-BFBA-6D739D08F409}"/>
              </a:ext>
            </a:extLst>
          </p:cNvPr>
          <p:cNvSpPr>
            <a:spLocks noGrp="1"/>
          </p:cNvSpPr>
          <p:nvPr>
            <p:ph type="sldNum" sz="quarter" idx="4"/>
          </p:nvPr>
        </p:nvSpPr>
        <p:spPr/>
        <p:txBody>
          <a:bodyPr/>
          <a:lstStyle/>
          <a:p>
            <a:fld id="{01CD3B2E-BC1C-6C4D-9D91-A67B950EE325}" type="slidenum">
              <a:rPr lang="en-US" smtClean="0"/>
              <a:pPr/>
              <a:t>138</a:t>
            </a:fld>
            <a:endParaRPr lang="en-US" dirty="0"/>
          </a:p>
        </p:txBody>
      </p:sp>
      <p:sp>
        <p:nvSpPr>
          <p:cNvPr id="5" name="Subtitle 6">
            <a:extLst>
              <a:ext uri="{FF2B5EF4-FFF2-40B4-BE49-F238E27FC236}">
                <a16:creationId xmlns:a16="http://schemas.microsoft.com/office/drawing/2014/main" id="{10ACB665-FFAB-4676-A17A-9CDF50627B34}"/>
              </a:ext>
            </a:extLst>
          </p:cNvPr>
          <p:cNvSpPr txBox="1">
            <a:spLocks/>
          </p:cNvSpPr>
          <p:nvPr/>
        </p:nvSpPr>
        <p:spPr>
          <a:xfrm>
            <a:off x="3205162" y="3362325"/>
            <a:ext cx="8220075" cy="1504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Patients Hospitalized With Acute Decompensated HF</a:t>
            </a:r>
          </a:p>
        </p:txBody>
      </p:sp>
    </p:spTree>
    <p:extLst>
      <p:ext uri="{BB962C8B-B14F-4D97-AF65-F5344CB8AC3E}">
        <p14:creationId xmlns:p14="http://schemas.microsoft.com/office/powerpoint/2010/main" val="236750543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139</a:t>
            </a:fld>
            <a:endParaRPr lang="en-US" dirty="0"/>
          </a:p>
        </p:txBody>
      </p:sp>
      <p:sp>
        <p:nvSpPr>
          <p:cNvPr id="5" name="Subtitle 1">
            <a:extLst>
              <a:ext uri="{FF2B5EF4-FFF2-40B4-BE49-F238E27FC236}">
                <a16:creationId xmlns:a16="http://schemas.microsoft.com/office/drawing/2014/main" id="{7E755F0F-2B05-444A-A8AB-8AA297B5D075}"/>
              </a:ext>
            </a:extLst>
          </p:cNvPr>
          <p:cNvSpPr>
            <a:spLocks noGrp="1"/>
          </p:cNvSpPr>
          <p:nvPr>
            <p:ph type="subTitle" idx="1"/>
          </p:nvPr>
        </p:nvSpPr>
        <p:spPr>
          <a:xfrm>
            <a:off x="3079658" y="533400"/>
            <a:ext cx="8471083" cy="1143000"/>
          </a:xfrm>
        </p:spPr>
        <p:txBody>
          <a:bodyPr/>
          <a:lstStyle/>
          <a:p>
            <a:pPr algn="ctr"/>
            <a:r>
              <a:rPr lang="en-US" sz="3600" b="1" dirty="0"/>
              <a:t>Assessment of Patients Hospitalized With Decompensated HF</a:t>
            </a:r>
          </a:p>
        </p:txBody>
      </p:sp>
      <p:graphicFrame>
        <p:nvGraphicFramePr>
          <p:cNvPr id="6" name="Table 5">
            <a:extLst>
              <a:ext uri="{FF2B5EF4-FFF2-40B4-BE49-F238E27FC236}">
                <a16:creationId xmlns:a16="http://schemas.microsoft.com/office/drawing/2014/main" id="{A9164173-C8FD-4644-AAB1-17805B76859A}"/>
              </a:ext>
            </a:extLst>
          </p:cNvPr>
          <p:cNvGraphicFramePr>
            <a:graphicFrameLocks noGrp="1"/>
          </p:cNvGraphicFramePr>
          <p:nvPr>
            <p:extLst>
              <p:ext uri="{D42A27DB-BD31-4B8C-83A1-F6EECF244321}">
                <p14:modId xmlns:p14="http://schemas.microsoft.com/office/powerpoint/2010/main" val="434669619"/>
              </p:ext>
            </p:extLst>
          </p:nvPr>
        </p:nvGraphicFramePr>
        <p:xfrm>
          <a:off x="2209799" y="1676400"/>
          <a:ext cx="10210799" cy="5491852"/>
        </p:xfrm>
        <a:graphic>
          <a:graphicData uri="http://schemas.openxmlformats.org/drawingml/2006/table">
            <a:tbl>
              <a:tblPr firstRow="1" firstCol="1" bandRow="1"/>
              <a:tblGrid>
                <a:gridCol w="931225">
                  <a:extLst>
                    <a:ext uri="{9D8B030D-6E8A-4147-A177-3AD203B41FA5}">
                      <a16:colId xmlns:a16="http://schemas.microsoft.com/office/drawing/2014/main" val="3256612956"/>
                    </a:ext>
                  </a:extLst>
                </a:gridCol>
                <a:gridCol w="1031291">
                  <a:extLst>
                    <a:ext uri="{9D8B030D-6E8A-4147-A177-3AD203B41FA5}">
                      <a16:colId xmlns:a16="http://schemas.microsoft.com/office/drawing/2014/main" val="2809012147"/>
                    </a:ext>
                  </a:extLst>
                </a:gridCol>
                <a:gridCol w="8248283">
                  <a:extLst>
                    <a:ext uri="{9D8B030D-6E8A-4147-A177-3AD203B41FA5}">
                      <a16:colId xmlns:a16="http://schemas.microsoft.com/office/drawing/2014/main" val="1439969319"/>
                    </a:ext>
                  </a:extLst>
                </a:gridCol>
              </a:tblGrid>
              <a:tr h="931608">
                <a:tc gridSpan="3">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Assessment of Patients Hospitalized With Decompensated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6291966"/>
                  </a:ext>
                </a:extLst>
              </a:tr>
              <a:tr h="103350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severity of congestion and adequacy of perfusion should be assessed to guide triage and initial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728178"/>
                  </a:ext>
                </a:extLst>
              </a:tr>
              <a:tr h="14902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the common precipitating factors and the overall patient trajectory should be assessed to guide appropriate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792035"/>
                  </a:ext>
                </a:extLst>
              </a:tr>
              <a:tr h="47415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Goals for Optimization and Continuation of GDMT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7400831"/>
                  </a:ext>
                </a:extLst>
              </a:tr>
              <a:tr h="14902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Clr>
                          <a:srgbClr val="000000"/>
                        </a:buClr>
                        <a:buSzPct val="100000"/>
                        <a:buFont typeface="+mj-lt"/>
                        <a:buAutoNum type="arabicPeriod" startAt="3"/>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admitted with HF, treatment should address reversible factors, establish optimal volume status, and advance GDMT toward targets for outpatient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825903"/>
                  </a:ext>
                </a:extLst>
              </a:tr>
            </a:tbl>
          </a:graphicData>
        </a:graphic>
      </p:graphicFrame>
    </p:spTree>
    <p:extLst>
      <p:ext uri="{BB962C8B-B14F-4D97-AF65-F5344CB8AC3E}">
        <p14:creationId xmlns:p14="http://schemas.microsoft.com/office/powerpoint/2010/main" val="7820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962400" y="1524000"/>
            <a:ext cx="67056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514600"/>
            <a:ext cx="12877800" cy="1981200"/>
          </a:xfrm>
          <a:prstGeom prst="rect">
            <a:avLst/>
          </a:prstGeom>
        </p:spPr>
        <p:txBody>
          <a:bodyPr/>
          <a:lstStyle/>
          <a:p>
            <a:pPr marL="0" indent="0">
              <a:buNone/>
            </a:pPr>
            <a:r>
              <a:rPr lang="en-US" sz="3200" dirty="0">
                <a:latin typeface="Lub Dub Medium" panose="020B0603030403020204" pitchFamily="34" charset="0"/>
              </a:rPr>
              <a:t>10.	Recommendations are provided for select patients with HF and iron deficiency, anemia, hypertension, sleep disorders, type 2 diabetes, atrial fibrillation, coronary artery disease and malignancy.</a:t>
            </a:r>
          </a:p>
        </p:txBody>
      </p:sp>
    </p:spTree>
    <p:extLst>
      <p:ext uri="{BB962C8B-B14F-4D97-AF65-F5344CB8AC3E}">
        <p14:creationId xmlns:p14="http://schemas.microsoft.com/office/powerpoint/2010/main" val="346909577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140</a:t>
            </a:fld>
            <a:endParaRPr lang="en-US" dirty="0"/>
          </a:p>
        </p:txBody>
      </p:sp>
      <p:sp>
        <p:nvSpPr>
          <p:cNvPr id="3" name="Subtitle 5">
            <a:extLst>
              <a:ext uri="{FF2B5EF4-FFF2-40B4-BE49-F238E27FC236}">
                <a16:creationId xmlns:a16="http://schemas.microsoft.com/office/drawing/2014/main" id="{F00E3AB4-A2F3-4592-9C2B-F4230CCEE45E}"/>
              </a:ext>
            </a:extLst>
          </p:cNvPr>
          <p:cNvSpPr>
            <a:spLocks noGrp="1"/>
          </p:cNvSpPr>
          <p:nvPr>
            <p:ph type="subTitle" idx="1"/>
          </p:nvPr>
        </p:nvSpPr>
        <p:spPr>
          <a:xfrm>
            <a:off x="304800" y="1371600"/>
            <a:ext cx="3124200" cy="2971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21. Common Factors Precipitating HF Hospitalization With Acute Decompensated HF</a:t>
            </a:r>
            <a:endParaRPr lang="en-US" dirty="0"/>
          </a:p>
        </p:txBody>
      </p:sp>
      <p:graphicFrame>
        <p:nvGraphicFramePr>
          <p:cNvPr id="2" name="Table 1">
            <a:extLst>
              <a:ext uri="{FF2B5EF4-FFF2-40B4-BE49-F238E27FC236}">
                <a16:creationId xmlns:a16="http://schemas.microsoft.com/office/drawing/2014/main" id="{5687C158-B3C4-41E5-9039-683526BDF6A2}"/>
              </a:ext>
            </a:extLst>
          </p:cNvPr>
          <p:cNvGraphicFramePr>
            <a:graphicFrameLocks noGrp="1"/>
          </p:cNvGraphicFramePr>
          <p:nvPr>
            <p:extLst>
              <p:ext uri="{D42A27DB-BD31-4B8C-83A1-F6EECF244321}">
                <p14:modId xmlns:p14="http://schemas.microsoft.com/office/powerpoint/2010/main" val="1154855025"/>
              </p:ext>
            </p:extLst>
          </p:nvPr>
        </p:nvGraphicFramePr>
        <p:xfrm>
          <a:off x="3924300" y="304800"/>
          <a:ext cx="6781800" cy="6871585"/>
        </p:xfrm>
        <a:graphic>
          <a:graphicData uri="http://schemas.openxmlformats.org/drawingml/2006/table">
            <a:tbl>
              <a:tblPr firstRow="1" firstCol="1" bandRow="1"/>
              <a:tblGrid>
                <a:gridCol w="6781800">
                  <a:extLst>
                    <a:ext uri="{9D8B030D-6E8A-4147-A177-3AD203B41FA5}">
                      <a16:colId xmlns:a16="http://schemas.microsoft.com/office/drawing/2014/main" val="2666734999"/>
                    </a:ext>
                  </a:extLst>
                </a:gridCol>
              </a:tblGrid>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ACS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901085"/>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Uncontrolled 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337357"/>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AF and other arrhythmias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693431"/>
                  </a:ext>
                </a:extLst>
              </a:tr>
              <a:tr h="909243">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Additional cardiac disease (e.g., endocarditis)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203425"/>
                  </a:ext>
                </a:extLst>
              </a:tr>
              <a:tr h="909243">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Acute infections (e.g., pneumonia, urinary tract)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816626"/>
                  </a:ext>
                </a:extLst>
              </a:tr>
              <a:tr h="909243">
                <a:tc>
                  <a: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rPr>
                        <a:t>Nonadherence with medication regimen or dietary intake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2661966"/>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Anemia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543143"/>
                  </a:ext>
                </a:extLst>
              </a:tr>
              <a:tr h="417145">
                <a:tc>
                  <a:txBody>
                    <a:bodyPr/>
                    <a:lstStyle/>
                    <a:p>
                      <a:pPr marL="0" marR="0">
                        <a:lnSpc>
                          <a:spcPct val="200000"/>
                        </a:lnSpc>
                        <a:spcBef>
                          <a:spcPts val="0"/>
                        </a:spcBef>
                        <a:spcAft>
                          <a:spcPts val="800"/>
                        </a:spcAft>
                      </a:pPr>
                      <a:r>
                        <a:rPr lang="en-US" sz="1800">
                          <a:effectLst/>
                          <a:latin typeface="Times New Roman" panose="02020603050405020304" pitchFamily="18" charset="0"/>
                          <a:ea typeface="Calibri" panose="020F0502020204030204" pitchFamily="34" charset="0"/>
                        </a:rPr>
                        <a:t>Hyper- or hypothyroidism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107686"/>
                  </a:ext>
                </a:extLst>
              </a:tr>
              <a:tr h="909243">
                <a:tc>
                  <a: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rPr>
                        <a:t>Medications that increase sodium retention (e.g., NSAID)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606424"/>
                  </a:ext>
                </a:extLst>
              </a:tr>
              <a:tr h="909243">
                <a:tc>
                  <a:txBody>
                    <a:bodyPr/>
                    <a:lstStyle/>
                    <a:p>
                      <a:pPr marL="0" marR="0">
                        <a:lnSpc>
                          <a:spcPct val="200000"/>
                        </a:lnSpc>
                        <a:spcBef>
                          <a:spcPts val="0"/>
                        </a:spcBef>
                        <a:spcAft>
                          <a:spcPts val="800"/>
                        </a:spcAft>
                      </a:pPr>
                      <a:r>
                        <a:rPr lang="en-US" sz="1800" dirty="0">
                          <a:effectLst/>
                          <a:latin typeface="Times New Roman" panose="02020603050405020304" pitchFamily="18" charset="0"/>
                          <a:ea typeface="Calibri" panose="020F0502020204030204" pitchFamily="34" charset="0"/>
                        </a:rPr>
                        <a:t>Medications with negative inotropic effect (e.g., verapamil)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494406"/>
                  </a:ext>
                </a:extLst>
              </a:tr>
            </a:tbl>
          </a:graphicData>
        </a:graphic>
      </p:graphicFrame>
      <p:sp>
        <p:nvSpPr>
          <p:cNvPr id="6" name="TextBox 5">
            <a:extLst>
              <a:ext uri="{FF2B5EF4-FFF2-40B4-BE49-F238E27FC236}">
                <a16:creationId xmlns:a16="http://schemas.microsoft.com/office/drawing/2014/main" id="{89475B25-5B7C-417F-837B-0AE5DA04706E}"/>
              </a:ext>
            </a:extLst>
          </p:cNvPr>
          <p:cNvSpPr txBox="1"/>
          <p:nvPr/>
        </p:nvSpPr>
        <p:spPr>
          <a:xfrm>
            <a:off x="331519" y="6160722"/>
            <a:ext cx="2476500" cy="1015663"/>
          </a:xfrm>
          <a:prstGeom prst="rect">
            <a:avLst/>
          </a:prstGeom>
          <a:noFill/>
        </p:spPr>
        <p:txBody>
          <a:bodyPr wrap="square">
            <a:spAutoFit/>
          </a:bodyPr>
          <a:lstStyle/>
          <a:p>
            <a:r>
              <a:rPr lang="en-US" sz="1200" dirty="0">
                <a:latin typeface="Lub Dub Medium" panose="020B0603030403020204" pitchFamily="34" charset="0"/>
              </a:rPr>
              <a:t>ACS indicates acute coronary syndrome; AF, atrial fibrillation; and NSAID, nonsteroidal anti-inflammatory drug.</a:t>
            </a:r>
          </a:p>
        </p:txBody>
      </p:sp>
    </p:spTree>
    <p:extLst>
      <p:ext uri="{BB962C8B-B14F-4D97-AF65-F5344CB8AC3E}">
        <p14:creationId xmlns:p14="http://schemas.microsoft.com/office/powerpoint/2010/main" val="5063730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141</a:t>
            </a:fld>
            <a:endParaRPr lang="en-US" dirty="0"/>
          </a:p>
        </p:txBody>
      </p:sp>
      <p:sp>
        <p:nvSpPr>
          <p:cNvPr id="3" name="Subtitle 1">
            <a:extLst>
              <a:ext uri="{FF2B5EF4-FFF2-40B4-BE49-F238E27FC236}">
                <a16:creationId xmlns:a16="http://schemas.microsoft.com/office/drawing/2014/main" id="{D8753136-D263-4246-BA10-6E20A97706B3}"/>
              </a:ext>
            </a:extLst>
          </p:cNvPr>
          <p:cNvSpPr>
            <a:spLocks noGrp="1"/>
          </p:cNvSpPr>
          <p:nvPr>
            <p:ph type="subTitle" idx="1"/>
          </p:nvPr>
        </p:nvSpPr>
        <p:spPr>
          <a:xfrm>
            <a:off x="2590798" y="69464"/>
            <a:ext cx="8471083" cy="1143000"/>
          </a:xfrm>
        </p:spPr>
        <p:txBody>
          <a:bodyPr/>
          <a:lstStyle/>
          <a:p>
            <a:pPr algn="ctr"/>
            <a:r>
              <a:rPr lang="en-US" sz="3600" b="1" dirty="0"/>
              <a:t>Maintenance or Optimization of GDMT During Hospitalization </a:t>
            </a:r>
          </a:p>
        </p:txBody>
      </p:sp>
      <p:graphicFrame>
        <p:nvGraphicFramePr>
          <p:cNvPr id="2" name="Table 1">
            <a:extLst>
              <a:ext uri="{FF2B5EF4-FFF2-40B4-BE49-F238E27FC236}">
                <a16:creationId xmlns:a16="http://schemas.microsoft.com/office/drawing/2014/main" id="{1CEF4732-B83D-4229-8851-BEE4450591E8}"/>
              </a:ext>
            </a:extLst>
          </p:cNvPr>
          <p:cNvGraphicFramePr>
            <a:graphicFrameLocks noGrp="1"/>
          </p:cNvGraphicFramePr>
          <p:nvPr>
            <p:extLst>
              <p:ext uri="{D42A27DB-BD31-4B8C-83A1-F6EECF244321}">
                <p14:modId xmlns:p14="http://schemas.microsoft.com/office/powerpoint/2010/main" val="2707758866"/>
              </p:ext>
            </p:extLst>
          </p:nvPr>
        </p:nvGraphicFramePr>
        <p:xfrm>
          <a:off x="1146405" y="1212464"/>
          <a:ext cx="11359871" cy="6183884"/>
        </p:xfrm>
        <a:graphic>
          <a:graphicData uri="http://schemas.openxmlformats.org/drawingml/2006/table">
            <a:tbl>
              <a:tblPr firstRow="1" firstCol="1" bandRow="1"/>
              <a:tblGrid>
                <a:gridCol w="1242769">
                  <a:extLst>
                    <a:ext uri="{9D8B030D-6E8A-4147-A177-3AD203B41FA5}">
                      <a16:colId xmlns:a16="http://schemas.microsoft.com/office/drawing/2014/main" val="1930052331"/>
                    </a:ext>
                  </a:extLst>
                </a:gridCol>
                <a:gridCol w="1215507">
                  <a:extLst>
                    <a:ext uri="{9D8B030D-6E8A-4147-A177-3AD203B41FA5}">
                      <a16:colId xmlns:a16="http://schemas.microsoft.com/office/drawing/2014/main" val="4075626562"/>
                    </a:ext>
                  </a:extLst>
                </a:gridCol>
                <a:gridCol w="8901595">
                  <a:extLst>
                    <a:ext uri="{9D8B030D-6E8A-4147-A177-3AD203B41FA5}">
                      <a16:colId xmlns:a16="http://schemas.microsoft.com/office/drawing/2014/main" val="2758354601"/>
                    </a:ext>
                  </a:extLst>
                </a:gridCol>
              </a:tblGrid>
              <a:tr h="967046">
                <a:tc gridSpan="3">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Maintenance or Optimization of GDMT During Hospitalization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3048279"/>
                  </a:ext>
                </a:extLst>
              </a:tr>
              <a:tr h="41678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962475"/>
                  </a:ext>
                </a:extLst>
              </a:tr>
              <a:tr h="908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requiring hospitalization, preexisting GDMT should be continued and optimized to improve outcomes, unless contraindicated.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860398"/>
                  </a:ext>
                </a:extLst>
              </a:tr>
              <a:tr h="14001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experiencing mild decrease of renal function or asymptomatic reduction of blood pressure during HF hospitalization, diuresis and other GDMT should not routinely be discontinued.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635615"/>
                  </a:ext>
                </a:extLst>
              </a:tr>
              <a:tr h="908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GDMT should be initiated during hospitalization after clinical stability is achieved.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344447"/>
                  </a:ext>
                </a:extLst>
              </a:tr>
              <a:tr h="908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if discontinuation of GDMT is necessary during hospitalization, it should be reinitiated and further optimized as soon as possible.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064024"/>
                  </a:ext>
                </a:extLst>
              </a:tr>
            </a:tbl>
          </a:graphicData>
        </a:graphic>
      </p:graphicFrame>
    </p:spTree>
    <p:extLst>
      <p:ext uri="{BB962C8B-B14F-4D97-AF65-F5344CB8AC3E}">
        <p14:creationId xmlns:p14="http://schemas.microsoft.com/office/powerpoint/2010/main" val="18678170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142</a:t>
            </a:fld>
            <a:endParaRPr lang="en-US" dirty="0"/>
          </a:p>
        </p:txBody>
      </p:sp>
      <p:sp>
        <p:nvSpPr>
          <p:cNvPr id="3" name="Subtitle 1">
            <a:extLst>
              <a:ext uri="{FF2B5EF4-FFF2-40B4-BE49-F238E27FC236}">
                <a16:creationId xmlns:a16="http://schemas.microsoft.com/office/drawing/2014/main" id="{B4F7451F-5092-41D7-A2EA-E9D9625F0173}"/>
              </a:ext>
            </a:extLst>
          </p:cNvPr>
          <p:cNvSpPr>
            <a:spLocks noGrp="1"/>
          </p:cNvSpPr>
          <p:nvPr>
            <p:ph type="subTitle" idx="1"/>
          </p:nvPr>
        </p:nvSpPr>
        <p:spPr>
          <a:xfrm>
            <a:off x="3079658" y="381000"/>
            <a:ext cx="8471083" cy="1143000"/>
          </a:xfrm>
        </p:spPr>
        <p:txBody>
          <a:bodyPr/>
          <a:lstStyle/>
          <a:p>
            <a:pPr algn="ctr"/>
            <a:r>
              <a:rPr lang="en-US" sz="3600" b="1" dirty="0"/>
              <a:t>Diuretics in Hospitalized Patients: Decongestion Strategy</a:t>
            </a:r>
          </a:p>
        </p:txBody>
      </p:sp>
      <p:graphicFrame>
        <p:nvGraphicFramePr>
          <p:cNvPr id="2" name="Table 1">
            <a:extLst>
              <a:ext uri="{FF2B5EF4-FFF2-40B4-BE49-F238E27FC236}">
                <a16:creationId xmlns:a16="http://schemas.microsoft.com/office/drawing/2014/main" id="{D8FB2EE6-06F7-4021-A8AA-5BC02EC55380}"/>
              </a:ext>
            </a:extLst>
          </p:cNvPr>
          <p:cNvGraphicFramePr>
            <a:graphicFrameLocks noGrp="1"/>
          </p:cNvGraphicFramePr>
          <p:nvPr>
            <p:extLst>
              <p:ext uri="{D42A27DB-BD31-4B8C-83A1-F6EECF244321}">
                <p14:modId xmlns:p14="http://schemas.microsoft.com/office/powerpoint/2010/main" val="3988967870"/>
              </p:ext>
            </p:extLst>
          </p:nvPr>
        </p:nvGraphicFramePr>
        <p:xfrm>
          <a:off x="1874837" y="1752600"/>
          <a:ext cx="10880726" cy="5277104"/>
        </p:xfrm>
        <a:graphic>
          <a:graphicData uri="http://schemas.openxmlformats.org/drawingml/2006/table">
            <a:tbl>
              <a:tblPr firstRow="1" firstCol="1" bandRow="1"/>
              <a:tblGrid>
                <a:gridCol w="1079368">
                  <a:extLst>
                    <a:ext uri="{9D8B030D-6E8A-4147-A177-3AD203B41FA5}">
                      <a16:colId xmlns:a16="http://schemas.microsoft.com/office/drawing/2014/main" val="255173401"/>
                    </a:ext>
                  </a:extLst>
                </a:gridCol>
                <a:gridCol w="1090249">
                  <a:extLst>
                    <a:ext uri="{9D8B030D-6E8A-4147-A177-3AD203B41FA5}">
                      <a16:colId xmlns:a16="http://schemas.microsoft.com/office/drawing/2014/main" val="3839538318"/>
                    </a:ext>
                  </a:extLst>
                </a:gridCol>
                <a:gridCol w="8711109">
                  <a:extLst>
                    <a:ext uri="{9D8B030D-6E8A-4147-A177-3AD203B41FA5}">
                      <a16:colId xmlns:a16="http://schemas.microsoft.com/office/drawing/2014/main" val="1997077579"/>
                    </a:ext>
                  </a:extLst>
                </a:gridCol>
              </a:tblGrid>
              <a:tr h="12382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Diuretics in Hospitalized Patients: Decongestion Strategy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44317258"/>
                  </a:ext>
                </a:extLst>
              </a:tr>
              <a:tr h="56808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438839"/>
                  </a:ext>
                </a:extLst>
              </a:tr>
              <a:tr h="12382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HF admitted with evidence of significant fluid overload should be promptly treated with intravenous loop diuretics to improve symptoms and reduce morbidity. </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267465"/>
                  </a:ext>
                </a:extLst>
              </a:tr>
              <a:tr h="190841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hospitalized with HF, therapy with diuretics and other guideline-directed medications should be titrated with a goal to resolve clinical evidence of congestion to reduce symptoms and rehospitalizations.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546606"/>
                  </a:ext>
                </a:extLst>
              </a:tr>
            </a:tbl>
          </a:graphicData>
        </a:graphic>
      </p:graphicFrame>
    </p:spTree>
    <p:extLst>
      <p:ext uri="{BB962C8B-B14F-4D97-AF65-F5344CB8AC3E}">
        <p14:creationId xmlns:p14="http://schemas.microsoft.com/office/powerpoint/2010/main" val="16888051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143</a:t>
            </a:fld>
            <a:endParaRPr lang="en-US" dirty="0"/>
          </a:p>
        </p:txBody>
      </p:sp>
      <p:sp>
        <p:nvSpPr>
          <p:cNvPr id="3" name="Subtitle 1">
            <a:extLst>
              <a:ext uri="{FF2B5EF4-FFF2-40B4-BE49-F238E27FC236}">
                <a16:creationId xmlns:a16="http://schemas.microsoft.com/office/drawing/2014/main" id="{71FF91A5-59FD-4012-995C-C0806EF5A427}"/>
              </a:ext>
            </a:extLst>
          </p:cNvPr>
          <p:cNvSpPr>
            <a:spLocks noGrp="1"/>
          </p:cNvSpPr>
          <p:nvPr>
            <p:ph type="subTitle" idx="1"/>
          </p:nvPr>
        </p:nvSpPr>
        <p:spPr>
          <a:xfrm>
            <a:off x="3079657" y="647700"/>
            <a:ext cx="8471083" cy="1143000"/>
          </a:xfrm>
        </p:spPr>
        <p:txBody>
          <a:bodyPr/>
          <a:lstStyle/>
          <a:p>
            <a:pPr algn="ctr"/>
            <a:r>
              <a:rPr lang="en-US" sz="3600" b="1" dirty="0"/>
              <a:t>Diuretics in Hospitalized Patients: Decongestion Strategy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BC66F39C-6C98-4029-88B2-64928C2B443F}"/>
              </a:ext>
            </a:extLst>
          </p:cNvPr>
          <p:cNvGraphicFramePr>
            <a:graphicFrameLocks noGrp="1"/>
          </p:cNvGraphicFramePr>
          <p:nvPr>
            <p:extLst>
              <p:ext uri="{D42A27DB-BD31-4B8C-83A1-F6EECF244321}">
                <p14:modId xmlns:p14="http://schemas.microsoft.com/office/powerpoint/2010/main" val="1029188587"/>
              </p:ext>
            </p:extLst>
          </p:nvPr>
        </p:nvGraphicFramePr>
        <p:xfrm>
          <a:off x="2175668" y="2209800"/>
          <a:ext cx="10279063" cy="4800600"/>
        </p:xfrm>
        <a:graphic>
          <a:graphicData uri="http://schemas.openxmlformats.org/drawingml/2006/table">
            <a:tbl>
              <a:tblPr firstRow="1" firstCol="1" bandRow="1"/>
              <a:tblGrid>
                <a:gridCol w="1019683">
                  <a:extLst>
                    <a:ext uri="{9D8B030D-6E8A-4147-A177-3AD203B41FA5}">
                      <a16:colId xmlns:a16="http://schemas.microsoft.com/office/drawing/2014/main" val="2201694311"/>
                    </a:ext>
                  </a:extLst>
                </a:gridCol>
                <a:gridCol w="1029962">
                  <a:extLst>
                    <a:ext uri="{9D8B030D-6E8A-4147-A177-3AD203B41FA5}">
                      <a16:colId xmlns:a16="http://schemas.microsoft.com/office/drawing/2014/main" val="1124491387"/>
                    </a:ext>
                  </a:extLst>
                </a:gridCol>
                <a:gridCol w="8229418">
                  <a:extLst>
                    <a:ext uri="{9D8B030D-6E8A-4147-A177-3AD203B41FA5}">
                      <a16:colId xmlns:a16="http://schemas.microsoft.com/office/drawing/2014/main" val="1953841421"/>
                    </a:ext>
                  </a:extLst>
                </a:gridCol>
              </a:tblGrid>
              <a:tr h="158621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requiring diuretic treatment during hospitalization for HF, the discharge regimen should include a plan for adjustment of diuretics to decrease rehospitalizations.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366453"/>
                  </a:ext>
                </a:extLst>
              </a:tr>
              <a:tr h="321438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when diuresis is inadequate to relieve symptoms and signs of congestion, it is reasonable to intensify the diuretic regimen using either:</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marR="0" lvl="0" indent="-342900">
                        <a:lnSpc>
                          <a:spcPct val="200000"/>
                        </a:lnSpc>
                        <a:spcBef>
                          <a:spcPts val="0"/>
                        </a:spcBef>
                        <a:spcAft>
                          <a:spcPts val="0"/>
                        </a:spcAft>
                        <a:buFont typeface="+mj-lt"/>
                        <a:buAutoNum type="alphaL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higher doses of intravenous loop diuretics; 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71600" marR="0" lvl="0" indent="-342900">
                        <a:lnSpc>
                          <a:spcPct val="200000"/>
                        </a:lnSpc>
                        <a:spcBef>
                          <a:spcPts val="0"/>
                        </a:spcBef>
                        <a:spcAft>
                          <a:spcPts val="0"/>
                        </a:spcAft>
                        <a:buFont typeface="+mj-lt"/>
                        <a:buAutoNum type="alphaL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 of a second diuretic.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386203"/>
                  </a:ext>
                </a:extLst>
              </a:tr>
            </a:tbl>
          </a:graphicData>
        </a:graphic>
      </p:graphicFrame>
    </p:spTree>
    <p:extLst>
      <p:ext uri="{BB962C8B-B14F-4D97-AF65-F5344CB8AC3E}">
        <p14:creationId xmlns:p14="http://schemas.microsoft.com/office/powerpoint/2010/main" val="115776494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144</a:t>
            </a:fld>
            <a:endParaRPr lang="en-US" dirty="0"/>
          </a:p>
        </p:txBody>
      </p:sp>
      <p:sp>
        <p:nvSpPr>
          <p:cNvPr id="3" name="Subtitle 1">
            <a:extLst>
              <a:ext uri="{FF2B5EF4-FFF2-40B4-BE49-F238E27FC236}">
                <a16:creationId xmlns:a16="http://schemas.microsoft.com/office/drawing/2014/main" id="{E03CB260-7693-431C-B62E-CD648D268C8D}"/>
              </a:ext>
            </a:extLst>
          </p:cNvPr>
          <p:cNvSpPr>
            <a:spLocks noGrp="1"/>
          </p:cNvSpPr>
          <p:nvPr>
            <p:ph type="subTitle" idx="1"/>
          </p:nvPr>
        </p:nvSpPr>
        <p:spPr>
          <a:xfrm>
            <a:off x="3079657" y="647700"/>
            <a:ext cx="8471083" cy="1143000"/>
          </a:xfrm>
        </p:spPr>
        <p:txBody>
          <a:bodyPr/>
          <a:lstStyle/>
          <a:p>
            <a:pPr algn="ctr"/>
            <a:r>
              <a:rPr lang="en-US" sz="3600" b="1" dirty="0"/>
              <a:t>Parenteral Vasodilation Therapy in Patients Hospitalized With HF</a:t>
            </a:r>
          </a:p>
        </p:txBody>
      </p:sp>
      <p:graphicFrame>
        <p:nvGraphicFramePr>
          <p:cNvPr id="2" name="Table 1">
            <a:extLst>
              <a:ext uri="{FF2B5EF4-FFF2-40B4-BE49-F238E27FC236}">
                <a16:creationId xmlns:a16="http://schemas.microsoft.com/office/drawing/2014/main" id="{0D2FBF75-2596-4AA8-9B24-8C96D2E3F120}"/>
              </a:ext>
            </a:extLst>
          </p:cNvPr>
          <p:cNvGraphicFramePr>
            <a:graphicFrameLocks noGrp="1"/>
          </p:cNvGraphicFramePr>
          <p:nvPr>
            <p:extLst>
              <p:ext uri="{D42A27DB-BD31-4B8C-83A1-F6EECF244321}">
                <p14:modId xmlns:p14="http://schemas.microsoft.com/office/powerpoint/2010/main" val="1395781353"/>
              </p:ext>
            </p:extLst>
          </p:nvPr>
        </p:nvGraphicFramePr>
        <p:xfrm>
          <a:off x="2171698" y="1981200"/>
          <a:ext cx="10287000" cy="4495801"/>
        </p:xfrm>
        <a:graphic>
          <a:graphicData uri="http://schemas.openxmlformats.org/drawingml/2006/table">
            <a:tbl>
              <a:tblPr firstRow="1" firstCol="1" bandRow="1"/>
              <a:tblGrid>
                <a:gridCol w="975207">
                  <a:extLst>
                    <a:ext uri="{9D8B030D-6E8A-4147-A177-3AD203B41FA5}">
                      <a16:colId xmlns:a16="http://schemas.microsoft.com/office/drawing/2014/main" val="1488890753"/>
                    </a:ext>
                  </a:extLst>
                </a:gridCol>
                <a:gridCol w="975207">
                  <a:extLst>
                    <a:ext uri="{9D8B030D-6E8A-4147-A177-3AD203B41FA5}">
                      <a16:colId xmlns:a16="http://schemas.microsoft.com/office/drawing/2014/main" val="33904909"/>
                    </a:ext>
                  </a:extLst>
                </a:gridCol>
                <a:gridCol w="8336586">
                  <a:extLst>
                    <a:ext uri="{9D8B030D-6E8A-4147-A177-3AD203B41FA5}">
                      <a16:colId xmlns:a16="http://schemas.microsoft.com/office/drawing/2014/main" val="1092336561"/>
                    </a:ext>
                  </a:extLst>
                </a:gridCol>
              </a:tblGrid>
              <a:tr h="1727764">
                <a:tc gridSpan="3">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Parenteral Vasodilation Therapy in Patients Hospitalized With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88764257"/>
                  </a:ext>
                </a:extLst>
              </a:tr>
              <a:tr h="737249">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07139"/>
                  </a:ext>
                </a:extLst>
              </a:tr>
              <a:tr h="2030788">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who are admitted with decompensated HF, in the absence of systemic hypotension, intravenous nitroglycerin or nitroprusside may be considered as an adjuvant to diuretic therapy for relief of dyspnea.</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122954"/>
                  </a:ext>
                </a:extLst>
              </a:tr>
            </a:tbl>
          </a:graphicData>
        </a:graphic>
      </p:graphicFrame>
    </p:spTree>
    <p:extLst>
      <p:ext uri="{BB962C8B-B14F-4D97-AF65-F5344CB8AC3E}">
        <p14:creationId xmlns:p14="http://schemas.microsoft.com/office/powerpoint/2010/main" val="35400746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145</a:t>
            </a:fld>
            <a:endParaRPr lang="en-US" dirty="0"/>
          </a:p>
        </p:txBody>
      </p:sp>
      <p:sp>
        <p:nvSpPr>
          <p:cNvPr id="3" name="Subtitle 1">
            <a:extLst>
              <a:ext uri="{FF2B5EF4-FFF2-40B4-BE49-F238E27FC236}">
                <a16:creationId xmlns:a16="http://schemas.microsoft.com/office/drawing/2014/main" id="{5339F635-ECD3-413E-AC11-8838BB575B24}"/>
              </a:ext>
            </a:extLst>
          </p:cNvPr>
          <p:cNvSpPr>
            <a:spLocks noGrp="1"/>
          </p:cNvSpPr>
          <p:nvPr>
            <p:ph type="subTitle" idx="1"/>
          </p:nvPr>
        </p:nvSpPr>
        <p:spPr>
          <a:xfrm>
            <a:off x="3079658" y="762000"/>
            <a:ext cx="8471083" cy="1143000"/>
          </a:xfrm>
        </p:spPr>
        <p:txBody>
          <a:bodyPr/>
          <a:lstStyle/>
          <a:p>
            <a:pPr algn="ctr"/>
            <a:r>
              <a:rPr lang="en-US" sz="3600" b="1" dirty="0"/>
              <a:t>VTE Prophylaxis in Hospitalized Patients</a:t>
            </a:r>
          </a:p>
        </p:txBody>
      </p:sp>
      <p:graphicFrame>
        <p:nvGraphicFramePr>
          <p:cNvPr id="2" name="Table 1">
            <a:extLst>
              <a:ext uri="{FF2B5EF4-FFF2-40B4-BE49-F238E27FC236}">
                <a16:creationId xmlns:a16="http://schemas.microsoft.com/office/drawing/2014/main" id="{DC99BC59-33F8-45F7-9C2A-C97E909BD239}"/>
              </a:ext>
            </a:extLst>
          </p:cNvPr>
          <p:cNvGraphicFramePr>
            <a:graphicFrameLocks noGrp="1"/>
          </p:cNvGraphicFramePr>
          <p:nvPr>
            <p:extLst>
              <p:ext uri="{D42A27DB-BD31-4B8C-83A1-F6EECF244321}">
                <p14:modId xmlns:p14="http://schemas.microsoft.com/office/powerpoint/2010/main" val="3104963886"/>
              </p:ext>
            </p:extLst>
          </p:nvPr>
        </p:nvGraphicFramePr>
        <p:xfrm>
          <a:off x="2454229" y="2057400"/>
          <a:ext cx="9721942" cy="4724401"/>
        </p:xfrm>
        <a:graphic>
          <a:graphicData uri="http://schemas.openxmlformats.org/drawingml/2006/table">
            <a:tbl>
              <a:tblPr firstRow="1" firstCol="1" bandRow="1"/>
              <a:tblGrid>
                <a:gridCol w="950997">
                  <a:extLst>
                    <a:ext uri="{9D8B030D-6E8A-4147-A177-3AD203B41FA5}">
                      <a16:colId xmlns:a16="http://schemas.microsoft.com/office/drawing/2014/main" val="107801187"/>
                    </a:ext>
                  </a:extLst>
                </a:gridCol>
                <a:gridCol w="875150">
                  <a:extLst>
                    <a:ext uri="{9D8B030D-6E8A-4147-A177-3AD203B41FA5}">
                      <a16:colId xmlns:a16="http://schemas.microsoft.com/office/drawing/2014/main" val="1976324664"/>
                    </a:ext>
                  </a:extLst>
                </a:gridCol>
                <a:gridCol w="7895795">
                  <a:extLst>
                    <a:ext uri="{9D8B030D-6E8A-4147-A177-3AD203B41FA5}">
                      <a16:colId xmlns:a16="http://schemas.microsoft.com/office/drawing/2014/main" val="3408830318"/>
                    </a:ext>
                  </a:extLst>
                </a:gridCol>
              </a:tblGrid>
              <a:tr h="2041819">
                <a:tc gridSpan="3">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VTE Prophylaxis in Hospitalized 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6576810"/>
                  </a:ext>
                </a:extLst>
              </a:tr>
              <a:tr h="843663">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6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2121702"/>
                  </a:ext>
                </a:extLst>
              </a:tr>
              <a:tr h="1838919">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6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SzPct val="100000"/>
                        <a:buFont typeface="+mj-lt"/>
                        <a:buAutoNum type="arabicPeriod"/>
                        <a:tabLst>
                          <a:tab pos="92329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with HF, prophylaxis for VTE is recommended to prevent venous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thromboembolic disease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371044"/>
                  </a:ext>
                </a:extLst>
              </a:tr>
            </a:tbl>
          </a:graphicData>
        </a:graphic>
      </p:graphicFrame>
    </p:spTree>
    <p:extLst>
      <p:ext uri="{BB962C8B-B14F-4D97-AF65-F5344CB8AC3E}">
        <p14:creationId xmlns:p14="http://schemas.microsoft.com/office/powerpoint/2010/main" val="31519331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146</a:t>
            </a:fld>
            <a:endParaRPr lang="en-US" dirty="0"/>
          </a:p>
        </p:txBody>
      </p:sp>
      <p:sp>
        <p:nvSpPr>
          <p:cNvPr id="3" name="Subtitle 1">
            <a:extLst>
              <a:ext uri="{FF2B5EF4-FFF2-40B4-BE49-F238E27FC236}">
                <a16:creationId xmlns:a16="http://schemas.microsoft.com/office/drawing/2014/main" id="{1D6E4E8B-C371-4E7B-A3D2-32FFC56C7C03}"/>
              </a:ext>
            </a:extLst>
          </p:cNvPr>
          <p:cNvSpPr>
            <a:spLocks noGrp="1"/>
          </p:cNvSpPr>
          <p:nvPr>
            <p:ph type="subTitle" idx="1"/>
          </p:nvPr>
        </p:nvSpPr>
        <p:spPr>
          <a:xfrm>
            <a:off x="3079658" y="304800"/>
            <a:ext cx="8471083" cy="1143000"/>
          </a:xfrm>
        </p:spPr>
        <p:txBody>
          <a:bodyPr/>
          <a:lstStyle/>
          <a:p>
            <a:pPr algn="ctr"/>
            <a:r>
              <a:rPr lang="en-US" sz="3600" b="1" dirty="0"/>
              <a:t>Evaluation and Management of Cardiogenic Shock </a:t>
            </a:r>
          </a:p>
        </p:txBody>
      </p:sp>
      <p:graphicFrame>
        <p:nvGraphicFramePr>
          <p:cNvPr id="2" name="Table 1">
            <a:extLst>
              <a:ext uri="{FF2B5EF4-FFF2-40B4-BE49-F238E27FC236}">
                <a16:creationId xmlns:a16="http://schemas.microsoft.com/office/drawing/2014/main" id="{963ECA68-7D00-4B76-A86E-BE6A38408B0D}"/>
              </a:ext>
            </a:extLst>
          </p:cNvPr>
          <p:cNvGraphicFramePr>
            <a:graphicFrameLocks noGrp="1"/>
          </p:cNvGraphicFramePr>
          <p:nvPr>
            <p:extLst>
              <p:ext uri="{D42A27DB-BD31-4B8C-83A1-F6EECF244321}">
                <p14:modId xmlns:p14="http://schemas.microsoft.com/office/powerpoint/2010/main" val="1550685693"/>
              </p:ext>
            </p:extLst>
          </p:nvPr>
        </p:nvGraphicFramePr>
        <p:xfrm>
          <a:off x="2404268" y="1676400"/>
          <a:ext cx="9821864" cy="5333999"/>
        </p:xfrm>
        <a:graphic>
          <a:graphicData uri="http://schemas.openxmlformats.org/drawingml/2006/table">
            <a:tbl>
              <a:tblPr firstRow="1" firstCol="1" bandRow="1"/>
              <a:tblGrid>
                <a:gridCol w="964507">
                  <a:extLst>
                    <a:ext uri="{9D8B030D-6E8A-4147-A177-3AD203B41FA5}">
                      <a16:colId xmlns:a16="http://schemas.microsoft.com/office/drawing/2014/main" val="2985804263"/>
                    </a:ext>
                  </a:extLst>
                </a:gridCol>
                <a:gridCol w="1025403">
                  <a:extLst>
                    <a:ext uri="{9D8B030D-6E8A-4147-A177-3AD203B41FA5}">
                      <a16:colId xmlns:a16="http://schemas.microsoft.com/office/drawing/2014/main" val="618985555"/>
                    </a:ext>
                  </a:extLst>
                </a:gridCol>
                <a:gridCol w="7831954">
                  <a:extLst>
                    <a:ext uri="{9D8B030D-6E8A-4147-A177-3AD203B41FA5}">
                      <a16:colId xmlns:a16="http://schemas.microsoft.com/office/drawing/2014/main" val="2102813442"/>
                    </a:ext>
                  </a:extLst>
                </a:gridCol>
              </a:tblGrid>
              <a:tr h="146434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Evaluation and Management of Cardiogenic Shock</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6187296"/>
                  </a:ext>
                </a:extLst>
              </a:tr>
              <a:tr h="62484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16029"/>
                  </a:ext>
                </a:extLst>
              </a:tr>
              <a:tr h="16224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cardiogenic shock, intravenous inotropic support should be used to maintain systemic perfusion and preserve end-organ performance.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206066"/>
                  </a:ext>
                </a:extLst>
              </a:tr>
              <a:tr h="16224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cardiogenic shock, temporary MCS is reasonable when end-organ function cannot be maintained by pharmacologic means to support cardiac function.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261782"/>
                  </a:ext>
                </a:extLst>
              </a:tr>
            </a:tbl>
          </a:graphicData>
        </a:graphic>
      </p:graphicFrame>
    </p:spTree>
    <p:extLst>
      <p:ext uri="{BB962C8B-B14F-4D97-AF65-F5344CB8AC3E}">
        <p14:creationId xmlns:p14="http://schemas.microsoft.com/office/powerpoint/2010/main" val="23657587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147</a:t>
            </a:fld>
            <a:endParaRPr lang="en-US" dirty="0"/>
          </a:p>
        </p:txBody>
      </p:sp>
      <p:sp>
        <p:nvSpPr>
          <p:cNvPr id="3" name="Subtitle 1">
            <a:extLst>
              <a:ext uri="{FF2B5EF4-FFF2-40B4-BE49-F238E27FC236}">
                <a16:creationId xmlns:a16="http://schemas.microsoft.com/office/drawing/2014/main" id="{8696A21D-FD42-44F3-B982-88F88DFE18FB}"/>
              </a:ext>
            </a:extLst>
          </p:cNvPr>
          <p:cNvSpPr>
            <a:spLocks noGrp="1"/>
          </p:cNvSpPr>
          <p:nvPr>
            <p:ph type="subTitle" idx="1"/>
          </p:nvPr>
        </p:nvSpPr>
        <p:spPr>
          <a:xfrm>
            <a:off x="3079658" y="571500"/>
            <a:ext cx="8471083" cy="1143000"/>
          </a:xfrm>
        </p:spPr>
        <p:txBody>
          <a:bodyPr/>
          <a:lstStyle/>
          <a:p>
            <a:pPr algn="ctr"/>
            <a:r>
              <a:rPr lang="en-US" sz="3600" b="1" dirty="0"/>
              <a:t>Evaluation and Management of Cardiogenic Shock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C8563B76-F4E9-4C9D-BFAD-31116F7CF65D}"/>
              </a:ext>
            </a:extLst>
          </p:cNvPr>
          <p:cNvGraphicFramePr>
            <a:graphicFrameLocks noGrp="1"/>
          </p:cNvGraphicFramePr>
          <p:nvPr>
            <p:extLst>
              <p:ext uri="{D42A27DB-BD31-4B8C-83A1-F6EECF244321}">
                <p14:modId xmlns:p14="http://schemas.microsoft.com/office/powerpoint/2010/main" val="2908045460"/>
              </p:ext>
            </p:extLst>
          </p:nvPr>
        </p:nvGraphicFramePr>
        <p:xfrm>
          <a:off x="2285999" y="1905000"/>
          <a:ext cx="10058402" cy="5181600"/>
        </p:xfrm>
        <a:graphic>
          <a:graphicData uri="http://schemas.openxmlformats.org/drawingml/2006/table">
            <a:tbl>
              <a:tblPr firstRow="1" firstCol="1" bandRow="1"/>
              <a:tblGrid>
                <a:gridCol w="987736">
                  <a:extLst>
                    <a:ext uri="{9D8B030D-6E8A-4147-A177-3AD203B41FA5}">
                      <a16:colId xmlns:a16="http://schemas.microsoft.com/office/drawing/2014/main" val="2916420967"/>
                    </a:ext>
                  </a:extLst>
                </a:gridCol>
                <a:gridCol w="1050098">
                  <a:extLst>
                    <a:ext uri="{9D8B030D-6E8A-4147-A177-3AD203B41FA5}">
                      <a16:colId xmlns:a16="http://schemas.microsoft.com/office/drawing/2014/main" val="2077072051"/>
                    </a:ext>
                  </a:extLst>
                </a:gridCol>
                <a:gridCol w="8020568">
                  <a:extLst>
                    <a:ext uri="{9D8B030D-6E8A-4147-A177-3AD203B41FA5}">
                      <a16:colId xmlns:a16="http://schemas.microsoft.com/office/drawing/2014/main" val="3629961166"/>
                    </a:ext>
                  </a:extLst>
                </a:gridCol>
              </a:tblGrid>
              <a:tr h="17272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cardiogenic shock, management by a multidisciplinary team experienced in shock in reasonable.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462410"/>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cardiogenic shock, placement of a PA line may be considered to define hemodynamic subsets and appropriate management strategies. </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049375"/>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are not rapidly responding to initial shock measures, triage to centers that can provide temporary MCS may be considered to optimize management.</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595405"/>
                  </a:ext>
                </a:extLst>
              </a:tr>
            </a:tbl>
          </a:graphicData>
        </a:graphic>
      </p:graphicFrame>
    </p:spTree>
    <p:extLst>
      <p:ext uri="{BB962C8B-B14F-4D97-AF65-F5344CB8AC3E}">
        <p14:creationId xmlns:p14="http://schemas.microsoft.com/office/powerpoint/2010/main" val="22486725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148</a:t>
            </a:fld>
            <a:endParaRPr lang="en-US" dirty="0"/>
          </a:p>
        </p:txBody>
      </p:sp>
      <p:sp>
        <p:nvSpPr>
          <p:cNvPr id="3" name="Subtitle 5">
            <a:extLst>
              <a:ext uri="{FF2B5EF4-FFF2-40B4-BE49-F238E27FC236}">
                <a16:creationId xmlns:a16="http://schemas.microsoft.com/office/drawing/2014/main" id="{F0762DDD-483E-4674-96AE-99EBD502352A}"/>
              </a:ext>
            </a:extLst>
          </p:cNvPr>
          <p:cNvSpPr>
            <a:spLocks noGrp="1"/>
          </p:cNvSpPr>
          <p:nvPr>
            <p:ph type="subTitle" idx="1"/>
          </p:nvPr>
        </p:nvSpPr>
        <p:spPr>
          <a:xfrm>
            <a:off x="3467100" y="997803"/>
            <a:ext cx="7696200" cy="457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22. Suggested Shock Clinical Criteria* </a:t>
            </a:r>
            <a:endParaRPr lang="en-US" dirty="0"/>
          </a:p>
        </p:txBody>
      </p:sp>
      <p:graphicFrame>
        <p:nvGraphicFramePr>
          <p:cNvPr id="2" name="Table 1">
            <a:extLst>
              <a:ext uri="{FF2B5EF4-FFF2-40B4-BE49-F238E27FC236}">
                <a16:creationId xmlns:a16="http://schemas.microsoft.com/office/drawing/2014/main" id="{BFCAF866-0641-41B0-8BE2-2DE2D11F7402}"/>
              </a:ext>
            </a:extLst>
          </p:cNvPr>
          <p:cNvGraphicFramePr>
            <a:graphicFrameLocks noGrp="1"/>
          </p:cNvGraphicFramePr>
          <p:nvPr>
            <p:extLst>
              <p:ext uri="{D42A27DB-BD31-4B8C-83A1-F6EECF244321}">
                <p14:modId xmlns:p14="http://schemas.microsoft.com/office/powerpoint/2010/main" val="1738293748"/>
              </p:ext>
            </p:extLst>
          </p:nvPr>
        </p:nvGraphicFramePr>
        <p:xfrm>
          <a:off x="4293012" y="1793285"/>
          <a:ext cx="6032500" cy="4269232"/>
        </p:xfrm>
        <a:graphic>
          <a:graphicData uri="http://schemas.openxmlformats.org/drawingml/2006/table">
            <a:tbl>
              <a:tblPr firstRow="1" firstCol="1" bandRow="1"/>
              <a:tblGrid>
                <a:gridCol w="6032500">
                  <a:extLst>
                    <a:ext uri="{9D8B030D-6E8A-4147-A177-3AD203B41FA5}">
                      <a16:colId xmlns:a16="http://schemas.microsoft.com/office/drawing/2014/main" val="3649501422"/>
                    </a:ext>
                  </a:extLst>
                </a:gridCol>
              </a:tblGrid>
              <a:tr h="0">
                <a:tc>
                  <a:txBody>
                    <a:bodyPr/>
                    <a:lstStyle/>
                    <a:p>
                      <a:pPr marL="22860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SBP &lt;90 mm Hg for &gt;30 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4733789"/>
                  </a:ext>
                </a:extLst>
              </a:tr>
              <a:tr h="0">
                <a:tc>
                  <a:txBody>
                    <a:bodyPr/>
                    <a:lstStyle/>
                    <a:p>
                      <a:pPr marL="742950" marR="0" lvl="1" indent="-285750">
                        <a:lnSpc>
                          <a:spcPct val="200000"/>
                        </a:lnSpc>
                        <a:spcBef>
                          <a:spcPts val="0"/>
                        </a:spcBef>
                        <a:spcAft>
                          <a:spcPts val="0"/>
                        </a:spcAft>
                        <a:buFont typeface="+mj-lt"/>
                        <a:buAutoNum type="alphaLcPeriod"/>
                        <a:tabLst>
                          <a:tab pos="685800" algn="l"/>
                        </a:tabLst>
                      </a:pPr>
                      <a:r>
                        <a:rPr lang="en-US" sz="1800">
                          <a:effectLst/>
                          <a:latin typeface="Times New Roman" panose="02020603050405020304" pitchFamily="18" charset="0"/>
                          <a:ea typeface="Times New Roman" panose="02020603050405020304" pitchFamily="18" charset="0"/>
                        </a:rPr>
                        <a:t>Or mean BP &lt;60 mm Hg for &gt;30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907376"/>
                  </a:ext>
                </a:extLst>
              </a:tr>
              <a:tr h="0">
                <a:tc>
                  <a:txBody>
                    <a:bodyPr/>
                    <a:lstStyle/>
                    <a:p>
                      <a:pPr marL="800100" marR="0" lvl="1" indent="-342900">
                        <a:lnSpc>
                          <a:spcPct val="200000"/>
                        </a:lnSpc>
                        <a:spcBef>
                          <a:spcPts val="0"/>
                        </a:spcBef>
                        <a:spcAft>
                          <a:spcPts val="0"/>
                        </a:spcAft>
                        <a:buFont typeface="+mj-lt"/>
                        <a:buAutoNum type="alphaLcPeriod" startAt="2"/>
                        <a:tabLst>
                          <a:tab pos="685800" algn="l"/>
                        </a:tabLst>
                      </a:pPr>
                      <a:r>
                        <a:rPr lang="en-US" sz="1800" dirty="0">
                          <a:effectLst/>
                          <a:latin typeface="Times New Roman" panose="02020603050405020304" pitchFamily="18" charset="0"/>
                          <a:ea typeface="Times New Roman" panose="02020603050405020304" pitchFamily="18" charset="0"/>
                        </a:rPr>
                        <a:t>Or </a:t>
                      </a:r>
                      <a:r>
                        <a:rPr lang="en-US" sz="1800" dirty="0">
                          <a:solidFill>
                            <a:srgbClr val="000000"/>
                          </a:solidFill>
                          <a:effectLst/>
                          <a:latin typeface="Times New Roman" panose="02020603050405020304" pitchFamily="18" charset="0"/>
                          <a:ea typeface="Times New Roman" panose="02020603050405020304" pitchFamily="18" charset="0"/>
                        </a:rPr>
                        <a:t>requirement of </a:t>
                      </a:r>
                      <a:r>
                        <a:rPr lang="en-US" sz="1800" dirty="0">
                          <a:effectLst/>
                          <a:latin typeface="Times New Roman" panose="02020603050405020304" pitchFamily="18" charset="0"/>
                          <a:ea typeface="Times New Roman" panose="02020603050405020304" pitchFamily="18" charset="0"/>
                        </a:rPr>
                        <a:t>vasopressors to maintain systolic BP ≥90 mm Hg or mean BP ≥60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487151"/>
                  </a:ext>
                </a:extLst>
              </a:tr>
              <a:tr h="0">
                <a:tc>
                  <a:txBody>
                    <a:bodyPr/>
                    <a:lstStyle/>
                    <a:p>
                      <a:pPr marL="22860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Hypoperfusion defined by: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282287"/>
                  </a:ext>
                </a:extLst>
              </a:tr>
              <a:tr h="0">
                <a:tc>
                  <a:txBody>
                    <a:bodyPr/>
                    <a:lstStyle/>
                    <a:p>
                      <a:pPr marL="800100" marR="0" lvl="1" indent="-342900">
                        <a:lnSpc>
                          <a:spcPct val="200000"/>
                        </a:lnSpc>
                        <a:spcBef>
                          <a:spcPts val="0"/>
                        </a:spcBef>
                        <a:spcAft>
                          <a:spcPts val="0"/>
                        </a:spcAft>
                        <a:buFont typeface="+mj-lt"/>
                        <a:buAutoNum type="alphaLcPeriod" startAt="3"/>
                        <a:tabLst>
                          <a:tab pos="685800" algn="l"/>
                        </a:tabLst>
                      </a:pPr>
                      <a:r>
                        <a:rPr lang="en-US" sz="1800" dirty="0">
                          <a:effectLst/>
                          <a:latin typeface="Times New Roman" panose="02020603050405020304" pitchFamily="18" charset="0"/>
                          <a:ea typeface="Times New Roman" panose="02020603050405020304" pitchFamily="18" charset="0"/>
                        </a:rPr>
                        <a:t>Decreased 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373068"/>
                  </a:ext>
                </a:extLst>
              </a:tr>
              <a:tr h="0">
                <a:tc>
                  <a:txBody>
                    <a:bodyPr/>
                    <a:lstStyle/>
                    <a:p>
                      <a:pPr marL="800100" marR="0" lvl="1" indent="-342900">
                        <a:lnSpc>
                          <a:spcPct val="200000"/>
                        </a:lnSpc>
                        <a:spcBef>
                          <a:spcPts val="0"/>
                        </a:spcBef>
                        <a:spcAft>
                          <a:spcPts val="0"/>
                        </a:spcAft>
                        <a:buFont typeface="+mj-lt"/>
                        <a:buAutoNum type="alphaLcPeriod" startAt="4"/>
                        <a:tabLst>
                          <a:tab pos="685800" algn="l"/>
                        </a:tabLst>
                      </a:pPr>
                      <a:r>
                        <a:rPr lang="en-US" sz="1800" dirty="0">
                          <a:effectLst/>
                          <a:latin typeface="Times New Roman" panose="02020603050405020304" pitchFamily="18" charset="0"/>
                          <a:ea typeface="Times New Roman" panose="02020603050405020304" pitchFamily="18" charset="0"/>
                        </a:rPr>
                        <a:t>Cold extremities, livedo reticularis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08598"/>
                  </a:ext>
                </a:extLst>
              </a:tr>
              <a:tr h="0">
                <a:tc>
                  <a:txBody>
                    <a:bodyPr/>
                    <a:lstStyle/>
                    <a:p>
                      <a:pPr marL="800100" marR="0" lvl="1" indent="-342900">
                        <a:lnSpc>
                          <a:spcPct val="200000"/>
                        </a:lnSpc>
                        <a:spcBef>
                          <a:spcPts val="0"/>
                        </a:spcBef>
                        <a:spcAft>
                          <a:spcPts val="0"/>
                        </a:spcAft>
                        <a:buFont typeface="+mj-lt"/>
                        <a:buAutoNum type="alphaLcPeriod" startAt="5"/>
                        <a:tabLst>
                          <a:tab pos="685800" algn="l"/>
                        </a:tabLst>
                      </a:pPr>
                      <a:r>
                        <a:rPr lang="en-US" sz="1800" dirty="0">
                          <a:effectLst/>
                          <a:latin typeface="Times New Roman" panose="02020603050405020304" pitchFamily="18" charset="0"/>
                          <a:ea typeface="Times New Roman" panose="02020603050405020304" pitchFamily="18" charset="0"/>
                        </a:rPr>
                        <a:t>Urine output &lt;30 mL/h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121649"/>
                  </a:ext>
                </a:extLst>
              </a:tr>
              <a:tr h="0">
                <a:tc>
                  <a:txBody>
                    <a:bodyPr/>
                    <a:lstStyle/>
                    <a:p>
                      <a:pPr marL="800100" marR="0" lvl="1" indent="-342900">
                        <a:lnSpc>
                          <a:spcPct val="200000"/>
                        </a:lnSpc>
                        <a:spcBef>
                          <a:spcPts val="0"/>
                        </a:spcBef>
                        <a:spcAft>
                          <a:spcPts val="0"/>
                        </a:spcAft>
                        <a:buFont typeface="+mj-lt"/>
                        <a:buAutoNum type="alphaLcPeriod" startAt="6"/>
                        <a:tabLst>
                          <a:tab pos="685800" algn="l"/>
                        </a:tabLst>
                      </a:pPr>
                      <a:r>
                        <a:rPr lang="en-US" sz="1800" dirty="0">
                          <a:effectLst/>
                          <a:latin typeface="Times New Roman" panose="02020603050405020304" pitchFamily="18" charset="0"/>
                          <a:ea typeface="Times New Roman" panose="02020603050405020304" pitchFamily="18" charset="0"/>
                        </a:rPr>
                        <a:t>Lactate &gt;2 mmol/L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381950"/>
                  </a:ext>
                </a:extLst>
              </a:tr>
            </a:tbl>
          </a:graphicData>
        </a:graphic>
      </p:graphicFrame>
      <p:sp>
        <p:nvSpPr>
          <p:cNvPr id="6" name="TextBox 5">
            <a:extLst>
              <a:ext uri="{FF2B5EF4-FFF2-40B4-BE49-F238E27FC236}">
                <a16:creationId xmlns:a16="http://schemas.microsoft.com/office/drawing/2014/main" id="{8B633113-0868-470B-9E1B-7228788A5288}"/>
              </a:ext>
            </a:extLst>
          </p:cNvPr>
          <p:cNvSpPr txBox="1"/>
          <p:nvPr/>
        </p:nvSpPr>
        <p:spPr>
          <a:xfrm>
            <a:off x="4298950" y="6400800"/>
            <a:ext cx="4724400" cy="830997"/>
          </a:xfrm>
          <a:prstGeom prst="rect">
            <a:avLst/>
          </a:prstGeom>
          <a:noFill/>
        </p:spPr>
        <p:txBody>
          <a:bodyPr wrap="square">
            <a:spAutoFit/>
          </a:bodyPr>
          <a:lstStyle/>
          <a:p>
            <a:r>
              <a:rPr lang="en-US" sz="1200" dirty="0">
                <a:latin typeface="Lub Dub Medium" panose="020B0603030403020204" pitchFamily="34" charset="0"/>
              </a:rPr>
              <a:t>BP indicates blood pressure; and SBP, systolic blood pressure. </a:t>
            </a:r>
          </a:p>
          <a:p>
            <a:endParaRPr lang="en-US" sz="1200" dirty="0">
              <a:latin typeface="Lub Dub Medium" panose="020B0603030403020204" pitchFamily="34" charset="0"/>
            </a:endParaRPr>
          </a:p>
          <a:p>
            <a:r>
              <a:rPr lang="en-US" sz="1200" dirty="0">
                <a:latin typeface="Lub Dub Medium" panose="020B0603030403020204" pitchFamily="34" charset="0"/>
              </a:rPr>
              <a:t>*Systolic BP and hypoperfusion criteria need to be met for the shock diagnosis.</a:t>
            </a:r>
          </a:p>
        </p:txBody>
      </p:sp>
    </p:spTree>
    <p:extLst>
      <p:ext uri="{BB962C8B-B14F-4D97-AF65-F5344CB8AC3E}">
        <p14:creationId xmlns:p14="http://schemas.microsoft.com/office/powerpoint/2010/main" val="341242368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149</a:t>
            </a:fld>
            <a:endParaRPr lang="en-US" dirty="0"/>
          </a:p>
        </p:txBody>
      </p:sp>
      <p:sp>
        <p:nvSpPr>
          <p:cNvPr id="3" name="Subtitle 5">
            <a:extLst>
              <a:ext uri="{FF2B5EF4-FFF2-40B4-BE49-F238E27FC236}">
                <a16:creationId xmlns:a16="http://schemas.microsoft.com/office/drawing/2014/main" id="{EC73A7D0-A444-4942-907F-3E7E949477B6}"/>
              </a:ext>
            </a:extLst>
          </p:cNvPr>
          <p:cNvSpPr>
            <a:spLocks noGrp="1"/>
          </p:cNvSpPr>
          <p:nvPr>
            <p:ph type="subTitle" idx="1"/>
          </p:nvPr>
        </p:nvSpPr>
        <p:spPr>
          <a:xfrm>
            <a:off x="2686049" y="568960"/>
            <a:ext cx="9258300"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23. Suggested Shock Hemodynamic Criteria* </a:t>
            </a:r>
            <a:endParaRPr lang="en-US" dirty="0"/>
          </a:p>
        </p:txBody>
      </p:sp>
      <p:graphicFrame>
        <p:nvGraphicFramePr>
          <p:cNvPr id="2" name="Table 1">
            <a:extLst>
              <a:ext uri="{FF2B5EF4-FFF2-40B4-BE49-F238E27FC236}">
                <a16:creationId xmlns:a16="http://schemas.microsoft.com/office/drawing/2014/main" id="{1676AF8D-FA27-47AE-B320-F4D3F64BC3B6}"/>
              </a:ext>
            </a:extLst>
          </p:cNvPr>
          <p:cNvGraphicFramePr>
            <a:graphicFrameLocks noGrp="1"/>
          </p:cNvGraphicFramePr>
          <p:nvPr>
            <p:extLst>
              <p:ext uri="{D42A27DB-BD31-4B8C-83A1-F6EECF244321}">
                <p14:modId xmlns:p14="http://schemas.microsoft.com/office/powerpoint/2010/main" val="2293499887"/>
              </p:ext>
            </p:extLst>
          </p:nvPr>
        </p:nvGraphicFramePr>
        <p:xfrm>
          <a:off x="4344987" y="1371600"/>
          <a:ext cx="5940425" cy="6022340"/>
        </p:xfrm>
        <a:graphic>
          <a:graphicData uri="http://schemas.openxmlformats.org/drawingml/2006/table">
            <a:tbl>
              <a:tblPr firstRow="1" firstCol="1" bandRow="1"/>
              <a:tblGrid>
                <a:gridCol w="5940425">
                  <a:extLst>
                    <a:ext uri="{9D8B030D-6E8A-4147-A177-3AD203B41FA5}">
                      <a16:colId xmlns:a16="http://schemas.microsoft.com/office/drawing/2014/main" val="1121752466"/>
                    </a:ext>
                  </a:extLst>
                </a:gridCol>
              </a:tblGrid>
              <a:tr h="0">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panose="02020603050405020304" pitchFamily="18" charset="0"/>
                          <a:ea typeface="Times New Roman" panose="02020603050405020304" pitchFamily="18" charset="0"/>
                        </a:rPr>
                        <a:t>SBP &lt;90 mm Hg or mean BP &lt;60 mm Hg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82813"/>
                  </a:ext>
                </a:extLst>
              </a:tr>
              <a:tr h="0">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Cardiac index &lt;2.2 L/min/m</a:t>
                      </a:r>
                      <a:r>
                        <a:rPr lang="en-US" sz="1800" b="1" baseline="30000" dirty="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64551"/>
                  </a:ext>
                </a:extLst>
              </a:tr>
              <a:tr h="0">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Pulmonary capillary wedge pressure &gt;15 mm Hg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298938"/>
                  </a:ext>
                </a:extLst>
              </a:tr>
              <a:tr h="0">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Other hemodynamic considerations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7319988"/>
                  </a:ext>
                </a:extLst>
              </a:tr>
              <a:tr h="0">
                <a:tc>
                  <a:txBody>
                    <a:bodyPr/>
                    <a:lstStyle/>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742950" marR="0" lvl="1" indent="-285750">
                        <a:lnSpc>
                          <a:spcPct val="200000"/>
                        </a:lnSpc>
                        <a:spcBef>
                          <a:spcPts val="0"/>
                        </a:spcBef>
                        <a:spcAft>
                          <a:spcPts val="0"/>
                        </a:spcAft>
                        <a:buFont typeface="+mj-lt"/>
                        <a:buAutoNum type="alphaLcPeriod"/>
                      </a:pPr>
                      <a:r>
                        <a:rPr lang="en-US" sz="1800" dirty="0">
                          <a:effectLst/>
                          <a:latin typeface="Times New Roman" panose="02020603050405020304" pitchFamily="18" charset="0"/>
                          <a:ea typeface="Times New Roman" panose="02020603050405020304" pitchFamily="18" charset="0"/>
                        </a:rPr>
                        <a:t>Cardiac power output ([CO x MAP]/451) &lt;0.6 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367758"/>
                  </a:ext>
                </a:extLst>
              </a:tr>
              <a:tr h="0">
                <a:tc>
                  <a:txBody>
                    <a:bodyPr/>
                    <a:lstStyle/>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800100" marR="0" lvl="1" indent="-342900">
                        <a:lnSpc>
                          <a:spcPct val="200000"/>
                        </a:lnSpc>
                        <a:spcBef>
                          <a:spcPts val="0"/>
                        </a:spcBef>
                        <a:spcAft>
                          <a:spcPts val="0"/>
                        </a:spcAft>
                        <a:buFont typeface="+mj-lt"/>
                        <a:buAutoNum type="alphaLcPeriod" startAt="2"/>
                      </a:pPr>
                      <a:r>
                        <a:rPr lang="en-US" sz="1800" dirty="0">
                          <a:effectLst/>
                          <a:latin typeface="Times New Roman" panose="02020603050405020304" pitchFamily="18" charset="0"/>
                          <a:ea typeface="Times New Roman" panose="02020603050405020304" pitchFamily="18" charset="0"/>
                        </a:rPr>
                        <a:t>Shock index (HR/systolic BP) &gt;1.0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183004"/>
                  </a:ext>
                </a:extLst>
              </a:tr>
              <a:tr h="0">
                <a:tc>
                  <a:txBody>
                    <a:bodyPr/>
                    <a:lstStyle/>
                    <a:p>
                      <a:pPr>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800100" marR="0" lvl="1" indent="-342900">
                        <a:lnSpc>
                          <a:spcPct val="200000"/>
                        </a:lnSpc>
                        <a:spcBef>
                          <a:spcPts val="0"/>
                        </a:spcBef>
                        <a:spcAft>
                          <a:spcPts val="0"/>
                        </a:spcAft>
                        <a:buFont typeface="+mj-lt"/>
                        <a:buAutoNum type="alphaLcPeriod" startAt="3"/>
                      </a:pPr>
                      <a:r>
                        <a:rPr lang="en-US" sz="1800" dirty="0">
                          <a:effectLst/>
                          <a:latin typeface="Times New Roman" panose="02020603050405020304" pitchFamily="18" charset="0"/>
                          <a:ea typeface="Times New Roman" panose="02020603050405020304" pitchFamily="18" charset="0"/>
                        </a:rPr>
                        <a:t>RV shock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237100"/>
                  </a:ext>
                </a:extLst>
              </a:tr>
              <a:tr h="0">
                <a:tc>
                  <a:txBody>
                    <a:bodyPr/>
                    <a:lstStyle/>
                    <a:p>
                      <a:pPr marL="1143000" marR="0" lvl="2" indent="-228600">
                        <a:lnSpc>
                          <a:spcPct val="200000"/>
                        </a:lnSpc>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rPr>
                        <a:t>Pulmonary artery pulse index [(PASP-PADP)/CVP] &lt;1.0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61154"/>
                  </a:ext>
                </a:extLst>
              </a:tr>
              <a:tr h="0">
                <a:tc>
                  <a:txBody>
                    <a:bodyPr/>
                    <a:lstStyle/>
                    <a:p>
                      <a:pPr marL="1143000" marR="0" lvl="2" indent="-228600">
                        <a:lnSpc>
                          <a:spcPct val="200000"/>
                        </a:lnSpc>
                        <a:spcBef>
                          <a:spcPts val="0"/>
                        </a:spcBef>
                        <a:spcAft>
                          <a:spcPts val="0"/>
                        </a:spcAft>
                        <a:buFont typeface="+mj-lt"/>
                        <a:buAutoNum type="romanLcPeriod"/>
                      </a:pPr>
                      <a:r>
                        <a:rPr lang="en-US" sz="1800">
                          <a:effectLst/>
                          <a:latin typeface="Times New Roman" panose="02020603050405020304" pitchFamily="18" charset="0"/>
                          <a:ea typeface="Times New Roman" panose="02020603050405020304" pitchFamily="18" charset="0"/>
                        </a:rPr>
                        <a:t>CVP &gt;15 mm Hg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268251"/>
                  </a:ext>
                </a:extLst>
              </a:tr>
              <a:tr h="0">
                <a:tc>
                  <a:txBody>
                    <a:bodyPr/>
                    <a:lstStyle/>
                    <a:p>
                      <a:pPr marL="1143000" marR="0" lvl="2" indent="-228600">
                        <a:lnSpc>
                          <a:spcPct val="200000"/>
                        </a:lnSpc>
                        <a:spcBef>
                          <a:spcPts val="0"/>
                        </a:spcBef>
                        <a:spcAft>
                          <a:spcPts val="0"/>
                        </a:spcAft>
                        <a:buFont typeface="+mj-lt"/>
                        <a:buAutoNum type="romanLcPeriod"/>
                      </a:pPr>
                      <a:r>
                        <a:rPr lang="en-US" sz="1800" dirty="0">
                          <a:effectLst/>
                          <a:latin typeface="Times New Roman" panose="02020603050405020304" pitchFamily="18" charset="0"/>
                          <a:ea typeface="Times New Roman" panose="02020603050405020304" pitchFamily="18" charset="0"/>
                        </a:rPr>
                        <a:t>CVP-PCW &gt;0.6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240175"/>
                  </a:ext>
                </a:extLst>
              </a:tr>
            </a:tbl>
          </a:graphicData>
        </a:graphic>
      </p:graphicFrame>
      <p:sp>
        <p:nvSpPr>
          <p:cNvPr id="6" name="TextBox 5">
            <a:extLst>
              <a:ext uri="{FF2B5EF4-FFF2-40B4-BE49-F238E27FC236}">
                <a16:creationId xmlns:a16="http://schemas.microsoft.com/office/drawing/2014/main" id="{E65FB5BD-835B-48D4-9B81-AE5C1A7B7BC2}"/>
              </a:ext>
            </a:extLst>
          </p:cNvPr>
          <p:cNvSpPr txBox="1"/>
          <p:nvPr/>
        </p:nvSpPr>
        <p:spPr>
          <a:xfrm>
            <a:off x="304800" y="5074730"/>
            <a:ext cx="3810000" cy="2308324"/>
          </a:xfrm>
          <a:prstGeom prst="rect">
            <a:avLst/>
          </a:prstGeom>
          <a:noFill/>
        </p:spPr>
        <p:txBody>
          <a:bodyPr wrap="square">
            <a:spAutoFit/>
          </a:bodyPr>
          <a:lstStyle/>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BP indicates blood pressure; CO, cardiac output; CVP, central venous pressure; HR, heart rate; MAP, mean arterial pressure; PADP, pulmonary artery diastolic pressure; PASP, pulmonary artery systolic pressure; PCW, pulmonary capillary wedge; RV, right ventricular; and SBP, systolic blood pressure.</a:t>
            </a:r>
          </a:p>
          <a:p>
            <a:pPr marL="0" marR="0">
              <a:spcBef>
                <a:spcPts val="0"/>
              </a:spcBef>
              <a:spcAft>
                <a:spcPts val="0"/>
              </a:spcAft>
            </a:pPr>
            <a:endParaRPr lang="en-US" sz="1200" dirty="0">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*Diagnosis of shock requires ≥1 criteria to be present along with cardiac index &lt;2.0 L/min/m</a:t>
            </a:r>
            <a:r>
              <a:rPr lang="en-US" sz="1200" baseline="30000" dirty="0">
                <a:effectLst/>
                <a:latin typeface="Lub Dub Medium" panose="020B0603030403020204" pitchFamily="34" charset="0"/>
                <a:ea typeface="Times New Roman" panose="02020603050405020304" pitchFamily="18" charset="0"/>
              </a:rPr>
              <a:t>2</a:t>
            </a:r>
            <a:r>
              <a:rPr lang="en-US" sz="1200" dirty="0">
                <a:effectLst/>
                <a:latin typeface="Lub Dub Medium" panose="020B0603030403020204" pitchFamily="34" charset="0"/>
                <a:ea typeface="Times New Roman" panose="02020603050405020304" pitchFamily="18" charset="0"/>
              </a:rPr>
              <a:t> and SBP &lt;90 mm Hg.</a:t>
            </a:r>
          </a:p>
        </p:txBody>
      </p:sp>
    </p:spTree>
    <p:extLst>
      <p:ext uri="{BB962C8B-B14F-4D97-AF65-F5344CB8AC3E}">
        <p14:creationId xmlns:p14="http://schemas.microsoft.com/office/powerpoint/2010/main" val="18711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0D6FE26-8AFC-4741-A930-6107F1FF1275}"/>
              </a:ext>
            </a:extLst>
          </p:cNvPr>
          <p:cNvSpPr>
            <a:spLocks noGrp="1"/>
          </p:cNvSpPr>
          <p:nvPr>
            <p:ph type="subTitle" idx="1"/>
          </p:nvPr>
        </p:nvSpPr>
        <p:spPr>
          <a:xfrm>
            <a:off x="304800" y="1295400"/>
            <a:ext cx="3886200" cy="6200140"/>
          </a:xfrm>
        </p:spPr>
        <p:txBody>
          <a:bodyPr/>
          <a:lstStyle/>
          <a:p>
            <a:r>
              <a:rPr lang="en-US" sz="2800" b="1" dirty="0"/>
              <a:t>Table 2. Applying American College of Cardiology/American Heart Association Class of Recommendation and Level of Evidence to Clinical Strategies, Interventions, Treatments, or Diagnostic Testing in Patient Care (Updated May 2019)*</a:t>
            </a:r>
          </a:p>
        </p:txBody>
      </p:sp>
      <p:sp>
        <p:nvSpPr>
          <p:cNvPr id="4" name="Slide Number Placeholder 3">
            <a:extLst>
              <a:ext uri="{FF2B5EF4-FFF2-40B4-BE49-F238E27FC236}">
                <a16:creationId xmlns:a16="http://schemas.microsoft.com/office/drawing/2014/main" id="{2B8C1B89-6CB5-43CF-B12B-BA55E04395FF}"/>
              </a:ext>
            </a:extLst>
          </p:cNvPr>
          <p:cNvSpPr>
            <a:spLocks noGrp="1"/>
          </p:cNvSpPr>
          <p:nvPr>
            <p:ph type="sldNum" sz="quarter" idx="4"/>
          </p:nvPr>
        </p:nvSpPr>
        <p:spPr/>
        <p:txBody>
          <a:bodyPr/>
          <a:lstStyle/>
          <a:p>
            <a:fld id="{01CD3B2E-BC1C-6C4D-9D91-A67B950EE325}" type="slidenum">
              <a:rPr lang="en-US" smtClean="0"/>
              <a:pPr/>
              <a:t>15</a:t>
            </a:fld>
            <a:endParaRPr lang="en-US" dirty="0"/>
          </a:p>
        </p:txBody>
      </p:sp>
      <p:pic>
        <p:nvPicPr>
          <p:cNvPr id="7" name="Picture 6" descr="A picture containing table&#10;&#10;Description automatically generated">
            <a:extLst>
              <a:ext uri="{FF2B5EF4-FFF2-40B4-BE49-F238E27FC236}">
                <a16:creationId xmlns:a16="http://schemas.microsoft.com/office/drawing/2014/main" id="{688E7BDD-844B-4F82-8D53-080BE5DE7F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228600"/>
            <a:ext cx="7832629" cy="7266940"/>
          </a:xfrm>
          <a:prstGeom prst="rect">
            <a:avLst/>
          </a:prstGeom>
          <a:noFill/>
          <a:ln>
            <a:noFill/>
          </a:ln>
        </p:spPr>
      </p:pic>
    </p:spTree>
    <p:extLst>
      <p:ext uri="{BB962C8B-B14F-4D97-AF65-F5344CB8AC3E}">
        <p14:creationId xmlns:p14="http://schemas.microsoft.com/office/powerpoint/2010/main" val="210372695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150</a:t>
            </a:fld>
            <a:endParaRPr lang="en-US" dirty="0"/>
          </a:p>
        </p:txBody>
      </p:sp>
      <p:sp>
        <p:nvSpPr>
          <p:cNvPr id="3" name="Subtitle 5">
            <a:extLst>
              <a:ext uri="{FF2B5EF4-FFF2-40B4-BE49-F238E27FC236}">
                <a16:creationId xmlns:a16="http://schemas.microsoft.com/office/drawing/2014/main" id="{15BFEED9-BCB8-44D7-90B0-406A7E706F9D}"/>
              </a:ext>
            </a:extLst>
          </p:cNvPr>
          <p:cNvSpPr>
            <a:spLocks noGrp="1"/>
          </p:cNvSpPr>
          <p:nvPr>
            <p:ph type="subTitle" idx="1"/>
          </p:nvPr>
        </p:nvSpPr>
        <p:spPr>
          <a:xfrm>
            <a:off x="2638424" y="381000"/>
            <a:ext cx="9353551" cy="95504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endParaRPr lang="en-US" dirty="0"/>
          </a:p>
        </p:txBody>
      </p:sp>
      <p:graphicFrame>
        <p:nvGraphicFramePr>
          <p:cNvPr id="5" name="Table 4">
            <a:extLst>
              <a:ext uri="{FF2B5EF4-FFF2-40B4-BE49-F238E27FC236}">
                <a16:creationId xmlns:a16="http://schemas.microsoft.com/office/drawing/2014/main" id="{2777DFF4-6D51-47CF-8C49-E6930E76365D}"/>
              </a:ext>
            </a:extLst>
          </p:cNvPr>
          <p:cNvGraphicFramePr>
            <a:graphicFrameLocks noGrp="1"/>
          </p:cNvGraphicFramePr>
          <p:nvPr>
            <p:extLst>
              <p:ext uri="{D42A27DB-BD31-4B8C-83A1-F6EECF244321}">
                <p14:modId xmlns:p14="http://schemas.microsoft.com/office/powerpoint/2010/main" val="53027746"/>
              </p:ext>
            </p:extLst>
          </p:nvPr>
        </p:nvGraphicFramePr>
        <p:xfrm>
          <a:off x="1866899" y="1524000"/>
          <a:ext cx="10896599" cy="5690718"/>
        </p:xfrm>
        <a:graphic>
          <a:graphicData uri="http://schemas.openxmlformats.org/drawingml/2006/table">
            <a:tbl>
              <a:tblPr firstRow="1" firstCol="1" bandRow="1"/>
              <a:tblGrid>
                <a:gridCol w="2174915">
                  <a:extLst>
                    <a:ext uri="{9D8B030D-6E8A-4147-A177-3AD203B41FA5}">
                      <a16:colId xmlns:a16="http://schemas.microsoft.com/office/drawing/2014/main" val="1295429063"/>
                    </a:ext>
                  </a:extLst>
                </a:gridCol>
                <a:gridCol w="2972200">
                  <a:extLst>
                    <a:ext uri="{9D8B030D-6E8A-4147-A177-3AD203B41FA5}">
                      <a16:colId xmlns:a16="http://schemas.microsoft.com/office/drawing/2014/main" val="2099943811"/>
                    </a:ext>
                  </a:extLst>
                </a:gridCol>
                <a:gridCol w="2574659">
                  <a:extLst>
                    <a:ext uri="{9D8B030D-6E8A-4147-A177-3AD203B41FA5}">
                      <a16:colId xmlns:a16="http://schemas.microsoft.com/office/drawing/2014/main" val="564856892"/>
                    </a:ext>
                  </a:extLst>
                </a:gridCol>
                <a:gridCol w="3174825">
                  <a:extLst>
                    <a:ext uri="{9D8B030D-6E8A-4147-A177-3AD203B41FA5}">
                      <a16:colId xmlns:a16="http://schemas.microsoft.com/office/drawing/2014/main" val="282467371"/>
                    </a:ext>
                  </a:extLst>
                </a:gridCol>
              </a:tblGrid>
              <a:tr h="961796">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Stage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Bedside Findings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Selected Laboratory Markers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Hemodynamics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89994"/>
                  </a:ext>
                </a:extLst>
              </a:tr>
              <a:tr h="4677004">
                <a:tc>
                  <a:txBody>
                    <a:bodyPr/>
                    <a:lstStyle/>
                    <a:p>
                      <a:pPr marL="0" marR="0">
                        <a:lnSpc>
                          <a:spcPct val="200000"/>
                        </a:lnSpc>
                        <a:spcBef>
                          <a:spcPts val="0"/>
                        </a:spcBef>
                        <a:spcAft>
                          <a:spcPts val="0"/>
                        </a:spcAft>
                      </a:pPr>
                      <a:r>
                        <a:rPr lang="en-US" sz="1800" b="1" i="1" dirty="0">
                          <a:effectLst/>
                          <a:latin typeface="Times New Roman" panose="02020603050405020304" pitchFamily="18" charset="0"/>
                          <a:ea typeface="Times New Roman" panose="02020603050405020304" pitchFamily="18" charset="0"/>
                        </a:rPr>
                        <a:t>A:  At risk</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--Normotensive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perfusion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--Cause for risk for shock such as large myocardial infarction or  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venous pressure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--Clear lungs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--Warm extremities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--Strong palpable pulses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renal function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lactate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--SBP &gt;100 mm Hg</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--Hemodynamics: 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455515"/>
                  </a:ext>
                </a:extLst>
              </a:tr>
            </a:tbl>
          </a:graphicData>
        </a:graphic>
      </p:graphicFrame>
    </p:spTree>
    <p:extLst>
      <p:ext uri="{BB962C8B-B14F-4D97-AF65-F5344CB8AC3E}">
        <p14:creationId xmlns:p14="http://schemas.microsoft.com/office/powerpoint/2010/main" val="3991171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151</a:t>
            </a:fld>
            <a:endParaRPr lang="en-US" dirty="0"/>
          </a:p>
        </p:txBody>
      </p:sp>
      <p:sp>
        <p:nvSpPr>
          <p:cNvPr id="3" name="Subtitle 5">
            <a:extLst>
              <a:ext uri="{FF2B5EF4-FFF2-40B4-BE49-F238E27FC236}">
                <a16:creationId xmlns:a16="http://schemas.microsoft.com/office/drawing/2014/main" id="{F4E14A7E-32F9-4239-B9B8-00629A70AE92}"/>
              </a:ext>
            </a:extLst>
          </p:cNvPr>
          <p:cNvSpPr>
            <a:spLocks noGrp="1"/>
          </p:cNvSpPr>
          <p:nvPr>
            <p:ph type="subTitle" idx="1"/>
          </p:nvPr>
        </p:nvSpPr>
        <p:spPr>
          <a:xfrm>
            <a:off x="2347912" y="685800"/>
            <a:ext cx="9934576" cy="990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E62DA363-FAD0-400C-A180-AF873D44DA92}"/>
              </a:ext>
            </a:extLst>
          </p:cNvPr>
          <p:cNvGraphicFramePr>
            <a:graphicFrameLocks noGrp="1"/>
          </p:cNvGraphicFramePr>
          <p:nvPr>
            <p:extLst>
              <p:ext uri="{D42A27DB-BD31-4B8C-83A1-F6EECF244321}">
                <p14:modId xmlns:p14="http://schemas.microsoft.com/office/powerpoint/2010/main" val="4041990557"/>
              </p:ext>
            </p:extLst>
          </p:nvPr>
        </p:nvGraphicFramePr>
        <p:xfrm>
          <a:off x="2924969" y="1988955"/>
          <a:ext cx="8780462" cy="4251690"/>
        </p:xfrm>
        <a:graphic>
          <a:graphicData uri="http://schemas.openxmlformats.org/drawingml/2006/table">
            <a:tbl>
              <a:tblPr firstRow="1" firstCol="1" bandRow="1"/>
              <a:tblGrid>
                <a:gridCol w="1752543">
                  <a:extLst>
                    <a:ext uri="{9D8B030D-6E8A-4147-A177-3AD203B41FA5}">
                      <a16:colId xmlns:a16="http://schemas.microsoft.com/office/drawing/2014/main" val="434470787"/>
                    </a:ext>
                  </a:extLst>
                </a:gridCol>
                <a:gridCol w="2394994">
                  <a:extLst>
                    <a:ext uri="{9D8B030D-6E8A-4147-A177-3AD203B41FA5}">
                      <a16:colId xmlns:a16="http://schemas.microsoft.com/office/drawing/2014/main" val="2954757949"/>
                    </a:ext>
                  </a:extLst>
                </a:gridCol>
                <a:gridCol w="2074656">
                  <a:extLst>
                    <a:ext uri="{9D8B030D-6E8A-4147-A177-3AD203B41FA5}">
                      <a16:colId xmlns:a16="http://schemas.microsoft.com/office/drawing/2014/main" val="3194576326"/>
                    </a:ext>
                  </a:extLst>
                </a:gridCol>
                <a:gridCol w="2558269">
                  <a:extLst>
                    <a:ext uri="{9D8B030D-6E8A-4147-A177-3AD203B41FA5}">
                      <a16:colId xmlns:a16="http://schemas.microsoft.com/office/drawing/2014/main" val="4109912823"/>
                    </a:ext>
                  </a:extLst>
                </a:gridCol>
              </a:tblGrid>
              <a:tr h="4251690">
                <a:tc>
                  <a:txBody>
                    <a:bodyPr/>
                    <a:lstStyle/>
                    <a:p>
                      <a:pPr marL="0" marR="0">
                        <a:lnSpc>
                          <a:spcPct val="200000"/>
                        </a:lnSpc>
                        <a:spcBef>
                          <a:spcPts val="0"/>
                        </a:spcBef>
                        <a:spcAft>
                          <a:spcPts val="0"/>
                        </a:spcAft>
                      </a:pPr>
                      <a:r>
                        <a:rPr lang="en-US" sz="1800" b="1" i="1" dirty="0">
                          <a:effectLst/>
                          <a:latin typeface="Times New Roman" panose="02020603050405020304" pitchFamily="18" charset="0"/>
                          <a:ea typeface="Times New Roman" panose="02020603050405020304" pitchFamily="18" charset="0"/>
                        </a:rPr>
                        <a:t>B:  Beginning shock (“pre-shock”)</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venous pressure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--Rales present</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--Warm extremities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--Strong pulses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--Normal 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--Preserved renal function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--Normal lactate</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--Elevated 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SBP &lt;90 mm Hg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 MAP &lt;60 mm Hg or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 &gt;30 mm Hg decrease from baseline SBP</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--HR &gt;100 bpm</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--Hemodynamics: CI ≥2.2 L/min/m</a:t>
                      </a:r>
                      <a:r>
                        <a:rPr lang="en-US" sz="1800" baseline="30000" dirty="0">
                          <a:effectLst/>
                          <a:latin typeface="Times New Roman" panose="02020603050405020304" pitchFamily="18" charset="0"/>
                          <a:ea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38746"/>
                  </a:ext>
                </a:extLst>
              </a:tr>
            </a:tbl>
          </a:graphicData>
        </a:graphic>
      </p:graphicFrame>
    </p:spTree>
    <p:extLst>
      <p:ext uri="{BB962C8B-B14F-4D97-AF65-F5344CB8AC3E}">
        <p14:creationId xmlns:p14="http://schemas.microsoft.com/office/powerpoint/2010/main" val="23111027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152</a:t>
            </a:fld>
            <a:endParaRPr lang="en-US" dirty="0"/>
          </a:p>
        </p:txBody>
      </p:sp>
      <p:sp>
        <p:nvSpPr>
          <p:cNvPr id="3" name="Subtitle 5">
            <a:extLst>
              <a:ext uri="{FF2B5EF4-FFF2-40B4-BE49-F238E27FC236}">
                <a16:creationId xmlns:a16="http://schemas.microsoft.com/office/drawing/2014/main" id="{BC398568-3227-400A-B0BB-B68C27AC98F6}"/>
              </a:ext>
            </a:extLst>
          </p:cNvPr>
          <p:cNvSpPr>
            <a:spLocks noGrp="1"/>
          </p:cNvSpPr>
          <p:nvPr>
            <p:ph type="subTitle" idx="1"/>
          </p:nvPr>
        </p:nvSpPr>
        <p:spPr>
          <a:xfrm>
            <a:off x="2347911" y="457200"/>
            <a:ext cx="9934576" cy="990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19C48644-D2AF-4244-93B4-B134702B328E}"/>
              </a:ext>
            </a:extLst>
          </p:cNvPr>
          <p:cNvGraphicFramePr>
            <a:graphicFrameLocks noGrp="1"/>
          </p:cNvGraphicFramePr>
          <p:nvPr>
            <p:extLst>
              <p:ext uri="{D42A27DB-BD31-4B8C-83A1-F6EECF244321}">
                <p14:modId xmlns:p14="http://schemas.microsoft.com/office/powerpoint/2010/main" val="284154640"/>
              </p:ext>
            </p:extLst>
          </p:nvPr>
        </p:nvGraphicFramePr>
        <p:xfrm>
          <a:off x="2924968" y="1600200"/>
          <a:ext cx="8780462" cy="5715000"/>
        </p:xfrm>
        <a:graphic>
          <a:graphicData uri="http://schemas.openxmlformats.org/drawingml/2006/table">
            <a:tbl>
              <a:tblPr firstRow="1" firstCol="1" bandRow="1"/>
              <a:tblGrid>
                <a:gridCol w="1752543">
                  <a:extLst>
                    <a:ext uri="{9D8B030D-6E8A-4147-A177-3AD203B41FA5}">
                      <a16:colId xmlns:a16="http://schemas.microsoft.com/office/drawing/2014/main" val="2959014187"/>
                    </a:ext>
                  </a:extLst>
                </a:gridCol>
                <a:gridCol w="2394994">
                  <a:extLst>
                    <a:ext uri="{9D8B030D-6E8A-4147-A177-3AD203B41FA5}">
                      <a16:colId xmlns:a16="http://schemas.microsoft.com/office/drawing/2014/main" val="3167151784"/>
                    </a:ext>
                  </a:extLst>
                </a:gridCol>
                <a:gridCol w="2074656">
                  <a:extLst>
                    <a:ext uri="{9D8B030D-6E8A-4147-A177-3AD203B41FA5}">
                      <a16:colId xmlns:a16="http://schemas.microsoft.com/office/drawing/2014/main" val="847026"/>
                    </a:ext>
                  </a:extLst>
                </a:gridCol>
                <a:gridCol w="2558269">
                  <a:extLst>
                    <a:ext uri="{9D8B030D-6E8A-4147-A177-3AD203B41FA5}">
                      <a16:colId xmlns:a16="http://schemas.microsoft.com/office/drawing/2014/main" val="1471678899"/>
                    </a:ext>
                  </a:extLst>
                </a:gridCol>
              </a:tblGrid>
              <a:tr h="5715000">
                <a:tc>
                  <a:txBody>
                    <a:bodyPr/>
                    <a:lstStyle/>
                    <a:p>
                      <a:pPr marL="0" marR="0">
                        <a:lnSpc>
                          <a:spcPct val="200000"/>
                        </a:lnSpc>
                        <a:spcBef>
                          <a:spcPts val="0"/>
                        </a:spcBef>
                        <a:spcAft>
                          <a:spcPts val="0"/>
                        </a:spcAft>
                      </a:pPr>
                      <a:r>
                        <a:rPr lang="en-US" sz="1800" b="1" i="1">
                          <a:effectLst/>
                          <a:latin typeface="Times New Roman" panose="02020603050405020304" pitchFamily="18" charset="0"/>
                          <a:ea typeface="Times New Roman" panose="02020603050405020304" pitchFamily="18" charset="0"/>
                        </a:rPr>
                        <a:t>C:  Classic cardiogenic shock</a:t>
                      </a:r>
                      <a:endParaRPr lang="en-US" sz="180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--Hypotension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venous pressure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--Rales present</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--Cold, ashen, livedo</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--Weak or nonpalpable pulses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--Altered mentation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--Decreased urine output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--Respiratory distress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--Impaired renal function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--Increased lactate</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BNP</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--Increased LFTs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--Acidosis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--SBP &lt;90 mm Hg; MAP &lt;60 mm Hg; &gt;30 mm Hg from baseline SBP despite drugs and temporary MCS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--HR &gt;100 bpm</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--Hemodynamics: CI ≤2.2 L/min/m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PCW &gt;15 mm Hg; CPO &lt;0.6 W; </a:t>
                      </a:r>
                      <a:r>
                        <a:rPr lang="en-US" sz="1800" dirty="0" err="1">
                          <a:effectLst/>
                          <a:latin typeface="Times New Roman" panose="02020603050405020304" pitchFamily="18" charset="0"/>
                          <a:ea typeface="Times New Roman" panose="02020603050405020304" pitchFamily="18" charset="0"/>
                        </a:rPr>
                        <a:t>PAPi</a:t>
                      </a:r>
                      <a:r>
                        <a:rPr lang="en-US" sz="1800" dirty="0">
                          <a:effectLst/>
                          <a:latin typeface="Times New Roman" panose="02020603050405020304" pitchFamily="18" charset="0"/>
                          <a:ea typeface="Times New Roman" panose="02020603050405020304" pitchFamily="18" charset="0"/>
                        </a:rPr>
                        <a:t> &lt;2.0; CVP-PCW &gt;1.0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837158"/>
                  </a:ext>
                </a:extLst>
              </a:tr>
            </a:tbl>
          </a:graphicData>
        </a:graphic>
      </p:graphicFrame>
    </p:spTree>
    <p:extLst>
      <p:ext uri="{BB962C8B-B14F-4D97-AF65-F5344CB8AC3E}">
        <p14:creationId xmlns:p14="http://schemas.microsoft.com/office/powerpoint/2010/main" val="22528626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153</a:t>
            </a:fld>
            <a:endParaRPr lang="en-US" dirty="0"/>
          </a:p>
        </p:txBody>
      </p:sp>
      <p:sp>
        <p:nvSpPr>
          <p:cNvPr id="3" name="Subtitle 5">
            <a:extLst>
              <a:ext uri="{FF2B5EF4-FFF2-40B4-BE49-F238E27FC236}">
                <a16:creationId xmlns:a16="http://schemas.microsoft.com/office/drawing/2014/main" id="{2375C82E-3E11-415F-94E4-39C82C574B09}"/>
              </a:ext>
            </a:extLst>
          </p:cNvPr>
          <p:cNvSpPr>
            <a:spLocks noGrp="1"/>
          </p:cNvSpPr>
          <p:nvPr>
            <p:ph type="subTitle" idx="1"/>
          </p:nvPr>
        </p:nvSpPr>
        <p:spPr>
          <a:xfrm>
            <a:off x="2347912" y="152400"/>
            <a:ext cx="9934576" cy="990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24. Society for Cardiovascular Angiography and Interventions (SCAI) Cardiogenic Shock Criteria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4D05D532-BDA2-406F-AF42-59702788CE97}"/>
              </a:ext>
            </a:extLst>
          </p:cNvPr>
          <p:cNvGraphicFramePr>
            <a:graphicFrameLocks noGrp="1"/>
          </p:cNvGraphicFramePr>
          <p:nvPr>
            <p:extLst>
              <p:ext uri="{D42A27DB-BD31-4B8C-83A1-F6EECF244321}">
                <p14:modId xmlns:p14="http://schemas.microsoft.com/office/powerpoint/2010/main" val="3780586259"/>
              </p:ext>
            </p:extLst>
          </p:nvPr>
        </p:nvGraphicFramePr>
        <p:xfrm>
          <a:off x="2438400" y="1295400"/>
          <a:ext cx="9753600" cy="6096000"/>
        </p:xfrm>
        <a:graphic>
          <a:graphicData uri="http://schemas.openxmlformats.org/drawingml/2006/table">
            <a:tbl>
              <a:tblPr firstRow="1" firstCol="1" bandRow="1"/>
              <a:tblGrid>
                <a:gridCol w="1946777">
                  <a:extLst>
                    <a:ext uri="{9D8B030D-6E8A-4147-A177-3AD203B41FA5}">
                      <a16:colId xmlns:a16="http://schemas.microsoft.com/office/drawing/2014/main" val="991397895"/>
                    </a:ext>
                  </a:extLst>
                </a:gridCol>
                <a:gridCol w="2660431">
                  <a:extLst>
                    <a:ext uri="{9D8B030D-6E8A-4147-A177-3AD203B41FA5}">
                      <a16:colId xmlns:a16="http://schemas.microsoft.com/office/drawing/2014/main" val="337588784"/>
                    </a:ext>
                  </a:extLst>
                </a:gridCol>
                <a:gridCol w="2304590">
                  <a:extLst>
                    <a:ext uri="{9D8B030D-6E8A-4147-A177-3AD203B41FA5}">
                      <a16:colId xmlns:a16="http://schemas.microsoft.com/office/drawing/2014/main" val="2836226603"/>
                    </a:ext>
                  </a:extLst>
                </a:gridCol>
                <a:gridCol w="2841802">
                  <a:extLst>
                    <a:ext uri="{9D8B030D-6E8A-4147-A177-3AD203B41FA5}">
                      <a16:colId xmlns:a16="http://schemas.microsoft.com/office/drawing/2014/main" val="2488323142"/>
                    </a:ext>
                  </a:extLst>
                </a:gridCol>
              </a:tblGrid>
              <a:tr h="3124200">
                <a:tc>
                  <a:txBody>
                    <a:bodyPr/>
                    <a:lstStyle/>
                    <a:p>
                      <a:pPr marL="0" marR="0">
                        <a:lnSpc>
                          <a:spcPct val="200000"/>
                        </a:lnSpc>
                        <a:spcBef>
                          <a:spcPts val="0"/>
                        </a:spcBef>
                        <a:spcAft>
                          <a:spcPts val="0"/>
                        </a:spcAft>
                      </a:pPr>
                      <a:r>
                        <a:rPr lang="en-US" sz="1800" b="1" i="1">
                          <a:effectLst/>
                          <a:latin typeface="Times New Roman" panose="02020603050405020304" pitchFamily="18" charset="0"/>
                          <a:ea typeface="Times New Roman" panose="02020603050405020304" pitchFamily="18" charset="0"/>
                        </a:rPr>
                        <a:t>D:  Deteriorating</a:t>
                      </a:r>
                      <a:endParaRPr lang="en-US" sz="180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--Worsening hypotension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--Worsening hypoperfusion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Same as stage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--Persistent or worsening values of stage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Escalating use of pressors or MCS to maintain SBP and end-organ perfusion in setting of stage C hemodynamics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586789"/>
                  </a:ext>
                </a:extLst>
              </a:tr>
              <a:tr h="2971800">
                <a:tc>
                  <a:txBody>
                    <a:bodyPr/>
                    <a:lstStyle/>
                    <a:p>
                      <a:pPr marL="0" marR="0">
                        <a:lnSpc>
                          <a:spcPct val="200000"/>
                        </a:lnSpc>
                        <a:spcBef>
                          <a:spcPts val="0"/>
                        </a:spcBef>
                        <a:spcAft>
                          <a:spcPts val="0"/>
                        </a:spcAft>
                      </a:pPr>
                      <a:r>
                        <a:rPr lang="en-US" sz="1800" b="1" i="1" dirty="0">
                          <a:effectLst/>
                          <a:latin typeface="Times New Roman" panose="02020603050405020304" pitchFamily="18" charset="0"/>
                          <a:ea typeface="Times New Roman" panose="02020603050405020304" pitchFamily="18" charset="0"/>
                        </a:rPr>
                        <a:t>E:  Extremis</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--Refractory hypotension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--Refractory hypoperfusion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--Cardiac arrest</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--CPR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--Worsening values of stage C laboratories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--SBP only with resuscitation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--PEA</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--Recurrent VT/VF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754206"/>
                  </a:ext>
                </a:extLst>
              </a:tr>
            </a:tbl>
          </a:graphicData>
        </a:graphic>
      </p:graphicFrame>
      <p:sp>
        <p:nvSpPr>
          <p:cNvPr id="6" name="TextBox 5">
            <a:extLst>
              <a:ext uri="{FF2B5EF4-FFF2-40B4-BE49-F238E27FC236}">
                <a16:creationId xmlns:a16="http://schemas.microsoft.com/office/drawing/2014/main" id="{A75E6E59-5A5F-4D0B-B10F-8A5906353F4C}"/>
              </a:ext>
            </a:extLst>
          </p:cNvPr>
          <p:cNvSpPr txBox="1"/>
          <p:nvPr/>
        </p:nvSpPr>
        <p:spPr>
          <a:xfrm>
            <a:off x="228600" y="3051750"/>
            <a:ext cx="1981200" cy="4339650"/>
          </a:xfrm>
          <a:prstGeom prst="rect">
            <a:avLst/>
          </a:prstGeom>
          <a:noFill/>
        </p:spPr>
        <p:txBody>
          <a:bodyPr wrap="square">
            <a:spAutoFit/>
          </a:bodyPr>
          <a:lstStyle/>
          <a:p>
            <a:r>
              <a:rPr lang="en-US" sz="1200" dirty="0">
                <a:latin typeface="Lub Dub Medium" panose="020B0603030403020204" pitchFamily="34" charset="0"/>
              </a:rPr>
              <a:t>BNP indicates brain natriuretic peptide; CI, cardiac index; CPO, cardiac power output; CPR, cardiopulmonary resuscitation; CVP, central venous pressure; HR, heart rate; LFT, liver function test; MAP, mean arterial blood pressure; MCS, mechanical circulatory support; </a:t>
            </a:r>
            <a:r>
              <a:rPr lang="en-US" sz="1200" dirty="0" err="1">
                <a:latin typeface="Lub Dub Medium" panose="020B0603030403020204" pitchFamily="34" charset="0"/>
              </a:rPr>
              <a:t>PAPi</a:t>
            </a:r>
            <a:r>
              <a:rPr lang="en-US" sz="1200" dirty="0">
                <a:latin typeface="Lub Dub Medium" panose="020B0603030403020204" pitchFamily="34" charset="0"/>
              </a:rPr>
              <a:t>, pulmonary artery </a:t>
            </a:r>
            <a:r>
              <a:rPr lang="en-US" sz="1200" dirty="0" err="1">
                <a:latin typeface="Lub Dub Medium" panose="020B0603030403020204" pitchFamily="34" charset="0"/>
              </a:rPr>
              <a:t>pulsatility</a:t>
            </a:r>
            <a:r>
              <a:rPr lang="en-US" sz="1200" dirty="0">
                <a:latin typeface="Lub Dub Medium" panose="020B0603030403020204" pitchFamily="34" charset="0"/>
              </a:rPr>
              <a:t> index; PCW, pulmonary capillary wedge pressures; PEA, pulseless electrical activity; SBP, systolic blood pressure; VF, ventricular fibrillation; and VT, ventricular tachycardia. </a:t>
            </a:r>
          </a:p>
        </p:txBody>
      </p:sp>
    </p:spTree>
    <p:extLst>
      <p:ext uri="{BB962C8B-B14F-4D97-AF65-F5344CB8AC3E}">
        <p14:creationId xmlns:p14="http://schemas.microsoft.com/office/powerpoint/2010/main" val="158675189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154</a:t>
            </a:fld>
            <a:endParaRPr lang="en-US" dirty="0"/>
          </a:p>
        </p:txBody>
      </p:sp>
      <p:sp>
        <p:nvSpPr>
          <p:cNvPr id="3" name="Subtitle 1">
            <a:extLst>
              <a:ext uri="{FF2B5EF4-FFF2-40B4-BE49-F238E27FC236}">
                <a16:creationId xmlns:a16="http://schemas.microsoft.com/office/drawing/2014/main" id="{4047075F-8DD8-4360-8C6A-7280A3374EEF}"/>
              </a:ext>
            </a:extLst>
          </p:cNvPr>
          <p:cNvSpPr>
            <a:spLocks noGrp="1"/>
          </p:cNvSpPr>
          <p:nvPr>
            <p:ph type="subTitle" idx="1"/>
          </p:nvPr>
        </p:nvSpPr>
        <p:spPr>
          <a:xfrm>
            <a:off x="3079657" y="838200"/>
            <a:ext cx="8471083" cy="1143000"/>
          </a:xfrm>
        </p:spPr>
        <p:txBody>
          <a:bodyPr/>
          <a:lstStyle/>
          <a:p>
            <a:pPr algn="ctr"/>
            <a:r>
              <a:rPr lang="en-US" sz="3600" b="1" dirty="0"/>
              <a:t>Integration of Care: Transitions and Team-Based Approaches</a:t>
            </a:r>
          </a:p>
        </p:txBody>
      </p:sp>
      <p:graphicFrame>
        <p:nvGraphicFramePr>
          <p:cNvPr id="2" name="Table 1">
            <a:extLst>
              <a:ext uri="{FF2B5EF4-FFF2-40B4-BE49-F238E27FC236}">
                <a16:creationId xmlns:a16="http://schemas.microsoft.com/office/drawing/2014/main" id="{799F56E9-85F4-4B16-99E3-137318BB466E}"/>
              </a:ext>
            </a:extLst>
          </p:cNvPr>
          <p:cNvGraphicFramePr>
            <a:graphicFrameLocks noGrp="1"/>
          </p:cNvGraphicFramePr>
          <p:nvPr>
            <p:extLst>
              <p:ext uri="{D42A27DB-BD31-4B8C-83A1-F6EECF244321}">
                <p14:modId xmlns:p14="http://schemas.microsoft.com/office/powerpoint/2010/main" val="986019781"/>
              </p:ext>
            </p:extLst>
          </p:nvPr>
        </p:nvGraphicFramePr>
        <p:xfrm>
          <a:off x="1626568" y="2362200"/>
          <a:ext cx="11377263" cy="4267200"/>
        </p:xfrm>
        <a:graphic>
          <a:graphicData uri="http://schemas.openxmlformats.org/drawingml/2006/table">
            <a:tbl>
              <a:tblPr firstRow="1" firstCol="1" bandRow="1"/>
              <a:tblGrid>
                <a:gridCol w="1128625">
                  <a:extLst>
                    <a:ext uri="{9D8B030D-6E8A-4147-A177-3AD203B41FA5}">
                      <a16:colId xmlns:a16="http://schemas.microsoft.com/office/drawing/2014/main" val="308988093"/>
                    </a:ext>
                  </a:extLst>
                </a:gridCol>
                <a:gridCol w="1162756">
                  <a:extLst>
                    <a:ext uri="{9D8B030D-6E8A-4147-A177-3AD203B41FA5}">
                      <a16:colId xmlns:a16="http://schemas.microsoft.com/office/drawing/2014/main" val="3043032651"/>
                    </a:ext>
                  </a:extLst>
                </a:gridCol>
                <a:gridCol w="9085882">
                  <a:extLst>
                    <a:ext uri="{9D8B030D-6E8A-4147-A177-3AD203B41FA5}">
                      <a16:colId xmlns:a16="http://schemas.microsoft.com/office/drawing/2014/main" val="3322727704"/>
                    </a:ext>
                  </a:extLst>
                </a:gridCol>
              </a:tblGrid>
              <a:tr h="142240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Integration of Care: Transitions and Team-Based Approaches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8942539"/>
                  </a:ext>
                </a:extLst>
              </a:tr>
              <a:tr h="65257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804435"/>
                  </a:ext>
                </a:extLst>
              </a:tr>
              <a:tr h="219222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with high-risk HF, particularly those with recurrent hospitalizations for </a:t>
                      </a:r>
                      <a:r>
                        <a:rPr lang="en-US" sz="1800" b="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referral to multidisciplinary HF disease management programs is recommended to reduce the risk of hospitalization.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95160"/>
                  </a:ext>
                </a:extLst>
              </a:tr>
            </a:tbl>
          </a:graphicData>
        </a:graphic>
      </p:graphicFrame>
    </p:spTree>
    <p:extLst>
      <p:ext uri="{BB962C8B-B14F-4D97-AF65-F5344CB8AC3E}">
        <p14:creationId xmlns:p14="http://schemas.microsoft.com/office/powerpoint/2010/main" val="4732635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155</a:t>
            </a:fld>
            <a:endParaRPr lang="en-US" dirty="0"/>
          </a:p>
        </p:txBody>
      </p:sp>
      <p:graphicFrame>
        <p:nvGraphicFramePr>
          <p:cNvPr id="2" name="Table 1">
            <a:extLst>
              <a:ext uri="{FF2B5EF4-FFF2-40B4-BE49-F238E27FC236}">
                <a16:creationId xmlns:a16="http://schemas.microsoft.com/office/drawing/2014/main" id="{C58808BB-817F-4C7E-BEBB-CF8D1AB50AC2}"/>
              </a:ext>
            </a:extLst>
          </p:cNvPr>
          <p:cNvGraphicFramePr>
            <a:graphicFrameLocks noGrp="1"/>
          </p:cNvGraphicFramePr>
          <p:nvPr>
            <p:extLst>
              <p:ext uri="{D42A27DB-BD31-4B8C-83A1-F6EECF244321}">
                <p14:modId xmlns:p14="http://schemas.microsoft.com/office/powerpoint/2010/main" val="3162421546"/>
              </p:ext>
            </p:extLst>
          </p:nvPr>
        </p:nvGraphicFramePr>
        <p:xfrm>
          <a:off x="2198068" y="1676400"/>
          <a:ext cx="10234263" cy="5705680"/>
        </p:xfrm>
        <a:graphic>
          <a:graphicData uri="http://schemas.openxmlformats.org/drawingml/2006/table">
            <a:tbl>
              <a:tblPr firstRow="1" firstCol="1" bandRow="1"/>
              <a:tblGrid>
                <a:gridCol w="1015239">
                  <a:extLst>
                    <a:ext uri="{9D8B030D-6E8A-4147-A177-3AD203B41FA5}">
                      <a16:colId xmlns:a16="http://schemas.microsoft.com/office/drawing/2014/main" val="884156981"/>
                    </a:ext>
                  </a:extLst>
                </a:gridCol>
                <a:gridCol w="1045942">
                  <a:extLst>
                    <a:ext uri="{9D8B030D-6E8A-4147-A177-3AD203B41FA5}">
                      <a16:colId xmlns:a16="http://schemas.microsoft.com/office/drawing/2014/main" val="3896198446"/>
                    </a:ext>
                  </a:extLst>
                </a:gridCol>
                <a:gridCol w="8173082">
                  <a:extLst>
                    <a:ext uri="{9D8B030D-6E8A-4147-A177-3AD203B41FA5}">
                      <a16:colId xmlns:a16="http://schemas.microsoft.com/office/drawing/2014/main" val="2580127556"/>
                    </a:ext>
                  </a:extLst>
                </a:gridCol>
              </a:tblGrid>
              <a:tr h="158350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hospitalized with worsening HF, patient-centered discharge instructions with a clear plan for transitional care should be provided before hospital discharge.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397099"/>
                  </a:ext>
                </a:extLst>
              </a:tr>
              <a:tr h="20610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hospitalized with worsening HF, participation in systems that allow benchmarking to performance measures is reasonable to increase use of evidence-based therapy, and to improve quality of care.</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977700"/>
                  </a:ext>
                </a:extLst>
              </a:tr>
              <a:tr h="20610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being discharged after hospitalization for worsening HF, an early follow-up, generally within 7 days of hospital discharge, is reasonable to optimize care and reduce rehospitalization.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977701"/>
                  </a:ext>
                </a:extLst>
              </a:tr>
            </a:tbl>
          </a:graphicData>
        </a:graphic>
      </p:graphicFrame>
      <p:sp>
        <p:nvSpPr>
          <p:cNvPr id="5" name="Subtitle 1">
            <a:extLst>
              <a:ext uri="{FF2B5EF4-FFF2-40B4-BE49-F238E27FC236}">
                <a16:creationId xmlns:a16="http://schemas.microsoft.com/office/drawing/2014/main" id="{5B738FB8-A402-43CA-928A-055F2ED752FD}"/>
              </a:ext>
            </a:extLst>
          </p:cNvPr>
          <p:cNvSpPr>
            <a:spLocks noGrp="1"/>
          </p:cNvSpPr>
          <p:nvPr>
            <p:ph type="subTitle" idx="1"/>
          </p:nvPr>
        </p:nvSpPr>
        <p:spPr>
          <a:xfrm>
            <a:off x="3079657" y="276020"/>
            <a:ext cx="8471083" cy="1143000"/>
          </a:xfrm>
        </p:spPr>
        <p:txBody>
          <a:bodyPr/>
          <a:lstStyle/>
          <a:p>
            <a:pPr algn="ctr"/>
            <a:r>
              <a:rPr lang="en-US" sz="3600" b="1" dirty="0"/>
              <a:t>Integration of Care: Transitions and Team-Based Approaches (</a:t>
            </a:r>
            <a:r>
              <a:rPr lang="en-US" sz="3600" b="1" dirty="0" err="1"/>
              <a:t>con’t</a:t>
            </a:r>
            <a:r>
              <a:rPr lang="en-US" sz="3600" b="1" dirty="0"/>
              <a:t>.)</a:t>
            </a:r>
          </a:p>
        </p:txBody>
      </p:sp>
    </p:spTree>
    <p:extLst>
      <p:ext uri="{BB962C8B-B14F-4D97-AF65-F5344CB8AC3E}">
        <p14:creationId xmlns:p14="http://schemas.microsoft.com/office/powerpoint/2010/main" val="21277997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156</a:t>
            </a:fld>
            <a:endParaRPr lang="en-US" dirty="0"/>
          </a:p>
        </p:txBody>
      </p:sp>
      <p:sp>
        <p:nvSpPr>
          <p:cNvPr id="3" name="Subtitle 5">
            <a:extLst>
              <a:ext uri="{FF2B5EF4-FFF2-40B4-BE49-F238E27FC236}">
                <a16:creationId xmlns:a16="http://schemas.microsoft.com/office/drawing/2014/main" id="{87920AD7-5D46-44B0-B18E-ADA7A58776E4}"/>
              </a:ext>
            </a:extLst>
          </p:cNvPr>
          <p:cNvSpPr>
            <a:spLocks noGrp="1"/>
          </p:cNvSpPr>
          <p:nvPr>
            <p:ph type="subTitle" idx="1"/>
          </p:nvPr>
        </p:nvSpPr>
        <p:spPr>
          <a:xfrm>
            <a:off x="124690" y="1295400"/>
            <a:ext cx="2389909" cy="24384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25. Important Components of a Transitional Care Plan</a:t>
            </a:r>
            <a:endParaRPr lang="en-US" dirty="0"/>
          </a:p>
        </p:txBody>
      </p:sp>
      <p:graphicFrame>
        <p:nvGraphicFramePr>
          <p:cNvPr id="2" name="Table 1">
            <a:extLst>
              <a:ext uri="{FF2B5EF4-FFF2-40B4-BE49-F238E27FC236}">
                <a16:creationId xmlns:a16="http://schemas.microsoft.com/office/drawing/2014/main" id="{0F95D063-405A-409D-A025-38E74F3085FB}"/>
              </a:ext>
            </a:extLst>
          </p:cNvPr>
          <p:cNvGraphicFramePr>
            <a:graphicFrameLocks noGrp="1"/>
          </p:cNvGraphicFramePr>
          <p:nvPr>
            <p:extLst>
              <p:ext uri="{D42A27DB-BD31-4B8C-83A1-F6EECF244321}">
                <p14:modId xmlns:p14="http://schemas.microsoft.com/office/powerpoint/2010/main" val="2722906970"/>
              </p:ext>
            </p:extLst>
          </p:nvPr>
        </p:nvGraphicFramePr>
        <p:xfrm>
          <a:off x="2590800" y="457200"/>
          <a:ext cx="10103644" cy="6705600"/>
        </p:xfrm>
        <a:graphic>
          <a:graphicData uri="http://schemas.openxmlformats.org/drawingml/2006/table">
            <a:tbl>
              <a:tblPr firstRow="1" firstCol="1" bandRow="1"/>
              <a:tblGrid>
                <a:gridCol w="10103644">
                  <a:extLst>
                    <a:ext uri="{9D8B030D-6E8A-4147-A177-3AD203B41FA5}">
                      <a16:colId xmlns:a16="http://schemas.microsoft.com/office/drawing/2014/main" val="2876235915"/>
                    </a:ext>
                  </a:extLst>
                </a:gridCol>
              </a:tblGrid>
              <a:tr h="6705600">
                <a:tc>
                  <a:txBody>
                    <a:bodyPr/>
                    <a:lstStyle/>
                    <a:p>
                      <a:pPr marL="0" marR="0" algn="just">
                        <a:lnSpc>
                          <a:spcPct val="100000"/>
                        </a:lnSpc>
                        <a:spcBef>
                          <a:spcPts val="600"/>
                        </a:spcBef>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transitional care plan, communicated with the patient and their outpatient clinicians before hospital discharge, should clearly outline plans for:</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Addressing any precipitating causes of worsening HF identified in the hospital;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Adjusting diuretics based on volume status (including weight) and electrolytes;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Coordination of safety laboratory checks (e.g., electrolytes after initiation or intensification of GDMT);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Further changes to optimize GDMT, including: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Plans for resuming medications held in the hospital;</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Plans for initiating new medications;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Plans for titration of GDMT to goal doses as tolerated;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Reinforcing HF education and assessing compliance with medical therapy and lifestyle modifications, including dietary restrictions and physical activity;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Addressing high-risk characteristics that may be associated with poor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postdischarge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clinical outcomes, such as: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Comorbid conditions (e.g., renal dysfunction, pulmonary disease, diabetes, mental health, and substance use disorders);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Limitations in psychosocial support;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mj-lt"/>
                        <a:buAutoNum type="alphaLcPeriod"/>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Impaired health literacy, cognitive impairment;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Additional surgical or device therapy, referral to cardiac rehabilitation in the future, where appropriate;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Referral to palliative care specialists and/or enrollment in hospice in selected patients.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495" marR="46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896439"/>
                  </a:ext>
                </a:extLst>
              </a:tr>
            </a:tbl>
          </a:graphicData>
        </a:graphic>
      </p:graphicFrame>
      <p:sp>
        <p:nvSpPr>
          <p:cNvPr id="6" name="TextBox 5">
            <a:extLst>
              <a:ext uri="{FF2B5EF4-FFF2-40B4-BE49-F238E27FC236}">
                <a16:creationId xmlns:a16="http://schemas.microsoft.com/office/drawing/2014/main" id="{21BD74EB-78C9-46ED-A51B-3C490360A2A2}"/>
              </a:ext>
            </a:extLst>
          </p:cNvPr>
          <p:cNvSpPr txBox="1"/>
          <p:nvPr/>
        </p:nvSpPr>
        <p:spPr>
          <a:xfrm>
            <a:off x="259556" y="6402217"/>
            <a:ext cx="1676400" cy="1015663"/>
          </a:xfrm>
          <a:prstGeom prst="rect">
            <a:avLst/>
          </a:prstGeom>
          <a:noFill/>
        </p:spPr>
        <p:txBody>
          <a:bodyPr wrap="square">
            <a:spAutoFit/>
          </a:bodyPr>
          <a:lstStyle/>
          <a:p>
            <a:r>
              <a:rPr lang="en-US" sz="1200" dirty="0">
                <a:latin typeface="Lub Dub Medium" panose="020B0603030403020204" pitchFamily="34" charset="0"/>
              </a:rPr>
              <a:t>GDMT indicates guideline-directed medical therapy; and HF, heart failure.</a:t>
            </a:r>
          </a:p>
        </p:txBody>
      </p:sp>
    </p:spTree>
    <p:extLst>
      <p:ext uri="{BB962C8B-B14F-4D97-AF65-F5344CB8AC3E}">
        <p14:creationId xmlns:p14="http://schemas.microsoft.com/office/powerpoint/2010/main" val="7259928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A9587A-F9B0-4905-865A-EE6337D4E0B9}"/>
              </a:ext>
            </a:extLst>
          </p:cNvPr>
          <p:cNvSpPr>
            <a:spLocks noGrp="1"/>
          </p:cNvSpPr>
          <p:nvPr>
            <p:ph type="sldNum" sz="quarter" idx="4"/>
          </p:nvPr>
        </p:nvSpPr>
        <p:spPr/>
        <p:txBody>
          <a:bodyPr/>
          <a:lstStyle/>
          <a:p>
            <a:fld id="{01CD3B2E-BC1C-6C4D-9D91-A67B950EE325}" type="slidenum">
              <a:rPr lang="en-US" smtClean="0"/>
              <a:pPr/>
              <a:t>157</a:t>
            </a:fld>
            <a:endParaRPr lang="en-US" dirty="0"/>
          </a:p>
        </p:txBody>
      </p:sp>
      <p:sp>
        <p:nvSpPr>
          <p:cNvPr id="5" name="Subtitle 6">
            <a:extLst>
              <a:ext uri="{FF2B5EF4-FFF2-40B4-BE49-F238E27FC236}">
                <a16:creationId xmlns:a16="http://schemas.microsoft.com/office/drawing/2014/main" id="{84E6A10B-1912-48E8-96A4-6052563BAE3B}"/>
              </a:ext>
            </a:extLst>
          </p:cNvPr>
          <p:cNvSpPr txBox="1">
            <a:spLocks/>
          </p:cNvSpPr>
          <p:nvPr/>
        </p:nvSpPr>
        <p:spPr>
          <a:xfrm>
            <a:off x="2288381" y="3662362"/>
            <a:ext cx="10053638" cy="9048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Comorbidities in Patients With HF</a:t>
            </a:r>
          </a:p>
        </p:txBody>
      </p:sp>
    </p:spTree>
    <p:extLst>
      <p:ext uri="{BB962C8B-B14F-4D97-AF65-F5344CB8AC3E}">
        <p14:creationId xmlns:p14="http://schemas.microsoft.com/office/powerpoint/2010/main" val="412462623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158</a:t>
            </a:fld>
            <a:endParaRPr lang="en-US" dirty="0"/>
          </a:p>
        </p:txBody>
      </p:sp>
      <p:sp>
        <p:nvSpPr>
          <p:cNvPr id="3" name="Subtitle 1">
            <a:extLst>
              <a:ext uri="{FF2B5EF4-FFF2-40B4-BE49-F238E27FC236}">
                <a16:creationId xmlns:a16="http://schemas.microsoft.com/office/drawing/2014/main" id="{CE003988-F8B1-498C-BA37-F6707CC051EA}"/>
              </a:ext>
            </a:extLst>
          </p:cNvPr>
          <p:cNvSpPr>
            <a:spLocks noGrp="1"/>
          </p:cNvSpPr>
          <p:nvPr>
            <p:ph type="subTitle" idx="1"/>
          </p:nvPr>
        </p:nvSpPr>
        <p:spPr>
          <a:xfrm>
            <a:off x="3101928" y="609600"/>
            <a:ext cx="8426543" cy="1019380"/>
          </a:xfrm>
        </p:spPr>
        <p:txBody>
          <a:bodyPr/>
          <a:lstStyle/>
          <a:p>
            <a:pPr algn="ctr"/>
            <a:r>
              <a:rPr lang="en-US" sz="3600" b="1" dirty="0"/>
              <a:t>Management of Comorbidities in Patients With HF </a:t>
            </a:r>
          </a:p>
        </p:txBody>
      </p:sp>
      <p:graphicFrame>
        <p:nvGraphicFramePr>
          <p:cNvPr id="2" name="Table 1">
            <a:extLst>
              <a:ext uri="{FF2B5EF4-FFF2-40B4-BE49-F238E27FC236}">
                <a16:creationId xmlns:a16="http://schemas.microsoft.com/office/drawing/2014/main" id="{9F1AA0BB-4AE4-4501-AD76-0B89F211D83A}"/>
              </a:ext>
            </a:extLst>
          </p:cNvPr>
          <p:cNvGraphicFramePr>
            <a:graphicFrameLocks noGrp="1"/>
          </p:cNvGraphicFramePr>
          <p:nvPr>
            <p:extLst>
              <p:ext uri="{D42A27DB-BD31-4B8C-83A1-F6EECF244321}">
                <p14:modId xmlns:p14="http://schemas.microsoft.com/office/powerpoint/2010/main" val="4258227199"/>
              </p:ext>
            </p:extLst>
          </p:nvPr>
        </p:nvGraphicFramePr>
        <p:xfrm>
          <a:off x="2324099" y="1905000"/>
          <a:ext cx="9982201" cy="5349995"/>
        </p:xfrm>
        <a:graphic>
          <a:graphicData uri="http://schemas.openxmlformats.org/drawingml/2006/table">
            <a:tbl>
              <a:tblPr firstRow="1" firstCol="1" bandRow="1"/>
              <a:tblGrid>
                <a:gridCol w="1078421">
                  <a:extLst>
                    <a:ext uri="{9D8B030D-6E8A-4147-A177-3AD203B41FA5}">
                      <a16:colId xmlns:a16="http://schemas.microsoft.com/office/drawing/2014/main" val="1915451741"/>
                    </a:ext>
                  </a:extLst>
                </a:gridCol>
                <a:gridCol w="1048157">
                  <a:extLst>
                    <a:ext uri="{9D8B030D-6E8A-4147-A177-3AD203B41FA5}">
                      <a16:colId xmlns:a16="http://schemas.microsoft.com/office/drawing/2014/main" val="1859116972"/>
                    </a:ext>
                  </a:extLst>
                </a:gridCol>
                <a:gridCol w="7855623">
                  <a:extLst>
                    <a:ext uri="{9D8B030D-6E8A-4147-A177-3AD203B41FA5}">
                      <a16:colId xmlns:a16="http://schemas.microsoft.com/office/drawing/2014/main" val="4201273348"/>
                    </a:ext>
                  </a:extLst>
                </a:gridCol>
              </a:tblGrid>
              <a:tr h="145407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the Management of Comorbidities in Patients With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6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760543"/>
                  </a:ext>
                </a:extLst>
              </a:tr>
              <a:tr h="41943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521733"/>
                  </a:ext>
                </a:extLst>
              </a:tr>
              <a:tr h="41943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Anemia or Iron Deficiency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9817495"/>
                  </a:ext>
                </a:extLst>
              </a:tr>
              <a:tr h="14090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iron deficiency with or without anemia, intravenous iron replacement is reasonable to improve functional status and QOL.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89995"/>
                  </a:ext>
                </a:extLst>
              </a:tr>
              <a:tr h="140341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anemia, erythropoietin-stimulating agents should not be used to improve morbidity and mortality.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441415"/>
                  </a:ext>
                </a:extLst>
              </a:tr>
            </a:tbl>
          </a:graphicData>
        </a:graphic>
      </p:graphicFrame>
    </p:spTree>
    <p:extLst>
      <p:ext uri="{BB962C8B-B14F-4D97-AF65-F5344CB8AC3E}">
        <p14:creationId xmlns:p14="http://schemas.microsoft.com/office/powerpoint/2010/main" val="37360543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159</a:t>
            </a:fld>
            <a:endParaRPr lang="en-US" dirty="0"/>
          </a:p>
        </p:txBody>
      </p:sp>
      <p:sp>
        <p:nvSpPr>
          <p:cNvPr id="3" name="Subtitle 1">
            <a:extLst>
              <a:ext uri="{FF2B5EF4-FFF2-40B4-BE49-F238E27FC236}">
                <a16:creationId xmlns:a16="http://schemas.microsoft.com/office/drawing/2014/main" id="{71A92BD7-60E7-4624-B855-AEF601885CA8}"/>
              </a:ext>
            </a:extLst>
          </p:cNvPr>
          <p:cNvSpPr>
            <a:spLocks noGrp="1"/>
          </p:cNvSpPr>
          <p:nvPr>
            <p:ph type="subTitle" idx="1"/>
          </p:nvPr>
        </p:nvSpPr>
        <p:spPr>
          <a:xfrm>
            <a:off x="3101928" y="838200"/>
            <a:ext cx="8426543" cy="1019380"/>
          </a:xfrm>
        </p:spPr>
        <p:txBody>
          <a:bodyPr/>
          <a:lstStyle/>
          <a:p>
            <a:pPr algn="ctr"/>
            <a:r>
              <a:rPr lang="en-US" sz="3600" b="1" dirty="0"/>
              <a:t>Management of Comorbidities in Patients With HF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B6A059F6-DED9-4079-9EF1-C49D0B794DBD}"/>
              </a:ext>
            </a:extLst>
          </p:cNvPr>
          <p:cNvGraphicFramePr>
            <a:graphicFrameLocks noGrp="1"/>
          </p:cNvGraphicFramePr>
          <p:nvPr>
            <p:extLst>
              <p:ext uri="{D42A27DB-BD31-4B8C-83A1-F6EECF244321}">
                <p14:modId xmlns:p14="http://schemas.microsoft.com/office/powerpoint/2010/main" val="1245965449"/>
              </p:ext>
            </p:extLst>
          </p:nvPr>
        </p:nvGraphicFramePr>
        <p:xfrm>
          <a:off x="2057400" y="2362200"/>
          <a:ext cx="10515600" cy="4419599"/>
        </p:xfrm>
        <a:graphic>
          <a:graphicData uri="http://schemas.openxmlformats.org/drawingml/2006/table">
            <a:tbl>
              <a:tblPr firstRow="1" firstCol="1" bandRow="1"/>
              <a:tblGrid>
                <a:gridCol w="1136046">
                  <a:extLst>
                    <a:ext uri="{9D8B030D-6E8A-4147-A177-3AD203B41FA5}">
                      <a16:colId xmlns:a16="http://schemas.microsoft.com/office/drawing/2014/main" val="4241311497"/>
                    </a:ext>
                  </a:extLst>
                </a:gridCol>
                <a:gridCol w="1104165">
                  <a:extLst>
                    <a:ext uri="{9D8B030D-6E8A-4147-A177-3AD203B41FA5}">
                      <a16:colId xmlns:a16="http://schemas.microsoft.com/office/drawing/2014/main" val="3312572790"/>
                    </a:ext>
                  </a:extLst>
                </a:gridCol>
                <a:gridCol w="8275389">
                  <a:extLst>
                    <a:ext uri="{9D8B030D-6E8A-4147-A177-3AD203B41FA5}">
                      <a16:colId xmlns:a16="http://schemas.microsoft.com/office/drawing/2014/main" val="3443350389"/>
                    </a:ext>
                  </a:extLst>
                </a:gridCol>
              </a:tblGrid>
              <a:tr h="56869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marR="0" algn="ctr">
                        <a:lnSpc>
                          <a:spcPct val="200000"/>
                        </a:lnSpc>
                        <a:spcBef>
                          <a:spcPts val="12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Hypertension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4525095"/>
                  </a:ext>
                </a:extLst>
              </a:tr>
              <a:tr h="12145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hypertension,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uptitration</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 GDMT to the maximally tolerated target dose is recommended.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970982"/>
                  </a:ext>
                </a:extLst>
              </a:tr>
              <a:tr h="56869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Sleep Disorders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3638126"/>
                  </a:ext>
                </a:extLst>
              </a:tr>
              <a:tr h="2067627">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suspicion of sleep-disordered breathing, a formal sleep assessment is reasonable to confirm the diagnosis and differentiate between obstructive and central sleep apnea.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774223"/>
                  </a:ext>
                </a:extLst>
              </a:tr>
            </a:tbl>
          </a:graphicData>
        </a:graphic>
      </p:graphicFrame>
    </p:spTree>
    <p:extLst>
      <p:ext uri="{BB962C8B-B14F-4D97-AF65-F5344CB8AC3E}">
        <p14:creationId xmlns:p14="http://schemas.microsoft.com/office/powerpoint/2010/main" val="82959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9368BA-B0C4-471E-ACD7-4B29424965BA}"/>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
        <p:nvSpPr>
          <p:cNvPr id="5" name="Subtitle 6">
            <a:extLst>
              <a:ext uri="{FF2B5EF4-FFF2-40B4-BE49-F238E27FC236}">
                <a16:creationId xmlns:a16="http://schemas.microsoft.com/office/drawing/2014/main" id="{30F5C38E-93F8-48BE-9970-3287DE93E28B}"/>
              </a:ext>
            </a:extLst>
          </p:cNvPr>
          <p:cNvSpPr txBox="1">
            <a:spLocks/>
          </p:cNvSpPr>
          <p:nvPr/>
        </p:nvSpPr>
        <p:spPr>
          <a:xfrm>
            <a:off x="4800600" y="3733800"/>
            <a:ext cx="50292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Definition of HF</a:t>
            </a:r>
          </a:p>
        </p:txBody>
      </p:sp>
    </p:spTree>
    <p:extLst>
      <p:ext uri="{BB962C8B-B14F-4D97-AF65-F5344CB8AC3E}">
        <p14:creationId xmlns:p14="http://schemas.microsoft.com/office/powerpoint/2010/main" val="13226459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160</a:t>
            </a:fld>
            <a:endParaRPr lang="en-US" dirty="0"/>
          </a:p>
        </p:txBody>
      </p:sp>
      <p:sp>
        <p:nvSpPr>
          <p:cNvPr id="5" name="Subtitle 1">
            <a:extLst>
              <a:ext uri="{FF2B5EF4-FFF2-40B4-BE49-F238E27FC236}">
                <a16:creationId xmlns:a16="http://schemas.microsoft.com/office/drawing/2014/main" id="{E4BFF04B-A0C9-440E-84F8-084BE438AFC6}"/>
              </a:ext>
            </a:extLst>
          </p:cNvPr>
          <p:cNvSpPr>
            <a:spLocks noGrp="1"/>
          </p:cNvSpPr>
          <p:nvPr>
            <p:ph type="subTitle" idx="1"/>
          </p:nvPr>
        </p:nvSpPr>
        <p:spPr>
          <a:xfrm>
            <a:off x="3101926" y="239655"/>
            <a:ext cx="8426543" cy="1019380"/>
          </a:xfrm>
        </p:spPr>
        <p:txBody>
          <a:bodyPr/>
          <a:lstStyle/>
          <a:p>
            <a:pPr algn="ctr"/>
            <a:r>
              <a:rPr lang="en-US" sz="3600" b="1" dirty="0"/>
              <a:t>Management of Comorbidities in Patients With HF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9CB01DE2-CBA0-4EBC-BB51-9E85AB8428E6}"/>
              </a:ext>
            </a:extLst>
          </p:cNvPr>
          <p:cNvGraphicFramePr>
            <a:graphicFrameLocks noGrp="1"/>
          </p:cNvGraphicFramePr>
          <p:nvPr>
            <p:extLst>
              <p:ext uri="{D42A27DB-BD31-4B8C-83A1-F6EECF244321}">
                <p14:modId xmlns:p14="http://schemas.microsoft.com/office/powerpoint/2010/main" val="400519414"/>
              </p:ext>
            </p:extLst>
          </p:nvPr>
        </p:nvGraphicFramePr>
        <p:xfrm>
          <a:off x="2400297" y="1447800"/>
          <a:ext cx="9829799" cy="5956255"/>
        </p:xfrm>
        <a:graphic>
          <a:graphicData uri="http://schemas.openxmlformats.org/drawingml/2006/table">
            <a:tbl>
              <a:tblPr firstRow="1" firstCol="1" bandRow="1"/>
              <a:tblGrid>
                <a:gridCol w="1061956">
                  <a:extLst>
                    <a:ext uri="{9D8B030D-6E8A-4147-A177-3AD203B41FA5}">
                      <a16:colId xmlns:a16="http://schemas.microsoft.com/office/drawing/2014/main" val="3782739430"/>
                    </a:ext>
                  </a:extLst>
                </a:gridCol>
                <a:gridCol w="1032154">
                  <a:extLst>
                    <a:ext uri="{9D8B030D-6E8A-4147-A177-3AD203B41FA5}">
                      <a16:colId xmlns:a16="http://schemas.microsoft.com/office/drawing/2014/main" val="3171518662"/>
                    </a:ext>
                  </a:extLst>
                </a:gridCol>
                <a:gridCol w="7735689">
                  <a:extLst>
                    <a:ext uri="{9D8B030D-6E8A-4147-A177-3AD203B41FA5}">
                      <a16:colId xmlns:a16="http://schemas.microsoft.com/office/drawing/2014/main" val="1235662403"/>
                    </a:ext>
                  </a:extLst>
                </a:gridCol>
              </a:tblGrid>
              <a:tr h="192969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obstructive sleep apnea, continuous positive airway pressure  may be reasonable to improve sleep quality and decrease daytime sleepiness.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435452"/>
                  </a:ext>
                </a:extLst>
              </a:tr>
              <a:tr h="14281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NYHA class II to IV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central sleep apnea,  adaptive servo-ventilation  causes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922333"/>
                  </a:ext>
                </a:extLst>
              </a:tr>
              <a:tr h="66869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Management of Diabetes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5005524"/>
                  </a:ext>
                </a:extLst>
              </a:tr>
              <a:tr h="192969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type 2 diabetes, the use of SGLT2i  is recommended for the management of hyperglycemia and to reduce HF-related morbidity and mortality.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836791"/>
                  </a:ext>
                </a:extLst>
              </a:tr>
            </a:tbl>
          </a:graphicData>
        </a:graphic>
      </p:graphicFrame>
    </p:spTree>
    <p:extLst>
      <p:ext uri="{BB962C8B-B14F-4D97-AF65-F5344CB8AC3E}">
        <p14:creationId xmlns:p14="http://schemas.microsoft.com/office/powerpoint/2010/main" val="14710447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161</a:t>
            </a:fld>
            <a:endParaRPr lang="en-US" dirty="0"/>
          </a:p>
        </p:txBody>
      </p:sp>
      <p:pic>
        <p:nvPicPr>
          <p:cNvPr id="5" name="Picture 4">
            <a:extLst>
              <a:ext uri="{FF2B5EF4-FFF2-40B4-BE49-F238E27FC236}">
                <a16:creationId xmlns:a16="http://schemas.microsoft.com/office/drawing/2014/main" id="{75C2C243-90A1-4076-A6ED-39A06E7B32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2221" y="42062"/>
            <a:ext cx="9296400" cy="7577938"/>
          </a:xfrm>
          <a:prstGeom prst="rect">
            <a:avLst/>
          </a:prstGeom>
          <a:noFill/>
          <a:ln>
            <a:noFill/>
          </a:ln>
        </p:spPr>
      </p:pic>
      <p:sp>
        <p:nvSpPr>
          <p:cNvPr id="6" name="Subtitle 5">
            <a:extLst>
              <a:ext uri="{FF2B5EF4-FFF2-40B4-BE49-F238E27FC236}">
                <a16:creationId xmlns:a16="http://schemas.microsoft.com/office/drawing/2014/main" id="{054E47D5-630D-4F61-A5CA-74C1F98013C7}"/>
              </a:ext>
            </a:extLst>
          </p:cNvPr>
          <p:cNvSpPr>
            <a:spLocks noGrp="1"/>
          </p:cNvSpPr>
          <p:nvPr>
            <p:ph type="subTitle" idx="1"/>
          </p:nvPr>
        </p:nvSpPr>
        <p:spPr>
          <a:xfrm>
            <a:off x="145494" y="1524000"/>
            <a:ext cx="3430979" cy="2590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14. Recommendations for Treatment of Patients With HF and Selected Comorbidities</a:t>
            </a:r>
            <a:endParaRPr lang="en-US" dirty="0"/>
          </a:p>
        </p:txBody>
      </p:sp>
      <p:sp>
        <p:nvSpPr>
          <p:cNvPr id="8" name="TextBox 7">
            <a:extLst>
              <a:ext uri="{FF2B5EF4-FFF2-40B4-BE49-F238E27FC236}">
                <a16:creationId xmlns:a16="http://schemas.microsoft.com/office/drawing/2014/main" id="{57A6B77E-53B2-42EB-B824-523BE8DFE884}"/>
              </a:ext>
            </a:extLst>
          </p:cNvPr>
          <p:cNvSpPr txBox="1"/>
          <p:nvPr/>
        </p:nvSpPr>
        <p:spPr>
          <a:xfrm>
            <a:off x="226621" y="4677732"/>
            <a:ext cx="2895600" cy="276999"/>
          </a:xfrm>
          <a:prstGeom prst="rect">
            <a:avLst/>
          </a:prstGeom>
          <a:noFill/>
        </p:spPr>
        <p:txBody>
          <a:bodyPr wrap="square">
            <a:spAutoFit/>
          </a:bodyPr>
          <a:lstStyle/>
          <a:p>
            <a:r>
              <a:rPr lang="en-US" sz="1200" b="1" dirty="0">
                <a:latin typeface="Lub Dub Medium" panose="020B0603030403020204" pitchFamily="34" charset="0"/>
              </a:rPr>
              <a:t>Colors correspond to COR in Table 2.</a:t>
            </a:r>
          </a:p>
        </p:txBody>
      </p:sp>
      <p:sp>
        <p:nvSpPr>
          <p:cNvPr id="10" name="TextBox 9">
            <a:extLst>
              <a:ext uri="{FF2B5EF4-FFF2-40B4-BE49-F238E27FC236}">
                <a16:creationId xmlns:a16="http://schemas.microsoft.com/office/drawing/2014/main" id="{97FFADFF-5655-459C-8E02-37608CACFEB8}"/>
              </a:ext>
            </a:extLst>
          </p:cNvPr>
          <p:cNvSpPr txBox="1"/>
          <p:nvPr/>
        </p:nvSpPr>
        <p:spPr>
          <a:xfrm>
            <a:off x="226621" y="6003820"/>
            <a:ext cx="2895600" cy="1569660"/>
          </a:xfrm>
          <a:prstGeom prst="rect">
            <a:avLst/>
          </a:prstGeom>
          <a:noFill/>
        </p:spPr>
        <p:txBody>
          <a:bodyPr wrap="square">
            <a:spAutoFit/>
          </a:bodyPr>
          <a:lstStyle/>
          <a:p>
            <a:r>
              <a:rPr lang="en-US" sz="1200" dirty="0">
                <a:latin typeface="Lub Dub Medium" panose="020B0603030403020204" pitchFamily="34" charset="0"/>
              </a:rPr>
              <a:t>Recommendations for treatment of patients with HF and select comorbidities are displayed.  </a:t>
            </a:r>
          </a:p>
          <a:p>
            <a:r>
              <a:rPr lang="en-US" sz="1200" dirty="0">
                <a:latin typeface="Lub Dub Medium" panose="020B0603030403020204" pitchFamily="34" charset="0"/>
              </a:rPr>
              <a:t>*Patients with chronic HF with permanent-persistent-paroxysmal AF and a CHA2DS2-VASc score of ≥2 (for men) and ≥3 (for women).  </a:t>
            </a:r>
          </a:p>
          <a:p>
            <a:endParaRPr lang="en-US" sz="1200" dirty="0">
              <a:latin typeface="Lub Dub Medium" panose="020B0603030403020204" pitchFamily="34" charset="0"/>
            </a:endParaRPr>
          </a:p>
        </p:txBody>
      </p:sp>
      <p:sp>
        <p:nvSpPr>
          <p:cNvPr id="12" name="TextBox 11">
            <a:extLst>
              <a:ext uri="{FF2B5EF4-FFF2-40B4-BE49-F238E27FC236}">
                <a16:creationId xmlns:a16="http://schemas.microsoft.com/office/drawing/2014/main" id="{43950AB8-707A-4241-90F8-A70D5196C643}"/>
              </a:ext>
            </a:extLst>
          </p:cNvPr>
          <p:cNvSpPr txBox="1"/>
          <p:nvPr/>
        </p:nvSpPr>
        <p:spPr>
          <a:xfrm>
            <a:off x="12333473" y="1356003"/>
            <a:ext cx="2136589" cy="6186309"/>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AF, atrial fibrillation; ARB, angiotensin receptor blocker; AV, atrioventricular; CHA2DS2-VASc, congestive heart failure, hypertension, age ≥75 years, diabetes mellitus, stroke or transient ischemic attack [TIA], vascular disease, age 65 to 74 years, sex category; CPAP, continuous positive airway pressure; CRT, cardiac resynchronization therapy; EF, ejection fraction; GDMT, guideline-directed medical therapy; HF, heart failure;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NYHA, New York Heart Association; SGLT2i, sodium-glucose cotransporter 2 inhibitor; and VHD, valvular heart disease.</a:t>
            </a:r>
          </a:p>
        </p:txBody>
      </p:sp>
    </p:spTree>
    <p:extLst>
      <p:ext uri="{BB962C8B-B14F-4D97-AF65-F5344CB8AC3E}">
        <p14:creationId xmlns:p14="http://schemas.microsoft.com/office/powerpoint/2010/main" val="6422825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162</a:t>
            </a:fld>
            <a:endParaRPr lang="en-US" dirty="0"/>
          </a:p>
        </p:txBody>
      </p:sp>
      <p:graphicFrame>
        <p:nvGraphicFramePr>
          <p:cNvPr id="2" name="Table 1">
            <a:extLst>
              <a:ext uri="{FF2B5EF4-FFF2-40B4-BE49-F238E27FC236}">
                <a16:creationId xmlns:a16="http://schemas.microsoft.com/office/drawing/2014/main" id="{254856F3-A6A8-436F-9F5D-B785804BD34F}"/>
              </a:ext>
            </a:extLst>
          </p:cNvPr>
          <p:cNvGraphicFramePr>
            <a:graphicFrameLocks noGrp="1"/>
          </p:cNvGraphicFramePr>
          <p:nvPr>
            <p:extLst>
              <p:ext uri="{D42A27DB-BD31-4B8C-83A1-F6EECF244321}">
                <p14:modId xmlns:p14="http://schemas.microsoft.com/office/powerpoint/2010/main" val="3964743417"/>
              </p:ext>
            </p:extLst>
          </p:nvPr>
        </p:nvGraphicFramePr>
        <p:xfrm>
          <a:off x="2105025" y="1371600"/>
          <a:ext cx="10420350" cy="5951329"/>
        </p:xfrm>
        <a:graphic>
          <a:graphicData uri="http://schemas.openxmlformats.org/drawingml/2006/table">
            <a:tbl>
              <a:tblPr firstRow="1" firstCol="1" bandRow="1"/>
              <a:tblGrid>
                <a:gridCol w="2485420">
                  <a:extLst>
                    <a:ext uri="{9D8B030D-6E8A-4147-A177-3AD203B41FA5}">
                      <a16:colId xmlns:a16="http://schemas.microsoft.com/office/drawing/2014/main" val="61680339"/>
                    </a:ext>
                  </a:extLst>
                </a:gridCol>
                <a:gridCol w="1841051">
                  <a:extLst>
                    <a:ext uri="{9D8B030D-6E8A-4147-A177-3AD203B41FA5}">
                      <a16:colId xmlns:a16="http://schemas.microsoft.com/office/drawing/2014/main" val="2951674468"/>
                    </a:ext>
                  </a:extLst>
                </a:gridCol>
                <a:gridCol w="1546483">
                  <a:extLst>
                    <a:ext uri="{9D8B030D-6E8A-4147-A177-3AD203B41FA5}">
                      <a16:colId xmlns:a16="http://schemas.microsoft.com/office/drawing/2014/main" val="1939624109"/>
                    </a:ext>
                  </a:extLst>
                </a:gridCol>
                <a:gridCol w="1585485">
                  <a:extLst>
                    <a:ext uri="{9D8B030D-6E8A-4147-A177-3AD203B41FA5}">
                      <a16:colId xmlns:a16="http://schemas.microsoft.com/office/drawing/2014/main" val="4014290075"/>
                    </a:ext>
                  </a:extLst>
                </a:gridCol>
                <a:gridCol w="1369656">
                  <a:extLst>
                    <a:ext uri="{9D8B030D-6E8A-4147-A177-3AD203B41FA5}">
                      <a16:colId xmlns:a16="http://schemas.microsoft.com/office/drawing/2014/main" val="1608156319"/>
                    </a:ext>
                  </a:extLst>
                </a:gridCol>
                <a:gridCol w="1592255">
                  <a:extLst>
                    <a:ext uri="{9D8B030D-6E8A-4147-A177-3AD203B41FA5}">
                      <a16:colId xmlns:a16="http://schemas.microsoft.com/office/drawing/2014/main" val="3764692666"/>
                    </a:ext>
                  </a:extLst>
                </a:gridCol>
              </a:tblGrid>
              <a:tr h="1072975">
                <a:tc gridSpan="3">
                  <a:txBody>
                    <a:bodyPr/>
                    <a:lstStyle/>
                    <a:p>
                      <a:pPr marL="0" marR="0">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Beneficiaries Age ≥65 y (</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n=4,376,150)</a:t>
                      </a:r>
                      <a:r>
                        <a:rPr lang="en-US" sz="2000" b="1" u="sng"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tc gridSpan="3">
                  <a:txBody>
                    <a:bodyPr/>
                    <a:lstStyle/>
                    <a:p>
                      <a:pPr marL="0" marR="0">
                        <a:lnSpc>
                          <a:spcPct val="100000"/>
                        </a:lnSpc>
                        <a:spcBef>
                          <a:spcPts val="0"/>
                        </a:spcBef>
                        <a:spcAft>
                          <a:spcPts val="0"/>
                        </a:spcAft>
                      </a:pPr>
                      <a:r>
                        <a:rPr lang="en-US"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Beneficiaries Age &lt;65 y (n=571,768)</a:t>
                      </a:r>
                      <a:r>
                        <a:rPr lang="en-US" sz="2000" b="1" u="sng">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4431742"/>
                  </a:ext>
                </a:extLst>
              </a:tr>
              <a:tr h="616902">
                <a:tc>
                  <a:txBody>
                    <a:bodyPr/>
                    <a:lstStyle/>
                    <a:p>
                      <a:pPr>
                        <a:lnSpc>
                          <a:spcPct val="100000"/>
                        </a:lnSpc>
                      </a:pPr>
                      <a:endParaRPr lang="en-US" sz="2000">
                        <a:effectLst/>
                        <a:latin typeface="Calibri" panose="020F0502020204030204" pitchFamily="34"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n-US" sz="2000" dirty="0">
                        <a:effectLst/>
                        <a:latin typeface="Calibri" panose="020F0502020204030204" pitchFamily="34"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69377"/>
                  </a:ext>
                </a:extLst>
              </a:tr>
              <a:tr h="108811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3,685,373</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84.2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Hypertension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461,235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80.7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261094"/>
                  </a:ext>
                </a:extLst>
              </a:tr>
              <a:tr h="1227483">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Ischemic heart disease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3,145,718</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71.9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Ischemic heart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365,889</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64.0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301711"/>
                  </a:ext>
                </a:extLst>
              </a:tr>
              <a:tr h="1072975">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Hyperlipidemia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2,623,601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60.0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Diabetes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338,687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59.2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820583"/>
                  </a:ext>
                </a:extLst>
              </a:tr>
              <a:tr h="865156">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2,200,674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50.3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Hyperlipidemia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325,498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56.9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1642" marR="131642" marT="131642" marB="13164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184948"/>
                  </a:ext>
                </a:extLst>
              </a:tr>
            </a:tbl>
          </a:graphicData>
        </a:graphic>
      </p:graphicFrame>
      <p:sp>
        <p:nvSpPr>
          <p:cNvPr id="5" name="Subtitle 5">
            <a:extLst>
              <a:ext uri="{FF2B5EF4-FFF2-40B4-BE49-F238E27FC236}">
                <a16:creationId xmlns:a16="http://schemas.microsoft.com/office/drawing/2014/main" id="{C67CFC1A-D3C0-46C7-8400-3AB43270A8D8}"/>
              </a:ext>
            </a:extLst>
          </p:cNvPr>
          <p:cNvSpPr>
            <a:spLocks noGrp="1"/>
          </p:cNvSpPr>
          <p:nvPr>
            <p:ph type="subTitle" idx="1"/>
          </p:nvPr>
        </p:nvSpPr>
        <p:spPr>
          <a:xfrm>
            <a:off x="2228355" y="321232"/>
            <a:ext cx="10173690" cy="10668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26. Most Common Co-Occurring Chronic Conditions Among Medicare Beneficiaries With HF (N=4,947,918), 2011</a:t>
            </a:r>
            <a:endParaRPr lang="en-US" dirty="0"/>
          </a:p>
        </p:txBody>
      </p:sp>
    </p:spTree>
    <p:extLst>
      <p:ext uri="{BB962C8B-B14F-4D97-AF65-F5344CB8AC3E}">
        <p14:creationId xmlns:p14="http://schemas.microsoft.com/office/powerpoint/2010/main" val="9871673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163</a:t>
            </a:fld>
            <a:endParaRPr lang="en-US" dirty="0"/>
          </a:p>
        </p:txBody>
      </p:sp>
      <p:sp>
        <p:nvSpPr>
          <p:cNvPr id="3" name="Subtitle 5">
            <a:extLst>
              <a:ext uri="{FF2B5EF4-FFF2-40B4-BE49-F238E27FC236}">
                <a16:creationId xmlns:a16="http://schemas.microsoft.com/office/drawing/2014/main" id="{2132EBC8-FF0D-45A7-84CE-04A1E030C699}"/>
              </a:ext>
            </a:extLst>
          </p:cNvPr>
          <p:cNvSpPr>
            <a:spLocks noGrp="1"/>
          </p:cNvSpPr>
          <p:nvPr>
            <p:ph type="subTitle" idx="1"/>
          </p:nvPr>
        </p:nvSpPr>
        <p:spPr>
          <a:xfrm>
            <a:off x="2228355" y="321232"/>
            <a:ext cx="10173690" cy="135516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26. Most Common Co-Occurring Chronic Conditions Among Medicare Beneficiaries With HF (N=4,947,918), 2011</a:t>
            </a:r>
          </a:p>
          <a:p>
            <a:pPr marL="0" marR="0" algn="ctr">
              <a:lnSpc>
                <a:spcPct val="100000"/>
              </a:lnSpc>
              <a:spcBef>
                <a:spcPts val="0"/>
              </a:spcBef>
              <a:spcAft>
                <a:spcPts val="0"/>
              </a:spcAft>
            </a:pPr>
            <a:r>
              <a:rPr lang="en-US" sz="2800" b="1" dirty="0">
                <a:latin typeface="Lub Dub Medium" panose="020B0603030403020204" pitchFamily="34" charset="0"/>
              </a:rPr>
              <a:t>(</a:t>
            </a:r>
            <a:r>
              <a:rPr lang="en-US" sz="2800" b="1" dirty="0" err="1">
                <a:latin typeface="Lub Dub Medium" panose="020B0603030403020204" pitchFamily="34" charset="0"/>
              </a:rPr>
              <a:t>con’t</a:t>
            </a:r>
            <a:r>
              <a:rPr lang="en-US" sz="2800" b="1" dirty="0">
                <a:latin typeface="Lub Dub Medium" panose="020B0603030403020204" pitchFamily="34" charset="0"/>
              </a:rPr>
              <a:t>.)</a:t>
            </a:r>
            <a:endParaRPr lang="en-US" dirty="0"/>
          </a:p>
        </p:txBody>
      </p:sp>
      <p:graphicFrame>
        <p:nvGraphicFramePr>
          <p:cNvPr id="2" name="Table 1">
            <a:extLst>
              <a:ext uri="{FF2B5EF4-FFF2-40B4-BE49-F238E27FC236}">
                <a16:creationId xmlns:a16="http://schemas.microsoft.com/office/drawing/2014/main" id="{369FF995-ECCF-4FF6-BD93-C5D4AD3B1366}"/>
              </a:ext>
            </a:extLst>
          </p:cNvPr>
          <p:cNvGraphicFramePr>
            <a:graphicFrameLocks noGrp="1"/>
          </p:cNvGraphicFramePr>
          <p:nvPr>
            <p:extLst>
              <p:ext uri="{D42A27DB-BD31-4B8C-83A1-F6EECF244321}">
                <p14:modId xmlns:p14="http://schemas.microsoft.com/office/powerpoint/2010/main" val="1811892687"/>
              </p:ext>
            </p:extLst>
          </p:nvPr>
        </p:nvGraphicFramePr>
        <p:xfrm>
          <a:off x="1752600" y="1905000"/>
          <a:ext cx="11125199" cy="5486398"/>
        </p:xfrm>
        <a:graphic>
          <a:graphicData uri="http://schemas.openxmlformats.org/drawingml/2006/table">
            <a:tbl>
              <a:tblPr firstRow="1" firstCol="1" bandRow="1"/>
              <a:tblGrid>
                <a:gridCol w="3576034">
                  <a:extLst>
                    <a:ext uri="{9D8B030D-6E8A-4147-A177-3AD203B41FA5}">
                      <a16:colId xmlns:a16="http://schemas.microsoft.com/office/drawing/2014/main" val="2944519677"/>
                    </a:ext>
                  </a:extLst>
                </a:gridCol>
                <a:gridCol w="1462302">
                  <a:extLst>
                    <a:ext uri="{9D8B030D-6E8A-4147-A177-3AD203B41FA5}">
                      <a16:colId xmlns:a16="http://schemas.microsoft.com/office/drawing/2014/main" val="2216406068"/>
                    </a:ext>
                  </a:extLst>
                </a:gridCol>
                <a:gridCol w="1462302">
                  <a:extLst>
                    <a:ext uri="{9D8B030D-6E8A-4147-A177-3AD203B41FA5}">
                      <a16:colId xmlns:a16="http://schemas.microsoft.com/office/drawing/2014/main" val="3307775971"/>
                    </a:ext>
                  </a:extLst>
                </a:gridCol>
                <a:gridCol w="1462302">
                  <a:extLst>
                    <a:ext uri="{9D8B030D-6E8A-4147-A177-3AD203B41FA5}">
                      <a16:colId xmlns:a16="http://schemas.microsoft.com/office/drawing/2014/main" val="977262652"/>
                    </a:ext>
                  </a:extLst>
                </a:gridCol>
                <a:gridCol w="1462302">
                  <a:extLst>
                    <a:ext uri="{9D8B030D-6E8A-4147-A177-3AD203B41FA5}">
                      <a16:colId xmlns:a16="http://schemas.microsoft.com/office/drawing/2014/main" val="1789328252"/>
                    </a:ext>
                  </a:extLst>
                </a:gridCol>
                <a:gridCol w="1699957">
                  <a:extLst>
                    <a:ext uri="{9D8B030D-6E8A-4147-A177-3AD203B41FA5}">
                      <a16:colId xmlns:a16="http://schemas.microsoft.com/office/drawing/2014/main" val="1891415466"/>
                    </a:ext>
                  </a:extLst>
                </a:gridCol>
              </a:tblGrid>
              <a:tr h="7985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Diabetes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2,027,875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46.3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284,102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49.7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644544"/>
                  </a:ext>
                </a:extLst>
              </a:tr>
              <a:tr h="7985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Arthritis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1,901,447</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43.5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CKD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257,015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45.0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518236"/>
                  </a:ext>
                </a:extLst>
              </a:tr>
              <a:tr h="1146199">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CKD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1,851,812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42.3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Depression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207,082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36.2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839423"/>
                  </a:ext>
                </a:extLst>
              </a:tr>
              <a:tr h="79850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COPD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1,311,118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Arthritis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201,964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35.3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727698"/>
                  </a:ext>
                </a:extLst>
              </a:tr>
              <a:tr h="798500">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1,247,748</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28.5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COPD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191,016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33.4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395691"/>
                  </a:ext>
                </a:extLst>
              </a:tr>
              <a:tr h="1146199">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Alzheimer’s disease or dementia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1,207,704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27.6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Asthma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88,816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15.5</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23127" marR="123127" marT="123127" marB="12312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06398"/>
                  </a:ext>
                </a:extLst>
              </a:tr>
            </a:tbl>
          </a:graphicData>
        </a:graphic>
      </p:graphicFrame>
      <p:sp>
        <p:nvSpPr>
          <p:cNvPr id="6" name="TextBox 5">
            <a:extLst>
              <a:ext uri="{FF2B5EF4-FFF2-40B4-BE49-F238E27FC236}">
                <a16:creationId xmlns:a16="http://schemas.microsoft.com/office/drawing/2014/main" id="{9CE3C391-28F1-4A12-A7D1-E35D1624F881}"/>
              </a:ext>
            </a:extLst>
          </p:cNvPr>
          <p:cNvSpPr txBox="1"/>
          <p:nvPr/>
        </p:nvSpPr>
        <p:spPr>
          <a:xfrm>
            <a:off x="152400" y="5452406"/>
            <a:ext cx="1414152" cy="1938992"/>
          </a:xfrm>
          <a:prstGeom prst="rect">
            <a:avLst/>
          </a:prstGeom>
          <a:noFill/>
        </p:spPr>
        <p:txBody>
          <a:bodyPr wrap="square">
            <a:spAutoFit/>
          </a:bodyPr>
          <a:lstStyle/>
          <a:p>
            <a:r>
              <a:rPr lang="en-US" sz="1200" dirty="0">
                <a:latin typeface="Lub Dub Medium" panose="020B0603030403020204" pitchFamily="34" charset="0"/>
              </a:rPr>
              <a:t>AF indicates atrial fibrillation; CKD, chronic kidney disease; COPD, chronic obstructive pulmonary disease; and HF, heart failure.</a:t>
            </a:r>
          </a:p>
        </p:txBody>
      </p:sp>
      <p:sp>
        <p:nvSpPr>
          <p:cNvPr id="8" name="TextBox 7">
            <a:extLst>
              <a:ext uri="{FF2B5EF4-FFF2-40B4-BE49-F238E27FC236}">
                <a16:creationId xmlns:a16="http://schemas.microsoft.com/office/drawing/2014/main" id="{29574009-9B60-4C40-9716-8CF2DDA44C86}"/>
              </a:ext>
            </a:extLst>
          </p:cNvPr>
          <p:cNvSpPr txBox="1"/>
          <p:nvPr/>
        </p:nvSpPr>
        <p:spPr>
          <a:xfrm>
            <a:off x="13063847" y="6191069"/>
            <a:ext cx="1482415" cy="1200329"/>
          </a:xfrm>
          <a:prstGeom prst="rect">
            <a:avLst/>
          </a:prstGeom>
          <a:noFill/>
        </p:spPr>
        <p:txBody>
          <a:bodyPr wrap="square">
            <a:spAutoFit/>
          </a:bodyPr>
          <a:lstStyle/>
          <a:p>
            <a:r>
              <a:rPr lang="en-US" sz="1200" dirty="0">
                <a:latin typeface="Lub Dub Medium" panose="020B0603030403020204" pitchFamily="34" charset="0"/>
              </a:rPr>
              <a:t>∗Mean No. of conditions is 6.1; median is 6.</a:t>
            </a:r>
          </a:p>
          <a:p>
            <a:r>
              <a:rPr lang="en-US" sz="1200" dirty="0">
                <a:latin typeface="Lub Dub Medium" panose="020B0603030403020204" pitchFamily="34" charset="0"/>
              </a:rPr>
              <a:t>†Mean No. of conditions is 5.5; median is 5.</a:t>
            </a:r>
          </a:p>
        </p:txBody>
      </p:sp>
    </p:spTree>
    <p:extLst>
      <p:ext uri="{BB962C8B-B14F-4D97-AF65-F5344CB8AC3E}">
        <p14:creationId xmlns:p14="http://schemas.microsoft.com/office/powerpoint/2010/main" val="28352912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164</a:t>
            </a:fld>
            <a:endParaRPr lang="en-US" dirty="0"/>
          </a:p>
        </p:txBody>
      </p:sp>
      <p:sp>
        <p:nvSpPr>
          <p:cNvPr id="3" name="Subtitle 1">
            <a:extLst>
              <a:ext uri="{FF2B5EF4-FFF2-40B4-BE49-F238E27FC236}">
                <a16:creationId xmlns:a16="http://schemas.microsoft.com/office/drawing/2014/main" id="{0F25AC45-545C-448B-9A89-EE66131D4B22}"/>
              </a:ext>
            </a:extLst>
          </p:cNvPr>
          <p:cNvSpPr>
            <a:spLocks noGrp="1"/>
          </p:cNvSpPr>
          <p:nvPr>
            <p:ph type="subTitle" idx="1"/>
          </p:nvPr>
        </p:nvSpPr>
        <p:spPr>
          <a:xfrm>
            <a:off x="4217963" y="990600"/>
            <a:ext cx="6194474" cy="522345"/>
          </a:xfrm>
        </p:spPr>
        <p:txBody>
          <a:bodyPr/>
          <a:lstStyle/>
          <a:p>
            <a:pPr algn="ctr"/>
            <a:r>
              <a:rPr lang="en-US" sz="3600" b="1" dirty="0"/>
              <a:t>Management of AF in HF</a:t>
            </a:r>
          </a:p>
        </p:txBody>
      </p:sp>
      <p:graphicFrame>
        <p:nvGraphicFramePr>
          <p:cNvPr id="2" name="Table 1">
            <a:extLst>
              <a:ext uri="{FF2B5EF4-FFF2-40B4-BE49-F238E27FC236}">
                <a16:creationId xmlns:a16="http://schemas.microsoft.com/office/drawing/2014/main" id="{3E1BF67D-38DA-438B-87C5-9275E27528BE}"/>
              </a:ext>
            </a:extLst>
          </p:cNvPr>
          <p:cNvGraphicFramePr>
            <a:graphicFrameLocks noGrp="1"/>
          </p:cNvGraphicFramePr>
          <p:nvPr>
            <p:extLst>
              <p:ext uri="{D42A27DB-BD31-4B8C-83A1-F6EECF244321}">
                <p14:modId xmlns:p14="http://schemas.microsoft.com/office/powerpoint/2010/main" val="1049970873"/>
              </p:ext>
            </p:extLst>
          </p:nvPr>
        </p:nvGraphicFramePr>
        <p:xfrm>
          <a:off x="1874838" y="1828800"/>
          <a:ext cx="10880724" cy="5079126"/>
        </p:xfrm>
        <a:graphic>
          <a:graphicData uri="http://schemas.openxmlformats.org/drawingml/2006/table">
            <a:tbl>
              <a:tblPr firstRow="1" firstCol="1" bandRow="1"/>
              <a:tblGrid>
                <a:gridCol w="1253459">
                  <a:extLst>
                    <a:ext uri="{9D8B030D-6E8A-4147-A177-3AD203B41FA5}">
                      <a16:colId xmlns:a16="http://schemas.microsoft.com/office/drawing/2014/main" val="3043761259"/>
                    </a:ext>
                  </a:extLst>
                </a:gridCol>
                <a:gridCol w="1183823">
                  <a:extLst>
                    <a:ext uri="{9D8B030D-6E8A-4147-A177-3AD203B41FA5}">
                      <a16:colId xmlns:a16="http://schemas.microsoft.com/office/drawing/2014/main" val="3720451590"/>
                    </a:ext>
                  </a:extLst>
                </a:gridCol>
                <a:gridCol w="8443442">
                  <a:extLst>
                    <a:ext uri="{9D8B030D-6E8A-4147-A177-3AD203B41FA5}">
                      <a16:colId xmlns:a16="http://schemas.microsoft.com/office/drawing/2014/main" val="3832852033"/>
                    </a:ext>
                  </a:extLst>
                </a:gridCol>
              </a:tblGrid>
              <a:tr h="143029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Management of AF in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8095690"/>
                  </a:ext>
                </a:extLst>
              </a:tr>
              <a:tr h="65619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131406"/>
                  </a:ext>
                </a:extLst>
              </a:tr>
              <a:tr h="1430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chronic HF with permanent-persistent-paroxysmal AF and a CHA</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DS</a:t>
                      </a:r>
                      <a:r>
                        <a:rPr lang="en-US" sz="1800" b="1" u="none" strike="noStrike"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-VASc score of ≥2 (for men) and ≥3 (for women) should receive chronic anticoagulant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647978"/>
                  </a:ext>
                </a:extLst>
              </a:tr>
              <a:tr h="1430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chronic HF with permanent-persistent-paroxysmal AF, DOAC is recommended over warfarin in eligible patients.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747931"/>
                  </a:ext>
                </a:extLst>
              </a:tr>
            </a:tbl>
          </a:graphicData>
        </a:graphic>
      </p:graphicFrame>
    </p:spTree>
    <p:extLst>
      <p:ext uri="{BB962C8B-B14F-4D97-AF65-F5344CB8AC3E}">
        <p14:creationId xmlns:p14="http://schemas.microsoft.com/office/powerpoint/2010/main" val="50931913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165</a:t>
            </a:fld>
            <a:endParaRPr lang="en-US" dirty="0"/>
          </a:p>
        </p:txBody>
      </p:sp>
      <p:sp>
        <p:nvSpPr>
          <p:cNvPr id="3" name="Subtitle 1">
            <a:extLst>
              <a:ext uri="{FF2B5EF4-FFF2-40B4-BE49-F238E27FC236}">
                <a16:creationId xmlns:a16="http://schemas.microsoft.com/office/drawing/2014/main" id="{775F1442-3891-4432-BFFA-404B389F5691}"/>
              </a:ext>
            </a:extLst>
          </p:cNvPr>
          <p:cNvSpPr>
            <a:spLocks noGrp="1"/>
          </p:cNvSpPr>
          <p:nvPr>
            <p:ph type="subTitle" idx="1"/>
          </p:nvPr>
        </p:nvSpPr>
        <p:spPr>
          <a:xfrm>
            <a:off x="3404380" y="1143000"/>
            <a:ext cx="7821637" cy="533400"/>
          </a:xfrm>
        </p:spPr>
        <p:txBody>
          <a:bodyPr/>
          <a:lstStyle/>
          <a:p>
            <a:pPr algn="ctr"/>
            <a:r>
              <a:rPr lang="en-US" sz="3600" b="1" dirty="0"/>
              <a:t>Management of AF in HF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EEEDF007-659A-45F8-BD00-C8905703F962}"/>
              </a:ext>
            </a:extLst>
          </p:cNvPr>
          <p:cNvGraphicFramePr>
            <a:graphicFrameLocks noGrp="1"/>
          </p:cNvGraphicFramePr>
          <p:nvPr>
            <p:extLst>
              <p:ext uri="{D42A27DB-BD31-4B8C-83A1-F6EECF244321}">
                <p14:modId xmlns:p14="http://schemas.microsoft.com/office/powerpoint/2010/main" val="658486335"/>
              </p:ext>
            </p:extLst>
          </p:nvPr>
        </p:nvGraphicFramePr>
        <p:xfrm>
          <a:off x="1912937" y="1981200"/>
          <a:ext cx="10804525" cy="4762754"/>
        </p:xfrm>
        <a:graphic>
          <a:graphicData uri="http://schemas.openxmlformats.org/drawingml/2006/table">
            <a:tbl>
              <a:tblPr firstRow="1" firstCol="1" bandRow="1"/>
              <a:tblGrid>
                <a:gridCol w="1244681">
                  <a:extLst>
                    <a:ext uri="{9D8B030D-6E8A-4147-A177-3AD203B41FA5}">
                      <a16:colId xmlns:a16="http://schemas.microsoft.com/office/drawing/2014/main" val="2412069848"/>
                    </a:ext>
                  </a:extLst>
                </a:gridCol>
                <a:gridCol w="1175533">
                  <a:extLst>
                    <a:ext uri="{9D8B030D-6E8A-4147-A177-3AD203B41FA5}">
                      <a16:colId xmlns:a16="http://schemas.microsoft.com/office/drawing/2014/main" val="3320899343"/>
                    </a:ext>
                  </a:extLst>
                </a:gridCol>
                <a:gridCol w="8384311">
                  <a:extLst>
                    <a:ext uri="{9D8B030D-6E8A-4147-A177-3AD203B41FA5}">
                      <a16:colId xmlns:a16="http://schemas.microsoft.com/office/drawing/2014/main" val="2883675799"/>
                    </a:ext>
                  </a:extLst>
                </a:gridCol>
              </a:tblGrid>
              <a:tr h="1349530">
                <a:tc>
                  <a:txBody>
                    <a:bodyPr/>
                    <a:lstStyle/>
                    <a:p>
                      <a:pPr marL="228600" marR="0" indent="-22860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and symptoms caused by AF, AF ablation is reasonable to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08277"/>
                  </a:ext>
                </a:extLst>
              </a:tr>
              <a:tr h="1850870">
                <a:tc>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228600" marR="0" indent="-22860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AF and LVEF ≤50%, if a rhythm control strategy fails or is not desired, and ventricular rates remain rapid despite medical therapy, atrioventricular nodal ablation with implantation of a CRT device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473591"/>
                  </a:ext>
                </a:extLst>
              </a:tr>
              <a:tr h="13495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chronic HF and permanent/persistent/paroxysmal AF, chronic anticoagulant therapy is reasonable for men and women without additional risk factors.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70991"/>
                  </a:ext>
                </a:extLst>
              </a:tr>
            </a:tbl>
          </a:graphicData>
        </a:graphic>
      </p:graphicFrame>
    </p:spTree>
    <p:extLst>
      <p:ext uri="{BB962C8B-B14F-4D97-AF65-F5344CB8AC3E}">
        <p14:creationId xmlns:p14="http://schemas.microsoft.com/office/powerpoint/2010/main" val="170925999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1A4828-7067-43F2-A5E2-9C6239CF1E91}"/>
              </a:ext>
            </a:extLst>
          </p:cNvPr>
          <p:cNvSpPr>
            <a:spLocks noGrp="1"/>
          </p:cNvSpPr>
          <p:nvPr>
            <p:ph type="sldNum" sz="quarter" idx="4"/>
          </p:nvPr>
        </p:nvSpPr>
        <p:spPr/>
        <p:txBody>
          <a:bodyPr/>
          <a:lstStyle/>
          <a:p>
            <a:fld id="{01CD3B2E-BC1C-6C4D-9D91-A67B950EE325}" type="slidenum">
              <a:rPr lang="en-US" smtClean="0"/>
              <a:pPr/>
              <a:t>166</a:t>
            </a:fld>
            <a:endParaRPr lang="en-US" dirty="0"/>
          </a:p>
        </p:txBody>
      </p:sp>
      <p:sp>
        <p:nvSpPr>
          <p:cNvPr id="5" name="Subtitle 6">
            <a:extLst>
              <a:ext uri="{FF2B5EF4-FFF2-40B4-BE49-F238E27FC236}">
                <a16:creationId xmlns:a16="http://schemas.microsoft.com/office/drawing/2014/main" id="{0641F9CC-7416-44E4-9B0B-189BDF9D1DDF}"/>
              </a:ext>
            </a:extLst>
          </p:cNvPr>
          <p:cNvSpPr txBox="1">
            <a:spLocks/>
          </p:cNvSpPr>
          <p:nvPr/>
        </p:nvSpPr>
        <p:spPr>
          <a:xfrm>
            <a:off x="4115990" y="3736181"/>
            <a:ext cx="6398419" cy="757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Special Populations</a:t>
            </a:r>
          </a:p>
        </p:txBody>
      </p:sp>
    </p:spTree>
    <p:extLst>
      <p:ext uri="{BB962C8B-B14F-4D97-AF65-F5344CB8AC3E}">
        <p14:creationId xmlns:p14="http://schemas.microsoft.com/office/powerpoint/2010/main" val="25197048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167</a:t>
            </a:fld>
            <a:endParaRPr lang="en-US" dirty="0"/>
          </a:p>
        </p:txBody>
      </p:sp>
      <p:sp>
        <p:nvSpPr>
          <p:cNvPr id="3" name="Subtitle 1">
            <a:extLst>
              <a:ext uri="{FF2B5EF4-FFF2-40B4-BE49-F238E27FC236}">
                <a16:creationId xmlns:a16="http://schemas.microsoft.com/office/drawing/2014/main" id="{BEAAAE14-038A-4A9F-91E3-91397BD98A72}"/>
              </a:ext>
            </a:extLst>
          </p:cNvPr>
          <p:cNvSpPr>
            <a:spLocks noGrp="1"/>
          </p:cNvSpPr>
          <p:nvPr>
            <p:ph type="subTitle" idx="1"/>
          </p:nvPr>
        </p:nvSpPr>
        <p:spPr>
          <a:xfrm>
            <a:off x="2832881" y="685800"/>
            <a:ext cx="8964637" cy="533400"/>
          </a:xfrm>
        </p:spPr>
        <p:txBody>
          <a:bodyPr/>
          <a:lstStyle/>
          <a:p>
            <a:pPr algn="ctr"/>
            <a:r>
              <a:rPr lang="en-US" sz="3600" b="1" dirty="0"/>
              <a:t>Disparities and Vulnerable Populations* </a:t>
            </a:r>
          </a:p>
        </p:txBody>
      </p:sp>
      <p:graphicFrame>
        <p:nvGraphicFramePr>
          <p:cNvPr id="6" name="Table 5">
            <a:extLst>
              <a:ext uri="{FF2B5EF4-FFF2-40B4-BE49-F238E27FC236}">
                <a16:creationId xmlns:a16="http://schemas.microsoft.com/office/drawing/2014/main" id="{0D3B5F6F-ED9B-4B7B-82EC-25A0D7A0CFD2}"/>
              </a:ext>
            </a:extLst>
          </p:cNvPr>
          <p:cNvGraphicFramePr>
            <a:graphicFrameLocks noGrp="1"/>
          </p:cNvGraphicFramePr>
          <p:nvPr>
            <p:extLst>
              <p:ext uri="{D42A27DB-BD31-4B8C-83A1-F6EECF244321}">
                <p14:modId xmlns:p14="http://schemas.microsoft.com/office/powerpoint/2010/main" val="569571380"/>
              </p:ext>
            </p:extLst>
          </p:nvPr>
        </p:nvGraphicFramePr>
        <p:xfrm>
          <a:off x="1905000" y="1752600"/>
          <a:ext cx="10820399" cy="5422280"/>
        </p:xfrm>
        <a:graphic>
          <a:graphicData uri="http://schemas.openxmlformats.org/drawingml/2006/table">
            <a:tbl>
              <a:tblPr firstRow="1" firstCol="1" bandRow="1"/>
              <a:tblGrid>
                <a:gridCol w="1177495">
                  <a:extLst>
                    <a:ext uri="{9D8B030D-6E8A-4147-A177-3AD203B41FA5}">
                      <a16:colId xmlns:a16="http://schemas.microsoft.com/office/drawing/2014/main" val="2769939821"/>
                    </a:ext>
                  </a:extLst>
                </a:gridCol>
                <a:gridCol w="1235937">
                  <a:extLst>
                    <a:ext uri="{9D8B030D-6E8A-4147-A177-3AD203B41FA5}">
                      <a16:colId xmlns:a16="http://schemas.microsoft.com/office/drawing/2014/main" val="3123173340"/>
                    </a:ext>
                  </a:extLst>
                </a:gridCol>
                <a:gridCol w="8406967">
                  <a:extLst>
                    <a:ext uri="{9D8B030D-6E8A-4147-A177-3AD203B41FA5}">
                      <a16:colId xmlns:a16="http://schemas.microsoft.com/office/drawing/2014/main" val="3484961570"/>
                    </a:ext>
                  </a:extLst>
                </a:gridCol>
              </a:tblGrid>
              <a:tr h="131241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Disparities and Vulnerable Populations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96920680"/>
                  </a:ext>
                </a:extLst>
              </a:tr>
              <a:tr h="60211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314575"/>
                  </a:ext>
                </a:extLst>
              </a:tr>
              <a:tr h="20227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228600" marR="0" lvl="0" indent="-228600">
                        <a:lnSpc>
                          <a:spcPct val="200000"/>
                        </a:lnSpc>
                        <a:spcBef>
                          <a:spcPts val="0"/>
                        </a:spcBef>
                        <a:spcAft>
                          <a:spcPts val="0"/>
                        </a:spcAft>
                        <a:buSzPct val="100000"/>
                        <a:buFont typeface="+mj-lt"/>
                        <a:buAutoNum type="arabicPeriod"/>
                        <a:tabLst>
                          <a:tab pos="11430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vulnerable patient populations at risk for health disparities, HF risk assessments and multidisciplinary management strategies should target both known risks for CVD and social determinants of health, as a means toward elimination of disparate HF outcomes.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739228"/>
                  </a:ext>
                </a:extLst>
              </a:tr>
              <a:tr h="139676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228600" marR="0" lvl="0" indent="-228600">
                        <a:lnSpc>
                          <a:spcPct val="200000"/>
                        </a:lnSpc>
                        <a:spcBef>
                          <a:spcPts val="0"/>
                        </a:spcBef>
                        <a:spcAft>
                          <a:spcPts val="0"/>
                        </a:spcAft>
                        <a:buSzPct val="100000"/>
                        <a:buFont typeface="+mj-lt"/>
                        <a:buAutoNum type="arabicPeriod" startAt="2"/>
                        <a:tabLst>
                          <a:tab pos="1143000" algn="l"/>
                        </a:tabLs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Evidence of health disparities should be monitored and addressed at the clinical practice and the health care system levels.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5058466"/>
                  </a:ext>
                </a:extLst>
              </a:tr>
            </a:tbl>
          </a:graphicData>
        </a:graphic>
      </p:graphicFrame>
    </p:spTree>
    <p:extLst>
      <p:ext uri="{BB962C8B-B14F-4D97-AF65-F5344CB8AC3E}">
        <p14:creationId xmlns:p14="http://schemas.microsoft.com/office/powerpoint/2010/main" val="19720045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168</a:t>
            </a:fld>
            <a:endParaRPr lang="en-US" dirty="0"/>
          </a:p>
        </p:txBody>
      </p:sp>
      <p:sp>
        <p:nvSpPr>
          <p:cNvPr id="3" name="Subtitle 5">
            <a:extLst>
              <a:ext uri="{FF2B5EF4-FFF2-40B4-BE49-F238E27FC236}">
                <a16:creationId xmlns:a16="http://schemas.microsoft.com/office/drawing/2014/main" id="{7D78C72C-99A2-459E-B6F4-5688665CA87C}"/>
              </a:ext>
            </a:extLst>
          </p:cNvPr>
          <p:cNvSpPr>
            <a:spLocks noGrp="1"/>
          </p:cNvSpPr>
          <p:nvPr>
            <p:ph type="subTitle" idx="1"/>
          </p:nvPr>
        </p:nvSpPr>
        <p:spPr>
          <a:xfrm>
            <a:off x="2295275" y="1160208"/>
            <a:ext cx="10039845" cy="59316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endParaRPr lang="en-US" dirty="0"/>
          </a:p>
        </p:txBody>
      </p:sp>
      <p:graphicFrame>
        <p:nvGraphicFramePr>
          <p:cNvPr id="2" name="Table 1">
            <a:extLst>
              <a:ext uri="{FF2B5EF4-FFF2-40B4-BE49-F238E27FC236}">
                <a16:creationId xmlns:a16="http://schemas.microsoft.com/office/drawing/2014/main" id="{44DE9100-6C4E-464F-A980-2866E2A14E1D}"/>
              </a:ext>
            </a:extLst>
          </p:cNvPr>
          <p:cNvGraphicFramePr>
            <a:graphicFrameLocks noGrp="1"/>
          </p:cNvGraphicFramePr>
          <p:nvPr>
            <p:extLst>
              <p:ext uri="{D42A27DB-BD31-4B8C-83A1-F6EECF244321}">
                <p14:modId xmlns:p14="http://schemas.microsoft.com/office/powerpoint/2010/main" val="3649470053"/>
              </p:ext>
            </p:extLst>
          </p:nvPr>
        </p:nvGraphicFramePr>
        <p:xfrm>
          <a:off x="1006473" y="2133600"/>
          <a:ext cx="12617450" cy="4305554"/>
        </p:xfrm>
        <a:graphic>
          <a:graphicData uri="http://schemas.openxmlformats.org/drawingml/2006/table">
            <a:tbl>
              <a:tblPr firstRow="1" firstCol="1" bandRow="1"/>
              <a:tblGrid>
                <a:gridCol w="3818040">
                  <a:extLst>
                    <a:ext uri="{9D8B030D-6E8A-4147-A177-3AD203B41FA5}">
                      <a16:colId xmlns:a16="http://schemas.microsoft.com/office/drawing/2014/main" val="3792794426"/>
                    </a:ext>
                  </a:extLst>
                </a:gridCol>
                <a:gridCol w="4231893">
                  <a:extLst>
                    <a:ext uri="{9D8B030D-6E8A-4147-A177-3AD203B41FA5}">
                      <a16:colId xmlns:a16="http://schemas.microsoft.com/office/drawing/2014/main" val="436983313"/>
                    </a:ext>
                  </a:extLst>
                </a:gridCol>
                <a:gridCol w="4567517">
                  <a:extLst>
                    <a:ext uri="{9D8B030D-6E8A-4147-A177-3AD203B41FA5}">
                      <a16:colId xmlns:a16="http://schemas.microsoft.com/office/drawing/2014/main" val="101909644"/>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Vulnerable Population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Risk of 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HF Outcomes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513515"/>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Women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The lifetime risk of HF is equivalent between sexes, but </a:t>
                      </a:r>
                      <a:r>
                        <a:rPr lang="en-US" sz="1800" dirty="0" err="1">
                          <a:solidFill>
                            <a:srgbClr val="000000"/>
                          </a:solidFill>
                          <a:effectLst/>
                          <a:latin typeface="Times New Roman" panose="02020603050405020304" pitchFamily="18" charset="0"/>
                          <a:ea typeface="Times New Roman" panose="02020603050405020304" pitchFamily="18" charset="0"/>
                        </a:rPr>
                        <a:t>HFpEF</a:t>
                      </a:r>
                      <a:r>
                        <a:rPr lang="en-US" sz="1800" dirty="0">
                          <a:solidFill>
                            <a:srgbClr val="000000"/>
                          </a:solidFill>
                          <a:effectLst/>
                          <a:latin typeface="Times New Roman" panose="02020603050405020304" pitchFamily="18" charset="0"/>
                          <a:ea typeface="Times New Roman" panose="02020603050405020304" pitchFamily="18" charset="0"/>
                        </a:rPr>
                        <a:t> risk is higher in women—in FHS participants with new-onset HF, odds of </a:t>
                      </a:r>
                      <a:r>
                        <a:rPr lang="en-US" sz="1800" dirty="0" err="1">
                          <a:solidFill>
                            <a:srgbClr val="000000"/>
                          </a:solidFill>
                          <a:effectLst/>
                          <a:latin typeface="Times New Roman" panose="02020603050405020304" pitchFamily="18" charset="0"/>
                          <a:ea typeface="Times New Roman" panose="02020603050405020304" pitchFamily="18" charset="0"/>
                        </a:rPr>
                        <a:t>HFpEF</a:t>
                      </a:r>
                      <a:r>
                        <a:rPr lang="en-US" sz="1800" dirty="0">
                          <a:solidFill>
                            <a:srgbClr val="000000"/>
                          </a:solidFill>
                          <a:effectLst/>
                          <a:latin typeface="Times New Roman" panose="02020603050405020304" pitchFamily="18" charset="0"/>
                          <a:ea typeface="Times New Roman" panose="02020603050405020304" pitchFamily="18" charset="0"/>
                        </a:rPr>
                        <a:t> (EF &gt;45%) are 2.8-fold higher in women than in men.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Sex-specific differences in the predictive value of cardiac biomarkers for incident HF.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Nontraditional cardiovascular risk factors, including anxiety, depression, caregiver stress, and low household income may contribute more toward incident heart disease in women than 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Overall, more favorable survival with HF than men. In the OPTIMIZE-HF registry, women with acute HF had a lower 1-y mortality (HR, 0.93; 95% CI, 0.89–0.97), although women are more likely not to receive optimal GDMT.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Lower patient-reported quality of life for women with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compared with men.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Greater transplant waitlist mortality for women but equivalent survival after heart transplantation or LVAD implantation.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70188"/>
                  </a:ext>
                </a:extLst>
              </a:tr>
            </a:tbl>
          </a:graphicData>
        </a:graphic>
      </p:graphicFrame>
    </p:spTree>
    <p:extLst>
      <p:ext uri="{BB962C8B-B14F-4D97-AF65-F5344CB8AC3E}">
        <p14:creationId xmlns:p14="http://schemas.microsoft.com/office/powerpoint/2010/main" val="353977328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169</a:t>
            </a:fld>
            <a:endParaRPr lang="en-US" dirty="0"/>
          </a:p>
        </p:txBody>
      </p:sp>
      <p:sp>
        <p:nvSpPr>
          <p:cNvPr id="3" name="Subtitle 5">
            <a:extLst>
              <a:ext uri="{FF2B5EF4-FFF2-40B4-BE49-F238E27FC236}">
                <a16:creationId xmlns:a16="http://schemas.microsoft.com/office/drawing/2014/main" id="{F7CC1C77-54DB-4F84-86AF-02D23729B0B0}"/>
              </a:ext>
            </a:extLst>
          </p:cNvPr>
          <p:cNvSpPr>
            <a:spLocks noGrp="1"/>
          </p:cNvSpPr>
          <p:nvPr>
            <p:ph type="subTitle" idx="1"/>
          </p:nvPr>
        </p:nvSpPr>
        <p:spPr>
          <a:xfrm>
            <a:off x="2295277" y="762000"/>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AC8F6C31-7412-4139-B682-310B2093DBD7}"/>
              </a:ext>
            </a:extLst>
          </p:cNvPr>
          <p:cNvGraphicFramePr>
            <a:graphicFrameLocks noGrp="1"/>
          </p:cNvGraphicFramePr>
          <p:nvPr>
            <p:extLst>
              <p:ext uri="{D42A27DB-BD31-4B8C-83A1-F6EECF244321}">
                <p14:modId xmlns:p14="http://schemas.microsoft.com/office/powerpoint/2010/main" val="2383610847"/>
              </p:ext>
            </p:extLst>
          </p:nvPr>
        </p:nvGraphicFramePr>
        <p:xfrm>
          <a:off x="1257299" y="1830016"/>
          <a:ext cx="12115800" cy="5277663"/>
        </p:xfrm>
        <a:graphic>
          <a:graphicData uri="http://schemas.openxmlformats.org/drawingml/2006/table">
            <a:tbl>
              <a:tblPr firstRow="1" firstCol="1" bandRow="1"/>
              <a:tblGrid>
                <a:gridCol w="3666242">
                  <a:extLst>
                    <a:ext uri="{9D8B030D-6E8A-4147-A177-3AD203B41FA5}">
                      <a16:colId xmlns:a16="http://schemas.microsoft.com/office/drawing/2014/main" val="2240774847"/>
                    </a:ext>
                  </a:extLst>
                </a:gridCol>
                <a:gridCol w="4063639">
                  <a:extLst>
                    <a:ext uri="{9D8B030D-6E8A-4147-A177-3AD203B41FA5}">
                      <a16:colId xmlns:a16="http://schemas.microsoft.com/office/drawing/2014/main" val="442424459"/>
                    </a:ext>
                  </a:extLst>
                </a:gridCol>
                <a:gridCol w="4385919">
                  <a:extLst>
                    <a:ext uri="{9D8B030D-6E8A-4147-A177-3AD203B41FA5}">
                      <a16:colId xmlns:a16="http://schemas.microsoft.com/office/drawing/2014/main" val="3269158025"/>
                    </a:ext>
                  </a:extLst>
                </a:gridCol>
              </a:tblGrid>
              <a:tr h="2383279">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Older adults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Per FHS, at 40 y of age, the lifetime risk of incident HF is 20% for both sexes; at 80 y of age, t</a:t>
                      </a:r>
                      <a:r>
                        <a:rPr lang="en-US" sz="1800" dirty="0">
                          <a:effectLst/>
                          <a:latin typeface="Times New Roman" panose="02020603050405020304" pitchFamily="18" charset="0"/>
                          <a:ea typeface="Times New Roman" panose="02020603050405020304" pitchFamily="18" charset="0"/>
                        </a:rPr>
                        <a:t>he risk remains</a:t>
                      </a:r>
                      <a:r>
                        <a:rPr lang="en-US" sz="1800" dirty="0">
                          <a:solidFill>
                            <a:srgbClr val="000000"/>
                          </a:solidFill>
                          <a:effectLst/>
                          <a:latin typeface="Times New Roman" panose="02020603050405020304" pitchFamily="18" charset="0"/>
                          <a:ea typeface="Times New Roman" panose="02020603050405020304" pitchFamily="18" charset="0"/>
                        </a:rPr>
                        <a:t> 20% for men and women despite the shorter life expectancy.</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LVEF is preserved in at least two-thirds of older adults with the diagnosis of 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Among 1233 patients with HF aged  ≥80 y, 40% mortality during mean 27-mo follow-up; survival associated with prescription of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494140"/>
                  </a:ext>
                </a:extLst>
              </a:tr>
              <a:tr h="2894384">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Lower socioeconomic status populations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Among 27,078 White and Black adults of low income (70% earned &lt;$15,000/y) participating from 2002–2009 in the Southern Community Cohort Study, a 1 interquartile increase in neighborhood deprivation index was associated with a 12% increase in risk of HF (adjusted HR, 1.12; 95% CI, 1.07–1.18).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Age-adjusted 1999–2018 HF mortality (deaths/100,000; mean and 95% CI) was higher with increasing quartiles of ADI, which is based on 17 indicators of employment, poverty, and education:</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1, 20.0 (19.4–20.5);</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2, 23.3 (22.6–24.0);</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3, 26.4 (25.5–27.3);</a:t>
                      </a:r>
                    </a:p>
                    <a:p>
                      <a:pPr marL="25400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Quartile 4, 33.1 (31.8–34.4)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815223"/>
                  </a:ext>
                </a:extLst>
              </a:tr>
            </a:tbl>
          </a:graphicData>
        </a:graphic>
      </p:graphicFrame>
    </p:spTree>
    <p:extLst>
      <p:ext uri="{BB962C8B-B14F-4D97-AF65-F5344CB8AC3E}">
        <p14:creationId xmlns:p14="http://schemas.microsoft.com/office/powerpoint/2010/main" val="2569139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5410200" y="1676400"/>
            <a:ext cx="3810000" cy="572937"/>
          </a:xfrm>
        </p:spPr>
        <p:txBody>
          <a:bodyPr/>
          <a:lstStyle/>
          <a:p>
            <a:r>
              <a:rPr lang="en-US" sz="2800" b="1" dirty="0"/>
              <a:t>Table 3. Stages of HF </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17</a:t>
            </a:fld>
            <a:endParaRPr lang="en-US" dirty="0"/>
          </a:p>
        </p:txBody>
      </p:sp>
      <p:graphicFrame>
        <p:nvGraphicFramePr>
          <p:cNvPr id="3" name="Table 2">
            <a:extLst>
              <a:ext uri="{FF2B5EF4-FFF2-40B4-BE49-F238E27FC236}">
                <a16:creationId xmlns:a16="http://schemas.microsoft.com/office/drawing/2014/main" id="{9B33CEF3-1E65-4A8E-844B-D034112D97E6}"/>
              </a:ext>
            </a:extLst>
          </p:cNvPr>
          <p:cNvGraphicFramePr>
            <a:graphicFrameLocks noGrp="1"/>
          </p:cNvGraphicFramePr>
          <p:nvPr>
            <p:extLst>
              <p:ext uri="{D42A27DB-BD31-4B8C-83A1-F6EECF244321}">
                <p14:modId xmlns:p14="http://schemas.microsoft.com/office/powerpoint/2010/main" val="569871631"/>
              </p:ext>
            </p:extLst>
          </p:nvPr>
        </p:nvGraphicFramePr>
        <p:xfrm>
          <a:off x="2171700" y="2667000"/>
          <a:ext cx="10287000" cy="3324071"/>
        </p:xfrm>
        <a:graphic>
          <a:graphicData uri="http://schemas.openxmlformats.org/drawingml/2006/table">
            <a:tbl>
              <a:tblPr firstRow="1" firstCol="1" bandRow="1"/>
              <a:tblGrid>
                <a:gridCol w="3935806">
                  <a:extLst>
                    <a:ext uri="{9D8B030D-6E8A-4147-A177-3AD203B41FA5}">
                      <a16:colId xmlns:a16="http://schemas.microsoft.com/office/drawing/2014/main" val="2963558711"/>
                    </a:ext>
                  </a:extLst>
                </a:gridCol>
                <a:gridCol w="6351194">
                  <a:extLst>
                    <a:ext uri="{9D8B030D-6E8A-4147-A177-3AD203B41FA5}">
                      <a16:colId xmlns:a16="http://schemas.microsoft.com/office/drawing/2014/main" val="3811635818"/>
                    </a:ext>
                  </a:extLst>
                </a:gridCol>
              </a:tblGrid>
              <a:tr h="635671">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Stages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Definition and Criteria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169159"/>
                  </a:ext>
                </a:extLst>
              </a:tr>
              <a:tr h="2564729">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Stage A: At Risk for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risk for HF but without symptoms, structural heart disease, or cardiac biomarkers of stretch or injury (e.g., patients with hypertension, atherosclerotic CVD, diabetes, metabolic syndrome and obesity, exposure to cardiotoxic agents, genetic variant for cardiomyopathy, or positive family history of cardiomyopathy).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404091"/>
                  </a:ext>
                </a:extLst>
              </a:tr>
            </a:tbl>
          </a:graphicData>
        </a:graphic>
      </p:graphicFrame>
    </p:spTree>
    <p:extLst>
      <p:ext uri="{BB962C8B-B14F-4D97-AF65-F5344CB8AC3E}">
        <p14:creationId xmlns:p14="http://schemas.microsoft.com/office/powerpoint/2010/main" val="35791319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170</a:t>
            </a:fld>
            <a:endParaRPr lang="en-US" dirty="0"/>
          </a:p>
        </p:txBody>
      </p:sp>
      <p:sp>
        <p:nvSpPr>
          <p:cNvPr id="3" name="Subtitle 5">
            <a:extLst>
              <a:ext uri="{FF2B5EF4-FFF2-40B4-BE49-F238E27FC236}">
                <a16:creationId xmlns:a16="http://schemas.microsoft.com/office/drawing/2014/main" id="{C0792E3A-B2D2-4743-9040-5F0D2BBBE87E}"/>
              </a:ext>
            </a:extLst>
          </p:cNvPr>
          <p:cNvSpPr>
            <a:spLocks noGrp="1"/>
          </p:cNvSpPr>
          <p:nvPr>
            <p:ph type="subTitle" idx="1"/>
          </p:nvPr>
        </p:nvSpPr>
        <p:spPr>
          <a:xfrm>
            <a:off x="2295274" y="533400"/>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C312647A-50D1-491E-891D-263BD1FB3B0E}"/>
              </a:ext>
            </a:extLst>
          </p:cNvPr>
          <p:cNvGraphicFramePr>
            <a:graphicFrameLocks noGrp="1"/>
          </p:cNvGraphicFramePr>
          <p:nvPr>
            <p:extLst>
              <p:ext uri="{D42A27DB-BD31-4B8C-83A1-F6EECF244321}">
                <p14:modId xmlns:p14="http://schemas.microsoft.com/office/powerpoint/2010/main" val="1409270257"/>
              </p:ext>
            </p:extLst>
          </p:nvPr>
        </p:nvGraphicFramePr>
        <p:xfrm>
          <a:off x="1249683" y="1600200"/>
          <a:ext cx="12131029" cy="5760720"/>
        </p:xfrm>
        <a:graphic>
          <a:graphicData uri="http://schemas.openxmlformats.org/drawingml/2006/table">
            <a:tbl>
              <a:tblPr firstRow="1" firstCol="1" bandRow="1"/>
              <a:tblGrid>
                <a:gridCol w="3670849">
                  <a:extLst>
                    <a:ext uri="{9D8B030D-6E8A-4147-A177-3AD203B41FA5}">
                      <a16:colId xmlns:a16="http://schemas.microsoft.com/office/drawing/2014/main" val="809836995"/>
                    </a:ext>
                  </a:extLst>
                </a:gridCol>
                <a:gridCol w="4068747">
                  <a:extLst>
                    <a:ext uri="{9D8B030D-6E8A-4147-A177-3AD203B41FA5}">
                      <a16:colId xmlns:a16="http://schemas.microsoft.com/office/drawing/2014/main" val="2505991185"/>
                    </a:ext>
                  </a:extLst>
                </a:gridCol>
                <a:gridCol w="4391433">
                  <a:extLst>
                    <a:ext uri="{9D8B030D-6E8A-4147-A177-3AD203B41FA5}">
                      <a16:colId xmlns:a16="http://schemas.microsoft.com/office/drawing/2014/main" val="2705831669"/>
                    </a:ext>
                  </a:extLst>
                </a:gridCol>
              </a:tblGrid>
              <a:tr h="5221288">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Black populations </a:t>
                      </a:r>
                      <a:endParaRPr lang="en-US" sz="1800" dirty="0">
                        <a:effectLst/>
                        <a:latin typeface="Times New Roman" panose="02020603050405020304" pitchFamily="18" charset="0"/>
                        <a:ea typeface="Times New Roman" panose="02020603050405020304" pitchFamily="18" charset="0"/>
                      </a:endParaRPr>
                    </a:p>
                  </a:txBody>
                  <a:tcPr marL="65936" marR="6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MESA, patients of Black race had highest risk of incident HF (4.6/1000 person-years) and highest proportion of nonischemic incident HF.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Higher prevalence of HF risk factors including hypertension, obesity, and diabetes, compared with White populations.</a:t>
                      </a:r>
                    </a:p>
                  </a:txBody>
                  <a:tcPr marL="65936" marR="6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CDC data show race-based differences in HF mortality over time: Black men had a 1.16-fold versus 1.43-fold higher age-adjusted HF-related CVD death rate compared with White men in 1999 versus 2017; Black women had a 1.35-fold versus  1.54-fold higher age-adjusted HF-related CVD death rate compared with White women in 1999 versus 2017.</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Gap in outcomes is more pronounced among younger adults (35–64 y of age) versus older adults (65–84 y of age); age-adjusted HF-related CVD death rates were 2.60-fold and 2.97-fold higher in young Black versus White men and women, respectively.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Higher rates of hospitalization and mortality among patients with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Lower 5-year survival after heart transplant.</a:t>
                      </a:r>
                    </a:p>
                  </a:txBody>
                  <a:tcPr marL="65936" marR="659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613993"/>
                  </a:ext>
                </a:extLst>
              </a:tr>
            </a:tbl>
          </a:graphicData>
        </a:graphic>
      </p:graphicFrame>
    </p:spTree>
    <p:extLst>
      <p:ext uri="{BB962C8B-B14F-4D97-AF65-F5344CB8AC3E}">
        <p14:creationId xmlns:p14="http://schemas.microsoft.com/office/powerpoint/2010/main" val="246910462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171</a:t>
            </a:fld>
            <a:endParaRPr lang="en-US" dirty="0"/>
          </a:p>
        </p:txBody>
      </p:sp>
      <p:sp>
        <p:nvSpPr>
          <p:cNvPr id="3" name="Subtitle 5">
            <a:extLst>
              <a:ext uri="{FF2B5EF4-FFF2-40B4-BE49-F238E27FC236}">
                <a16:creationId xmlns:a16="http://schemas.microsoft.com/office/drawing/2014/main" id="{925CBC2A-66BF-45A3-8A61-063AD0C62C74}"/>
              </a:ext>
            </a:extLst>
          </p:cNvPr>
          <p:cNvSpPr>
            <a:spLocks noGrp="1"/>
          </p:cNvSpPr>
          <p:nvPr>
            <p:ph type="subTitle" idx="1"/>
          </p:nvPr>
        </p:nvSpPr>
        <p:spPr>
          <a:xfrm>
            <a:off x="2295277" y="762000"/>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36241E50-A10D-427D-BFCD-7B6833E4FDEB}"/>
              </a:ext>
            </a:extLst>
          </p:cNvPr>
          <p:cNvGraphicFramePr>
            <a:graphicFrameLocks noGrp="1"/>
          </p:cNvGraphicFramePr>
          <p:nvPr>
            <p:extLst>
              <p:ext uri="{D42A27DB-BD31-4B8C-83A1-F6EECF244321}">
                <p14:modId xmlns:p14="http://schemas.microsoft.com/office/powerpoint/2010/main" val="1069178942"/>
              </p:ext>
            </p:extLst>
          </p:nvPr>
        </p:nvGraphicFramePr>
        <p:xfrm>
          <a:off x="1006474" y="1905000"/>
          <a:ext cx="12617450" cy="5299964"/>
        </p:xfrm>
        <a:graphic>
          <a:graphicData uri="http://schemas.openxmlformats.org/drawingml/2006/table">
            <a:tbl>
              <a:tblPr firstRow="1" firstCol="1" bandRow="1"/>
              <a:tblGrid>
                <a:gridCol w="3818040">
                  <a:extLst>
                    <a:ext uri="{9D8B030D-6E8A-4147-A177-3AD203B41FA5}">
                      <a16:colId xmlns:a16="http://schemas.microsoft.com/office/drawing/2014/main" val="2617079980"/>
                    </a:ext>
                  </a:extLst>
                </a:gridCol>
                <a:gridCol w="4231893">
                  <a:extLst>
                    <a:ext uri="{9D8B030D-6E8A-4147-A177-3AD203B41FA5}">
                      <a16:colId xmlns:a16="http://schemas.microsoft.com/office/drawing/2014/main" val="2050409168"/>
                    </a:ext>
                  </a:extLst>
                </a:gridCol>
                <a:gridCol w="4567517">
                  <a:extLst>
                    <a:ext uri="{9D8B030D-6E8A-4147-A177-3AD203B41FA5}">
                      <a16:colId xmlns:a16="http://schemas.microsoft.com/office/drawing/2014/main" val="565214904"/>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Hispanic populations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MESA study showed higher HF incidence in Hispanic compared with non-Hispanic White groups (3.5 versus 2.4 per 1000 person-years) but lower than </a:t>
                      </a:r>
                      <a:r>
                        <a:rPr lang="en-US" sz="1800" dirty="0">
                          <a:effectLst/>
                          <a:latin typeface="Times New Roman" panose="02020603050405020304" pitchFamily="18" charset="0"/>
                          <a:ea typeface="Calibri" panose="020F0502020204030204" pitchFamily="34" charset="0"/>
                        </a:rPr>
                        <a:t>for African Americans (4.6/1000 person-years)</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Despite higher rates of hospitalization for HF compared with non-Hispanic Whites, Hispanic patients with HF   have shown lower short-term  mortality  rates.</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GWTG, Hispanic patients with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 had l</a:t>
                      </a:r>
                      <a:r>
                        <a:rPr lang="en-US" sz="1800" dirty="0">
                          <a:solidFill>
                            <a:srgbClr val="000000"/>
                          </a:solidFill>
                          <a:effectLst/>
                          <a:latin typeface="Times New Roman" panose="02020603050405020304" pitchFamily="18" charset="0"/>
                          <a:ea typeface="Times New Roman" panose="02020603050405020304" pitchFamily="18" charset="0"/>
                        </a:rPr>
                        <a:t>ower mortality (OR, 0.50; 95% CI, 0.31–0.81) than non-Hispanic Whites, but this was not the case for Hispanic patients with </a:t>
                      </a:r>
                      <a:r>
                        <a:rPr lang="en-US" sz="1800" dirty="0" err="1">
                          <a:solidFill>
                            <a:srgbClr val="000000"/>
                          </a:solidFill>
                          <a:effectLst/>
                          <a:latin typeface="Times New Roman" panose="02020603050405020304" pitchFamily="18" charset="0"/>
                          <a:ea typeface="Times New Roman" panose="02020603050405020304" pitchFamily="18" charset="0"/>
                        </a:rPr>
                        <a:t>HFrEF</a:t>
                      </a:r>
                      <a:r>
                        <a:rPr lang="en-US" sz="1800" dirty="0">
                          <a:solidFill>
                            <a:srgbClr val="000000"/>
                          </a:solidFill>
                          <a:effectLst/>
                          <a:latin typeface="Times New Roman" panose="02020603050405020304" pitchFamily="18" charset="0"/>
                          <a:ea typeface="Times New Roman" panose="02020603050405020304" pitchFamily="18" charset="0"/>
                        </a:rPr>
                        <a:t> (OR, 0.94; 95% CI, 0.62–1.43).</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Lower risk of developing AF in the setting of HF, compared with White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343134"/>
                  </a:ext>
                </a:extLst>
              </a:tr>
            </a:tbl>
          </a:graphicData>
        </a:graphic>
      </p:graphicFrame>
    </p:spTree>
    <p:extLst>
      <p:ext uri="{BB962C8B-B14F-4D97-AF65-F5344CB8AC3E}">
        <p14:creationId xmlns:p14="http://schemas.microsoft.com/office/powerpoint/2010/main" val="108997123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172</a:t>
            </a:fld>
            <a:endParaRPr lang="en-US" dirty="0"/>
          </a:p>
        </p:txBody>
      </p:sp>
      <p:sp>
        <p:nvSpPr>
          <p:cNvPr id="3" name="Subtitle 5">
            <a:extLst>
              <a:ext uri="{FF2B5EF4-FFF2-40B4-BE49-F238E27FC236}">
                <a16:creationId xmlns:a16="http://schemas.microsoft.com/office/drawing/2014/main" id="{42836AF4-5232-453E-A5B2-DC03CA543D5F}"/>
              </a:ext>
            </a:extLst>
          </p:cNvPr>
          <p:cNvSpPr>
            <a:spLocks noGrp="1"/>
          </p:cNvSpPr>
          <p:nvPr>
            <p:ph type="subTitle" idx="1"/>
          </p:nvPr>
        </p:nvSpPr>
        <p:spPr>
          <a:xfrm>
            <a:off x="2295276" y="266192"/>
            <a:ext cx="10039845"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27. Risk of HF and Outcomes in Special Populations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5F0B2F4D-F137-4C1D-AD54-6AA54083A5FA}"/>
              </a:ext>
            </a:extLst>
          </p:cNvPr>
          <p:cNvGraphicFramePr>
            <a:graphicFrameLocks noGrp="1"/>
          </p:cNvGraphicFramePr>
          <p:nvPr>
            <p:extLst>
              <p:ext uri="{D42A27DB-BD31-4B8C-83A1-F6EECF244321}">
                <p14:modId xmlns:p14="http://schemas.microsoft.com/office/powerpoint/2010/main" val="1920253375"/>
              </p:ext>
            </p:extLst>
          </p:nvPr>
        </p:nvGraphicFramePr>
        <p:xfrm>
          <a:off x="1006473" y="1371600"/>
          <a:ext cx="12617450" cy="4839208"/>
        </p:xfrm>
        <a:graphic>
          <a:graphicData uri="http://schemas.openxmlformats.org/drawingml/2006/table">
            <a:tbl>
              <a:tblPr firstRow="1" firstCol="1" bandRow="1"/>
              <a:tblGrid>
                <a:gridCol w="3818040">
                  <a:extLst>
                    <a:ext uri="{9D8B030D-6E8A-4147-A177-3AD203B41FA5}">
                      <a16:colId xmlns:a16="http://schemas.microsoft.com/office/drawing/2014/main" val="3115941071"/>
                    </a:ext>
                  </a:extLst>
                </a:gridCol>
                <a:gridCol w="4231893">
                  <a:extLst>
                    <a:ext uri="{9D8B030D-6E8A-4147-A177-3AD203B41FA5}">
                      <a16:colId xmlns:a16="http://schemas.microsoft.com/office/drawing/2014/main" val="1123206848"/>
                    </a:ext>
                  </a:extLst>
                </a:gridCol>
                <a:gridCol w="4567517">
                  <a:extLst>
                    <a:ext uri="{9D8B030D-6E8A-4147-A177-3AD203B41FA5}">
                      <a16:colId xmlns:a16="http://schemas.microsoft.com/office/drawing/2014/main" val="3884096235"/>
                    </a:ext>
                  </a:extLst>
                </a:gridCol>
              </a:tblGrid>
              <a:tr h="0">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Asian and Pacific Islander populations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population-specific data for Asian and pacific Islander subgroups in the United States.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High rates of preventable HF hospitalization observed in some Asian and Pacific Islander populations.</a:t>
                      </a:r>
                    </a:p>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Lower mortality rates from HF for Asian subgroups when listed as the primary cause of death, compared with non-Hispanic White groups.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46498"/>
                  </a:ext>
                </a:extLst>
              </a:tr>
              <a:tr h="0">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Native American and Alaskan Native populations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population-specific data, with cardiovascular risk factor trends best characterized by the Strong Heart Study and Strong Heart Family Study, demonstrating high rates of hypertension and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data suggest </a:t>
                      </a:r>
                      <a:r>
                        <a:rPr lang="en-US" sz="1800" dirty="0">
                          <a:effectLst/>
                          <a:latin typeface="Times New Roman" panose="02020603050405020304" pitchFamily="18" charset="0"/>
                          <a:ea typeface="Calibri" panose="020F0502020204030204" pitchFamily="34" charset="0"/>
                        </a:rPr>
                        <a:t>HF mortality rates in American Indians and Alaska Natives are similar to those in White populations</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076438"/>
                  </a:ext>
                </a:extLst>
              </a:tr>
            </a:tbl>
          </a:graphicData>
        </a:graphic>
      </p:graphicFrame>
      <p:sp>
        <p:nvSpPr>
          <p:cNvPr id="6" name="TextBox 5">
            <a:extLst>
              <a:ext uri="{FF2B5EF4-FFF2-40B4-BE49-F238E27FC236}">
                <a16:creationId xmlns:a16="http://schemas.microsoft.com/office/drawing/2014/main" id="{75C191E0-35D8-4DCB-892B-E2DE6CE43B85}"/>
              </a:ext>
            </a:extLst>
          </p:cNvPr>
          <p:cNvSpPr txBox="1"/>
          <p:nvPr/>
        </p:nvSpPr>
        <p:spPr>
          <a:xfrm>
            <a:off x="1006473" y="6401816"/>
            <a:ext cx="10499727" cy="1015663"/>
          </a:xfrm>
          <a:prstGeom prst="rect">
            <a:avLst/>
          </a:prstGeom>
          <a:noFill/>
        </p:spPr>
        <p:txBody>
          <a:bodyPr wrap="square">
            <a:spAutoFit/>
          </a:bodyPr>
          <a:lstStyle/>
          <a:p>
            <a:r>
              <a:rPr lang="en-US" sz="1200" dirty="0">
                <a:latin typeface="Lub Dub Medium" panose="020B0603030403020204" pitchFamily="34" charset="0"/>
              </a:rPr>
              <a:t>CDC indicates Centers for Disease Control and Prevention; CVD, cardiovascular disease; FHS, Framingham Heart Study; GDMT, guideline-directed medical therapy; GWTG, Get With The Guidelines registry;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HR, hazard ratio; LVAD, left ventricular assist device; LVEF, left ventricular ejection fraction; MESA, Multi-Ethnic Study of Atherosclerosis; OPTMIZE-HF, Organized Program To Initiate Lifesaving Treatment In Hospitalized Patients With Heart Failure; and OR, odds ratio.</a:t>
            </a:r>
          </a:p>
        </p:txBody>
      </p:sp>
    </p:spTree>
    <p:extLst>
      <p:ext uri="{BB962C8B-B14F-4D97-AF65-F5344CB8AC3E}">
        <p14:creationId xmlns:p14="http://schemas.microsoft.com/office/powerpoint/2010/main" val="61288627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173</a:t>
            </a:fld>
            <a:endParaRPr lang="en-US" dirty="0"/>
          </a:p>
        </p:txBody>
      </p:sp>
      <p:sp>
        <p:nvSpPr>
          <p:cNvPr id="3" name="Subtitle 1">
            <a:extLst>
              <a:ext uri="{FF2B5EF4-FFF2-40B4-BE49-F238E27FC236}">
                <a16:creationId xmlns:a16="http://schemas.microsoft.com/office/drawing/2014/main" id="{8610A29E-DD9A-4C52-8CBD-2ECA17AE69D5}"/>
              </a:ext>
            </a:extLst>
          </p:cNvPr>
          <p:cNvSpPr>
            <a:spLocks noGrp="1"/>
          </p:cNvSpPr>
          <p:nvPr>
            <p:ph type="subTitle" idx="1"/>
          </p:nvPr>
        </p:nvSpPr>
        <p:spPr>
          <a:xfrm>
            <a:off x="4959740" y="717578"/>
            <a:ext cx="4710919" cy="533400"/>
          </a:xfrm>
        </p:spPr>
        <p:txBody>
          <a:bodyPr/>
          <a:lstStyle/>
          <a:p>
            <a:pPr algn="ctr"/>
            <a:r>
              <a:rPr lang="en-US" sz="3600" b="1" dirty="0"/>
              <a:t>Cardio-Oncology </a:t>
            </a:r>
          </a:p>
        </p:txBody>
      </p:sp>
      <p:graphicFrame>
        <p:nvGraphicFramePr>
          <p:cNvPr id="2" name="Table 1">
            <a:extLst>
              <a:ext uri="{FF2B5EF4-FFF2-40B4-BE49-F238E27FC236}">
                <a16:creationId xmlns:a16="http://schemas.microsoft.com/office/drawing/2014/main" id="{59890325-A7A0-4BE0-94BE-8FAD6DBD41A5}"/>
              </a:ext>
            </a:extLst>
          </p:cNvPr>
          <p:cNvGraphicFramePr>
            <a:graphicFrameLocks noGrp="1"/>
          </p:cNvGraphicFramePr>
          <p:nvPr>
            <p:extLst>
              <p:ext uri="{D42A27DB-BD31-4B8C-83A1-F6EECF244321}">
                <p14:modId xmlns:p14="http://schemas.microsoft.com/office/powerpoint/2010/main" val="2898731169"/>
              </p:ext>
            </p:extLst>
          </p:nvPr>
        </p:nvGraphicFramePr>
        <p:xfrm>
          <a:off x="1295400" y="1600200"/>
          <a:ext cx="12039600" cy="5645122"/>
        </p:xfrm>
        <a:graphic>
          <a:graphicData uri="http://schemas.openxmlformats.org/drawingml/2006/table">
            <a:tbl>
              <a:tblPr firstRow="1" firstCol="1" bandRow="1"/>
              <a:tblGrid>
                <a:gridCol w="1516990">
                  <a:extLst>
                    <a:ext uri="{9D8B030D-6E8A-4147-A177-3AD203B41FA5}">
                      <a16:colId xmlns:a16="http://schemas.microsoft.com/office/drawing/2014/main" val="1183263789"/>
                    </a:ext>
                  </a:extLst>
                </a:gridCol>
                <a:gridCol w="1420673">
                  <a:extLst>
                    <a:ext uri="{9D8B030D-6E8A-4147-A177-3AD203B41FA5}">
                      <a16:colId xmlns:a16="http://schemas.microsoft.com/office/drawing/2014/main" val="3426767364"/>
                    </a:ext>
                  </a:extLst>
                </a:gridCol>
                <a:gridCol w="9101937">
                  <a:extLst>
                    <a:ext uri="{9D8B030D-6E8A-4147-A177-3AD203B41FA5}">
                      <a16:colId xmlns:a16="http://schemas.microsoft.com/office/drawing/2014/main" val="2512629061"/>
                    </a:ext>
                  </a:extLst>
                </a:gridCol>
              </a:tblGrid>
              <a:tr h="117804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 for Cardio-Oncology</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Referenced studies that support the recommendations are summarized in the Online Data Supplements.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7271460"/>
                  </a:ext>
                </a:extLst>
              </a:tr>
              <a:tr h="54046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869934"/>
                  </a:ext>
                </a:extLst>
              </a:tr>
              <a:tr h="18156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who develop cancer therapy–related cardiomyopathy or HF, a multidisciplinary discussion involving the patient about the risk-benefit ratio of cancer therapy interruption, discontinuation, or continuation is recommended to improve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9087421"/>
                  </a:ext>
                </a:extLst>
              </a:tr>
              <a:tr h="18156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asymptomatic patients with cancer therapy–related cardiomyopathy (EF &lt;50%), ARB, </a:t>
                      </a:r>
                      <a:r>
                        <a:rPr lang="en-US" sz="1800" b="1" dirty="0" err="1">
                          <a:solidFill>
                            <a:srgbClr val="000000"/>
                          </a:solidFill>
                          <a:effectLst/>
                          <a:latin typeface="Times New Roman" panose="02020603050405020304" pitchFamily="18" charset="0"/>
                          <a:ea typeface="Calibri" panose="020F0502020204030204" pitchFamily="34" charset="0"/>
                        </a:rPr>
                        <a:t>ACEi</a:t>
                      </a:r>
                      <a:r>
                        <a:rPr lang="en-US" sz="1800" b="1" dirty="0">
                          <a:solidFill>
                            <a:srgbClr val="000000"/>
                          </a:solidFill>
                          <a:effectLst/>
                          <a:latin typeface="Times New Roman" panose="02020603050405020304" pitchFamily="18" charset="0"/>
                          <a:ea typeface="Calibri" panose="020F0502020204030204" pitchFamily="34" charset="0"/>
                        </a:rPr>
                        <a:t>, and beta blockers are reasonable to prevent progression to HF and improve cardiac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121414"/>
                  </a:ext>
                </a:extLst>
              </a:tr>
            </a:tbl>
          </a:graphicData>
        </a:graphic>
      </p:graphicFrame>
    </p:spTree>
    <p:extLst>
      <p:ext uri="{BB962C8B-B14F-4D97-AF65-F5344CB8AC3E}">
        <p14:creationId xmlns:p14="http://schemas.microsoft.com/office/powerpoint/2010/main" val="293796084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174</a:t>
            </a:fld>
            <a:endParaRPr lang="en-US" dirty="0"/>
          </a:p>
        </p:txBody>
      </p:sp>
      <p:sp>
        <p:nvSpPr>
          <p:cNvPr id="3" name="Subtitle 1">
            <a:extLst>
              <a:ext uri="{FF2B5EF4-FFF2-40B4-BE49-F238E27FC236}">
                <a16:creationId xmlns:a16="http://schemas.microsoft.com/office/drawing/2014/main" id="{B3C2C32D-7A09-40C6-B5B5-50088530E81F}"/>
              </a:ext>
            </a:extLst>
          </p:cNvPr>
          <p:cNvSpPr>
            <a:spLocks noGrp="1"/>
          </p:cNvSpPr>
          <p:nvPr>
            <p:ph type="subTitle" idx="1"/>
          </p:nvPr>
        </p:nvSpPr>
        <p:spPr>
          <a:xfrm>
            <a:off x="4384870" y="762000"/>
            <a:ext cx="5860660" cy="577822"/>
          </a:xfrm>
        </p:spPr>
        <p:txBody>
          <a:bodyPr/>
          <a:lstStyle/>
          <a:p>
            <a:pPr algn="ctr"/>
            <a:r>
              <a:rPr lang="en-US" sz="3600" b="1" dirty="0"/>
              <a:t>Cardio-Oncology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F5E695D0-4C27-4FA8-8D8D-0518B9D31025}"/>
              </a:ext>
            </a:extLst>
          </p:cNvPr>
          <p:cNvGraphicFramePr>
            <a:graphicFrameLocks noGrp="1"/>
          </p:cNvGraphicFramePr>
          <p:nvPr>
            <p:extLst>
              <p:ext uri="{D42A27DB-BD31-4B8C-83A1-F6EECF244321}">
                <p14:modId xmlns:p14="http://schemas.microsoft.com/office/powerpoint/2010/main" val="54620021"/>
              </p:ext>
            </p:extLst>
          </p:nvPr>
        </p:nvGraphicFramePr>
        <p:xfrm>
          <a:off x="1866900" y="1524000"/>
          <a:ext cx="10896600" cy="5565394"/>
        </p:xfrm>
        <a:graphic>
          <a:graphicData uri="http://schemas.openxmlformats.org/drawingml/2006/table">
            <a:tbl>
              <a:tblPr firstRow="1" firstCol="1" bandRow="1"/>
              <a:tblGrid>
                <a:gridCol w="1372972">
                  <a:extLst>
                    <a:ext uri="{9D8B030D-6E8A-4147-A177-3AD203B41FA5}">
                      <a16:colId xmlns:a16="http://schemas.microsoft.com/office/drawing/2014/main" val="2002559007"/>
                    </a:ext>
                  </a:extLst>
                </a:gridCol>
                <a:gridCol w="1285799">
                  <a:extLst>
                    <a:ext uri="{9D8B030D-6E8A-4147-A177-3AD203B41FA5}">
                      <a16:colId xmlns:a16="http://schemas.microsoft.com/office/drawing/2014/main" val="609269062"/>
                    </a:ext>
                  </a:extLst>
                </a:gridCol>
                <a:gridCol w="8237829">
                  <a:extLst>
                    <a:ext uri="{9D8B030D-6E8A-4147-A177-3AD203B41FA5}">
                      <a16:colId xmlns:a16="http://schemas.microsoft.com/office/drawing/2014/main" val="423865261"/>
                    </a:ext>
                  </a:extLst>
                </a:gridCol>
              </a:tblGrid>
              <a:tr h="17272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with cardiovascular risk factors or known cardiac disease being considered for potentially cardiotoxic anticancer therapies, pretherapy evaluation of cardiac function is reasonable to establish baseline cardiac function and guide the choice of cancer therapy.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541973"/>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with cardiovascular risk factors or known cardiac disease receiving potentially cardiotoxic anticancer therapies, monitoring of cardiac function is reasonable for the early identification of drug-induced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473149"/>
                  </a:ext>
                </a:extLst>
              </a:tr>
              <a:tr h="1727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at risk of cancer therapy–related cardiomyopathy, initiation of beta blockers and ACEi/ARB for the primary prevention of drug-induced cardiomyopathy is of uncertain benefit.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723133"/>
                  </a:ext>
                </a:extLst>
              </a:tr>
            </a:tbl>
          </a:graphicData>
        </a:graphic>
      </p:graphicFrame>
    </p:spTree>
    <p:extLst>
      <p:ext uri="{BB962C8B-B14F-4D97-AF65-F5344CB8AC3E}">
        <p14:creationId xmlns:p14="http://schemas.microsoft.com/office/powerpoint/2010/main" val="34319860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175</a:t>
            </a:fld>
            <a:endParaRPr lang="en-US" dirty="0"/>
          </a:p>
        </p:txBody>
      </p:sp>
      <p:sp>
        <p:nvSpPr>
          <p:cNvPr id="3" name="Subtitle 1">
            <a:extLst>
              <a:ext uri="{FF2B5EF4-FFF2-40B4-BE49-F238E27FC236}">
                <a16:creationId xmlns:a16="http://schemas.microsoft.com/office/drawing/2014/main" id="{E56934A0-47F0-49CA-A409-21064DCAFB44}"/>
              </a:ext>
            </a:extLst>
          </p:cNvPr>
          <p:cNvSpPr>
            <a:spLocks noGrp="1"/>
          </p:cNvSpPr>
          <p:nvPr>
            <p:ph type="subTitle" idx="1"/>
          </p:nvPr>
        </p:nvSpPr>
        <p:spPr>
          <a:xfrm>
            <a:off x="4384870" y="1295400"/>
            <a:ext cx="5860660" cy="577822"/>
          </a:xfrm>
        </p:spPr>
        <p:txBody>
          <a:bodyPr/>
          <a:lstStyle/>
          <a:p>
            <a:pPr algn="ctr"/>
            <a:r>
              <a:rPr lang="en-US" sz="3600" b="1" dirty="0"/>
              <a:t>Cardio-Oncology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37E45EDE-9C15-415C-B8A4-94D9368AC4CD}"/>
              </a:ext>
            </a:extLst>
          </p:cNvPr>
          <p:cNvGraphicFramePr>
            <a:graphicFrameLocks noGrp="1"/>
          </p:cNvGraphicFramePr>
          <p:nvPr>
            <p:extLst>
              <p:ext uri="{D42A27DB-BD31-4B8C-83A1-F6EECF244321}">
                <p14:modId xmlns:p14="http://schemas.microsoft.com/office/powerpoint/2010/main" val="756188354"/>
              </p:ext>
            </p:extLst>
          </p:nvPr>
        </p:nvGraphicFramePr>
        <p:xfrm>
          <a:off x="2324100" y="2209800"/>
          <a:ext cx="9982200" cy="2438400"/>
        </p:xfrm>
        <a:graphic>
          <a:graphicData uri="http://schemas.openxmlformats.org/drawingml/2006/table">
            <a:tbl>
              <a:tblPr firstRow="1" firstCol="1" bandRow="1"/>
              <a:tblGrid>
                <a:gridCol w="1257757">
                  <a:extLst>
                    <a:ext uri="{9D8B030D-6E8A-4147-A177-3AD203B41FA5}">
                      <a16:colId xmlns:a16="http://schemas.microsoft.com/office/drawing/2014/main" val="2000893805"/>
                    </a:ext>
                  </a:extLst>
                </a:gridCol>
                <a:gridCol w="1177900">
                  <a:extLst>
                    <a:ext uri="{9D8B030D-6E8A-4147-A177-3AD203B41FA5}">
                      <a16:colId xmlns:a16="http://schemas.microsoft.com/office/drawing/2014/main" val="1386347155"/>
                    </a:ext>
                  </a:extLst>
                </a:gridCol>
                <a:gridCol w="7546543">
                  <a:extLst>
                    <a:ext uri="{9D8B030D-6E8A-4147-A177-3AD203B41FA5}">
                      <a16:colId xmlns:a16="http://schemas.microsoft.com/office/drawing/2014/main" val="1286442465"/>
                    </a:ext>
                  </a:extLst>
                </a:gridCol>
              </a:tblGrid>
              <a:tr h="24384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6"/>
                        <a:tabLst>
                          <a:tab pos="228600" algn="l"/>
                          <a:tab pos="457200" algn="l"/>
                        </a:tabLst>
                      </a:pPr>
                      <a:r>
                        <a:rPr lang="en-US" sz="1800" b="1" dirty="0">
                          <a:solidFill>
                            <a:srgbClr val="000000"/>
                          </a:solidFill>
                          <a:effectLst/>
                          <a:latin typeface="Times New Roman" panose="02020603050405020304" pitchFamily="18" charset="0"/>
                          <a:ea typeface="Calibri" panose="020F0502020204030204" pitchFamily="34" charset="0"/>
                        </a:rPr>
                        <a:t>In patients being considered for potentially cardiotoxic therapies, serial measurement of cardiac troponin might be reasonable for further risk stratification.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7761483"/>
                  </a:ext>
                </a:extLst>
              </a:tr>
            </a:tbl>
          </a:graphicData>
        </a:graphic>
      </p:graphicFrame>
    </p:spTree>
    <p:extLst>
      <p:ext uri="{BB962C8B-B14F-4D97-AF65-F5344CB8AC3E}">
        <p14:creationId xmlns:p14="http://schemas.microsoft.com/office/powerpoint/2010/main" val="57685361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176</a:t>
            </a:fld>
            <a:endParaRPr lang="en-US" dirty="0"/>
          </a:p>
        </p:txBody>
      </p:sp>
      <p:sp>
        <p:nvSpPr>
          <p:cNvPr id="3" name="Subtitle 5">
            <a:extLst>
              <a:ext uri="{FF2B5EF4-FFF2-40B4-BE49-F238E27FC236}">
                <a16:creationId xmlns:a16="http://schemas.microsoft.com/office/drawing/2014/main" id="{2C99297C-2C2D-4008-A6FA-E11E6E0E9848}"/>
              </a:ext>
            </a:extLst>
          </p:cNvPr>
          <p:cNvSpPr>
            <a:spLocks noGrp="1"/>
          </p:cNvSpPr>
          <p:nvPr>
            <p:ph type="subTitle" idx="1"/>
          </p:nvPr>
        </p:nvSpPr>
        <p:spPr>
          <a:xfrm>
            <a:off x="2709737" y="6858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28. Cancer Therapies Known to Be Associated With Cardiomyopathy</a:t>
            </a:r>
            <a:endParaRPr lang="en-US" dirty="0"/>
          </a:p>
        </p:txBody>
      </p:sp>
      <p:graphicFrame>
        <p:nvGraphicFramePr>
          <p:cNvPr id="5" name="Table 4">
            <a:extLst>
              <a:ext uri="{FF2B5EF4-FFF2-40B4-BE49-F238E27FC236}">
                <a16:creationId xmlns:a16="http://schemas.microsoft.com/office/drawing/2014/main" id="{0B30EA9B-85E5-42CB-BD1F-37D7374F7F5B}"/>
              </a:ext>
            </a:extLst>
          </p:cNvPr>
          <p:cNvGraphicFramePr>
            <a:graphicFrameLocks noGrp="1"/>
          </p:cNvGraphicFramePr>
          <p:nvPr>
            <p:extLst>
              <p:ext uri="{D42A27DB-BD31-4B8C-83A1-F6EECF244321}">
                <p14:modId xmlns:p14="http://schemas.microsoft.com/office/powerpoint/2010/main" val="3353643258"/>
              </p:ext>
            </p:extLst>
          </p:nvPr>
        </p:nvGraphicFramePr>
        <p:xfrm>
          <a:off x="1006474" y="1981200"/>
          <a:ext cx="12617450" cy="5366512"/>
        </p:xfrm>
        <a:graphic>
          <a:graphicData uri="http://schemas.openxmlformats.org/drawingml/2006/table">
            <a:tbl>
              <a:tblPr firstRow="1" firstCol="1" bandRow="1"/>
              <a:tblGrid>
                <a:gridCol w="4418631">
                  <a:extLst>
                    <a:ext uri="{9D8B030D-6E8A-4147-A177-3AD203B41FA5}">
                      <a16:colId xmlns:a16="http://schemas.microsoft.com/office/drawing/2014/main" val="3071806946"/>
                    </a:ext>
                  </a:extLst>
                </a:gridCol>
                <a:gridCol w="5286712">
                  <a:extLst>
                    <a:ext uri="{9D8B030D-6E8A-4147-A177-3AD203B41FA5}">
                      <a16:colId xmlns:a16="http://schemas.microsoft.com/office/drawing/2014/main" val="1018437707"/>
                    </a:ext>
                  </a:extLst>
                </a:gridCol>
                <a:gridCol w="1834577">
                  <a:extLst>
                    <a:ext uri="{9D8B030D-6E8A-4147-A177-3AD203B41FA5}">
                      <a16:colId xmlns:a16="http://schemas.microsoft.com/office/drawing/2014/main" val="2854187550"/>
                    </a:ext>
                  </a:extLst>
                </a:gridCol>
                <a:gridCol w="1077530">
                  <a:extLst>
                    <a:ext uri="{9D8B030D-6E8A-4147-A177-3AD203B41FA5}">
                      <a16:colId xmlns:a16="http://schemas.microsoft.com/office/drawing/2014/main" val="1477373428"/>
                    </a:ext>
                  </a:extLst>
                </a:gridCol>
              </a:tblGrid>
              <a:tr h="0">
                <a:tc rowSpan="2">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Class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Agent(s)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Cardiac Function Monitoring Often Performed in Clinical Practice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46403097"/>
                  </a:ext>
                </a:extLst>
              </a:tr>
              <a:tr h="0">
                <a:tc vMerge="1">
                  <a:txBody>
                    <a:bodyPr/>
                    <a:lstStyle/>
                    <a:p>
                      <a:endParaRPr lang="en-US"/>
                    </a:p>
                  </a:txBody>
                  <a:tcPr/>
                </a:tc>
                <a:tc vMerge="1">
                  <a:txBody>
                    <a:bodyPr/>
                    <a:lstStyle/>
                    <a:p>
                      <a:endParaRPr lang="en-US"/>
                    </a:p>
                  </a:txBody>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Pretherapy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Serial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42608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Anthracyclines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Doxorubicin, epirubicin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140207"/>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Alkylating agents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Cyclophosphamide, ifosfamide, melphalan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003043"/>
                  </a:ext>
                </a:extLst>
              </a:tr>
              <a:tr h="0">
                <a:tc>
                  <a:txBody>
                    <a:bodyPr/>
                    <a:lstStyle/>
                    <a:p>
                      <a:pPr marL="0" marR="0">
                        <a:lnSpc>
                          <a:spcPct val="2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Antimicrotubule</a:t>
                      </a:r>
                      <a:r>
                        <a:rPr lang="en-US" sz="1800" dirty="0">
                          <a:effectLst/>
                          <a:latin typeface="Times New Roman" panose="02020603050405020304" pitchFamily="18" charset="0"/>
                          <a:ea typeface="Times New Roman" panose="02020603050405020304" pitchFamily="18" charset="0"/>
                        </a:rPr>
                        <a:t> agents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Docetaxel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685715"/>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Antimetabolites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Fluorouracil, capecitabine, fludarabine, decitabine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99060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Anti-HER2 agents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Trastuzumab, pertuzumab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700472"/>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Monoclonal antibodies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Rituximab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734254"/>
                  </a:ext>
                </a:extLst>
              </a:tr>
            </a:tbl>
          </a:graphicData>
        </a:graphic>
      </p:graphicFrame>
    </p:spTree>
    <p:extLst>
      <p:ext uri="{BB962C8B-B14F-4D97-AF65-F5344CB8AC3E}">
        <p14:creationId xmlns:p14="http://schemas.microsoft.com/office/powerpoint/2010/main" val="3741636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177</a:t>
            </a:fld>
            <a:endParaRPr lang="en-US" dirty="0"/>
          </a:p>
        </p:txBody>
      </p:sp>
      <p:graphicFrame>
        <p:nvGraphicFramePr>
          <p:cNvPr id="2" name="Table 1">
            <a:extLst>
              <a:ext uri="{FF2B5EF4-FFF2-40B4-BE49-F238E27FC236}">
                <a16:creationId xmlns:a16="http://schemas.microsoft.com/office/drawing/2014/main" id="{6BE6D9D6-6C86-4A0B-B8AA-7EFA73F313EA}"/>
              </a:ext>
            </a:extLst>
          </p:cNvPr>
          <p:cNvGraphicFramePr>
            <a:graphicFrameLocks noGrp="1"/>
          </p:cNvGraphicFramePr>
          <p:nvPr>
            <p:extLst>
              <p:ext uri="{D42A27DB-BD31-4B8C-83A1-F6EECF244321}">
                <p14:modId xmlns:p14="http://schemas.microsoft.com/office/powerpoint/2010/main" val="2960391891"/>
              </p:ext>
            </p:extLst>
          </p:nvPr>
        </p:nvGraphicFramePr>
        <p:xfrm>
          <a:off x="1006473" y="2133600"/>
          <a:ext cx="12617450" cy="4901438"/>
        </p:xfrm>
        <a:graphic>
          <a:graphicData uri="http://schemas.openxmlformats.org/drawingml/2006/table">
            <a:tbl>
              <a:tblPr firstRow="1" firstCol="1" bandRow="1"/>
              <a:tblGrid>
                <a:gridCol w="4418631">
                  <a:extLst>
                    <a:ext uri="{9D8B030D-6E8A-4147-A177-3AD203B41FA5}">
                      <a16:colId xmlns:a16="http://schemas.microsoft.com/office/drawing/2014/main" val="807743754"/>
                    </a:ext>
                  </a:extLst>
                </a:gridCol>
                <a:gridCol w="5286712">
                  <a:extLst>
                    <a:ext uri="{9D8B030D-6E8A-4147-A177-3AD203B41FA5}">
                      <a16:colId xmlns:a16="http://schemas.microsoft.com/office/drawing/2014/main" val="1967490327"/>
                    </a:ext>
                  </a:extLst>
                </a:gridCol>
                <a:gridCol w="1834577">
                  <a:extLst>
                    <a:ext uri="{9D8B030D-6E8A-4147-A177-3AD203B41FA5}">
                      <a16:colId xmlns:a16="http://schemas.microsoft.com/office/drawing/2014/main" val="1993425421"/>
                    </a:ext>
                  </a:extLst>
                </a:gridCol>
                <a:gridCol w="1077530">
                  <a:extLst>
                    <a:ext uri="{9D8B030D-6E8A-4147-A177-3AD203B41FA5}">
                      <a16:colId xmlns:a16="http://schemas.microsoft.com/office/drawing/2014/main" val="2316351251"/>
                    </a:ext>
                  </a:extLst>
                </a:gridCol>
              </a:tblGrid>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Tyrosine-kinase inhibitors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Dabrafenib, dasatinib, lapatinib, pazopanib, ponatinib, sorafenib, trametinib, sunitinib, vandetanib, imatinib, vandetanib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58078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Immune checkpoint inhibitors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Nivolumab, ipilimumab, pembrolizumab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262437"/>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Protease inhibitors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Bortezomib, carfilzomib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969501"/>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Endocrine therapy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fr-FR" sz="1800">
                          <a:effectLst/>
                          <a:latin typeface="Times New Roman" panose="02020603050405020304" pitchFamily="18" charset="0"/>
                          <a:ea typeface="Times New Roman" panose="02020603050405020304" pitchFamily="18" charset="0"/>
                        </a:rPr>
                        <a:t>Goserelin, leuprolide, flutamide, bicalutamide, nilutamide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fr-FR"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fr-FR" sz="1800">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7869"/>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Chimeric antigen receptor T-cell therapy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Tisagenlecleucel, </a:t>
                      </a:r>
                      <a:r>
                        <a:rPr lang="en-US" sz="1800" dirty="0" err="1">
                          <a:effectLst/>
                          <a:latin typeface="Times New Roman" panose="02020603050405020304" pitchFamily="18" charset="0"/>
                          <a:ea typeface="Times New Roman" panose="02020603050405020304" pitchFamily="18" charset="0"/>
                        </a:rPr>
                        <a:t>axicabtagene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ciloleucel</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236524"/>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Hematopoietic stem cell transplantation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Hematopoietic stem cell transplantation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842494"/>
                  </a:ext>
                </a:extLst>
              </a:tr>
              <a:tr h="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Radiation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883142"/>
                  </a:ext>
                </a:extLst>
              </a:tr>
            </a:tbl>
          </a:graphicData>
        </a:graphic>
      </p:graphicFrame>
      <p:sp>
        <p:nvSpPr>
          <p:cNvPr id="5" name="Subtitle 5">
            <a:extLst>
              <a:ext uri="{FF2B5EF4-FFF2-40B4-BE49-F238E27FC236}">
                <a16:creationId xmlns:a16="http://schemas.microsoft.com/office/drawing/2014/main" id="{020DAED3-B841-41E5-9D9F-AE9E0BAB12D8}"/>
              </a:ext>
            </a:extLst>
          </p:cNvPr>
          <p:cNvSpPr>
            <a:spLocks noGrp="1"/>
          </p:cNvSpPr>
          <p:nvPr>
            <p:ph type="subTitle" idx="1"/>
          </p:nvPr>
        </p:nvSpPr>
        <p:spPr>
          <a:xfrm>
            <a:off x="2709736" y="8382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28. Cancer Therapies Known to Be Associated With Cardiomyopathy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14887484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178</a:t>
            </a:fld>
            <a:endParaRPr lang="en-US" dirty="0"/>
          </a:p>
        </p:txBody>
      </p:sp>
      <p:sp>
        <p:nvSpPr>
          <p:cNvPr id="3" name="Subtitle 5">
            <a:extLst>
              <a:ext uri="{FF2B5EF4-FFF2-40B4-BE49-F238E27FC236}">
                <a16:creationId xmlns:a16="http://schemas.microsoft.com/office/drawing/2014/main" id="{80C16AFF-22AC-46BE-A27E-1B8374B57CDE}"/>
              </a:ext>
            </a:extLst>
          </p:cNvPr>
          <p:cNvSpPr>
            <a:spLocks noGrp="1"/>
          </p:cNvSpPr>
          <p:nvPr>
            <p:ph type="subTitle" idx="1"/>
          </p:nvPr>
        </p:nvSpPr>
        <p:spPr>
          <a:xfrm>
            <a:off x="2709737" y="6858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29. Risk Factors for Cancer Therapy–Related Cardiomyopathy</a:t>
            </a:r>
            <a:endParaRPr lang="en-US" dirty="0"/>
          </a:p>
        </p:txBody>
      </p:sp>
      <p:graphicFrame>
        <p:nvGraphicFramePr>
          <p:cNvPr id="2" name="Table 1">
            <a:extLst>
              <a:ext uri="{FF2B5EF4-FFF2-40B4-BE49-F238E27FC236}">
                <a16:creationId xmlns:a16="http://schemas.microsoft.com/office/drawing/2014/main" id="{59AC0704-9711-4448-B7D6-E86B212D8EDD}"/>
              </a:ext>
            </a:extLst>
          </p:cNvPr>
          <p:cNvGraphicFramePr>
            <a:graphicFrameLocks noGrp="1"/>
          </p:cNvGraphicFramePr>
          <p:nvPr>
            <p:extLst>
              <p:ext uri="{D42A27DB-BD31-4B8C-83A1-F6EECF244321}">
                <p14:modId xmlns:p14="http://schemas.microsoft.com/office/powerpoint/2010/main" val="1461606450"/>
              </p:ext>
            </p:extLst>
          </p:nvPr>
        </p:nvGraphicFramePr>
        <p:xfrm>
          <a:off x="4811537" y="2021967"/>
          <a:ext cx="5007326" cy="4185666"/>
        </p:xfrm>
        <a:graphic>
          <a:graphicData uri="http://schemas.openxmlformats.org/drawingml/2006/table">
            <a:tbl>
              <a:tblPr firstRow="1" firstCol="1" bandRow="1"/>
              <a:tblGrid>
                <a:gridCol w="5007326">
                  <a:extLst>
                    <a:ext uri="{9D8B030D-6E8A-4147-A177-3AD203B41FA5}">
                      <a16:colId xmlns:a16="http://schemas.microsoft.com/office/drawing/2014/main" val="2874253571"/>
                    </a:ext>
                  </a:extLst>
                </a:gridCol>
              </a:tblGrid>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 ≥60 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51767"/>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Black race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85436"/>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649129"/>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Hypertension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932951"/>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Diabetes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79952"/>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Preexisting cardiomyopathy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645371"/>
                  </a:ext>
                </a:extLst>
              </a:tr>
              <a:tr h="457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Previous exposure to anthracyclines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995326"/>
                  </a:ext>
                </a:extLst>
              </a:tr>
              <a:tr h="457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Previous chest radiation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422188"/>
                  </a:ext>
                </a:extLst>
              </a:tr>
              <a:tr h="457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Elevated troponin pretherapy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8269297"/>
                  </a:ext>
                </a:extLst>
              </a:tr>
            </a:tbl>
          </a:graphicData>
        </a:graphic>
      </p:graphicFrame>
      <p:sp>
        <p:nvSpPr>
          <p:cNvPr id="6" name="TextBox 5">
            <a:extLst>
              <a:ext uri="{FF2B5EF4-FFF2-40B4-BE49-F238E27FC236}">
                <a16:creationId xmlns:a16="http://schemas.microsoft.com/office/drawing/2014/main" id="{71C7A2BF-368B-4B82-82F5-29902D0EB6D5}"/>
              </a:ext>
            </a:extLst>
          </p:cNvPr>
          <p:cNvSpPr txBox="1"/>
          <p:nvPr/>
        </p:nvSpPr>
        <p:spPr>
          <a:xfrm>
            <a:off x="4811537" y="6490900"/>
            <a:ext cx="3265663" cy="276999"/>
          </a:xfrm>
          <a:prstGeom prst="rect">
            <a:avLst/>
          </a:prstGeom>
          <a:noFill/>
        </p:spPr>
        <p:txBody>
          <a:bodyPr wrap="square">
            <a:spAutoFit/>
          </a:bodyPr>
          <a:lstStyle/>
          <a:p>
            <a:r>
              <a:rPr lang="en-US" sz="1200" dirty="0">
                <a:latin typeface="Lub Dub Medium" panose="020B0603030403020204" pitchFamily="34" charset="0"/>
              </a:rPr>
              <a:t>CAD indicates coronary artery disease.</a:t>
            </a:r>
          </a:p>
        </p:txBody>
      </p:sp>
    </p:spTree>
    <p:extLst>
      <p:ext uri="{BB962C8B-B14F-4D97-AF65-F5344CB8AC3E}">
        <p14:creationId xmlns:p14="http://schemas.microsoft.com/office/powerpoint/2010/main" val="36993927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179</a:t>
            </a:fld>
            <a:endParaRPr lang="en-US" dirty="0"/>
          </a:p>
        </p:txBody>
      </p:sp>
      <p:sp>
        <p:nvSpPr>
          <p:cNvPr id="3" name="Subtitle 1">
            <a:extLst>
              <a:ext uri="{FF2B5EF4-FFF2-40B4-BE49-F238E27FC236}">
                <a16:creationId xmlns:a16="http://schemas.microsoft.com/office/drawing/2014/main" id="{3AD5A22C-6875-48FF-A464-CA7841D46783}"/>
              </a:ext>
            </a:extLst>
          </p:cNvPr>
          <p:cNvSpPr>
            <a:spLocks noGrp="1"/>
          </p:cNvSpPr>
          <p:nvPr>
            <p:ph type="subTitle" idx="1"/>
          </p:nvPr>
        </p:nvSpPr>
        <p:spPr>
          <a:xfrm>
            <a:off x="4959739" y="457200"/>
            <a:ext cx="4710919" cy="533400"/>
          </a:xfrm>
        </p:spPr>
        <p:txBody>
          <a:bodyPr/>
          <a:lstStyle/>
          <a:p>
            <a:pPr algn="ctr"/>
            <a:r>
              <a:rPr lang="en-US" sz="3600" b="1" dirty="0"/>
              <a:t>HF and Pregnancy  </a:t>
            </a:r>
          </a:p>
        </p:txBody>
      </p:sp>
      <p:graphicFrame>
        <p:nvGraphicFramePr>
          <p:cNvPr id="2" name="Table 1">
            <a:extLst>
              <a:ext uri="{FF2B5EF4-FFF2-40B4-BE49-F238E27FC236}">
                <a16:creationId xmlns:a16="http://schemas.microsoft.com/office/drawing/2014/main" id="{B0A98449-C943-40CC-ABDC-D692F300375C}"/>
              </a:ext>
            </a:extLst>
          </p:cNvPr>
          <p:cNvGraphicFramePr>
            <a:graphicFrameLocks noGrp="1"/>
          </p:cNvGraphicFramePr>
          <p:nvPr>
            <p:extLst>
              <p:ext uri="{D42A27DB-BD31-4B8C-83A1-F6EECF244321}">
                <p14:modId xmlns:p14="http://schemas.microsoft.com/office/powerpoint/2010/main" val="3918787971"/>
              </p:ext>
            </p:extLst>
          </p:nvPr>
        </p:nvGraphicFramePr>
        <p:xfrm>
          <a:off x="1565373" y="1255047"/>
          <a:ext cx="11499653" cy="6165850"/>
        </p:xfrm>
        <a:graphic>
          <a:graphicData uri="http://schemas.openxmlformats.org/drawingml/2006/table">
            <a:tbl>
              <a:tblPr firstRow="1" firstCol="1" bandRow="1"/>
              <a:tblGrid>
                <a:gridCol w="1338559">
                  <a:extLst>
                    <a:ext uri="{9D8B030D-6E8A-4147-A177-3AD203B41FA5}">
                      <a16:colId xmlns:a16="http://schemas.microsoft.com/office/drawing/2014/main" val="3148988980"/>
                    </a:ext>
                  </a:extLst>
                </a:gridCol>
                <a:gridCol w="1264962">
                  <a:extLst>
                    <a:ext uri="{9D8B030D-6E8A-4147-A177-3AD203B41FA5}">
                      <a16:colId xmlns:a16="http://schemas.microsoft.com/office/drawing/2014/main" val="2346597954"/>
                    </a:ext>
                  </a:extLst>
                </a:gridCol>
                <a:gridCol w="8896132">
                  <a:extLst>
                    <a:ext uri="{9D8B030D-6E8A-4147-A177-3AD203B41FA5}">
                      <a16:colId xmlns:a16="http://schemas.microsoft.com/office/drawing/2014/main" val="3040377388"/>
                    </a:ext>
                  </a:extLst>
                </a:gridCol>
              </a:tblGrid>
              <a:tr h="94705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HF and Pregnancy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3054871"/>
                  </a:ext>
                </a:extLst>
              </a:tr>
              <a:tr h="43449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340076"/>
                  </a:ext>
                </a:extLst>
              </a:tr>
              <a:tr h="14596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women with a history of HF or cardiomyopathy, including previous peripartum cardiomyopathy, patient-centered counseling regarding contraception and the risks of cardiovascular deterioration during pregnancy should be provided.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922517"/>
                  </a:ext>
                </a:extLst>
              </a:tr>
              <a:tr h="14596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women with acute HF caused by peripartum cardiomyopathy and LVEF &lt;30%, anticoagulation may be reasonable at diagnosis, until 6 to 8 weeks postpartum, although the efficacy and safety are uncertain.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335307"/>
                  </a:ext>
                </a:extLst>
              </a:tr>
              <a:tr h="145962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women with HF or cardiomyopathy who are pregnant or currently planning for pregnancy,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ARB,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MRA, SGLT2i, ivabradine, and vericiguat should not be administered because of significant risks of fetal harm.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268509"/>
                  </a:ext>
                </a:extLst>
              </a:tr>
            </a:tbl>
          </a:graphicData>
        </a:graphic>
      </p:graphicFrame>
    </p:spTree>
    <p:extLst>
      <p:ext uri="{BB962C8B-B14F-4D97-AF65-F5344CB8AC3E}">
        <p14:creationId xmlns:p14="http://schemas.microsoft.com/office/powerpoint/2010/main" val="295703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4533900" y="174583"/>
            <a:ext cx="5562600" cy="572937"/>
          </a:xfrm>
        </p:spPr>
        <p:txBody>
          <a:bodyPr/>
          <a:lstStyle/>
          <a:p>
            <a:r>
              <a:rPr lang="en-US" sz="2800" b="1" dirty="0"/>
              <a:t>Table 3. Stages of HF (</a:t>
            </a:r>
            <a:r>
              <a:rPr lang="en-US" sz="2800" b="1" dirty="0" err="1"/>
              <a:t>con’t</a:t>
            </a:r>
            <a:r>
              <a:rPr lang="en-US" sz="2800" b="1" dirty="0"/>
              <a:t>.) </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18</a:t>
            </a:fld>
            <a:endParaRPr lang="en-US" dirty="0"/>
          </a:p>
        </p:txBody>
      </p:sp>
      <p:graphicFrame>
        <p:nvGraphicFramePr>
          <p:cNvPr id="9" name="Table 8">
            <a:extLst>
              <a:ext uri="{FF2B5EF4-FFF2-40B4-BE49-F238E27FC236}">
                <a16:creationId xmlns:a16="http://schemas.microsoft.com/office/drawing/2014/main" id="{7A58333D-BCA5-4B1E-83FB-7A10EA9CF7EE}"/>
              </a:ext>
            </a:extLst>
          </p:cNvPr>
          <p:cNvGraphicFramePr>
            <a:graphicFrameLocks noGrp="1"/>
          </p:cNvGraphicFramePr>
          <p:nvPr>
            <p:extLst>
              <p:ext uri="{D42A27DB-BD31-4B8C-83A1-F6EECF244321}">
                <p14:modId xmlns:p14="http://schemas.microsoft.com/office/powerpoint/2010/main" val="2349615900"/>
              </p:ext>
            </p:extLst>
          </p:nvPr>
        </p:nvGraphicFramePr>
        <p:xfrm>
          <a:off x="2324100" y="914400"/>
          <a:ext cx="9982200" cy="5698300"/>
        </p:xfrm>
        <a:graphic>
          <a:graphicData uri="http://schemas.openxmlformats.org/drawingml/2006/table">
            <a:tbl>
              <a:tblPr firstRow="1" firstCol="1" bandRow="1"/>
              <a:tblGrid>
                <a:gridCol w="2556417">
                  <a:extLst>
                    <a:ext uri="{9D8B030D-6E8A-4147-A177-3AD203B41FA5}">
                      <a16:colId xmlns:a16="http://schemas.microsoft.com/office/drawing/2014/main" val="3598213800"/>
                    </a:ext>
                  </a:extLst>
                </a:gridCol>
                <a:gridCol w="7425783">
                  <a:extLst>
                    <a:ext uri="{9D8B030D-6E8A-4147-A177-3AD203B41FA5}">
                      <a16:colId xmlns:a16="http://schemas.microsoft.com/office/drawing/2014/main" val="2562078969"/>
                    </a:ext>
                  </a:extLst>
                </a:gridCol>
              </a:tblGrid>
              <a:tr h="254476">
                <a:tc rowSpan="4">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Stage B: Pre-HF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No symptoms or signs of HF and evidence of 1 of the following: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1117009"/>
                  </a:ext>
                </a:extLst>
              </a:tr>
              <a:tr h="2055926">
                <a:tc vMerge="1">
                  <a:txBody>
                    <a:bodyPr/>
                    <a:lstStyle/>
                    <a:p>
                      <a:endParaRPr lang="en-US"/>
                    </a:p>
                  </a:txBody>
                  <a:tcPr/>
                </a:tc>
                <a:tc>
                  <a:txBody>
                    <a:bodyPr/>
                    <a:lstStyle/>
                    <a:p>
                      <a:pPr marL="0" marR="0">
                        <a:lnSpc>
                          <a:spcPct val="100000"/>
                        </a:lnSpc>
                        <a:spcBef>
                          <a:spcPts val="0"/>
                        </a:spcBef>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Structural heart disease*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Reduced left or right ventricular systolic function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0000"/>
                        </a:lnSpc>
                        <a:spcBef>
                          <a:spcPts val="0"/>
                        </a:spcBef>
                        <a:spcAft>
                          <a:spcPts val="0"/>
                        </a:spcAft>
                        <a:buFont typeface="Courier New" panose="02070309020205020404" pitchFamily="49" charset="0"/>
                        <a:buChar char="o"/>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Reduced ejection fraction, reduced strain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Ventricular hypertrophy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Chamber enlargement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Wall motion abnormalities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Valvular heart disease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669129"/>
                  </a:ext>
                </a:extLst>
              </a:tr>
              <a:tr h="1155201">
                <a:tc vMerge="1">
                  <a:txBody>
                    <a:bodyPr/>
                    <a:lstStyle/>
                    <a:p>
                      <a:endParaRPr lang="en-US"/>
                    </a:p>
                  </a:txBody>
                  <a:tcPr/>
                </a:tc>
                <a:tc>
                  <a:txBody>
                    <a:bodyPr/>
                    <a:lstStyle/>
                    <a:p>
                      <a:pPr marL="0" marR="0">
                        <a:lnSpc>
                          <a:spcPct val="100000"/>
                        </a:lnSpc>
                        <a:spcBef>
                          <a:spcPts val="0"/>
                        </a:spcBef>
                        <a:spcAft>
                          <a:spcPts val="0"/>
                        </a:spcAft>
                      </a:pP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Evidence for increased filling pressures*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By invasive hemodynamic measurements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By noninvasive imaging suggesting elevated filling pressures (e.g., Doppler echocardiography)</a:t>
                      </a: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5893539"/>
                  </a:ext>
                </a:extLst>
              </a:tr>
              <a:tr h="1755685">
                <a:tc vMerge="1">
                  <a:txBody>
                    <a:bodyPr/>
                    <a:lstStyle/>
                    <a:p>
                      <a:endParaRPr lang="en-US"/>
                    </a:p>
                  </a:txBody>
                  <a:tcPr/>
                </a:tc>
                <a:tc>
                  <a:txBody>
                    <a:bodyPr/>
                    <a:lstStyle/>
                    <a:p>
                      <a:pPr marL="0" marR="0">
                        <a:lnSpc>
                          <a:spcPct val="100000"/>
                        </a:lnSpc>
                        <a:spcBef>
                          <a:spcPts val="0"/>
                        </a:spcBef>
                        <a:spcAft>
                          <a:spcPts val="0"/>
                        </a:spcAft>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Patients with risk factors and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Increased levels of BNPs* or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Persistently elevated cardiac troponin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 the absence of competing diagnoses resulting in such biomarker elevations such as acute coronary syndrome, CKD, pulmonary embolus, or myopericarditis</a:t>
                      </a:r>
                    </a:p>
                  </a:txBody>
                  <a:tcPr marL="56295" marR="56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748689"/>
                  </a:ext>
                </a:extLst>
              </a:tr>
            </a:tbl>
          </a:graphicData>
        </a:graphic>
      </p:graphicFrame>
    </p:spTree>
    <p:extLst>
      <p:ext uri="{BB962C8B-B14F-4D97-AF65-F5344CB8AC3E}">
        <p14:creationId xmlns:p14="http://schemas.microsoft.com/office/powerpoint/2010/main" val="268745649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180</a:t>
            </a:fld>
            <a:endParaRPr lang="en-US" dirty="0"/>
          </a:p>
        </p:txBody>
      </p:sp>
      <p:sp>
        <p:nvSpPr>
          <p:cNvPr id="3" name="Subtitle 5">
            <a:extLst>
              <a:ext uri="{FF2B5EF4-FFF2-40B4-BE49-F238E27FC236}">
                <a16:creationId xmlns:a16="http://schemas.microsoft.com/office/drawing/2014/main" id="{CD2509E1-86C4-410A-90E8-670C91C67265}"/>
              </a:ext>
            </a:extLst>
          </p:cNvPr>
          <p:cNvSpPr>
            <a:spLocks noGrp="1"/>
          </p:cNvSpPr>
          <p:nvPr>
            <p:ph type="subTitle" idx="1"/>
          </p:nvPr>
        </p:nvSpPr>
        <p:spPr>
          <a:xfrm>
            <a:off x="2709736" y="152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30. HF Management Strategies Across the Pregnancy Continuum </a:t>
            </a:r>
            <a:endParaRPr lang="en-US" dirty="0"/>
          </a:p>
        </p:txBody>
      </p:sp>
      <p:graphicFrame>
        <p:nvGraphicFramePr>
          <p:cNvPr id="6" name="Table 5">
            <a:extLst>
              <a:ext uri="{FF2B5EF4-FFF2-40B4-BE49-F238E27FC236}">
                <a16:creationId xmlns:a16="http://schemas.microsoft.com/office/drawing/2014/main" id="{EB86E112-69C6-4738-AC01-A33C99E541DD}"/>
              </a:ext>
            </a:extLst>
          </p:cNvPr>
          <p:cNvGraphicFramePr>
            <a:graphicFrameLocks noGrp="1"/>
          </p:cNvGraphicFramePr>
          <p:nvPr>
            <p:extLst>
              <p:ext uri="{D42A27DB-BD31-4B8C-83A1-F6EECF244321}">
                <p14:modId xmlns:p14="http://schemas.microsoft.com/office/powerpoint/2010/main" val="3617691063"/>
              </p:ext>
            </p:extLst>
          </p:nvPr>
        </p:nvGraphicFramePr>
        <p:xfrm>
          <a:off x="1104899" y="1143000"/>
          <a:ext cx="12420599" cy="6400800"/>
        </p:xfrm>
        <a:graphic>
          <a:graphicData uri="http://schemas.openxmlformats.org/drawingml/2006/table">
            <a:tbl>
              <a:tblPr firstRow="1" firstCol="1" bandRow="1"/>
              <a:tblGrid>
                <a:gridCol w="2943683">
                  <a:extLst>
                    <a:ext uri="{9D8B030D-6E8A-4147-A177-3AD203B41FA5}">
                      <a16:colId xmlns:a16="http://schemas.microsoft.com/office/drawing/2014/main" val="659796739"/>
                    </a:ext>
                  </a:extLst>
                </a:gridCol>
                <a:gridCol w="2710175">
                  <a:extLst>
                    <a:ext uri="{9D8B030D-6E8A-4147-A177-3AD203B41FA5}">
                      <a16:colId xmlns:a16="http://schemas.microsoft.com/office/drawing/2014/main" val="2819541371"/>
                    </a:ext>
                  </a:extLst>
                </a:gridCol>
                <a:gridCol w="3599489">
                  <a:extLst>
                    <a:ext uri="{9D8B030D-6E8A-4147-A177-3AD203B41FA5}">
                      <a16:colId xmlns:a16="http://schemas.microsoft.com/office/drawing/2014/main" val="2133120416"/>
                    </a:ext>
                  </a:extLst>
                </a:gridCol>
                <a:gridCol w="3167252">
                  <a:extLst>
                    <a:ext uri="{9D8B030D-6E8A-4147-A177-3AD203B41FA5}">
                      <a16:colId xmlns:a16="http://schemas.microsoft.com/office/drawing/2014/main" val="1379303082"/>
                    </a:ext>
                  </a:extLst>
                </a:gridCol>
              </a:tblGrid>
              <a:tr h="149812">
                <a:tc>
                  <a:txBody>
                    <a:bodyPr/>
                    <a:lstStyle/>
                    <a:p>
                      <a:pPr marL="0" marR="0" algn="ctr">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 </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rPr>
                        <a:t>Preconception</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rPr>
                        <a:t>During Pregnancy</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1">
                          <a:effectLst/>
                          <a:latin typeface="Times New Roman" panose="02020603050405020304" pitchFamily="18" charset="0"/>
                          <a:ea typeface="Calibri" panose="020F0502020204030204" pitchFamily="34" charset="0"/>
                        </a:rPr>
                        <a:t>Postpartum</a:t>
                      </a:r>
                      <a:endParaRPr lang="en-US" sz="140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919031"/>
                  </a:ext>
                </a:extLst>
              </a:tr>
              <a:tr h="5692848">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Nonpharmacological strategies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Preconception genetic counseling and testing for potentially heritable cardiac conditions.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Use of pregnancy cardiovascular risk tools</a:t>
                      </a:r>
                      <a:r>
                        <a:rPr lang="en-US" sz="1400" dirty="0">
                          <a:effectLst/>
                          <a:latin typeface="Times New Roman" panose="02020603050405020304" pitchFamily="18" charset="0"/>
                          <a:ea typeface="Times New Roman" panose="02020603050405020304" pitchFamily="18" charset="0"/>
                        </a:rPr>
                        <a:t>, and echocardiography for myocardial structure and function assessment, to provide information that facilitates informed counseling.</a:t>
                      </a: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planning a pregnancy, provide personalized counseling that promotes the autonomy and goals of the patient (and her partner, as applicable), the patient’s ability for self-care and risk awareness, and ensures adequate psychosocial support for decision-making.</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not currently planning a pregnancy but who might conceive, discuss HF-specific considerations regarding pregnancy and refer to gynecology or primary care for contraceptive counseling.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Close maternal monitoring for HF signs or symptoms or other cardiovascular instability by cardiology and obstetric and maternal-fetal medicine teams; close fetal monitoring by the obstetric and maternal-fetal medicine teams.</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Consideration of routine echocardiographic screening in the third trimester for reassessment of myocardial structure and function before labor; echocardiography for any significant changes in HF symptoms or signs during pregnancy, or if HF medications are reduced or discontinued.</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BNP or NT-</a:t>
                      </a:r>
                      <a:r>
                        <a:rPr lang="en-US" sz="1400" dirty="0" err="1">
                          <a:effectLst/>
                          <a:latin typeface="Times New Roman" panose="02020603050405020304" pitchFamily="18" charset="0"/>
                          <a:ea typeface="Calibri" panose="020F0502020204030204" pitchFamily="34" charset="0"/>
                        </a:rPr>
                        <a:t>proBNP</a:t>
                      </a:r>
                      <a:r>
                        <a:rPr lang="en-US" sz="1400" dirty="0">
                          <a:effectLst/>
                          <a:latin typeface="Times New Roman" panose="02020603050405020304" pitchFamily="18" charset="0"/>
                          <a:ea typeface="Calibri" panose="020F0502020204030204" pitchFamily="34" charset="0"/>
                        </a:rPr>
                        <a:t> monitoring during pregnancy may have some value for prediction of cardiovascular events.</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Close maternal monitoring by obstetrics and maternal-fetal medicine teams for preeclampsia, which has shared risk factors and pathogenesis with PPCM.</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presenting with decompensated HF or cardiogenic shock, hemodynamic monitoring and MCS, as appropriate, within a multidisciplinary collaborative approach that supports prompt decision-making about the timing and mechanism of delivery.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Multidisciplinary recommendations from obstetrics and neonatology and pediatrics teams and shared decision-making regarding the maternal and neonatal risks and benefits of breastfeeding.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presenting with decompensated HF or cardiogenic shock, HF management should include hemodynamic monitoring and mechanical circulatory support as appropriate </a:t>
                      </a:r>
                      <a:endParaRPr lang="en-US" sz="1400" dirty="0">
                        <a:effectLst/>
                        <a:latin typeface="Times New Roman" panose="02020603050405020304" pitchFamily="18" charset="0"/>
                        <a:ea typeface="Times New Roman" panose="02020603050405020304" pitchFamily="18" charset="0"/>
                      </a:endParaRPr>
                    </a:p>
                  </a:txBody>
                  <a:tcPr marL="36673" marR="3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209743"/>
                  </a:ext>
                </a:extLst>
              </a:tr>
            </a:tbl>
          </a:graphicData>
        </a:graphic>
      </p:graphicFrame>
    </p:spTree>
    <p:extLst>
      <p:ext uri="{BB962C8B-B14F-4D97-AF65-F5344CB8AC3E}">
        <p14:creationId xmlns:p14="http://schemas.microsoft.com/office/powerpoint/2010/main" val="365237092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181</a:t>
            </a:fld>
            <a:endParaRPr lang="en-US" dirty="0"/>
          </a:p>
        </p:txBody>
      </p:sp>
      <p:sp>
        <p:nvSpPr>
          <p:cNvPr id="3" name="Subtitle 5">
            <a:extLst>
              <a:ext uri="{FF2B5EF4-FFF2-40B4-BE49-F238E27FC236}">
                <a16:creationId xmlns:a16="http://schemas.microsoft.com/office/drawing/2014/main" id="{9BD81D6A-F4C2-4BC4-BC51-8E775DEC1215}"/>
              </a:ext>
            </a:extLst>
          </p:cNvPr>
          <p:cNvSpPr>
            <a:spLocks noGrp="1"/>
          </p:cNvSpPr>
          <p:nvPr>
            <p:ph type="subTitle" idx="1"/>
          </p:nvPr>
        </p:nvSpPr>
        <p:spPr>
          <a:xfrm>
            <a:off x="2709735" y="533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30. HF Management Strategies Across the Pregnancy Continuum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1F2D7C62-9DF4-49C6-A28E-02D7BEF027DB}"/>
              </a:ext>
            </a:extLst>
          </p:cNvPr>
          <p:cNvGraphicFramePr>
            <a:graphicFrameLocks noGrp="1"/>
          </p:cNvGraphicFramePr>
          <p:nvPr>
            <p:extLst>
              <p:ext uri="{D42A27DB-BD31-4B8C-83A1-F6EECF244321}">
                <p14:modId xmlns:p14="http://schemas.microsoft.com/office/powerpoint/2010/main" val="2565191711"/>
              </p:ext>
            </p:extLst>
          </p:nvPr>
        </p:nvGraphicFramePr>
        <p:xfrm>
          <a:off x="266697" y="1752600"/>
          <a:ext cx="14097000" cy="5638800"/>
        </p:xfrm>
        <a:graphic>
          <a:graphicData uri="http://schemas.openxmlformats.org/drawingml/2006/table">
            <a:tbl>
              <a:tblPr firstRow="1" firstCol="1" bandRow="1"/>
              <a:tblGrid>
                <a:gridCol w="3340990">
                  <a:extLst>
                    <a:ext uri="{9D8B030D-6E8A-4147-A177-3AD203B41FA5}">
                      <a16:colId xmlns:a16="http://schemas.microsoft.com/office/drawing/2014/main" val="1893780295"/>
                    </a:ext>
                  </a:extLst>
                </a:gridCol>
                <a:gridCol w="3075964">
                  <a:extLst>
                    <a:ext uri="{9D8B030D-6E8A-4147-A177-3AD203B41FA5}">
                      <a16:colId xmlns:a16="http://schemas.microsoft.com/office/drawing/2014/main" val="608627440"/>
                    </a:ext>
                  </a:extLst>
                </a:gridCol>
                <a:gridCol w="4085311">
                  <a:extLst>
                    <a:ext uri="{9D8B030D-6E8A-4147-A177-3AD203B41FA5}">
                      <a16:colId xmlns:a16="http://schemas.microsoft.com/office/drawing/2014/main" val="1277985272"/>
                    </a:ext>
                  </a:extLst>
                </a:gridCol>
                <a:gridCol w="3594735">
                  <a:extLst>
                    <a:ext uri="{9D8B030D-6E8A-4147-A177-3AD203B41FA5}">
                      <a16:colId xmlns:a16="http://schemas.microsoft.com/office/drawing/2014/main" val="4086568811"/>
                    </a:ext>
                  </a:extLst>
                </a:gridCol>
              </a:tblGrid>
              <a:tr h="5638800">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Pharmacological strategies</a:t>
                      </a:r>
                      <a:endParaRPr lang="en-US" sz="140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Review of all current medications.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planning pregnancy imminently, modification of HF pharmacotherapy including. discontinuation of any ACEi, ARB, ARNi, MRA, or </a:t>
                      </a:r>
                      <a:r>
                        <a:rPr lang="en-US" sz="1400" dirty="0">
                          <a:effectLst/>
                          <a:latin typeface="Times New Roman" panose="02020603050405020304" pitchFamily="18" charset="0"/>
                          <a:ea typeface="Times New Roman" panose="02020603050405020304" pitchFamily="18" charset="0"/>
                        </a:rPr>
                        <a:t>SGLT2i or </a:t>
                      </a:r>
                      <a:r>
                        <a:rPr lang="en-US" sz="1400" dirty="0">
                          <a:effectLst/>
                          <a:latin typeface="Times New Roman" panose="02020603050405020304" pitchFamily="18" charset="0"/>
                          <a:ea typeface="Calibri" panose="020F0502020204030204" pitchFamily="34" charset="0"/>
                        </a:rPr>
                        <a:t>ivabradine medications; within a construct of multidisciplinary shared decision-making, continuation of  a beta blocker (most commonly metoprolol),  hydralazine, and nitrates; adjustment of diuretic dosing to minimize the risk of placental hypoperfusion.</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Ideally, repeat echocardiography approximately 3 </a:t>
                      </a:r>
                      <a:r>
                        <a:rPr lang="en-US" sz="1400" dirty="0" err="1">
                          <a:effectLst/>
                          <a:latin typeface="Times New Roman" panose="02020603050405020304" pitchFamily="18" charset="0"/>
                          <a:ea typeface="Calibri" panose="020F0502020204030204" pitchFamily="34" charset="0"/>
                        </a:rPr>
                        <a:t>mo</a:t>
                      </a:r>
                      <a:r>
                        <a:rPr lang="en-US" sz="1400" dirty="0">
                          <a:effectLst/>
                          <a:latin typeface="Times New Roman" panose="02020603050405020304" pitchFamily="18" charset="0"/>
                          <a:ea typeface="Calibri" panose="020F0502020204030204" pitchFamily="34" charset="0"/>
                        </a:rPr>
                        <a:t> after preconception HF medication adjustments to ensure stability of myocardial structure and function before conception. </a:t>
                      </a:r>
                      <a:endParaRPr lang="en-US" sz="1400" dirty="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Close monitoring of maternal blood pressure, heart rate, and volume status, with adjustment of the modified HF regimen as appropriate to avoid hypotension (systemic vasodilation peaks in the second trimester) and placental hypoperfusion.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with HF or cardiomyopathy presenting during pregnancy without preconception counseling and assessment, urgent discontinuation of any GDMT pharmacotherapies with fetal toxicities; within a construct of multidisciplinary shared decision-making, continuation of a beta blocker (most commonly metoprolol succinate), hydralazine, and nitrates; adjustment of diuretic dosing to minimize the risk of placental hypoperfusion.</a:t>
                      </a:r>
                      <a:endParaRPr lang="en-US" sz="1400" dirty="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with acute HF caused by PPCM and LVEF &lt;30%, consideration of anticoagulation until 6–8 </a:t>
                      </a:r>
                      <a:r>
                        <a:rPr lang="en-US" sz="1400" dirty="0" err="1">
                          <a:effectLst/>
                          <a:latin typeface="Times New Roman" panose="02020603050405020304" pitchFamily="18" charset="0"/>
                          <a:ea typeface="Calibri" panose="020F0502020204030204" pitchFamily="34" charset="0"/>
                        </a:rPr>
                        <a:t>wk</a:t>
                      </a:r>
                      <a:r>
                        <a:rPr lang="en-US" sz="1400" dirty="0">
                          <a:effectLst/>
                          <a:latin typeface="Times New Roman" panose="02020603050405020304" pitchFamily="18" charset="0"/>
                          <a:ea typeface="Calibri" panose="020F0502020204030204" pitchFamily="34" charset="0"/>
                        </a:rPr>
                        <a:t> postpartum, although the efficacy and safety remain uncertain at this time.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postpartum women with severe acute HF caused by PPCM and LVEF </a:t>
                      </a:r>
                      <a:r>
                        <a:rPr lang="en-US" sz="1400" dirty="0">
                          <a:effectLst/>
                          <a:latin typeface="Times New Roman" panose="02020603050405020304" pitchFamily="18" charset="0"/>
                          <a:ea typeface="Symbol" panose="05050102010706020507" pitchFamily="18" charset="2"/>
                        </a:rPr>
                        <a:t>&lt;</a:t>
                      </a:r>
                      <a:r>
                        <a:rPr lang="en-US" sz="1400" dirty="0">
                          <a:effectLst/>
                          <a:latin typeface="Times New Roman" panose="02020603050405020304" pitchFamily="18" charset="0"/>
                          <a:ea typeface="Calibri" panose="020F0502020204030204" pitchFamily="34" charset="0"/>
                        </a:rPr>
                        <a:t>35%, in GDMT pharmacotherapy and prophylactic anticoagulation, to improve LVEF recovery; the efficacy and safety of bromocriptine for acute PPCM treatment remains uncertain at this time, particularly in the setting of contemporary HF GDMT and cardiogenic shock management.*</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For women who choose to breastfeed, review medications with neonatology and pediatrics teams for neonatal safety during lactation, ideally with pharmacist consultation if available.</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Within a construct of multidisciplinary shared decision-making, medications that may be appropriate during breastfeeding include </a:t>
                      </a:r>
                      <a:r>
                        <a:rPr lang="en-US" sz="1400" dirty="0" err="1">
                          <a:effectLst/>
                          <a:latin typeface="Times New Roman" panose="02020603050405020304" pitchFamily="18" charset="0"/>
                          <a:ea typeface="Calibri" panose="020F0502020204030204" pitchFamily="34" charset="0"/>
                        </a:rPr>
                        <a:t>ACEi</a:t>
                      </a:r>
                      <a:r>
                        <a:rPr lang="en-US" sz="1400" dirty="0">
                          <a:effectLst/>
                          <a:latin typeface="Times New Roman" panose="02020603050405020304" pitchFamily="18" charset="0"/>
                          <a:ea typeface="Calibri" panose="020F0502020204030204" pitchFamily="34" charset="0"/>
                        </a:rPr>
                        <a:t> (enalapril or captopril preferred, monitor neonatal weight), beta blockers (metoprolol preferred, monitor neonatal heart rate).</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Diuretics can suppress lactation, but with neonatal follow-up the use of furosemide may be appropriate.</a:t>
                      </a:r>
                      <a:endParaRPr lang="en-US" sz="1400" dirty="0">
                        <a:effectLst/>
                        <a:latin typeface="Times New Roman" panose="02020603050405020304" pitchFamily="18" charset="0"/>
                        <a:ea typeface="Times New Roman" panose="02020603050405020304" pitchFamily="18" charset="0"/>
                      </a:endParaRPr>
                    </a:p>
                  </a:txBody>
                  <a:tcPr marL="36465" marR="364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367843"/>
                  </a:ext>
                </a:extLst>
              </a:tr>
            </a:tbl>
          </a:graphicData>
        </a:graphic>
      </p:graphicFrame>
    </p:spTree>
    <p:extLst>
      <p:ext uri="{BB962C8B-B14F-4D97-AF65-F5344CB8AC3E}">
        <p14:creationId xmlns:p14="http://schemas.microsoft.com/office/powerpoint/2010/main" val="125756917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182</a:t>
            </a:fld>
            <a:endParaRPr lang="en-US" dirty="0"/>
          </a:p>
        </p:txBody>
      </p:sp>
      <p:sp>
        <p:nvSpPr>
          <p:cNvPr id="3" name="Subtitle 5">
            <a:extLst>
              <a:ext uri="{FF2B5EF4-FFF2-40B4-BE49-F238E27FC236}">
                <a16:creationId xmlns:a16="http://schemas.microsoft.com/office/drawing/2014/main" id="{1AA7A858-AB54-4B80-9E7F-8826E5AF5718}"/>
              </a:ext>
            </a:extLst>
          </p:cNvPr>
          <p:cNvSpPr>
            <a:spLocks noGrp="1"/>
          </p:cNvSpPr>
          <p:nvPr>
            <p:ph type="subTitle" idx="1"/>
          </p:nvPr>
        </p:nvSpPr>
        <p:spPr>
          <a:xfrm>
            <a:off x="2709733" y="10668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30. HF Management Strategies Across the Pregnancy Continuum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5E914FE3-3A93-4885-BEA4-F561C4A42FFF}"/>
              </a:ext>
            </a:extLst>
          </p:cNvPr>
          <p:cNvGraphicFramePr>
            <a:graphicFrameLocks noGrp="1"/>
          </p:cNvGraphicFramePr>
          <p:nvPr>
            <p:extLst>
              <p:ext uri="{D42A27DB-BD31-4B8C-83A1-F6EECF244321}">
                <p14:modId xmlns:p14="http://schemas.microsoft.com/office/powerpoint/2010/main" val="1488452437"/>
              </p:ext>
            </p:extLst>
          </p:nvPr>
        </p:nvGraphicFramePr>
        <p:xfrm>
          <a:off x="1006468" y="2209800"/>
          <a:ext cx="12617451" cy="2138807"/>
        </p:xfrm>
        <a:graphic>
          <a:graphicData uri="http://schemas.openxmlformats.org/drawingml/2006/table">
            <a:tbl>
              <a:tblPr firstRow="1" firstCol="1" bandRow="1"/>
              <a:tblGrid>
                <a:gridCol w="2990336">
                  <a:extLst>
                    <a:ext uri="{9D8B030D-6E8A-4147-A177-3AD203B41FA5}">
                      <a16:colId xmlns:a16="http://schemas.microsoft.com/office/drawing/2014/main" val="975581694"/>
                    </a:ext>
                  </a:extLst>
                </a:gridCol>
                <a:gridCol w="2753128">
                  <a:extLst>
                    <a:ext uri="{9D8B030D-6E8A-4147-A177-3AD203B41FA5}">
                      <a16:colId xmlns:a16="http://schemas.microsoft.com/office/drawing/2014/main" val="3787207536"/>
                    </a:ext>
                  </a:extLst>
                </a:gridCol>
                <a:gridCol w="3656537">
                  <a:extLst>
                    <a:ext uri="{9D8B030D-6E8A-4147-A177-3AD203B41FA5}">
                      <a16:colId xmlns:a16="http://schemas.microsoft.com/office/drawing/2014/main" val="815134045"/>
                    </a:ext>
                  </a:extLst>
                </a:gridCol>
                <a:gridCol w="3217450">
                  <a:extLst>
                    <a:ext uri="{9D8B030D-6E8A-4147-A177-3AD203B41FA5}">
                      <a16:colId xmlns:a16="http://schemas.microsoft.com/office/drawing/2014/main" val="1954907219"/>
                    </a:ext>
                  </a:extLst>
                </a:gridCol>
              </a:tblGrid>
              <a:tr h="2138807">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Multidisciplinary care beyond the cardiology team </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Consultation with genetics, gynecology, and maternal-fetal medicine teams, as appropriate to the outcome of shared decision-making. </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Multidisciplinary management with obstetrics and maternal-fetal medicine teams during pregnancy. </a:t>
                      </a:r>
                      <a:endParaRPr lang="en-US" sz="140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a:effectLst/>
                          <a:latin typeface="Times New Roman" panose="02020603050405020304" pitchFamily="18" charset="0"/>
                          <a:ea typeface="Calibri" panose="020F0502020204030204" pitchFamily="34" charset="0"/>
                        </a:rPr>
                        <a:t>For women with decompensated HF or evidence of hemodynamic instability antepartum, delivery planning will include obstetrics and maternal-fetal medicine, anesthesia, and neonatology teams.</a:t>
                      </a:r>
                      <a:endParaRPr lang="en-US"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Multidisciplinary management with obstetrics, maternal-fetal medicine, neonatology, and pediatrics teams, especially for multidisciplinary recommendations regarding lactation. </a:t>
                      </a:r>
                      <a:endParaRPr lang="en-US" sz="14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400" dirty="0">
                          <a:effectLst/>
                          <a:latin typeface="Times New Roman" panose="02020603050405020304" pitchFamily="18" charset="0"/>
                          <a:ea typeface="Calibri" panose="020F0502020204030204" pitchFamily="34" charset="0"/>
                        </a:rPr>
                        <a:t>Consultation with gynecology team for ongoing contraceptive planning. </a:t>
                      </a:r>
                      <a:endParaRPr lang="en-US"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64446"/>
                  </a:ext>
                </a:extLst>
              </a:tr>
            </a:tbl>
          </a:graphicData>
        </a:graphic>
      </p:graphicFrame>
      <p:sp>
        <p:nvSpPr>
          <p:cNvPr id="6" name="TextBox 5">
            <a:extLst>
              <a:ext uri="{FF2B5EF4-FFF2-40B4-BE49-F238E27FC236}">
                <a16:creationId xmlns:a16="http://schemas.microsoft.com/office/drawing/2014/main" id="{476C8390-B1C9-4C22-906E-67284E3F19D2}"/>
              </a:ext>
            </a:extLst>
          </p:cNvPr>
          <p:cNvSpPr txBox="1"/>
          <p:nvPr/>
        </p:nvSpPr>
        <p:spPr>
          <a:xfrm>
            <a:off x="1006468" y="4876800"/>
            <a:ext cx="7620000" cy="1200329"/>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ARB,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BNP, B-natriuretic peptide; GDMT, guideline-directed medical therapy; HF, heart failure; LVEF, left ventricular ejection fraction; MCS, mechanical circulatory support; MRA, mineralocorticoid receptor antagonist; NT-</a:t>
            </a:r>
            <a:r>
              <a:rPr lang="en-US" sz="1200" dirty="0" err="1">
                <a:latin typeface="Lub Dub Medium" panose="020B0603030403020204" pitchFamily="34" charset="0"/>
              </a:rPr>
              <a:t>proBNP</a:t>
            </a:r>
            <a:r>
              <a:rPr lang="en-US" sz="1200" dirty="0">
                <a:latin typeface="Lub Dub Medium" panose="020B0603030403020204" pitchFamily="34" charset="0"/>
              </a:rPr>
              <a:t>, N-terminal prohormone of brain natriuretic peptide; PPCM, peripartum cardiomyopathy; RCT, randomized controlled trial; RV, right ventricular; and SGLT2i, sodium-glucose cotransporter-2 inhibitor.</a:t>
            </a:r>
          </a:p>
        </p:txBody>
      </p:sp>
    </p:spTree>
    <p:extLst>
      <p:ext uri="{BB962C8B-B14F-4D97-AF65-F5344CB8AC3E}">
        <p14:creationId xmlns:p14="http://schemas.microsoft.com/office/powerpoint/2010/main" val="30503340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C8C84B-A9DA-4605-A412-3EAA23709FBA}"/>
              </a:ext>
            </a:extLst>
          </p:cNvPr>
          <p:cNvSpPr>
            <a:spLocks noGrp="1"/>
          </p:cNvSpPr>
          <p:nvPr>
            <p:ph type="sldNum" sz="quarter" idx="4"/>
          </p:nvPr>
        </p:nvSpPr>
        <p:spPr/>
        <p:txBody>
          <a:bodyPr/>
          <a:lstStyle/>
          <a:p>
            <a:fld id="{01CD3B2E-BC1C-6C4D-9D91-A67B950EE325}" type="slidenum">
              <a:rPr lang="en-US" smtClean="0"/>
              <a:pPr/>
              <a:t>183</a:t>
            </a:fld>
            <a:endParaRPr lang="en-US" dirty="0"/>
          </a:p>
        </p:txBody>
      </p:sp>
      <p:sp>
        <p:nvSpPr>
          <p:cNvPr id="5" name="Subtitle 6">
            <a:extLst>
              <a:ext uri="{FF2B5EF4-FFF2-40B4-BE49-F238E27FC236}">
                <a16:creationId xmlns:a16="http://schemas.microsoft.com/office/drawing/2014/main" id="{67A71FA2-D093-4944-B26A-FFDE6675B18C}"/>
              </a:ext>
            </a:extLst>
          </p:cNvPr>
          <p:cNvSpPr txBox="1">
            <a:spLocks/>
          </p:cNvSpPr>
          <p:nvPr/>
        </p:nvSpPr>
        <p:spPr>
          <a:xfrm>
            <a:off x="2743795" y="3696890"/>
            <a:ext cx="9142810" cy="835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Quality Metrics and Reporting</a:t>
            </a:r>
          </a:p>
        </p:txBody>
      </p:sp>
    </p:spTree>
    <p:extLst>
      <p:ext uri="{BB962C8B-B14F-4D97-AF65-F5344CB8AC3E}">
        <p14:creationId xmlns:p14="http://schemas.microsoft.com/office/powerpoint/2010/main" val="2661281931"/>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184</a:t>
            </a:fld>
            <a:endParaRPr lang="en-US" dirty="0"/>
          </a:p>
        </p:txBody>
      </p:sp>
      <p:sp>
        <p:nvSpPr>
          <p:cNvPr id="3" name="Subtitle 1">
            <a:extLst>
              <a:ext uri="{FF2B5EF4-FFF2-40B4-BE49-F238E27FC236}">
                <a16:creationId xmlns:a16="http://schemas.microsoft.com/office/drawing/2014/main" id="{82D5BF60-A514-42D6-A5DD-85BFEB7F05C9}"/>
              </a:ext>
            </a:extLst>
          </p:cNvPr>
          <p:cNvSpPr>
            <a:spLocks noGrp="1"/>
          </p:cNvSpPr>
          <p:nvPr>
            <p:ph type="subTitle" idx="1"/>
          </p:nvPr>
        </p:nvSpPr>
        <p:spPr>
          <a:xfrm>
            <a:off x="3889567" y="457200"/>
            <a:ext cx="6851261" cy="533400"/>
          </a:xfrm>
        </p:spPr>
        <p:txBody>
          <a:bodyPr/>
          <a:lstStyle/>
          <a:p>
            <a:pPr algn="ctr"/>
            <a:r>
              <a:rPr lang="en-US" sz="3600" b="1" dirty="0"/>
              <a:t>Quality Metrics and Reporting</a:t>
            </a:r>
          </a:p>
        </p:txBody>
      </p:sp>
      <p:graphicFrame>
        <p:nvGraphicFramePr>
          <p:cNvPr id="2" name="Table 1">
            <a:extLst>
              <a:ext uri="{FF2B5EF4-FFF2-40B4-BE49-F238E27FC236}">
                <a16:creationId xmlns:a16="http://schemas.microsoft.com/office/drawing/2014/main" id="{99CEF79C-BC30-4A55-8182-451D414293D8}"/>
              </a:ext>
            </a:extLst>
          </p:cNvPr>
          <p:cNvGraphicFramePr>
            <a:graphicFrameLocks noGrp="1"/>
          </p:cNvGraphicFramePr>
          <p:nvPr>
            <p:extLst>
              <p:ext uri="{D42A27DB-BD31-4B8C-83A1-F6EECF244321}">
                <p14:modId xmlns:p14="http://schemas.microsoft.com/office/powerpoint/2010/main" val="3958479915"/>
              </p:ext>
            </p:extLst>
          </p:nvPr>
        </p:nvGraphicFramePr>
        <p:xfrm>
          <a:off x="2209798" y="1390288"/>
          <a:ext cx="10210800" cy="5449023"/>
        </p:xfrm>
        <a:graphic>
          <a:graphicData uri="http://schemas.openxmlformats.org/drawingml/2006/table">
            <a:tbl>
              <a:tblPr firstRow="1" firstCol="1" bandRow="1"/>
              <a:tblGrid>
                <a:gridCol w="1118450">
                  <a:extLst>
                    <a:ext uri="{9D8B030D-6E8A-4147-A177-3AD203B41FA5}">
                      <a16:colId xmlns:a16="http://schemas.microsoft.com/office/drawing/2014/main" val="872845049"/>
                    </a:ext>
                  </a:extLst>
                </a:gridCol>
                <a:gridCol w="1120532">
                  <a:extLst>
                    <a:ext uri="{9D8B030D-6E8A-4147-A177-3AD203B41FA5}">
                      <a16:colId xmlns:a16="http://schemas.microsoft.com/office/drawing/2014/main" val="2694074642"/>
                    </a:ext>
                  </a:extLst>
                </a:gridCol>
                <a:gridCol w="7971818">
                  <a:extLst>
                    <a:ext uri="{9D8B030D-6E8A-4147-A177-3AD203B41FA5}">
                      <a16:colId xmlns:a16="http://schemas.microsoft.com/office/drawing/2014/main" val="3605024591"/>
                    </a:ext>
                  </a:extLst>
                </a:gridCol>
              </a:tblGrid>
              <a:tr h="96670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Performance Measurement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213017"/>
                  </a:ext>
                </a:extLst>
              </a:tr>
              <a:tr h="40463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74109"/>
                  </a:ext>
                </a:extLst>
              </a:tr>
              <a:tr h="164564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Performance measures based on professionally developed clinical practice guidelines should be used with the goal of improving quality of care for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05843"/>
                  </a:ext>
                </a:extLst>
              </a:tr>
              <a:tr h="232458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Participation in quality improvement programs, including patient registries that provide benchmark feedback on nationally endorsed, clinical practice guideline–based quality and performance measures can be beneficial in improving the quality of care for patients with HF.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808120"/>
                  </a:ext>
                </a:extLst>
              </a:tr>
            </a:tbl>
          </a:graphicData>
        </a:graphic>
      </p:graphicFrame>
    </p:spTree>
    <p:extLst>
      <p:ext uri="{BB962C8B-B14F-4D97-AF65-F5344CB8AC3E}">
        <p14:creationId xmlns:p14="http://schemas.microsoft.com/office/powerpoint/2010/main" val="31952056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185</a:t>
            </a:fld>
            <a:endParaRPr lang="en-US" dirty="0"/>
          </a:p>
        </p:txBody>
      </p:sp>
      <p:sp>
        <p:nvSpPr>
          <p:cNvPr id="3" name="Subtitle 5">
            <a:extLst>
              <a:ext uri="{FF2B5EF4-FFF2-40B4-BE49-F238E27FC236}">
                <a16:creationId xmlns:a16="http://schemas.microsoft.com/office/drawing/2014/main" id="{5F6F4503-3608-49AE-8493-0307A065C6B4}"/>
              </a:ext>
            </a:extLst>
          </p:cNvPr>
          <p:cNvSpPr>
            <a:spLocks noGrp="1"/>
          </p:cNvSpPr>
          <p:nvPr>
            <p:ph type="subTitle" idx="1"/>
          </p:nvPr>
        </p:nvSpPr>
        <p:spPr>
          <a:xfrm>
            <a:off x="2709736" y="533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endParaRPr lang="en-US" dirty="0"/>
          </a:p>
        </p:txBody>
      </p:sp>
      <p:graphicFrame>
        <p:nvGraphicFramePr>
          <p:cNvPr id="6" name="Table 5">
            <a:extLst>
              <a:ext uri="{FF2B5EF4-FFF2-40B4-BE49-F238E27FC236}">
                <a16:creationId xmlns:a16="http://schemas.microsoft.com/office/drawing/2014/main" id="{B7A446D8-60BC-48FC-8D33-39D1C6ED953A}"/>
              </a:ext>
            </a:extLst>
          </p:cNvPr>
          <p:cNvGraphicFramePr>
            <a:graphicFrameLocks noGrp="1"/>
          </p:cNvGraphicFramePr>
          <p:nvPr>
            <p:extLst>
              <p:ext uri="{D42A27DB-BD31-4B8C-83A1-F6EECF244321}">
                <p14:modId xmlns:p14="http://schemas.microsoft.com/office/powerpoint/2010/main" val="1605631107"/>
              </p:ext>
            </p:extLst>
          </p:nvPr>
        </p:nvGraphicFramePr>
        <p:xfrm>
          <a:off x="1006474" y="1752600"/>
          <a:ext cx="12617449" cy="5486400"/>
        </p:xfrm>
        <a:graphic>
          <a:graphicData uri="http://schemas.openxmlformats.org/drawingml/2006/table">
            <a:tbl>
              <a:tblPr firstRow="1" firstCol="1" bandRow="1"/>
              <a:tblGrid>
                <a:gridCol w="1673074">
                  <a:extLst>
                    <a:ext uri="{9D8B030D-6E8A-4147-A177-3AD203B41FA5}">
                      <a16:colId xmlns:a16="http://schemas.microsoft.com/office/drawing/2014/main" val="626581904"/>
                    </a:ext>
                  </a:extLst>
                </a:gridCol>
                <a:gridCol w="5337181">
                  <a:extLst>
                    <a:ext uri="{9D8B030D-6E8A-4147-A177-3AD203B41FA5}">
                      <a16:colId xmlns:a16="http://schemas.microsoft.com/office/drawing/2014/main" val="4236494804"/>
                    </a:ext>
                  </a:extLst>
                </a:gridCol>
                <a:gridCol w="1814389">
                  <a:extLst>
                    <a:ext uri="{9D8B030D-6E8A-4147-A177-3AD203B41FA5}">
                      <a16:colId xmlns:a16="http://schemas.microsoft.com/office/drawing/2014/main" val="3948856106"/>
                    </a:ext>
                  </a:extLst>
                </a:gridCol>
                <a:gridCol w="2036456">
                  <a:extLst>
                    <a:ext uri="{9D8B030D-6E8A-4147-A177-3AD203B41FA5}">
                      <a16:colId xmlns:a16="http://schemas.microsoft.com/office/drawing/2014/main" val="674644394"/>
                    </a:ext>
                  </a:extLst>
                </a:gridCol>
                <a:gridCol w="1756349">
                  <a:extLst>
                    <a:ext uri="{9D8B030D-6E8A-4147-A177-3AD203B41FA5}">
                      <a16:colId xmlns:a16="http://schemas.microsoft.com/office/drawing/2014/main" val="1608044033"/>
                    </a:ext>
                  </a:extLst>
                </a:gridCol>
              </a:tblGrid>
              <a:tr h="306938">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Measure No.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Measure Title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Care Setting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Attribution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Measure Domain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786289"/>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LVEF assessment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Diagnostic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211880"/>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Symptom and activity assessment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Monitoring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812371"/>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Symptom management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870135"/>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Beta-blocker therapy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138849"/>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PM-5</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ACEi, ARB, or ARNi therapy for HFrEF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383743"/>
                  </a:ext>
                </a:extLst>
              </a:tr>
              <a:tr h="669076">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PM-6</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ARNi therapy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endParaRPr lang="en-US" sz="1800" strike="sngStrike"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gn="l">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013511"/>
                  </a:ext>
                </a:extLst>
              </a:tr>
            </a:tbl>
          </a:graphicData>
        </a:graphic>
      </p:graphicFrame>
    </p:spTree>
    <p:extLst>
      <p:ext uri="{BB962C8B-B14F-4D97-AF65-F5344CB8AC3E}">
        <p14:creationId xmlns:p14="http://schemas.microsoft.com/office/powerpoint/2010/main" val="49245318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186</a:t>
            </a:fld>
            <a:endParaRPr lang="en-US" dirty="0"/>
          </a:p>
        </p:txBody>
      </p:sp>
      <p:sp>
        <p:nvSpPr>
          <p:cNvPr id="3" name="Subtitle 5">
            <a:extLst>
              <a:ext uri="{FF2B5EF4-FFF2-40B4-BE49-F238E27FC236}">
                <a16:creationId xmlns:a16="http://schemas.microsoft.com/office/drawing/2014/main" id="{B25F6AFE-4D66-4729-AF24-1A90169D8ABC}"/>
              </a:ext>
            </a:extLst>
          </p:cNvPr>
          <p:cNvSpPr>
            <a:spLocks noGrp="1"/>
          </p:cNvSpPr>
          <p:nvPr>
            <p:ph type="subTitle" idx="1"/>
          </p:nvPr>
        </p:nvSpPr>
        <p:spPr>
          <a:xfrm>
            <a:off x="2709736" y="5334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3AE40694-4D07-444A-940E-F99FF15D2785}"/>
              </a:ext>
            </a:extLst>
          </p:cNvPr>
          <p:cNvGraphicFramePr>
            <a:graphicFrameLocks noGrp="1"/>
          </p:cNvGraphicFramePr>
          <p:nvPr>
            <p:extLst>
              <p:ext uri="{D42A27DB-BD31-4B8C-83A1-F6EECF244321}">
                <p14:modId xmlns:p14="http://schemas.microsoft.com/office/powerpoint/2010/main" val="4127827520"/>
              </p:ext>
            </p:extLst>
          </p:nvPr>
        </p:nvGraphicFramePr>
        <p:xfrm>
          <a:off x="1006472" y="1828800"/>
          <a:ext cx="12617449" cy="4937760"/>
        </p:xfrm>
        <a:graphic>
          <a:graphicData uri="http://schemas.openxmlformats.org/drawingml/2006/table">
            <a:tbl>
              <a:tblPr firstRow="1" firstCol="1" bandRow="1"/>
              <a:tblGrid>
                <a:gridCol w="1673074">
                  <a:extLst>
                    <a:ext uri="{9D8B030D-6E8A-4147-A177-3AD203B41FA5}">
                      <a16:colId xmlns:a16="http://schemas.microsoft.com/office/drawing/2014/main" val="3886170026"/>
                    </a:ext>
                  </a:extLst>
                </a:gridCol>
                <a:gridCol w="5337181">
                  <a:extLst>
                    <a:ext uri="{9D8B030D-6E8A-4147-A177-3AD203B41FA5}">
                      <a16:colId xmlns:a16="http://schemas.microsoft.com/office/drawing/2014/main" val="3677037808"/>
                    </a:ext>
                  </a:extLst>
                </a:gridCol>
                <a:gridCol w="1814389">
                  <a:extLst>
                    <a:ext uri="{9D8B030D-6E8A-4147-A177-3AD203B41FA5}">
                      <a16:colId xmlns:a16="http://schemas.microsoft.com/office/drawing/2014/main" val="2742669720"/>
                    </a:ext>
                  </a:extLst>
                </a:gridCol>
                <a:gridCol w="2036456">
                  <a:extLst>
                    <a:ext uri="{9D8B030D-6E8A-4147-A177-3AD203B41FA5}">
                      <a16:colId xmlns:a16="http://schemas.microsoft.com/office/drawing/2014/main" val="4235249757"/>
                    </a:ext>
                  </a:extLst>
                </a:gridCol>
                <a:gridCol w="1756349">
                  <a:extLst>
                    <a:ext uri="{9D8B030D-6E8A-4147-A177-3AD203B41FA5}">
                      <a16:colId xmlns:a16="http://schemas.microsoft.com/office/drawing/2014/main" val="136782510"/>
                    </a:ext>
                  </a:extLst>
                </a:gridCol>
              </a:tblGrid>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PM-7</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Dose of beta blocker therapy for HFrEF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920225"/>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PM-8</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Dose of ACEi, ARB,  or ARNi therapy for HFrEF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28780"/>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PM-9</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MRA therapy for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endParaRPr lang="en-US" sz="1800" strike="sngStrike"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278985"/>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PM-10</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Laboratory monitoring in new MRA therapy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Monitoring</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465782"/>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Hydralazine and isosorbide dinitrate therapy for HFrEF in those patients self-identified as Black or African American</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8005726"/>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Counseling regarding ICD placement for patients with HFrEF on GDMT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9603902"/>
                  </a:ext>
                </a:extLst>
              </a:tr>
            </a:tbl>
          </a:graphicData>
        </a:graphic>
      </p:graphicFrame>
    </p:spTree>
    <p:extLst>
      <p:ext uri="{BB962C8B-B14F-4D97-AF65-F5344CB8AC3E}">
        <p14:creationId xmlns:p14="http://schemas.microsoft.com/office/powerpoint/2010/main" val="19203666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187</a:t>
            </a:fld>
            <a:endParaRPr lang="en-US" dirty="0"/>
          </a:p>
        </p:txBody>
      </p:sp>
      <p:sp>
        <p:nvSpPr>
          <p:cNvPr id="3" name="Subtitle 5">
            <a:extLst>
              <a:ext uri="{FF2B5EF4-FFF2-40B4-BE49-F238E27FC236}">
                <a16:creationId xmlns:a16="http://schemas.microsoft.com/office/drawing/2014/main" id="{B1258080-7000-48D0-848A-5BF906529134}"/>
              </a:ext>
            </a:extLst>
          </p:cNvPr>
          <p:cNvSpPr>
            <a:spLocks noGrp="1"/>
          </p:cNvSpPr>
          <p:nvPr>
            <p:ph type="subTitle" idx="1"/>
          </p:nvPr>
        </p:nvSpPr>
        <p:spPr>
          <a:xfrm>
            <a:off x="2709734" y="976844"/>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DE86121F-8E14-4E09-BB81-21FB19BD7864}"/>
              </a:ext>
            </a:extLst>
          </p:cNvPr>
          <p:cNvGraphicFramePr>
            <a:graphicFrameLocks noGrp="1"/>
          </p:cNvGraphicFramePr>
          <p:nvPr>
            <p:extLst>
              <p:ext uri="{D42A27DB-BD31-4B8C-83A1-F6EECF244321}">
                <p14:modId xmlns:p14="http://schemas.microsoft.com/office/powerpoint/2010/main" val="381786478"/>
              </p:ext>
            </p:extLst>
          </p:nvPr>
        </p:nvGraphicFramePr>
        <p:xfrm>
          <a:off x="1006472" y="2286000"/>
          <a:ext cx="12617449" cy="4509556"/>
        </p:xfrm>
        <a:graphic>
          <a:graphicData uri="http://schemas.openxmlformats.org/drawingml/2006/table">
            <a:tbl>
              <a:tblPr firstRow="1" firstCol="1" bandRow="1"/>
              <a:tblGrid>
                <a:gridCol w="1673074">
                  <a:extLst>
                    <a:ext uri="{9D8B030D-6E8A-4147-A177-3AD203B41FA5}">
                      <a16:colId xmlns:a16="http://schemas.microsoft.com/office/drawing/2014/main" val="2672388092"/>
                    </a:ext>
                  </a:extLst>
                </a:gridCol>
                <a:gridCol w="5337181">
                  <a:extLst>
                    <a:ext uri="{9D8B030D-6E8A-4147-A177-3AD203B41FA5}">
                      <a16:colId xmlns:a16="http://schemas.microsoft.com/office/drawing/2014/main" val="2695273865"/>
                    </a:ext>
                  </a:extLst>
                </a:gridCol>
                <a:gridCol w="1814389">
                  <a:extLst>
                    <a:ext uri="{9D8B030D-6E8A-4147-A177-3AD203B41FA5}">
                      <a16:colId xmlns:a16="http://schemas.microsoft.com/office/drawing/2014/main" val="2444887063"/>
                    </a:ext>
                  </a:extLst>
                </a:gridCol>
                <a:gridCol w="2036456">
                  <a:extLst>
                    <a:ext uri="{9D8B030D-6E8A-4147-A177-3AD203B41FA5}">
                      <a16:colId xmlns:a16="http://schemas.microsoft.com/office/drawing/2014/main" val="352705705"/>
                    </a:ext>
                  </a:extLst>
                </a:gridCol>
                <a:gridCol w="1756349">
                  <a:extLst>
                    <a:ext uri="{9D8B030D-6E8A-4147-A177-3AD203B41FA5}">
                      <a16:colId xmlns:a16="http://schemas.microsoft.com/office/drawing/2014/main" val="1577410363"/>
                    </a:ext>
                  </a:extLst>
                </a:gridCol>
              </a:tblGrid>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PM-13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CRT implantation for patients with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GDMT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29035"/>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QM-1</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Patient self-care education</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Self-Care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749377"/>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QM-2</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Measurement of patient-reported outcome-health status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Monitoring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666631"/>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QM-3</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Sustained or improved health status in HF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Outcome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91432"/>
                  </a:ext>
                </a:extLst>
              </a:tr>
              <a:tr h="306938">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QM-4</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Post-discharge appointment for patients with HF</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 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Treatment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460626"/>
                  </a:ext>
                </a:extLst>
              </a:tr>
              <a:tr h="669076">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SM-1 </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HF registry participation</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Inpatient</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Structure</a:t>
                      </a:r>
                    </a:p>
                  </a:txBody>
                  <a:tcPr marL="67901" marR="67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320458"/>
                  </a:ext>
                </a:extLst>
              </a:tr>
            </a:tbl>
          </a:graphicData>
        </a:graphic>
      </p:graphicFrame>
    </p:spTree>
    <p:extLst>
      <p:ext uri="{BB962C8B-B14F-4D97-AF65-F5344CB8AC3E}">
        <p14:creationId xmlns:p14="http://schemas.microsoft.com/office/powerpoint/2010/main" val="254878650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188</a:t>
            </a:fld>
            <a:endParaRPr lang="en-US" dirty="0"/>
          </a:p>
        </p:txBody>
      </p:sp>
      <p:sp>
        <p:nvSpPr>
          <p:cNvPr id="3" name="Subtitle 5">
            <a:extLst>
              <a:ext uri="{FF2B5EF4-FFF2-40B4-BE49-F238E27FC236}">
                <a16:creationId xmlns:a16="http://schemas.microsoft.com/office/drawing/2014/main" id="{F9BDBBA8-9292-46F1-9540-7533DDA991F2}"/>
              </a:ext>
            </a:extLst>
          </p:cNvPr>
          <p:cNvSpPr>
            <a:spLocks noGrp="1"/>
          </p:cNvSpPr>
          <p:nvPr>
            <p:ph type="subTitle" idx="1"/>
          </p:nvPr>
        </p:nvSpPr>
        <p:spPr>
          <a:xfrm>
            <a:off x="2709734" y="976844"/>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31. ACC/AHA 2020 HF Clinical Performance, Quality, and Structural Measures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DBF85AE-AC6C-4FE0-A11E-167F25E98B95}"/>
              </a:ext>
            </a:extLst>
          </p:cNvPr>
          <p:cNvGraphicFramePr>
            <a:graphicFrameLocks noGrp="1"/>
          </p:cNvGraphicFramePr>
          <p:nvPr>
            <p:extLst>
              <p:ext uri="{D42A27DB-BD31-4B8C-83A1-F6EECF244321}">
                <p14:modId xmlns:p14="http://schemas.microsoft.com/office/powerpoint/2010/main" val="3242376942"/>
              </p:ext>
            </p:extLst>
          </p:nvPr>
        </p:nvGraphicFramePr>
        <p:xfrm>
          <a:off x="1608137" y="2209800"/>
          <a:ext cx="11414125" cy="2196023"/>
        </p:xfrm>
        <a:graphic>
          <a:graphicData uri="http://schemas.openxmlformats.org/drawingml/2006/table">
            <a:tbl>
              <a:tblPr firstRow="1" firstCol="1" bandRow="1"/>
              <a:tblGrid>
                <a:gridCol w="1513513">
                  <a:extLst>
                    <a:ext uri="{9D8B030D-6E8A-4147-A177-3AD203B41FA5}">
                      <a16:colId xmlns:a16="http://schemas.microsoft.com/office/drawing/2014/main" val="3900087103"/>
                    </a:ext>
                  </a:extLst>
                </a:gridCol>
                <a:gridCol w="4828175">
                  <a:extLst>
                    <a:ext uri="{9D8B030D-6E8A-4147-A177-3AD203B41FA5}">
                      <a16:colId xmlns:a16="http://schemas.microsoft.com/office/drawing/2014/main" val="537001758"/>
                    </a:ext>
                  </a:extLst>
                </a:gridCol>
                <a:gridCol w="1641351">
                  <a:extLst>
                    <a:ext uri="{9D8B030D-6E8A-4147-A177-3AD203B41FA5}">
                      <a16:colId xmlns:a16="http://schemas.microsoft.com/office/drawing/2014/main" val="4280204092"/>
                    </a:ext>
                  </a:extLst>
                </a:gridCol>
                <a:gridCol w="1842240">
                  <a:extLst>
                    <a:ext uri="{9D8B030D-6E8A-4147-A177-3AD203B41FA5}">
                      <a16:colId xmlns:a16="http://schemas.microsoft.com/office/drawing/2014/main" val="484173756"/>
                    </a:ext>
                  </a:extLst>
                </a:gridCol>
                <a:gridCol w="1588846">
                  <a:extLst>
                    <a:ext uri="{9D8B030D-6E8A-4147-A177-3AD203B41FA5}">
                      <a16:colId xmlns:a16="http://schemas.microsoft.com/office/drawing/2014/main" val="316263542"/>
                    </a:ext>
                  </a:extLst>
                </a:gridCol>
              </a:tblGrid>
              <a:tr h="447513">
                <a:tc gridSpan="5">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Rehabilitation PMs Related to HF (From the 2018 ACC/AHA performance measures for cardiac rehabilitation (10))</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7493771"/>
                  </a:ext>
                </a:extLst>
              </a:tr>
              <a:tr h="44751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Rehab PM-2</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Exercise training referral for HF from inpatient setting</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Inpatient</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Process </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621790"/>
                  </a:ext>
                </a:extLst>
              </a:tr>
              <a:tr h="119987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Rehab PM-4</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Exercise training referral for HF from outpatient setting</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Outpatient</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 practitioner</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Facility</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Process </a:t>
                      </a:r>
                    </a:p>
                  </a:txBody>
                  <a:tcPr marL="67901" marR="67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853028"/>
                  </a:ext>
                </a:extLst>
              </a:tr>
            </a:tbl>
          </a:graphicData>
        </a:graphic>
      </p:graphicFrame>
      <p:sp>
        <p:nvSpPr>
          <p:cNvPr id="8" name="TextBox 7">
            <a:extLst>
              <a:ext uri="{FF2B5EF4-FFF2-40B4-BE49-F238E27FC236}">
                <a16:creationId xmlns:a16="http://schemas.microsoft.com/office/drawing/2014/main" id="{BD8AF956-C516-4B49-9CAE-89FA6827BB41}"/>
              </a:ext>
            </a:extLst>
          </p:cNvPr>
          <p:cNvSpPr txBox="1"/>
          <p:nvPr/>
        </p:nvSpPr>
        <p:spPr>
          <a:xfrm>
            <a:off x="1608137" y="4800600"/>
            <a:ext cx="7315200" cy="1384995"/>
          </a:xfrm>
          <a:prstGeom prst="rect">
            <a:avLst/>
          </a:prstGeom>
          <a:noFill/>
        </p:spPr>
        <p:txBody>
          <a:bodyPr wrap="square">
            <a:spAutoFit/>
          </a:bodyPr>
          <a:lstStyle/>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ACC, American College of Cardiology; AHA, American Heart Association; ARB, angiotensin receptor blocker;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CRT, cardiac resynchronization therapy; GDMT, guideline-directed medical therapy; HF, heart failure;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ICD, implantable cardioverter-defibrillator; LVEF, left ventricular ejection fraction; MRA, mineralocorticoid receptor antagonist; PM, performance measure; QM, quality measure; and SM, structural measure. </a:t>
            </a:r>
          </a:p>
        </p:txBody>
      </p:sp>
    </p:spTree>
    <p:extLst>
      <p:ext uri="{BB962C8B-B14F-4D97-AF65-F5344CB8AC3E}">
        <p14:creationId xmlns:p14="http://schemas.microsoft.com/office/powerpoint/2010/main" val="30242985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9201F9-8AC0-41C3-8D57-B83A9ADEF5FC}"/>
              </a:ext>
            </a:extLst>
          </p:cNvPr>
          <p:cNvSpPr>
            <a:spLocks noGrp="1"/>
          </p:cNvSpPr>
          <p:nvPr>
            <p:ph type="sldNum" sz="quarter" idx="4"/>
          </p:nvPr>
        </p:nvSpPr>
        <p:spPr/>
        <p:txBody>
          <a:bodyPr/>
          <a:lstStyle/>
          <a:p>
            <a:fld id="{01CD3B2E-BC1C-6C4D-9D91-A67B950EE325}" type="slidenum">
              <a:rPr lang="en-US" smtClean="0"/>
              <a:pPr/>
              <a:t>189</a:t>
            </a:fld>
            <a:endParaRPr lang="en-US" dirty="0"/>
          </a:p>
        </p:txBody>
      </p:sp>
      <p:sp>
        <p:nvSpPr>
          <p:cNvPr id="5" name="Subtitle 6">
            <a:extLst>
              <a:ext uri="{FF2B5EF4-FFF2-40B4-BE49-F238E27FC236}">
                <a16:creationId xmlns:a16="http://schemas.microsoft.com/office/drawing/2014/main" id="{B21CD937-480C-4F30-88C8-3E7CC6259216}"/>
              </a:ext>
            </a:extLst>
          </p:cNvPr>
          <p:cNvSpPr txBox="1">
            <a:spLocks/>
          </p:cNvSpPr>
          <p:nvPr/>
        </p:nvSpPr>
        <p:spPr>
          <a:xfrm>
            <a:off x="5029497" y="3715345"/>
            <a:ext cx="4571405" cy="7989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Goals of Care </a:t>
            </a:r>
          </a:p>
        </p:txBody>
      </p:sp>
    </p:spTree>
    <p:extLst>
      <p:ext uri="{BB962C8B-B14F-4D97-AF65-F5344CB8AC3E}">
        <p14:creationId xmlns:p14="http://schemas.microsoft.com/office/powerpoint/2010/main" val="24816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4762499" y="1752600"/>
            <a:ext cx="5105400" cy="572937"/>
          </a:xfrm>
        </p:spPr>
        <p:txBody>
          <a:bodyPr/>
          <a:lstStyle/>
          <a:p>
            <a:r>
              <a:rPr lang="en-US" sz="2800" b="1" dirty="0"/>
              <a:t>Table 3. Stages of HF (</a:t>
            </a:r>
            <a:r>
              <a:rPr lang="en-US" sz="2800" b="1" dirty="0" err="1"/>
              <a:t>con’t</a:t>
            </a:r>
            <a:r>
              <a:rPr lang="en-US" sz="2800" b="1" dirty="0"/>
              <a:t>.)</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19</a:t>
            </a:fld>
            <a:endParaRPr lang="en-US" dirty="0"/>
          </a:p>
        </p:txBody>
      </p:sp>
      <p:graphicFrame>
        <p:nvGraphicFramePr>
          <p:cNvPr id="5" name="Table 4">
            <a:extLst>
              <a:ext uri="{FF2B5EF4-FFF2-40B4-BE49-F238E27FC236}">
                <a16:creationId xmlns:a16="http://schemas.microsoft.com/office/drawing/2014/main" id="{00773B45-CBC9-47EC-9403-B8C0BE820D75}"/>
              </a:ext>
            </a:extLst>
          </p:cNvPr>
          <p:cNvGraphicFramePr>
            <a:graphicFrameLocks noGrp="1"/>
          </p:cNvGraphicFramePr>
          <p:nvPr>
            <p:extLst>
              <p:ext uri="{D42A27DB-BD31-4B8C-83A1-F6EECF244321}">
                <p14:modId xmlns:p14="http://schemas.microsoft.com/office/powerpoint/2010/main" val="2845868497"/>
              </p:ext>
            </p:extLst>
          </p:nvPr>
        </p:nvGraphicFramePr>
        <p:xfrm>
          <a:off x="1646236" y="2667000"/>
          <a:ext cx="11337925" cy="2214213"/>
        </p:xfrm>
        <a:graphic>
          <a:graphicData uri="http://schemas.openxmlformats.org/drawingml/2006/table">
            <a:tbl>
              <a:tblPr firstRow="1" firstCol="1" bandRow="1"/>
              <a:tblGrid>
                <a:gridCol w="4337890">
                  <a:extLst>
                    <a:ext uri="{9D8B030D-6E8A-4147-A177-3AD203B41FA5}">
                      <a16:colId xmlns:a16="http://schemas.microsoft.com/office/drawing/2014/main" val="3517535251"/>
                    </a:ext>
                  </a:extLst>
                </a:gridCol>
                <a:gridCol w="7000035">
                  <a:extLst>
                    <a:ext uri="{9D8B030D-6E8A-4147-A177-3AD203B41FA5}">
                      <a16:colId xmlns:a16="http://schemas.microsoft.com/office/drawing/2014/main" val="1538215751"/>
                    </a:ext>
                  </a:extLst>
                </a:gridCol>
              </a:tblGrid>
              <a:tr h="753783">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Stage C: Symptomatic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Structural heart disease with current or previous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441099"/>
                  </a:ext>
                </a:extLst>
              </a:tr>
              <a:tr h="1460430">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Stage D: Advanced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Marked HF symptoms that interfere with daily life and with recurrent hospitalizations despite attempts to optimize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81955"/>
                  </a:ext>
                </a:extLst>
              </a:tr>
            </a:tbl>
          </a:graphicData>
        </a:graphic>
      </p:graphicFrame>
      <p:sp>
        <p:nvSpPr>
          <p:cNvPr id="7" name="TextBox 6">
            <a:extLst>
              <a:ext uri="{FF2B5EF4-FFF2-40B4-BE49-F238E27FC236}">
                <a16:creationId xmlns:a16="http://schemas.microsoft.com/office/drawing/2014/main" id="{ED53CC1E-D022-434B-85D2-2AEF51D4B2F3}"/>
              </a:ext>
            </a:extLst>
          </p:cNvPr>
          <p:cNvSpPr txBox="1"/>
          <p:nvPr/>
        </p:nvSpPr>
        <p:spPr>
          <a:xfrm>
            <a:off x="1646236" y="6107668"/>
            <a:ext cx="5410200" cy="738664"/>
          </a:xfrm>
          <a:prstGeom prst="rect">
            <a:avLst/>
          </a:prstGeom>
          <a:noFill/>
        </p:spPr>
        <p:txBody>
          <a:bodyPr wrap="square">
            <a:spAutoFit/>
          </a:bodyPr>
          <a:lstStyle/>
          <a:p>
            <a:pPr marL="0" marR="0">
              <a:spcBef>
                <a:spcPts val="0"/>
              </a:spcBef>
              <a:spcAft>
                <a:spcPts val="800"/>
              </a:spcAft>
            </a:pPr>
            <a:r>
              <a:rPr lang="en-US" sz="1400" b="1" dirty="0">
                <a:effectLst/>
                <a:latin typeface="Lub Dub Medium" panose="020B0603030403020204" pitchFamily="34" charset="0"/>
                <a:ea typeface="Calibri" panose="020F0502020204030204" pitchFamily="34" charset="0"/>
              </a:rPr>
              <a:t>BNP indicates B-type </a:t>
            </a:r>
            <a:r>
              <a:rPr lang="en-US" sz="1400" b="1" dirty="0">
                <a:effectLst/>
                <a:latin typeface="Lub Dub Medium" panose="020B0603030403020204" pitchFamily="34" charset="0"/>
                <a:ea typeface="Times New Roman" panose="02020603050405020304" pitchFamily="18" charset="0"/>
              </a:rPr>
              <a:t>natriuretic peptide; </a:t>
            </a:r>
            <a:r>
              <a:rPr lang="en-US" sz="1400" b="1" dirty="0">
                <a:effectLst/>
                <a:latin typeface="Lub Dub Medium" panose="020B0603030403020204" pitchFamily="34" charset="0"/>
                <a:ea typeface="Calibri" panose="020F0502020204030204" pitchFamily="34" charset="0"/>
              </a:rPr>
              <a:t>CKD, chronic kidney disease; GDMT, guideline-directed medical therapy; HF, heart failure; LV, left ventricular; and RV, right ventricular.</a:t>
            </a:r>
            <a:endParaRPr lang="en-US" sz="14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78910995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190</a:t>
            </a:fld>
            <a:endParaRPr lang="en-US" dirty="0"/>
          </a:p>
        </p:txBody>
      </p:sp>
      <p:sp>
        <p:nvSpPr>
          <p:cNvPr id="3" name="Subtitle 1">
            <a:extLst>
              <a:ext uri="{FF2B5EF4-FFF2-40B4-BE49-F238E27FC236}">
                <a16:creationId xmlns:a16="http://schemas.microsoft.com/office/drawing/2014/main" id="{B835F38A-8E00-4B48-9222-2A8A14472BDC}"/>
              </a:ext>
            </a:extLst>
          </p:cNvPr>
          <p:cNvSpPr>
            <a:spLocks noGrp="1"/>
          </p:cNvSpPr>
          <p:nvPr>
            <p:ph type="subTitle" idx="1"/>
          </p:nvPr>
        </p:nvSpPr>
        <p:spPr>
          <a:xfrm>
            <a:off x="2819400" y="457200"/>
            <a:ext cx="8991600" cy="914400"/>
          </a:xfrm>
        </p:spPr>
        <p:txBody>
          <a:bodyPr/>
          <a:lstStyle/>
          <a:p>
            <a:pPr algn="ctr"/>
            <a:r>
              <a:rPr lang="en-US" sz="3600" b="1" dirty="0"/>
              <a:t>Palliative and Supportive Care, Shared Decision-Making, and End-of-Life </a:t>
            </a:r>
          </a:p>
        </p:txBody>
      </p:sp>
      <p:graphicFrame>
        <p:nvGraphicFramePr>
          <p:cNvPr id="2" name="Table 1">
            <a:extLst>
              <a:ext uri="{FF2B5EF4-FFF2-40B4-BE49-F238E27FC236}">
                <a16:creationId xmlns:a16="http://schemas.microsoft.com/office/drawing/2014/main" id="{C3E6AC18-E9B6-41DE-91CD-8399DE6D78A6}"/>
              </a:ext>
            </a:extLst>
          </p:cNvPr>
          <p:cNvGraphicFramePr>
            <a:graphicFrameLocks noGrp="1"/>
          </p:cNvGraphicFramePr>
          <p:nvPr>
            <p:extLst>
              <p:ext uri="{D42A27DB-BD31-4B8C-83A1-F6EECF244321}">
                <p14:modId xmlns:p14="http://schemas.microsoft.com/office/powerpoint/2010/main" val="2796436193"/>
              </p:ext>
            </p:extLst>
          </p:nvPr>
        </p:nvGraphicFramePr>
        <p:xfrm>
          <a:off x="1600200" y="1676400"/>
          <a:ext cx="11429999" cy="5700776"/>
        </p:xfrm>
        <a:graphic>
          <a:graphicData uri="http://schemas.openxmlformats.org/drawingml/2006/table">
            <a:tbl>
              <a:tblPr firstRow="1" firstCol="1" bandRow="1"/>
              <a:tblGrid>
                <a:gridCol w="1234440">
                  <a:extLst>
                    <a:ext uri="{9D8B030D-6E8A-4147-A177-3AD203B41FA5}">
                      <a16:colId xmlns:a16="http://schemas.microsoft.com/office/drawing/2014/main" val="2961552365"/>
                    </a:ext>
                  </a:extLst>
                </a:gridCol>
                <a:gridCol w="1346454">
                  <a:extLst>
                    <a:ext uri="{9D8B030D-6E8A-4147-A177-3AD203B41FA5}">
                      <a16:colId xmlns:a16="http://schemas.microsoft.com/office/drawing/2014/main" val="139713348"/>
                    </a:ext>
                  </a:extLst>
                </a:gridCol>
                <a:gridCol w="8849105">
                  <a:extLst>
                    <a:ext uri="{9D8B030D-6E8A-4147-A177-3AD203B41FA5}">
                      <a16:colId xmlns:a16="http://schemas.microsoft.com/office/drawing/2014/main" val="586666022"/>
                    </a:ext>
                  </a:extLst>
                </a:gridCol>
              </a:tblGrid>
              <a:tr h="86719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Palliative and Supportive Care, Shared Decision-Making, and End-of-Life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2201474"/>
                  </a:ext>
                </a:extLst>
              </a:tr>
              <a:tr h="39785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23161"/>
                  </a:ext>
                </a:extLst>
              </a:tr>
              <a:tr h="180587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all patients with HF, palliative and supportive care—including high-quality communication, conveyance of prognosis, clarifying goals of care, shared decision-making, symptom management, and caregiver support—should be provided to improve QOL and relieve suffering.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592424"/>
                  </a:ext>
                </a:extLst>
              </a:tr>
              <a:tr h="180587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being considered for, or treated with, life-extending therapies, the option for discontinuation should be anticipated and discussed through the continuum of care, including at the time of initiation, and reassessed with changing medical conditions and shifting goals of care.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397518"/>
                  </a:ext>
                </a:extLst>
              </a:tr>
            </a:tbl>
          </a:graphicData>
        </a:graphic>
      </p:graphicFrame>
    </p:spTree>
    <p:extLst>
      <p:ext uri="{BB962C8B-B14F-4D97-AF65-F5344CB8AC3E}">
        <p14:creationId xmlns:p14="http://schemas.microsoft.com/office/powerpoint/2010/main" val="39305866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191</a:t>
            </a:fld>
            <a:endParaRPr lang="en-US" dirty="0"/>
          </a:p>
        </p:txBody>
      </p:sp>
      <p:sp>
        <p:nvSpPr>
          <p:cNvPr id="3" name="Subtitle 1">
            <a:extLst>
              <a:ext uri="{FF2B5EF4-FFF2-40B4-BE49-F238E27FC236}">
                <a16:creationId xmlns:a16="http://schemas.microsoft.com/office/drawing/2014/main" id="{CE92FA64-3796-47E0-BD11-1E1402307066}"/>
              </a:ext>
            </a:extLst>
          </p:cNvPr>
          <p:cNvSpPr>
            <a:spLocks noGrp="1"/>
          </p:cNvSpPr>
          <p:nvPr>
            <p:ph type="subTitle" idx="1"/>
          </p:nvPr>
        </p:nvSpPr>
        <p:spPr>
          <a:xfrm>
            <a:off x="2628900" y="381000"/>
            <a:ext cx="9372600" cy="914400"/>
          </a:xfrm>
        </p:spPr>
        <p:txBody>
          <a:bodyPr/>
          <a:lstStyle/>
          <a:p>
            <a:pPr algn="ctr"/>
            <a:r>
              <a:rPr lang="en-US" sz="3600" b="1" dirty="0"/>
              <a:t>Palliative and Supportive Care, Shared Decision-Making, and End-of-Life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9B6AD210-E711-42AF-92F9-0DF55A22BB28}"/>
              </a:ext>
            </a:extLst>
          </p:cNvPr>
          <p:cNvGraphicFramePr>
            <a:graphicFrameLocks noGrp="1"/>
          </p:cNvGraphicFramePr>
          <p:nvPr>
            <p:extLst>
              <p:ext uri="{D42A27DB-BD31-4B8C-83A1-F6EECF244321}">
                <p14:modId xmlns:p14="http://schemas.microsoft.com/office/powerpoint/2010/main" val="628831090"/>
              </p:ext>
            </p:extLst>
          </p:nvPr>
        </p:nvGraphicFramePr>
        <p:xfrm>
          <a:off x="1866900" y="4954936"/>
          <a:ext cx="10896600" cy="2576068"/>
        </p:xfrm>
        <a:graphic>
          <a:graphicData uri="http://schemas.openxmlformats.org/drawingml/2006/table">
            <a:tbl>
              <a:tblPr firstRow="1" firstCol="1" bandRow="1"/>
              <a:tblGrid>
                <a:gridCol w="1176833">
                  <a:extLst>
                    <a:ext uri="{9D8B030D-6E8A-4147-A177-3AD203B41FA5}">
                      <a16:colId xmlns:a16="http://schemas.microsoft.com/office/drawing/2014/main" val="3912317811"/>
                    </a:ext>
                  </a:extLst>
                </a:gridCol>
                <a:gridCol w="1283620">
                  <a:extLst>
                    <a:ext uri="{9D8B030D-6E8A-4147-A177-3AD203B41FA5}">
                      <a16:colId xmlns:a16="http://schemas.microsoft.com/office/drawing/2014/main" val="3602530333"/>
                    </a:ext>
                  </a:extLst>
                </a:gridCol>
                <a:gridCol w="8436147">
                  <a:extLst>
                    <a:ext uri="{9D8B030D-6E8A-4147-A177-3AD203B41FA5}">
                      <a16:colId xmlns:a16="http://schemas.microsoft.com/office/drawing/2014/main" val="2553926350"/>
                    </a:ext>
                  </a:extLst>
                </a:gridCol>
              </a:tblGrid>
              <a:tr h="145525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execution of advance care directives can be useful to improve documentation of treatment preferences, delivery of patient-centered care, and dying in preferred place.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653565"/>
                  </a:ext>
                </a:extLst>
              </a:tr>
              <a:tr h="94422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advanced HF with expected survival &lt;6 months, timely referral to hospice can be useful to improve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498203"/>
                  </a:ext>
                </a:extLst>
              </a:tr>
            </a:tbl>
          </a:graphicData>
        </a:graphic>
      </p:graphicFrame>
      <p:graphicFrame>
        <p:nvGraphicFramePr>
          <p:cNvPr id="5" name="Table 4">
            <a:extLst>
              <a:ext uri="{FF2B5EF4-FFF2-40B4-BE49-F238E27FC236}">
                <a16:creationId xmlns:a16="http://schemas.microsoft.com/office/drawing/2014/main" id="{948A5292-0BE4-4FCB-8BB6-75F77CB494B4}"/>
              </a:ext>
            </a:extLst>
          </p:cNvPr>
          <p:cNvGraphicFramePr>
            <a:graphicFrameLocks noGrp="1"/>
          </p:cNvGraphicFramePr>
          <p:nvPr>
            <p:extLst>
              <p:ext uri="{D42A27DB-BD31-4B8C-83A1-F6EECF244321}">
                <p14:modId xmlns:p14="http://schemas.microsoft.com/office/powerpoint/2010/main" val="2243616348"/>
              </p:ext>
            </p:extLst>
          </p:nvPr>
        </p:nvGraphicFramePr>
        <p:xfrm>
          <a:off x="1866900" y="1752600"/>
          <a:ext cx="10896600" cy="3208274"/>
        </p:xfrm>
        <a:graphic>
          <a:graphicData uri="http://schemas.openxmlformats.org/drawingml/2006/table">
            <a:tbl>
              <a:tblPr firstRow="1" firstCol="1" bandRow="1"/>
              <a:tblGrid>
                <a:gridCol w="1176833">
                  <a:extLst>
                    <a:ext uri="{9D8B030D-6E8A-4147-A177-3AD203B41FA5}">
                      <a16:colId xmlns:a16="http://schemas.microsoft.com/office/drawing/2014/main" val="3596430423"/>
                    </a:ext>
                  </a:extLst>
                </a:gridCol>
                <a:gridCol w="1283620">
                  <a:extLst>
                    <a:ext uri="{9D8B030D-6E8A-4147-A177-3AD203B41FA5}">
                      <a16:colId xmlns:a16="http://schemas.microsoft.com/office/drawing/2014/main" val="3074927577"/>
                    </a:ext>
                  </a:extLst>
                </a:gridCol>
                <a:gridCol w="8436147">
                  <a:extLst>
                    <a:ext uri="{9D8B030D-6E8A-4147-A177-3AD203B41FA5}">
                      <a16:colId xmlns:a16="http://schemas.microsoft.com/office/drawing/2014/main" val="3430586161"/>
                    </a:ext>
                  </a:extLst>
                </a:gridCol>
              </a:tblGrid>
              <a:tr h="247731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HF—particularly  stage D HF patients being evaluated for advanced therapies, patients requiring inotropic support or temporary mechanical support, patients experiencing uncontrolled symptoms, major medical decisions, or multimorbidity, frailty, and cognitive impairment—specialist palliative care consultation can be useful to improve QOL and relieve suffering.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349822"/>
                  </a:ext>
                </a:extLst>
              </a:tr>
            </a:tbl>
          </a:graphicData>
        </a:graphic>
      </p:graphicFrame>
    </p:spTree>
    <p:extLst>
      <p:ext uri="{BB962C8B-B14F-4D97-AF65-F5344CB8AC3E}">
        <p14:creationId xmlns:p14="http://schemas.microsoft.com/office/powerpoint/2010/main" val="1285190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192</a:t>
            </a:fld>
            <a:endParaRPr lang="en-US" dirty="0"/>
          </a:p>
        </p:txBody>
      </p:sp>
      <p:sp>
        <p:nvSpPr>
          <p:cNvPr id="3" name="Subtitle 5">
            <a:extLst>
              <a:ext uri="{FF2B5EF4-FFF2-40B4-BE49-F238E27FC236}">
                <a16:creationId xmlns:a16="http://schemas.microsoft.com/office/drawing/2014/main" id="{5B254F0B-0ED4-48BC-8A4E-3BD70883F739}"/>
              </a:ext>
            </a:extLst>
          </p:cNvPr>
          <p:cNvSpPr>
            <a:spLocks noGrp="1"/>
          </p:cNvSpPr>
          <p:nvPr>
            <p:ph type="subTitle" idx="1"/>
          </p:nvPr>
        </p:nvSpPr>
        <p:spPr>
          <a:xfrm>
            <a:off x="2709736" y="9906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32. Palliative and Supportive Care Domains to Improve Processes of Care and Patient Outcomes</a:t>
            </a:r>
            <a:endParaRPr lang="en-US" dirty="0"/>
          </a:p>
        </p:txBody>
      </p:sp>
      <p:graphicFrame>
        <p:nvGraphicFramePr>
          <p:cNvPr id="2" name="Table 1">
            <a:extLst>
              <a:ext uri="{FF2B5EF4-FFF2-40B4-BE49-F238E27FC236}">
                <a16:creationId xmlns:a16="http://schemas.microsoft.com/office/drawing/2014/main" id="{A02D391F-F94F-41D4-AC94-5F357B31FF6C}"/>
              </a:ext>
            </a:extLst>
          </p:cNvPr>
          <p:cNvGraphicFramePr>
            <a:graphicFrameLocks noGrp="1"/>
          </p:cNvGraphicFramePr>
          <p:nvPr>
            <p:extLst>
              <p:ext uri="{D42A27DB-BD31-4B8C-83A1-F6EECF244321}">
                <p14:modId xmlns:p14="http://schemas.microsoft.com/office/powerpoint/2010/main" val="4004357853"/>
              </p:ext>
            </p:extLst>
          </p:nvPr>
        </p:nvGraphicFramePr>
        <p:xfrm>
          <a:off x="1006473" y="2362200"/>
          <a:ext cx="12617450" cy="4663440"/>
        </p:xfrm>
        <a:graphic>
          <a:graphicData uri="http://schemas.openxmlformats.org/drawingml/2006/table">
            <a:tbl>
              <a:tblPr firstRow="1" firstCol="1" bandRow="1"/>
              <a:tblGrid>
                <a:gridCol w="4244510">
                  <a:extLst>
                    <a:ext uri="{9D8B030D-6E8A-4147-A177-3AD203B41FA5}">
                      <a16:colId xmlns:a16="http://schemas.microsoft.com/office/drawing/2014/main" val="3706325526"/>
                    </a:ext>
                  </a:extLst>
                </a:gridCol>
                <a:gridCol w="8372940">
                  <a:extLst>
                    <a:ext uri="{9D8B030D-6E8A-4147-A177-3AD203B41FA5}">
                      <a16:colId xmlns:a16="http://schemas.microsoft.com/office/drawing/2014/main" val="521840034"/>
                    </a:ext>
                  </a:extLst>
                </a:gridCol>
              </a:tblGrid>
              <a:tr h="0">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Palliative and Supportive Domains of Care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What Palliative Care Adds to Overall HF Management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263248"/>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High-quality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Central to palliative care approaches are communication and patient-caregiver engagement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996498"/>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Conveyance of prognosis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Palliative care specifically addresses patient and caregiver understanding of disease, treatment, and prognosis. Research suggests that patients tend to overestimate their survival and overestimate the potential benefits of treatment. Objective risk models can calibrate expectations, but discussion of uncertainty should accompany prognostic conversations, often summarized as “hope for the best, plan for the worst.”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317044"/>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Clarifying goals of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Management of patients with HF as their disease becomes end-stage and death seems near includes decisions about when to discontinue treatments designed primarily to prolong life (e.g., ICD, hospitalization, tube feeding), decisions on when to initiate treatments to reduce pain and suffering that may hasten death (e.g., narcotics), and decisions about the location of death, home services, and hospice care. Exploring 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atients’ expressed preferences, values, needs, concerns, means and desires through clinician-led discussion can clarify values-treatment concordance and improve medical decision-making.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611340"/>
                  </a:ext>
                </a:extLst>
              </a:tr>
            </a:tbl>
          </a:graphicData>
        </a:graphic>
      </p:graphicFrame>
    </p:spTree>
    <p:extLst>
      <p:ext uri="{BB962C8B-B14F-4D97-AF65-F5344CB8AC3E}">
        <p14:creationId xmlns:p14="http://schemas.microsoft.com/office/powerpoint/2010/main" val="29998188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193</a:t>
            </a:fld>
            <a:endParaRPr lang="en-US" dirty="0"/>
          </a:p>
        </p:txBody>
      </p:sp>
      <p:sp>
        <p:nvSpPr>
          <p:cNvPr id="3" name="Subtitle 5">
            <a:extLst>
              <a:ext uri="{FF2B5EF4-FFF2-40B4-BE49-F238E27FC236}">
                <a16:creationId xmlns:a16="http://schemas.microsoft.com/office/drawing/2014/main" id="{242C9653-CF7A-4E21-98B2-E595AEF4E989}"/>
              </a:ext>
            </a:extLst>
          </p:cNvPr>
          <p:cNvSpPr>
            <a:spLocks noGrp="1"/>
          </p:cNvSpPr>
          <p:nvPr>
            <p:ph type="subTitle" idx="1"/>
          </p:nvPr>
        </p:nvSpPr>
        <p:spPr>
          <a:xfrm>
            <a:off x="2590800" y="990600"/>
            <a:ext cx="9210923"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32. Palliative and Supportive Care Domains to Improve Processes of Care and Patient Outcomes</a:t>
            </a:r>
            <a:endParaRPr lang="en-US" dirty="0"/>
          </a:p>
        </p:txBody>
      </p:sp>
      <p:graphicFrame>
        <p:nvGraphicFramePr>
          <p:cNvPr id="2" name="Table 1">
            <a:extLst>
              <a:ext uri="{FF2B5EF4-FFF2-40B4-BE49-F238E27FC236}">
                <a16:creationId xmlns:a16="http://schemas.microsoft.com/office/drawing/2014/main" id="{60C31FF5-39C0-4CA7-9452-C0BA367DF2C5}"/>
              </a:ext>
            </a:extLst>
          </p:cNvPr>
          <p:cNvGraphicFramePr>
            <a:graphicFrameLocks noGrp="1"/>
          </p:cNvGraphicFramePr>
          <p:nvPr>
            <p:extLst>
              <p:ext uri="{D42A27DB-BD31-4B8C-83A1-F6EECF244321}">
                <p14:modId xmlns:p14="http://schemas.microsoft.com/office/powerpoint/2010/main" val="1269777504"/>
              </p:ext>
            </p:extLst>
          </p:nvPr>
        </p:nvGraphicFramePr>
        <p:xfrm>
          <a:off x="1104900" y="2286000"/>
          <a:ext cx="12420600" cy="3733800"/>
        </p:xfrm>
        <a:graphic>
          <a:graphicData uri="http://schemas.openxmlformats.org/drawingml/2006/table">
            <a:tbl>
              <a:tblPr firstRow="1" firstCol="1" bandRow="1"/>
              <a:tblGrid>
                <a:gridCol w="4178290">
                  <a:extLst>
                    <a:ext uri="{9D8B030D-6E8A-4147-A177-3AD203B41FA5}">
                      <a16:colId xmlns:a16="http://schemas.microsoft.com/office/drawing/2014/main" val="4087519626"/>
                    </a:ext>
                  </a:extLst>
                </a:gridCol>
                <a:gridCol w="8242310">
                  <a:extLst>
                    <a:ext uri="{9D8B030D-6E8A-4147-A177-3AD203B41FA5}">
                      <a16:colId xmlns:a16="http://schemas.microsoft.com/office/drawing/2014/main" val="1881032566"/>
                    </a:ext>
                  </a:extLst>
                </a:gridCol>
              </a:tblGrid>
              <a:tr h="19558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Shared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Shared decision-making is a process by which patients and clinicians work together to make optimal health care decisions from medically reasonable options that align with what matters most to patients. Shared decision-making requires: unbiased medical evidence about the risks, benefits, and burdens of each alternative, including no intervention; clinician expertise in communication and tailoring that evidence for individual patients; and patient goals and informed preferences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880491"/>
                  </a:ext>
                </a:extLst>
              </a:tr>
              <a:tr h="10668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Symptom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Dyspnea, fatigue, pain, nausea, depression, anxiety, and other symptoms of HF refractory to cardiovascular therapies can be partially remediated through palliative and supportive approaches in addition to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016696"/>
                  </a:ext>
                </a:extLst>
              </a:tr>
              <a:tr h="711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Caregiver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Care of the patient with heart failure should extend to their loved ones, including beyond their death, to offer support to families and help them cope with loss.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442589"/>
                  </a:ext>
                </a:extLst>
              </a:tr>
            </a:tbl>
          </a:graphicData>
        </a:graphic>
      </p:graphicFrame>
      <p:sp>
        <p:nvSpPr>
          <p:cNvPr id="6" name="TextBox 5">
            <a:extLst>
              <a:ext uri="{FF2B5EF4-FFF2-40B4-BE49-F238E27FC236}">
                <a16:creationId xmlns:a16="http://schemas.microsoft.com/office/drawing/2014/main" id="{55640F5D-1380-45BA-8502-4E3A763564C1}"/>
              </a:ext>
            </a:extLst>
          </p:cNvPr>
          <p:cNvSpPr txBox="1"/>
          <p:nvPr/>
        </p:nvSpPr>
        <p:spPr>
          <a:xfrm>
            <a:off x="1104900" y="6169967"/>
            <a:ext cx="7315200" cy="461665"/>
          </a:xfrm>
          <a:prstGeom prst="rect">
            <a:avLst/>
          </a:prstGeom>
          <a:noFill/>
        </p:spPr>
        <p:txBody>
          <a:bodyPr wrap="square">
            <a:spAutoFit/>
          </a:bodyPr>
          <a:lstStyle/>
          <a:p>
            <a:r>
              <a:rPr lang="en-US" sz="1200" dirty="0">
                <a:latin typeface="Lub Dub Medium" panose="020B0603030403020204" pitchFamily="34" charset="0"/>
              </a:rPr>
              <a:t>GDMT indicates guideline-directed medical therapy; HF, heart failure; and ICD, implantable cardioverter-defibrillator.</a:t>
            </a:r>
          </a:p>
        </p:txBody>
      </p:sp>
    </p:spTree>
    <p:extLst>
      <p:ext uri="{BB962C8B-B14F-4D97-AF65-F5344CB8AC3E}">
        <p14:creationId xmlns:p14="http://schemas.microsoft.com/office/powerpoint/2010/main" val="42356884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194</a:t>
            </a:fld>
            <a:endParaRPr lang="en-US" dirty="0"/>
          </a:p>
        </p:txBody>
      </p:sp>
      <p:pic>
        <p:nvPicPr>
          <p:cNvPr id="5" name="Picture 4">
            <a:extLst>
              <a:ext uri="{FF2B5EF4-FFF2-40B4-BE49-F238E27FC236}">
                <a16:creationId xmlns:a16="http://schemas.microsoft.com/office/drawing/2014/main" id="{B7F25E08-EDD9-43C0-B509-BD9516798F0D}"/>
              </a:ext>
            </a:extLst>
          </p:cNvPr>
          <p:cNvPicPr>
            <a:picLocks noChangeAspect="1"/>
          </p:cNvPicPr>
          <p:nvPr/>
        </p:nvPicPr>
        <p:blipFill rotWithShape="1">
          <a:blip r:embed="rId3">
            <a:extLst>
              <a:ext uri="{28A0092B-C50C-407E-A947-70E740481C1C}">
                <a14:useLocalDpi xmlns:a14="http://schemas.microsoft.com/office/drawing/2010/main" val="0"/>
              </a:ext>
            </a:extLst>
          </a:blip>
          <a:srcRect b="12897"/>
          <a:stretch/>
        </p:blipFill>
        <p:spPr>
          <a:xfrm>
            <a:off x="2590800" y="704850"/>
            <a:ext cx="10205973" cy="6667499"/>
          </a:xfrm>
          <a:prstGeom prst="rect">
            <a:avLst/>
          </a:prstGeom>
        </p:spPr>
      </p:pic>
      <p:sp>
        <p:nvSpPr>
          <p:cNvPr id="3" name="Subtitle 5">
            <a:extLst>
              <a:ext uri="{FF2B5EF4-FFF2-40B4-BE49-F238E27FC236}">
                <a16:creationId xmlns:a16="http://schemas.microsoft.com/office/drawing/2014/main" id="{015D181E-3DFF-4E24-91D5-6254D916F504}"/>
              </a:ext>
            </a:extLst>
          </p:cNvPr>
          <p:cNvSpPr>
            <a:spLocks noGrp="1"/>
          </p:cNvSpPr>
          <p:nvPr>
            <p:ph type="subTitle" idx="1"/>
          </p:nvPr>
        </p:nvSpPr>
        <p:spPr>
          <a:xfrm>
            <a:off x="344384" y="1219200"/>
            <a:ext cx="2590800" cy="4876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15. A Depiction of the Clinical Course of HF With Associated Types and Intensities of Available Therapies Over Time </a:t>
            </a:r>
            <a:endParaRPr lang="en-US" dirty="0"/>
          </a:p>
        </p:txBody>
      </p:sp>
      <p:sp>
        <p:nvSpPr>
          <p:cNvPr id="6" name="TextBox 5">
            <a:extLst>
              <a:ext uri="{FF2B5EF4-FFF2-40B4-BE49-F238E27FC236}">
                <a16:creationId xmlns:a16="http://schemas.microsoft.com/office/drawing/2014/main" id="{81F57483-55D3-4954-A97D-E2CAB211BF99}"/>
              </a:ext>
            </a:extLst>
          </p:cNvPr>
          <p:cNvSpPr txBox="1"/>
          <p:nvPr/>
        </p:nvSpPr>
        <p:spPr>
          <a:xfrm>
            <a:off x="330529" y="6363384"/>
            <a:ext cx="2133600" cy="1008965"/>
          </a:xfrm>
          <a:prstGeom prst="rect">
            <a:avLst/>
          </a:prstGeom>
          <a:noFill/>
        </p:spPr>
        <p:txBody>
          <a:bodyPr wrap="square">
            <a:spAutoFit/>
          </a:bodyPr>
          <a:lstStyle/>
          <a:p>
            <a:r>
              <a:rPr lang="en-US" sz="1200" dirty="0">
                <a:latin typeface="Lub Dub Medium" panose="020B0603030403020204" pitchFamily="34" charset="0"/>
              </a:rPr>
              <a:t>CHF indicates congestive heart failure; HF, heart failure; and MCS, mechanical circulatory support.</a:t>
            </a:r>
          </a:p>
        </p:txBody>
      </p:sp>
    </p:spTree>
    <p:extLst>
      <p:ext uri="{BB962C8B-B14F-4D97-AF65-F5344CB8AC3E}">
        <p14:creationId xmlns:p14="http://schemas.microsoft.com/office/powerpoint/2010/main" val="34640820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4055D2-4E37-4656-9AF2-C8FCFEE12339}"/>
              </a:ext>
            </a:extLst>
          </p:cNvPr>
          <p:cNvSpPr>
            <a:spLocks noGrp="1"/>
          </p:cNvSpPr>
          <p:nvPr>
            <p:ph type="sldNum" sz="quarter" idx="4"/>
          </p:nvPr>
        </p:nvSpPr>
        <p:spPr/>
        <p:txBody>
          <a:bodyPr/>
          <a:lstStyle/>
          <a:p>
            <a:fld id="{01CD3B2E-BC1C-6C4D-9D91-A67B950EE325}" type="slidenum">
              <a:rPr lang="en-US" smtClean="0"/>
              <a:pPr/>
              <a:t>195</a:t>
            </a:fld>
            <a:endParaRPr lang="en-US" dirty="0"/>
          </a:p>
        </p:txBody>
      </p:sp>
      <p:sp>
        <p:nvSpPr>
          <p:cNvPr id="5" name="Subtitle 6">
            <a:extLst>
              <a:ext uri="{FF2B5EF4-FFF2-40B4-BE49-F238E27FC236}">
                <a16:creationId xmlns:a16="http://schemas.microsoft.com/office/drawing/2014/main" id="{6BC4EE98-ACA3-42CF-A0A3-F105B64BC5AA}"/>
              </a:ext>
            </a:extLst>
          </p:cNvPr>
          <p:cNvSpPr txBox="1">
            <a:spLocks/>
          </p:cNvSpPr>
          <p:nvPr/>
        </p:nvSpPr>
        <p:spPr>
          <a:xfrm>
            <a:off x="1828948" y="3038772"/>
            <a:ext cx="10972503" cy="215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4800" b="1" dirty="0">
                <a:latin typeface="Lub Dub Medium" panose="020B0603030403020204" pitchFamily="34" charset="0"/>
              </a:rPr>
              <a:t>Recommendation for Patient-Reported Outcomes and Evidence Gaps and Future Research Directions</a:t>
            </a:r>
          </a:p>
        </p:txBody>
      </p:sp>
    </p:spTree>
    <p:extLst>
      <p:ext uri="{BB962C8B-B14F-4D97-AF65-F5344CB8AC3E}">
        <p14:creationId xmlns:p14="http://schemas.microsoft.com/office/powerpoint/2010/main" val="40915258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196</a:t>
            </a:fld>
            <a:endParaRPr lang="en-US" dirty="0"/>
          </a:p>
        </p:txBody>
      </p:sp>
      <p:sp>
        <p:nvSpPr>
          <p:cNvPr id="3" name="Subtitle 1">
            <a:extLst>
              <a:ext uri="{FF2B5EF4-FFF2-40B4-BE49-F238E27FC236}">
                <a16:creationId xmlns:a16="http://schemas.microsoft.com/office/drawing/2014/main" id="{0D8EA1B5-45E1-4526-BBCE-1094180D4BC1}"/>
              </a:ext>
            </a:extLst>
          </p:cNvPr>
          <p:cNvSpPr>
            <a:spLocks noGrp="1"/>
          </p:cNvSpPr>
          <p:nvPr>
            <p:ph type="subTitle" idx="1"/>
          </p:nvPr>
        </p:nvSpPr>
        <p:spPr>
          <a:xfrm>
            <a:off x="3962399" y="1524000"/>
            <a:ext cx="6705600" cy="533400"/>
          </a:xfrm>
        </p:spPr>
        <p:txBody>
          <a:bodyPr/>
          <a:lstStyle/>
          <a:p>
            <a:pPr algn="ctr"/>
            <a:r>
              <a:rPr lang="en-US" sz="3600" b="1" dirty="0"/>
              <a:t>Patient-Reported Outcomes </a:t>
            </a:r>
          </a:p>
        </p:txBody>
      </p:sp>
      <p:graphicFrame>
        <p:nvGraphicFramePr>
          <p:cNvPr id="2" name="Table 1">
            <a:extLst>
              <a:ext uri="{FF2B5EF4-FFF2-40B4-BE49-F238E27FC236}">
                <a16:creationId xmlns:a16="http://schemas.microsoft.com/office/drawing/2014/main" id="{B1018379-1AA4-4AC9-9D67-9A3B052B76A4}"/>
              </a:ext>
            </a:extLst>
          </p:cNvPr>
          <p:cNvGraphicFramePr>
            <a:graphicFrameLocks noGrp="1"/>
          </p:cNvGraphicFramePr>
          <p:nvPr>
            <p:extLst>
              <p:ext uri="{D42A27DB-BD31-4B8C-83A1-F6EECF244321}">
                <p14:modId xmlns:p14="http://schemas.microsoft.com/office/powerpoint/2010/main" val="1125828961"/>
              </p:ext>
            </p:extLst>
          </p:nvPr>
        </p:nvGraphicFramePr>
        <p:xfrm>
          <a:off x="2141537" y="2476500"/>
          <a:ext cx="10347325" cy="3276599"/>
        </p:xfrm>
        <a:graphic>
          <a:graphicData uri="http://schemas.openxmlformats.org/drawingml/2006/table">
            <a:tbl>
              <a:tblPr firstRow="1" firstCol="1" bandRow="1"/>
              <a:tblGrid>
                <a:gridCol w="1129928">
                  <a:extLst>
                    <a:ext uri="{9D8B030D-6E8A-4147-A177-3AD203B41FA5}">
                      <a16:colId xmlns:a16="http://schemas.microsoft.com/office/drawing/2014/main" val="142935952"/>
                    </a:ext>
                  </a:extLst>
                </a:gridCol>
                <a:gridCol w="1045079">
                  <a:extLst>
                    <a:ext uri="{9D8B030D-6E8A-4147-A177-3AD203B41FA5}">
                      <a16:colId xmlns:a16="http://schemas.microsoft.com/office/drawing/2014/main" val="3273892430"/>
                    </a:ext>
                  </a:extLst>
                </a:gridCol>
                <a:gridCol w="8172318">
                  <a:extLst>
                    <a:ext uri="{9D8B030D-6E8A-4147-A177-3AD203B41FA5}">
                      <a16:colId xmlns:a16="http://schemas.microsoft.com/office/drawing/2014/main" val="2726889989"/>
                    </a:ext>
                  </a:extLst>
                </a:gridCol>
              </a:tblGrid>
              <a:tr h="61137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Patient-Reported Outcomes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48428566"/>
                  </a:ext>
                </a:extLst>
              </a:tr>
              <a:tr h="61137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5017383"/>
                  </a:ext>
                </a:extLst>
              </a:tr>
              <a:tr h="2053843">
                <a:tc>
                  <a:txBody>
                    <a:bodyPr/>
                    <a:lstStyle/>
                    <a:p>
                      <a:pPr marL="0" marR="0" algn="ctr">
                        <a:lnSpc>
                          <a:spcPct val="200000"/>
                        </a:lnSpc>
                        <a:spcBef>
                          <a:spcPts val="12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12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59" marR="635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standardized assessment of patient-reported health status using a validated questionnaire can be useful to provide incremental information for patient functional status, symptom burden, and prognosis.</a:t>
                      </a:r>
                    </a:p>
                  </a:txBody>
                  <a:tcPr marL="63559" marR="635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224500"/>
                  </a:ext>
                </a:extLst>
              </a:tr>
            </a:tbl>
          </a:graphicData>
        </a:graphic>
      </p:graphicFrame>
    </p:spTree>
    <p:extLst>
      <p:ext uri="{BB962C8B-B14F-4D97-AF65-F5344CB8AC3E}">
        <p14:creationId xmlns:p14="http://schemas.microsoft.com/office/powerpoint/2010/main" val="368292141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197</a:t>
            </a:fld>
            <a:endParaRPr lang="en-US" dirty="0"/>
          </a:p>
        </p:txBody>
      </p:sp>
      <p:sp>
        <p:nvSpPr>
          <p:cNvPr id="3" name="Subtitle 5">
            <a:extLst>
              <a:ext uri="{FF2B5EF4-FFF2-40B4-BE49-F238E27FC236}">
                <a16:creationId xmlns:a16="http://schemas.microsoft.com/office/drawing/2014/main" id="{BBCF870F-4855-4F07-9F32-3DF7C2C7FAC1}"/>
              </a:ext>
            </a:extLst>
          </p:cNvPr>
          <p:cNvSpPr>
            <a:spLocks noGrp="1"/>
          </p:cNvSpPr>
          <p:nvPr>
            <p:ph type="subTitle" idx="1"/>
          </p:nvPr>
        </p:nvSpPr>
        <p:spPr>
          <a:xfrm>
            <a:off x="2383568" y="1026922"/>
            <a:ext cx="9863264"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a:t>
            </a:r>
            <a:endParaRPr lang="en-US" dirty="0"/>
          </a:p>
        </p:txBody>
      </p:sp>
      <p:graphicFrame>
        <p:nvGraphicFramePr>
          <p:cNvPr id="2" name="Table 1">
            <a:extLst>
              <a:ext uri="{FF2B5EF4-FFF2-40B4-BE49-F238E27FC236}">
                <a16:creationId xmlns:a16="http://schemas.microsoft.com/office/drawing/2014/main" id="{A8B52DFC-5214-4E32-AEB0-90F8454B0027}"/>
              </a:ext>
            </a:extLst>
          </p:cNvPr>
          <p:cNvGraphicFramePr>
            <a:graphicFrameLocks noGrp="1"/>
          </p:cNvGraphicFramePr>
          <p:nvPr>
            <p:extLst>
              <p:ext uri="{D42A27DB-BD31-4B8C-83A1-F6EECF244321}">
                <p14:modId xmlns:p14="http://schemas.microsoft.com/office/powerpoint/2010/main" val="1415974981"/>
              </p:ext>
            </p:extLst>
          </p:nvPr>
        </p:nvGraphicFramePr>
        <p:xfrm>
          <a:off x="1006475" y="1752600"/>
          <a:ext cx="12617450" cy="5450078"/>
        </p:xfrm>
        <a:graphic>
          <a:graphicData uri="http://schemas.openxmlformats.org/drawingml/2006/table">
            <a:tbl>
              <a:tblPr firstCol="1"/>
              <a:tblGrid>
                <a:gridCol w="12617450">
                  <a:extLst>
                    <a:ext uri="{9D8B030D-6E8A-4147-A177-3AD203B41FA5}">
                      <a16:colId xmlns:a16="http://schemas.microsoft.com/office/drawing/2014/main" val="3377547435"/>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Definition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62887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Consensus on specific classifications of HFrEF, HFpEF, HFmrEF, and HFimpEF or whether a 2-category definition of HFrEF and HF with normal EF, or an additional category of HFimpEF is needed separately for HFpEF; and whether these approaches can be uniformly applied to clinical trials and practice.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19571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Definitions, detection, and management of myocarditis and myocardial injury, especially in the context of rapidly evolving concepts, such as COVID-19 infection and cardiotoxicity.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50912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Definition and classification of cardiomyopathies.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904510"/>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Screening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94579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Cost-effectiveness of different strategies to screen for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87060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Prediction of higher risk for HF among patients with traditional risk factors (e.g., which patients with diabetes would be at a higher risk HF, warranting preventive treatment for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266471"/>
                  </a:ext>
                </a:extLst>
              </a:tr>
            </a:tbl>
          </a:graphicData>
        </a:graphic>
      </p:graphicFrame>
    </p:spTree>
    <p:extLst>
      <p:ext uri="{BB962C8B-B14F-4D97-AF65-F5344CB8AC3E}">
        <p14:creationId xmlns:p14="http://schemas.microsoft.com/office/powerpoint/2010/main" val="8788041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198</a:t>
            </a:fld>
            <a:endParaRPr lang="en-US" dirty="0"/>
          </a:p>
        </p:txBody>
      </p:sp>
      <p:sp>
        <p:nvSpPr>
          <p:cNvPr id="3" name="Subtitle 5">
            <a:extLst>
              <a:ext uri="{FF2B5EF4-FFF2-40B4-BE49-F238E27FC236}">
                <a16:creationId xmlns:a16="http://schemas.microsoft.com/office/drawing/2014/main" id="{A89377B2-D7F7-444A-803D-B6C36701E891}"/>
              </a:ext>
            </a:extLst>
          </p:cNvPr>
          <p:cNvSpPr>
            <a:spLocks noGrp="1"/>
          </p:cNvSpPr>
          <p:nvPr>
            <p:ph type="subTitle" idx="1"/>
          </p:nvPr>
        </p:nvSpPr>
        <p:spPr>
          <a:xfrm>
            <a:off x="2334784" y="8382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BD902A95-7CA6-4C37-804E-0A6165B02D79}"/>
              </a:ext>
            </a:extLst>
          </p:cNvPr>
          <p:cNvGraphicFramePr>
            <a:graphicFrameLocks noGrp="1"/>
          </p:cNvGraphicFramePr>
          <p:nvPr>
            <p:extLst>
              <p:ext uri="{D42A27DB-BD31-4B8C-83A1-F6EECF244321}">
                <p14:modId xmlns:p14="http://schemas.microsoft.com/office/powerpoint/2010/main" val="2218866628"/>
              </p:ext>
            </p:extLst>
          </p:nvPr>
        </p:nvGraphicFramePr>
        <p:xfrm>
          <a:off x="1006475" y="1905000"/>
          <a:ext cx="12617450" cy="5282946"/>
        </p:xfrm>
        <a:graphic>
          <a:graphicData uri="http://schemas.openxmlformats.org/drawingml/2006/table">
            <a:tbl>
              <a:tblPr firstCol="1"/>
              <a:tblGrid>
                <a:gridCol w="12617450">
                  <a:extLst>
                    <a:ext uri="{9D8B030D-6E8A-4147-A177-3AD203B41FA5}">
                      <a16:colId xmlns:a16="http://schemas.microsoft.com/office/drawing/2014/main" val="3731460117"/>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Diagnostics and Monitoring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46019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Individualized treatment targeting specific causes.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74987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Advanced role of precision medicine with incorporation of genetic, personalized, and individualized factors in medical management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021991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High-value methods to use biomarkers in the optimization of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17649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Ability to use integrated systems biology models, including biomarkers, molecular markers, omics, diagnostic modalities, and genetic variables for diagnosis, prognosis, and targeting therapies.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49082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Ability to monitor and adjust therapy to individual changes over 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037374"/>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Nonmedical Strategies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144052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specific dietary interventions, sodium restriction, and fluid restriction to prevent and treat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7789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cardiac rehabilitation in patients with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HFmrEF</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26040"/>
                  </a:ext>
                </a:extLst>
              </a:tr>
            </a:tbl>
          </a:graphicData>
        </a:graphic>
      </p:graphicFrame>
    </p:spTree>
    <p:extLst>
      <p:ext uri="{BB962C8B-B14F-4D97-AF65-F5344CB8AC3E}">
        <p14:creationId xmlns:p14="http://schemas.microsoft.com/office/powerpoint/2010/main" val="42315656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199</a:t>
            </a:fld>
            <a:endParaRPr lang="en-US" dirty="0"/>
          </a:p>
        </p:txBody>
      </p:sp>
      <p:sp>
        <p:nvSpPr>
          <p:cNvPr id="3" name="Subtitle 5">
            <a:extLst>
              <a:ext uri="{FF2B5EF4-FFF2-40B4-BE49-F238E27FC236}">
                <a16:creationId xmlns:a16="http://schemas.microsoft.com/office/drawing/2014/main" id="{61A98AA7-3940-4003-8E09-590E478D5C88}"/>
              </a:ext>
            </a:extLst>
          </p:cNvPr>
          <p:cNvSpPr>
            <a:spLocks noGrp="1"/>
          </p:cNvSpPr>
          <p:nvPr>
            <p:ph type="subTitle" idx="1"/>
          </p:nvPr>
        </p:nvSpPr>
        <p:spPr>
          <a:xfrm>
            <a:off x="2334784" y="376895"/>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73B870A7-0FB7-43BF-AEAF-856EC3E8DAD9}"/>
              </a:ext>
            </a:extLst>
          </p:cNvPr>
          <p:cNvGraphicFramePr>
            <a:graphicFrameLocks noGrp="1"/>
          </p:cNvGraphicFramePr>
          <p:nvPr>
            <p:extLst>
              <p:ext uri="{D42A27DB-BD31-4B8C-83A1-F6EECF244321}">
                <p14:modId xmlns:p14="http://schemas.microsoft.com/office/powerpoint/2010/main" val="3972447854"/>
              </p:ext>
            </p:extLst>
          </p:nvPr>
        </p:nvGraphicFramePr>
        <p:xfrm>
          <a:off x="1006475" y="1627546"/>
          <a:ext cx="12617450" cy="5748020"/>
        </p:xfrm>
        <a:graphic>
          <a:graphicData uri="http://schemas.openxmlformats.org/drawingml/2006/table">
            <a:tbl>
              <a:tblPr firstCol="1"/>
              <a:tblGrid>
                <a:gridCol w="12617450">
                  <a:extLst>
                    <a:ext uri="{9D8B030D-6E8A-4147-A177-3AD203B41FA5}">
                      <a16:colId xmlns:a16="http://schemas.microsoft.com/office/drawing/2014/main" val="257950852"/>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Medical Therapies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312084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Effective management strategies for patients with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85241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Evidence for specific treatment strategies for HFmrEF.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695640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Research on causes and targeted therapies for cardiomyopathies such as peripartum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52397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Treatment of asymptomatic LV dysfunction to prevent transition to symptomatic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82955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Therapies targeting different phenotypes of HF; patients with advanced HF, persistent congestion, patients with profiles excluded from clinical trials such as those with advanced kidney failure or hypotension.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10969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on targets for optimal decongestion; treatment and prevention of cardiorenal syndrome and diuretic resistance.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73882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Diagnostic and management strategies of RV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92388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hydralazine isosorbide in non–African American patients with HF and also in African American patients on GDMT including SGLT2i and ARNi.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700070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vericiguat in patients with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and markedly elevated natriuretic peptide levels.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251807"/>
                  </a:ext>
                </a:extLst>
              </a:tr>
            </a:tbl>
          </a:graphicData>
        </a:graphic>
      </p:graphicFrame>
    </p:spTree>
    <p:extLst>
      <p:ext uri="{BB962C8B-B14F-4D97-AF65-F5344CB8AC3E}">
        <p14:creationId xmlns:p14="http://schemas.microsoft.com/office/powerpoint/2010/main" val="320133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EA1B5EC-34B2-4FF3-8795-5030ADD10D30}"/>
              </a:ext>
            </a:extLst>
          </p:cNvPr>
          <p:cNvSpPr>
            <a:spLocks noGrp="1"/>
          </p:cNvSpPr>
          <p:nvPr>
            <p:ph type="subTitle" idx="1"/>
          </p:nvPr>
        </p:nvSpPr>
        <p:spPr>
          <a:xfrm>
            <a:off x="685800" y="2057400"/>
            <a:ext cx="12877800" cy="3886200"/>
          </a:xfrm>
        </p:spPr>
        <p:txBody>
          <a:bodyPr/>
          <a:lstStyle/>
          <a:p>
            <a:r>
              <a:rPr lang="en-US" dirty="0"/>
              <a:t>This slide set is adapted from the 2022 AHA/ACC/HFSA Guideline for the Management of Heart Failure. Published online ahead of print April 1, 2022, available at: </a:t>
            </a:r>
            <a:r>
              <a:rPr lang="en-US" i="1" dirty="0"/>
              <a:t>Circulation. </a:t>
            </a:r>
            <a:r>
              <a:rPr lang="en-US" sz="2400" dirty="0">
                <a:effectLst/>
                <a:latin typeface="Lub Dub Medium" panose="020B0603030403020204" pitchFamily="34" charset="0"/>
                <a:hlinkClick r:id="rId2"/>
              </a:rPr>
              <a:t>https://www.ahajournals.org/doi/10.1161/CIR.0000000000001063</a:t>
            </a:r>
            <a:r>
              <a:rPr lang="en-US" sz="2400" dirty="0">
                <a:effectLst/>
                <a:latin typeface="Lub Dub Medium" panose="020B0603030403020204" pitchFamily="34" charset="0"/>
              </a:rPr>
              <a:t> </a:t>
            </a:r>
            <a:r>
              <a:rPr lang="en-US" dirty="0"/>
              <a:t>And Journal of the American College of Cardiology published online ahead of print April 1, 2022. </a:t>
            </a:r>
            <a:r>
              <a:rPr lang="en-US" i="1" dirty="0"/>
              <a:t>J Am Coll Cardiol. </a:t>
            </a:r>
            <a:r>
              <a:rPr lang="en-US" sz="2400" dirty="0">
                <a:effectLst/>
                <a:latin typeface="Lub Dub Medium" panose="020B0603030403020204" pitchFamily="34" charset="0"/>
                <a:hlinkClick r:id="rId3"/>
              </a:rPr>
              <a:t>https://www.jacc.org/doi/10.1016/j.jacc.2021.12.012</a:t>
            </a:r>
            <a:endParaRPr lang="en-US" i="1" dirty="0">
              <a:latin typeface="Lub Dub Medium" panose="020B0603030403020204" pitchFamily="34" charset="0"/>
            </a:endParaRPr>
          </a:p>
        </p:txBody>
      </p:sp>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p:txBody>
          <a:bodyPr/>
          <a:lstStyle/>
          <a:p>
            <a:r>
              <a:rPr lang="en-US" dirty="0"/>
              <a:t>Citation</a:t>
            </a:r>
          </a:p>
        </p:txBody>
      </p:sp>
      <p:sp>
        <p:nvSpPr>
          <p:cNvPr id="6" name="TextBox 5">
            <a:extLst>
              <a:ext uri="{FF2B5EF4-FFF2-40B4-BE49-F238E27FC236}">
                <a16:creationId xmlns:a16="http://schemas.microsoft.com/office/drawing/2014/main" id="{4425ED31-23D3-4D44-B112-67B12122D8AE}"/>
              </a:ext>
            </a:extLst>
          </p:cNvPr>
          <p:cNvSpPr txBox="1"/>
          <p:nvPr/>
        </p:nvSpPr>
        <p:spPr>
          <a:xfrm>
            <a:off x="673443" y="6631835"/>
            <a:ext cx="11734800" cy="8402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ea typeface="+mn-ea"/>
                <a:cs typeface="+mn-cs"/>
              </a:rPr>
              <a:t>© 2022 the American Heart Association, Inc., the American College of Cardiology Foundation, and Heart Failure Society of America. All rights reserved. This article has been published in Circulation, the Journal of the American College of Cardiology, and the Journal of Cardiac Failure. </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p:txBody>
      </p:sp>
    </p:spTree>
    <p:extLst>
      <p:ext uri="{BB962C8B-B14F-4D97-AF65-F5344CB8AC3E}">
        <p14:creationId xmlns:p14="http://schemas.microsoft.com/office/powerpoint/2010/main" val="41808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228600" y="1447800"/>
            <a:ext cx="2286000" cy="1905000"/>
          </a:xfrm>
        </p:spPr>
        <p:txBody>
          <a:bodyPr/>
          <a:lstStyle/>
          <a:p>
            <a:r>
              <a:rPr lang="en-US" sz="2800" b="1" dirty="0"/>
              <a:t>Figure 1. ACC/AHA Stages of HF</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20</a:t>
            </a:fld>
            <a:endParaRPr lang="en-US" dirty="0"/>
          </a:p>
        </p:txBody>
      </p:sp>
      <p:pic>
        <p:nvPicPr>
          <p:cNvPr id="5" name="Picture 4">
            <a:extLst>
              <a:ext uri="{FF2B5EF4-FFF2-40B4-BE49-F238E27FC236}">
                <a16:creationId xmlns:a16="http://schemas.microsoft.com/office/drawing/2014/main" id="{9039083C-5FB1-41F9-B00F-4D33B87A57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9089"/>
            <a:ext cx="9772650" cy="7219359"/>
          </a:xfrm>
          <a:prstGeom prst="rect">
            <a:avLst/>
          </a:prstGeom>
          <a:noFill/>
          <a:ln>
            <a:noFill/>
          </a:ln>
        </p:spPr>
      </p:pic>
      <p:sp>
        <p:nvSpPr>
          <p:cNvPr id="8" name="TextBox 7">
            <a:extLst>
              <a:ext uri="{FF2B5EF4-FFF2-40B4-BE49-F238E27FC236}">
                <a16:creationId xmlns:a16="http://schemas.microsoft.com/office/drawing/2014/main" id="{86D7F6FD-9926-414A-B191-DADEFF6ECEA8}"/>
              </a:ext>
            </a:extLst>
          </p:cNvPr>
          <p:cNvSpPr txBox="1"/>
          <p:nvPr/>
        </p:nvSpPr>
        <p:spPr>
          <a:xfrm>
            <a:off x="381000" y="4648200"/>
            <a:ext cx="1676400" cy="2780248"/>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The ACC/AHA stages of HF are shown.  </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ACC indicates American College of Cardiology; AHA, American Heart Association; CVD, cardiovascular disease; GDMT, guideline-directed medical therapy; and HF, heart failure. </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764581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200</a:t>
            </a:fld>
            <a:endParaRPr lang="en-US" dirty="0"/>
          </a:p>
        </p:txBody>
      </p:sp>
      <p:sp>
        <p:nvSpPr>
          <p:cNvPr id="3" name="Subtitle 5">
            <a:extLst>
              <a:ext uri="{FF2B5EF4-FFF2-40B4-BE49-F238E27FC236}">
                <a16:creationId xmlns:a16="http://schemas.microsoft.com/office/drawing/2014/main" id="{F4CD82BA-8099-4FD9-A697-B300C80BB894}"/>
              </a:ext>
            </a:extLst>
          </p:cNvPr>
          <p:cNvSpPr>
            <a:spLocks noGrp="1"/>
          </p:cNvSpPr>
          <p:nvPr>
            <p:ph type="subTitle" idx="1"/>
          </p:nvPr>
        </p:nvSpPr>
        <p:spPr>
          <a:xfrm>
            <a:off x="2334784" y="356997"/>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10A524DF-F349-4931-894A-1C6D60F41EB1}"/>
              </a:ext>
            </a:extLst>
          </p:cNvPr>
          <p:cNvGraphicFramePr>
            <a:graphicFrameLocks noGrp="1"/>
          </p:cNvGraphicFramePr>
          <p:nvPr>
            <p:extLst>
              <p:ext uri="{D42A27DB-BD31-4B8C-83A1-F6EECF244321}">
                <p14:modId xmlns:p14="http://schemas.microsoft.com/office/powerpoint/2010/main" val="3255743774"/>
              </p:ext>
            </p:extLst>
          </p:nvPr>
        </p:nvGraphicFramePr>
        <p:xfrm>
          <a:off x="1006475" y="1563878"/>
          <a:ext cx="12617450" cy="5831586"/>
        </p:xfrm>
        <a:graphic>
          <a:graphicData uri="http://schemas.openxmlformats.org/drawingml/2006/table">
            <a:tbl>
              <a:tblPr firstCol="1"/>
              <a:tblGrid>
                <a:gridCol w="12617450">
                  <a:extLst>
                    <a:ext uri="{9D8B030D-6E8A-4147-A177-3AD203B41FA5}">
                      <a16:colId xmlns:a16="http://schemas.microsoft.com/office/drawing/2014/main" val="301620613"/>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omecamtiv mecarbil in patients with stage D (advanced HF) HFrEF.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27368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Additional efficacy and safety of SGLT2i therapies in patients with HFpEF or patients with HFmrEF, efficacy and safety of combined SGLT2i and SGLT1i in HFrEF, HFmrEF, or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6681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Additional efficacy and safety of SGLT2i studies in hospitalized patients with acute decompensated HF with and without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3102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nonsteroidal, selective MRA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6225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ARNi in pre-HF stage (stage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91925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Effective management strategies for combined post- and precapillary pulmonary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8565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Novel treatments for ATTR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96081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Treatment strategies  targeting downstream processes such as fibrosis, cardiac  metabolism or contractile performance in dilated cardiomyopathies and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74407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Comparative effectiveness and safety of different initiation and titration of GDMT at the same time or in different sequences, optimal strategies for sequencing and titration of therapies for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and </a:t>
                      </a:r>
                      <a:r>
                        <a:rPr lang="en-US" sz="1800" dirty="0" err="1">
                          <a:effectLst/>
                          <a:latin typeface="Times New Roman" panose="02020603050405020304" pitchFamily="18" charset="0"/>
                          <a:ea typeface="Times New Roman" panose="02020603050405020304" pitchFamily="18" charset="0"/>
                        </a:rPr>
                        <a:t>HFpEF</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809558"/>
                  </a:ext>
                </a:extLst>
              </a:tr>
            </a:tbl>
          </a:graphicData>
        </a:graphic>
      </p:graphicFrame>
    </p:spTree>
    <p:extLst>
      <p:ext uri="{BB962C8B-B14F-4D97-AF65-F5344CB8AC3E}">
        <p14:creationId xmlns:p14="http://schemas.microsoft.com/office/powerpoint/2010/main" val="164039739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201</a:t>
            </a:fld>
            <a:endParaRPr lang="en-US" dirty="0"/>
          </a:p>
        </p:txBody>
      </p:sp>
      <p:sp>
        <p:nvSpPr>
          <p:cNvPr id="3" name="Subtitle 5">
            <a:extLst>
              <a:ext uri="{FF2B5EF4-FFF2-40B4-BE49-F238E27FC236}">
                <a16:creationId xmlns:a16="http://schemas.microsoft.com/office/drawing/2014/main" id="{F6C1BD3E-32DE-4955-A306-BF688156A53C}"/>
              </a:ext>
            </a:extLst>
          </p:cNvPr>
          <p:cNvSpPr>
            <a:spLocks noGrp="1"/>
          </p:cNvSpPr>
          <p:nvPr>
            <p:ph type="subTitle" idx="1"/>
          </p:nvPr>
        </p:nvSpPr>
        <p:spPr>
          <a:xfrm>
            <a:off x="2334784" y="6858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8D5B4CF4-8CAC-42DD-BE62-20D603A4A02A}"/>
              </a:ext>
            </a:extLst>
          </p:cNvPr>
          <p:cNvGraphicFramePr>
            <a:graphicFrameLocks noGrp="1"/>
          </p:cNvGraphicFramePr>
          <p:nvPr>
            <p:extLst>
              <p:ext uri="{D42A27DB-BD31-4B8C-83A1-F6EECF244321}">
                <p14:modId xmlns:p14="http://schemas.microsoft.com/office/powerpoint/2010/main" val="525530629"/>
              </p:ext>
            </p:extLst>
          </p:nvPr>
        </p:nvGraphicFramePr>
        <p:xfrm>
          <a:off x="1006475" y="1905000"/>
          <a:ext cx="12617450" cy="5115814"/>
        </p:xfrm>
        <a:graphic>
          <a:graphicData uri="http://schemas.openxmlformats.org/drawingml/2006/table">
            <a:tbl>
              <a:tblPr firstCol="1"/>
              <a:tblGrid>
                <a:gridCol w="12617450">
                  <a:extLst>
                    <a:ext uri="{9D8B030D-6E8A-4147-A177-3AD203B41FA5}">
                      <a16:colId xmlns:a16="http://schemas.microsoft.com/office/drawing/2014/main" val="4088249033"/>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on prediction of patient response; studies on how to incorporate patient preferences.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21674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optimal BP target in patients with established HF and 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190180"/>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Optimal BP target while optimizing GDMT in patients with HFrEF and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96081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Appropriate management of electrolyte abnormalities in HF (e.g., hyperkalemia or hypokalemia).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3479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Role of potassium binders in optimization of GDMT and clinical outcomes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869212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pirfenidone and other targeted treatment strategies for maladaptive fibrosis in patients with 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06761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AF risk in patients treated with PUFA for patients at risk for HF or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25536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Device Management and Advanced Therapies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1960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Optimal and timely selection of candidates for percutaneous interventions, MCS, or cardiac transplantation.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32673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Interventional approaches to recurrent, life-threatening ventricular tachyarrhythmias.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09092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Comparative effectiveness of His-bundle pacing or multisite pacing to prevent progression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385612"/>
                  </a:ext>
                </a:extLst>
              </a:tr>
            </a:tbl>
          </a:graphicData>
        </a:graphic>
      </p:graphicFrame>
    </p:spTree>
    <p:extLst>
      <p:ext uri="{BB962C8B-B14F-4D97-AF65-F5344CB8AC3E}">
        <p14:creationId xmlns:p14="http://schemas.microsoft.com/office/powerpoint/2010/main" val="16362456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202</a:t>
            </a:fld>
            <a:endParaRPr lang="en-US" dirty="0"/>
          </a:p>
        </p:txBody>
      </p:sp>
      <p:sp>
        <p:nvSpPr>
          <p:cNvPr id="3" name="Subtitle 5">
            <a:extLst>
              <a:ext uri="{FF2B5EF4-FFF2-40B4-BE49-F238E27FC236}">
                <a16:creationId xmlns:a16="http://schemas.microsoft.com/office/drawing/2014/main" id="{CE3E2CC6-573D-47B2-B3EC-77625E668B5D}"/>
              </a:ext>
            </a:extLst>
          </p:cNvPr>
          <p:cNvSpPr>
            <a:spLocks noGrp="1"/>
          </p:cNvSpPr>
          <p:nvPr>
            <p:ph type="subTitle" idx="1"/>
          </p:nvPr>
        </p:nvSpPr>
        <p:spPr>
          <a:xfrm>
            <a:off x="2334784" y="9906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7139FA74-B832-4D15-B340-EE4819AAB22C}"/>
              </a:ext>
            </a:extLst>
          </p:cNvPr>
          <p:cNvGraphicFramePr>
            <a:graphicFrameLocks noGrp="1"/>
          </p:cNvGraphicFramePr>
          <p:nvPr>
            <p:extLst>
              <p:ext uri="{D42A27DB-BD31-4B8C-83A1-F6EECF244321}">
                <p14:modId xmlns:p14="http://schemas.microsoft.com/office/powerpoint/2010/main" val="2899602602"/>
              </p:ext>
            </p:extLst>
          </p:nvPr>
        </p:nvGraphicFramePr>
        <p:xfrm>
          <a:off x="1006475" y="2209800"/>
          <a:ext cx="12617450" cy="4817872"/>
        </p:xfrm>
        <a:graphic>
          <a:graphicData uri="http://schemas.openxmlformats.org/drawingml/2006/table">
            <a:tbl>
              <a:tblPr firstCol="1"/>
              <a:tblGrid>
                <a:gridCol w="12617450">
                  <a:extLst>
                    <a:ext uri="{9D8B030D-6E8A-4147-A177-3AD203B41FA5}">
                      <a16:colId xmlns:a16="http://schemas.microsoft.com/office/drawing/2014/main" val="334491523"/>
                    </a:ext>
                  </a:extLst>
                </a:gridCol>
              </a:tblGrid>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cardiac contractility modulation, vagal nerve stimulation, autonomic modulation, and renal denervation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3095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splanchnic nerve ablation splanchnic nerve ablation to reduce splanchnic vasoconstriction and volume redistribution in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84367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interatrial shunt, pericardiectomy, baroreceptor and neuromodulation, and renal denervation in HFpEF.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47780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Safety and efficacy of percutaneous or surgical interventions for tricuspid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91253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Clinical Outcomes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08419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Impact of therapies in patient-reported outcomes, including symptoms and QOL.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08623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addressing patient goals about care and care intensity as it intersects with disease trajectory.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75883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Real-world evidence data to characterize generalization of therapies in HF populations who may not have been represented in trials.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3966481"/>
                  </a:ext>
                </a:extLst>
              </a:tr>
            </a:tbl>
          </a:graphicData>
        </a:graphic>
      </p:graphicFrame>
    </p:spTree>
    <p:extLst>
      <p:ext uri="{BB962C8B-B14F-4D97-AF65-F5344CB8AC3E}">
        <p14:creationId xmlns:p14="http://schemas.microsoft.com/office/powerpoint/2010/main" val="38425171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203</a:t>
            </a:fld>
            <a:endParaRPr lang="en-US" dirty="0"/>
          </a:p>
        </p:txBody>
      </p:sp>
      <p:sp>
        <p:nvSpPr>
          <p:cNvPr id="3" name="Subtitle 5">
            <a:extLst>
              <a:ext uri="{FF2B5EF4-FFF2-40B4-BE49-F238E27FC236}">
                <a16:creationId xmlns:a16="http://schemas.microsoft.com/office/drawing/2014/main" id="{AC168D22-B001-4910-85E3-AC79D41B4DEA}"/>
              </a:ext>
            </a:extLst>
          </p:cNvPr>
          <p:cNvSpPr>
            <a:spLocks noGrp="1"/>
          </p:cNvSpPr>
          <p:nvPr>
            <p:ph type="subTitle" idx="1"/>
          </p:nvPr>
        </p:nvSpPr>
        <p:spPr>
          <a:xfrm>
            <a:off x="2334784" y="234655"/>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9FD500BB-078C-4672-A4CA-45CD3CD98459}"/>
              </a:ext>
            </a:extLst>
          </p:cNvPr>
          <p:cNvGraphicFramePr>
            <a:graphicFrameLocks noGrp="1"/>
          </p:cNvGraphicFramePr>
          <p:nvPr>
            <p:extLst>
              <p:ext uri="{D42A27DB-BD31-4B8C-83A1-F6EECF244321}">
                <p14:modId xmlns:p14="http://schemas.microsoft.com/office/powerpoint/2010/main" val="2026245874"/>
              </p:ext>
            </p:extLst>
          </p:nvPr>
        </p:nvGraphicFramePr>
        <p:xfrm>
          <a:off x="1006475" y="1221590"/>
          <a:ext cx="12617450" cy="6380226"/>
        </p:xfrm>
        <a:graphic>
          <a:graphicData uri="http://schemas.openxmlformats.org/drawingml/2006/table">
            <a:tbl>
              <a:tblPr firstCol="1"/>
              <a:tblGrid>
                <a:gridCol w="12617450">
                  <a:extLst>
                    <a:ext uri="{9D8B030D-6E8A-4147-A177-3AD203B41FA5}">
                      <a16:colId xmlns:a16="http://schemas.microsoft.com/office/drawing/2014/main" val="2330292434"/>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Systems of Care and Social Determinants of Health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53770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Implementation studies on how to develop a structured approach to patient participation in informed decision-making and goal setting through the continuum of HF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31064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Implementation science for adoption and optimization of GDMT by clinicians on how to initiate multiple or sequenced GDMT, how to integrate these into learning health systems and networks, and how to increase patient education and adherence.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49528"/>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Pragmatic studies on multidisciplinary new care models (e.g., cardiac teams for structural and valve management, shock teams, cardiometabolic clinics, telemedicine, digital health, cardiac rehabilitation at home or </a:t>
                      </a:r>
                      <a:r>
                        <a:rPr lang="en-US" sz="1800" dirty="0" err="1">
                          <a:effectLst/>
                          <a:latin typeface="Times New Roman" panose="02020603050405020304" pitchFamily="18" charset="0"/>
                          <a:ea typeface="Times New Roman" panose="02020603050405020304" pitchFamily="18" charset="0"/>
                        </a:rPr>
                        <a:t>postdischarge</a:t>
                      </a:r>
                      <a:r>
                        <a:rPr lang="en-US" sz="1800" dirty="0">
                          <a:effectLst/>
                          <a:latin typeface="Times New Roman" panose="02020603050405020304" pitchFamily="18" charset="0"/>
                          <a:ea typeface="Times New Roman" panose="02020603050405020304" pitchFamily="18" charset="0"/>
                        </a:rPr>
                        <a:t>, and palliative care).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428711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Studies on strategies to eliminate structural racism, disparities, and health inequities in HF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59043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Studies addressing evidence gaps in women, racial, and ethnic populations.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71665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Management strategies for palliative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7117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Identification of factors that lead to unwarranted variations in HF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975648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Identify characteristics of systems of care (e.g., disciplines and staffing, electronic health records, and models of care) that optimize GDMT before and after the discharge of hospitalized patients.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517601"/>
                  </a:ext>
                </a:extLst>
              </a:tr>
            </a:tbl>
          </a:graphicData>
        </a:graphic>
      </p:graphicFrame>
    </p:spTree>
    <p:extLst>
      <p:ext uri="{BB962C8B-B14F-4D97-AF65-F5344CB8AC3E}">
        <p14:creationId xmlns:p14="http://schemas.microsoft.com/office/powerpoint/2010/main" val="28346544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204</a:t>
            </a:fld>
            <a:endParaRPr lang="en-US" dirty="0"/>
          </a:p>
        </p:txBody>
      </p:sp>
      <p:sp>
        <p:nvSpPr>
          <p:cNvPr id="3" name="Subtitle 5">
            <a:extLst>
              <a:ext uri="{FF2B5EF4-FFF2-40B4-BE49-F238E27FC236}">
                <a16:creationId xmlns:a16="http://schemas.microsoft.com/office/drawing/2014/main" id="{33F820A2-CC68-4FF8-8F31-57FBC03C1278}"/>
              </a:ext>
            </a:extLst>
          </p:cNvPr>
          <p:cNvSpPr>
            <a:spLocks noGrp="1"/>
          </p:cNvSpPr>
          <p:nvPr>
            <p:ph type="subTitle" idx="1"/>
          </p:nvPr>
        </p:nvSpPr>
        <p:spPr>
          <a:xfrm>
            <a:off x="2334784" y="5334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13D5D4B3-C7B9-4F58-9F0D-E9D11F85FAC2}"/>
              </a:ext>
            </a:extLst>
          </p:cNvPr>
          <p:cNvGraphicFramePr>
            <a:graphicFrameLocks noGrp="1"/>
          </p:cNvGraphicFramePr>
          <p:nvPr>
            <p:extLst>
              <p:ext uri="{D42A27DB-BD31-4B8C-83A1-F6EECF244321}">
                <p14:modId xmlns:p14="http://schemas.microsoft.com/office/powerpoint/2010/main" val="1561863911"/>
              </p:ext>
            </p:extLst>
          </p:nvPr>
        </p:nvGraphicFramePr>
        <p:xfrm>
          <a:off x="1006475" y="1676400"/>
          <a:ext cx="12617450" cy="5366512"/>
        </p:xfrm>
        <a:graphic>
          <a:graphicData uri="http://schemas.openxmlformats.org/drawingml/2006/table">
            <a:tbl>
              <a:tblPr firstCol="1"/>
              <a:tblGrid>
                <a:gridCol w="12617450">
                  <a:extLst>
                    <a:ext uri="{9D8B030D-6E8A-4147-A177-3AD203B41FA5}">
                      <a16:colId xmlns:a16="http://schemas.microsoft.com/office/drawing/2014/main" val="842668738"/>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Comorbidities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24451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Further studies on rhythm control versus ablation in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674051"/>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Appropriate patient selection in evolving percutaneous approaches in VHD (e.g., timing and appropriate patient selection for TAVI, Mitraclip, tricuspid valve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34517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Effective and safe treatment options in CKD, sleep-disordered breathing, chronic lung disease, diabetes, depression, cognitive disorders, and iron deficiency.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062165"/>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transvenous stimulation of the phrenic nerve or role of nocturnal supplemental oxygen for treatment of central sleep apnea in patients with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2671132"/>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Efficacy and safety of weight loss management and treatment strategies in patients with HF and obesity.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70984"/>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nutritional and food supplementation in patients with HF and frailty and malnutrition.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1569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Efficacy and safety of GDMT in end-stage renal disease or in patients with eGFR &lt;30 mL/min/1.73 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595344"/>
                  </a:ext>
                </a:extLst>
              </a:tr>
            </a:tbl>
          </a:graphicData>
        </a:graphic>
      </p:graphicFrame>
    </p:spTree>
    <p:extLst>
      <p:ext uri="{BB962C8B-B14F-4D97-AF65-F5344CB8AC3E}">
        <p14:creationId xmlns:p14="http://schemas.microsoft.com/office/powerpoint/2010/main" val="345296156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205</a:t>
            </a:fld>
            <a:endParaRPr lang="en-US" dirty="0"/>
          </a:p>
        </p:txBody>
      </p:sp>
      <p:sp>
        <p:nvSpPr>
          <p:cNvPr id="3" name="Subtitle 5">
            <a:extLst>
              <a:ext uri="{FF2B5EF4-FFF2-40B4-BE49-F238E27FC236}">
                <a16:creationId xmlns:a16="http://schemas.microsoft.com/office/drawing/2014/main" id="{99E5C01B-9A6E-4633-AA6A-42F7FEF3AEE7}"/>
              </a:ext>
            </a:extLst>
          </p:cNvPr>
          <p:cNvSpPr>
            <a:spLocks noGrp="1"/>
          </p:cNvSpPr>
          <p:nvPr>
            <p:ph type="subTitle" idx="1"/>
          </p:nvPr>
        </p:nvSpPr>
        <p:spPr>
          <a:xfrm>
            <a:off x="2334784" y="533400"/>
            <a:ext cx="9960832" cy="954278"/>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33. Evidence Gaps and Future Research Directions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986C651F-A8B4-4043-A726-454CF4E05DD8}"/>
              </a:ext>
            </a:extLst>
          </p:cNvPr>
          <p:cNvGraphicFramePr>
            <a:graphicFrameLocks noGrp="1"/>
          </p:cNvGraphicFramePr>
          <p:nvPr>
            <p:extLst>
              <p:ext uri="{D42A27DB-BD31-4B8C-83A1-F6EECF244321}">
                <p14:modId xmlns:p14="http://schemas.microsoft.com/office/powerpoint/2010/main" val="1628026439"/>
              </p:ext>
            </p:extLst>
          </p:nvPr>
        </p:nvGraphicFramePr>
        <p:xfrm>
          <a:off x="1006475" y="1752600"/>
          <a:ext cx="12617450" cy="4269232"/>
        </p:xfrm>
        <a:graphic>
          <a:graphicData uri="http://schemas.openxmlformats.org/drawingml/2006/table">
            <a:tbl>
              <a:tblPr firstCol="1"/>
              <a:tblGrid>
                <a:gridCol w="12617450">
                  <a:extLst>
                    <a:ext uri="{9D8B030D-6E8A-4147-A177-3AD203B41FA5}">
                      <a16:colId xmlns:a16="http://schemas.microsoft.com/office/drawing/2014/main" val="2161973729"/>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Future/Novel Strategies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09278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Pharmacological therapies targeting novel pathways and endophenotypes.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61535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New device therapies, including percutaneous and durable mechanical support devices.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11577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Invasive (e.g., pulmonary artery pressure monitoring catheter) or noninvasive remote monitoring.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509949"/>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Studies on telehealth, digital health, apps, wearables technology, and artificial intelligence.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53634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Role of enrichment trials, adaptive trials, umbrella trials, basket trials, and machine learning–based trials.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381847"/>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Therapies targeting multiple cardiovascular, cardiometabolic, renovascular, and pathobiological mechanisms.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193853"/>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Novel dissemination and implementation techniques to identify patients with HF (e.g., natural language processing of electronic health records and automated analysis of cardiac imaging data) and to test and monitor proven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212443"/>
                  </a:ext>
                </a:extLst>
              </a:tr>
            </a:tbl>
          </a:graphicData>
        </a:graphic>
      </p:graphicFrame>
      <p:sp>
        <p:nvSpPr>
          <p:cNvPr id="6" name="TextBox 5">
            <a:extLst>
              <a:ext uri="{FF2B5EF4-FFF2-40B4-BE49-F238E27FC236}">
                <a16:creationId xmlns:a16="http://schemas.microsoft.com/office/drawing/2014/main" id="{EAAB479D-16D2-4F03-A82B-FDE1A23AF7BE}"/>
              </a:ext>
            </a:extLst>
          </p:cNvPr>
          <p:cNvSpPr txBox="1"/>
          <p:nvPr/>
        </p:nvSpPr>
        <p:spPr>
          <a:xfrm>
            <a:off x="1006475" y="6172200"/>
            <a:ext cx="11948515" cy="1200329"/>
          </a:xfrm>
          <a:prstGeom prst="rect">
            <a:avLst/>
          </a:prstGeom>
          <a:noFill/>
        </p:spPr>
        <p:txBody>
          <a:bodyPr wrap="square">
            <a:spAutoFit/>
          </a:bodyPr>
          <a:lstStyle/>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ARNi</a:t>
            </a:r>
            <a:r>
              <a:rPr lang="en-US" sz="1200" dirty="0">
                <a:latin typeface="Lub Dub Medium" panose="020B0603030403020204" pitchFamily="34" charset="0"/>
              </a:rPr>
              <a:t>, angiotensin receptor-</a:t>
            </a:r>
            <a:r>
              <a:rPr lang="en-US" sz="1200" dirty="0" err="1">
                <a:latin typeface="Lub Dub Medium" panose="020B0603030403020204" pitchFamily="34" charset="0"/>
              </a:rPr>
              <a:t>neprilysin</a:t>
            </a:r>
            <a:r>
              <a:rPr lang="en-US" sz="1200" dirty="0">
                <a:latin typeface="Lub Dub Medium" panose="020B0603030403020204" pitchFamily="34" charset="0"/>
              </a:rPr>
              <a:t> inhibitor; ATTR, transthyretin amyloidosis; BP, blood pressure; CKD, chronic kidney disease; COVID-19, coronavirus disease 2019; eGFR, estimated glomerular filtration rate; GDMT, guideline-directed medical therapy; HF, heart failure; </a:t>
            </a:r>
            <a:r>
              <a:rPr lang="en-US" sz="1200" dirty="0" err="1">
                <a:latin typeface="Lub Dub Medium" panose="020B0603030403020204" pitchFamily="34" charset="0"/>
              </a:rPr>
              <a:t>HFimpEF</a:t>
            </a:r>
            <a:r>
              <a:rPr lang="en-US" sz="1200" dirty="0">
                <a:latin typeface="Lub Dub Medium" panose="020B0603030403020204" pitchFamily="34" charset="0"/>
              </a:rPr>
              <a:t>, heart failure with improved ejection fraction; </a:t>
            </a:r>
            <a:r>
              <a:rPr lang="en-US" sz="1200" dirty="0" err="1">
                <a:latin typeface="Lub Dub Medium" panose="020B0603030403020204" pitchFamily="34" charset="0"/>
              </a:rPr>
              <a:t>HFmrEF</a:t>
            </a:r>
            <a:r>
              <a:rPr lang="en-US" sz="1200" dirty="0">
                <a:latin typeface="Lub Dub Medium" panose="020B0603030403020204" pitchFamily="34" charset="0"/>
              </a:rPr>
              <a:t>, heart failure with mildly reduced ejection fraction;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LV, left ventricular; MCS, mechanical circulatory support; MRA, mineralocorticoid receptor antagonist; PUFA, polyunsaturated fatty acid; QOL, quality of life; RV, right ventricular; SGLT1i, sodium-glucose cotransporter-1 inhibitors; SGLT2i, sodium-glucose cotransporter-2 inhibitors; TAVI, transcatheter aortic valve implantation; and VHD, valvular heart disease. </a:t>
            </a:r>
          </a:p>
        </p:txBody>
      </p:sp>
    </p:spTree>
    <p:extLst>
      <p:ext uri="{BB962C8B-B14F-4D97-AF65-F5344CB8AC3E}">
        <p14:creationId xmlns:p14="http://schemas.microsoft.com/office/powerpoint/2010/main" val="190880050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206</a:t>
            </a:fld>
            <a:endParaRPr lang="en-US" dirty="0"/>
          </a:p>
        </p:txBody>
      </p:sp>
      <p:sp>
        <p:nvSpPr>
          <p:cNvPr id="3" name="Subtitle 5">
            <a:extLst>
              <a:ext uri="{FF2B5EF4-FFF2-40B4-BE49-F238E27FC236}">
                <a16:creationId xmlns:a16="http://schemas.microsoft.com/office/drawing/2014/main" id="{96E71238-681D-451D-8E0D-D140839CB99F}"/>
              </a:ext>
            </a:extLst>
          </p:cNvPr>
          <p:cNvSpPr>
            <a:spLocks noGrp="1"/>
          </p:cNvSpPr>
          <p:nvPr>
            <p:ph type="subTitle" idx="1"/>
          </p:nvPr>
        </p:nvSpPr>
        <p:spPr>
          <a:xfrm>
            <a:off x="5472692" y="600962"/>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79F600CA-77AB-4738-BA69-9C2D0D68B6B8}"/>
              </a:ext>
            </a:extLst>
          </p:cNvPr>
          <p:cNvGraphicFramePr>
            <a:graphicFrameLocks noGrp="1"/>
          </p:cNvGraphicFramePr>
          <p:nvPr>
            <p:extLst>
              <p:ext uri="{D42A27DB-BD31-4B8C-83A1-F6EECF244321}">
                <p14:modId xmlns:p14="http://schemas.microsoft.com/office/powerpoint/2010/main" val="531652582"/>
              </p:ext>
            </p:extLst>
          </p:nvPr>
        </p:nvGraphicFramePr>
        <p:xfrm>
          <a:off x="4305300" y="1524000"/>
          <a:ext cx="6019800" cy="3429002"/>
        </p:xfrm>
        <a:graphic>
          <a:graphicData uri="http://schemas.openxmlformats.org/drawingml/2006/table">
            <a:tbl>
              <a:tblPr firstRow="1" firstCol="1" bandRow="1"/>
              <a:tblGrid>
                <a:gridCol w="1535277">
                  <a:extLst>
                    <a:ext uri="{9D8B030D-6E8A-4147-A177-3AD203B41FA5}">
                      <a16:colId xmlns:a16="http://schemas.microsoft.com/office/drawing/2014/main" val="3845999413"/>
                    </a:ext>
                  </a:extLst>
                </a:gridCol>
                <a:gridCol w="4484523">
                  <a:extLst>
                    <a:ext uri="{9D8B030D-6E8A-4147-A177-3AD203B41FA5}">
                      <a16:colId xmlns:a16="http://schemas.microsoft.com/office/drawing/2014/main" val="2166871093"/>
                    </a:ext>
                  </a:extLst>
                </a:gridCol>
              </a:tblGrid>
              <a:tr h="1041012">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Abbreviation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Meaning/Phrase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032844992"/>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ACEi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angiotensin-converting enzyme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914965"/>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acute coronary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71924"/>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angiotensin receptor-</a:t>
                      </a:r>
                      <a:r>
                        <a:rPr lang="en-US" sz="1800" dirty="0" err="1">
                          <a:effectLst/>
                          <a:latin typeface="Times New Roman" panose="02020603050405020304" pitchFamily="18" charset="0"/>
                          <a:ea typeface="Calibri" panose="020F0502020204030204" pitchFamily="34" charset="0"/>
                        </a:rPr>
                        <a:t>neprilysin</a:t>
                      </a:r>
                      <a:r>
                        <a:rPr lang="en-US" sz="1800" dirty="0">
                          <a:effectLst/>
                          <a:latin typeface="Times New Roman" panose="02020603050405020304" pitchFamily="18" charset="0"/>
                          <a:ea typeface="Calibri" panose="020F0502020204030204" pitchFamily="34" charset="0"/>
                        </a:rPr>
                        <a:t> inhibitor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80238"/>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ARB</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angiotensin (II) receptor blocker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1801230"/>
                  </a:ext>
                </a:extLst>
              </a:tr>
              <a:tr h="477598">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483359"/>
                  </a:ext>
                </a:extLst>
              </a:tr>
            </a:tbl>
          </a:graphicData>
        </a:graphic>
      </p:graphicFrame>
      <p:graphicFrame>
        <p:nvGraphicFramePr>
          <p:cNvPr id="5" name="Table 4">
            <a:extLst>
              <a:ext uri="{FF2B5EF4-FFF2-40B4-BE49-F238E27FC236}">
                <a16:creationId xmlns:a16="http://schemas.microsoft.com/office/drawing/2014/main" id="{A44DF235-7CE8-4339-BD20-2637E8C1B275}"/>
              </a:ext>
            </a:extLst>
          </p:cNvPr>
          <p:cNvGraphicFramePr>
            <a:graphicFrameLocks noGrp="1"/>
          </p:cNvGraphicFramePr>
          <p:nvPr>
            <p:extLst>
              <p:ext uri="{D42A27DB-BD31-4B8C-83A1-F6EECF244321}">
                <p14:modId xmlns:p14="http://schemas.microsoft.com/office/powerpoint/2010/main" val="1418253336"/>
              </p:ext>
            </p:extLst>
          </p:nvPr>
        </p:nvGraphicFramePr>
        <p:xfrm>
          <a:off x="4305300" y="4953002"/>
          <a:ext cx="6019800" cy="2408936"/>
        </p:xfrm>
        <a:graphic>
          <a:graphicData uri="http://schemas.openxmlformats.org/drawingml/2006/table">
            <a:tbl>
              <a:tblPr firstRow="1" firstCol="1" bandRow="1"/>
              <a:tblGrid>
                <a:gridCol w="1524000">
                  <a:extLst>
                    <a:ext uri="{9D8B030D-6E8A-4147-A177-3AD203B41FA5}">
                      <a16:colId xmlns:a16="http://schemas.microsoft.com/office/drawing/2014/main" val="3092683951"/>
                    </a:ext>
                  </a:extLst>
                </a:gridCol>
                <a:gridCol w="4495800">
                  <a:extLst>
                    <a:ext uri="{9D8B030D-6E8A-4147-A177-3AD203B41FA5}">
                      <a16:colId xmlns:a16="http://schemas.microsoft.com/office/drawing/2014/main" val="425755093"/>
                    </a:ext>
                  </a:extLst>
                </a:gridCol>
              </a:tblGrid>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AL-CM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immunoglobulin light chain amyloid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700174"/>
                  </a:ext>
                </a:extLst>
              </a:tr>
              <a:tr h="0">
                <a:tc>
                  <a:txBody>
                    <a:bodyPr/>
                    <a:lstStyle/>
                    <a:p>
                      <a:pPr marL="0" marR="0">
                        <a:lnSpc>
                          <a:spcPct val="200000"/>
                        </a:lnSpc>
                        <a:spcBef>
                          <a:spcPts val="0"/>
                        </a:spcBef>
                        <a:spcAft>
                          <a:spcPts val="0"/>
                        </a:spcAft>
                      </a:pPr>
                      <a:r>
                        <a:rPr lang="en-US" sz="1800" i="1">
                          <a:solidFill>
                            <a:srgbClr val="000000"/>
                          </a:solidFill>
                          <a:effectLst/>
                          <a:latin typeface="Times New Roman" panose="02020603050405020304" pitchFamily="18" charset="0"/>
                          <a:ea typeface="Times New Roman" panose="02020603050405020304" pitchFamily="18" charset="0"/>
                        </a:rPr>
                        <a:t>ATTR</a:t>
                      </a:r>
                      <a:r>
                        <a:rPr lang="en-US" sz="1800">
                          <a:solidFill>
                            <a:srgbClr val="000000"/>
                          </a:solidFill>
                          <a:effectLst/>
                          <a:latin typeface="Times New Roman" panose="02020603050405020304" pitchFamily="18" charset="0"/>
                          <a:ea typeface="Times New Roman" panose="02020603050405020304" pitchFamily="18" charset="0"/>
                        </a:rPr>
                        <a:t>-</a:t>
                      </a:r>
                      <a:r>
                        <a:rPr lang="en-US" sz="1800" i="1">
                          <a:solidFill>
                            <a:srgbClr val="000000"/>
                          </a:solidFill>
                          <a:effectLst/>
                          <a:latin typeface="Times New Roman" panose="02020603050405020304" pitchFamily="18" charset="0"/>
                          <a:ea typeface="Times New Roman" panose="02020603050405020304" pitchFamily="18" charset="0"/>
                        </a:rPr>
                        <a:t>CM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transthyretin amyloid cardiomyopathy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247160"/>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ATTRv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variant transthyretin amyloidosis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4497230"/>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ATTRwt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wild-type transthyretin amyloidosis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574494"/>
                  </a:ext>
                </a:extLst>
              </a:tr>
            </a:tbl>
          </a:graphicData>
        </a:graphic>
      </p:graphicFrame>
    </p:spTree>
    <p:extLst>
      <p:ext uri="{BB962C8B-B14F-4D97-AF65-F5344CB8AC3E}">
        <p14:creationId xmlns:p14="http://schemas.microsoft.com/office/powerpoint/2010/main" val="232094587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207</a:t>
            </a:fld>
            <a:endParaRPr lang="en-US" dirty="0"/>
          </a:p>
        </p:txBody>
      </p:sp>
      <p:sp>
        <p:nvSpPr>
          <p:cNvPr id="3" name="Subtitle 5">
            <a:extLst>
              <a:ext uri="{FF2B5EF4-FFF2-40B4-BE49-F238E27FC236}">
                <a16:creationId xmlns:a16="http://schemas.microsoft.com/office/drawing/2014/main" id="{0A6433D4-E95D-4E8A-859C-AF17F34C120F}"/>
              </a:ext>
            </a:extLst>
          </p:cNvPr>
          <p:cNvSpPr>
            <a:spLocks noGrp="1"/>
          </p:cNvSpPr>
          <p:nvPr>
            <p:ph type="subTitle" idx="1"/>
          </p:nvPr>
        </p:nvSpPr>
        <p:spPr>
          <a:xfrm>
            <a:off x="5472692" y="93345"/>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5" name="Table 4">
            <a:extLst>
              <a:ext uri="{FF2B5EF4-FFF2-40B4-BE49-F238E27FC236}">
                <a16:creationId xmlns:a16="http://schemas.microsoft.com/office/drawing/2014/main" id="{EC4C6570-D76D-47E3-9669-C27DE9379571}"/>
              </a:ext>
            </a:extLst>
          </p:cNvPr>
          <p:cNvGraphicFramePr>
            <a:graphicFrameLocks noGrp="1"/>
          </p:cNvGraphicFramePr>
          <p:nvPr>
            <p:extLst>
              <p:ext uri="{D42A27DB-BD31-4B8C-83A1-F6EECF244321}">
                <p14:modId xmlns:p14="http://schemas.microsoft.com/office/powerpoint/2010/main" val="1312685615"/>
              </p:ext>
            </p:extLst>
          </p:nvPr>
        </p:nvGraphicFramePr>
        <p:xfrm>
          <a:off x="3793675" y="626745"/>
          <a:ext cx="7043050" cy="6976110"/>
        </p:xfrm>
        <a:graphic>
          <a:graphicData uri="http://schemas.openxmlformats.org/drawingml/2006/table">
            <a:tbl>
              <a:tblPr firstRow="1" firstCol="1" bandRow="1"/>
              <a:tblGrid>
                <a:gridCol w="1542428">
                  <a:extLst>
                    <a:ext uri="{9D8B030D-6E8A-4147-A177-3AD203B41FA5}">
                      <a16:colId xmlns:a16="http://schemas.microsoft.com/office/drawing/2014/main" val="1539268866"/>
                    </a:ext>
                  </a:extLst>
                </a:gridCol>
                <a:gridCol w="5500622">
                  <a:extLst>
                    <a:ext uri="{9D8B030D-6E8A-4147-A177-3AD203B41FA5}">
                      <a16:colId xmlns:a16="http://schemas.microsoft.com/office/drawing/2014/main" val="1685659419"/>
                    </a:ext>
                  </a:extLst>
                </a:gridCol>
              </a:tblGrid>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54999"/>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CABG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coronary artery bypass graft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8093"/>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coronary artery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615916"/>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contractility modulation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129746"/>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congestive 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574009"/>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CKD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chronic kidney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653865"/>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cardiovascular magnetic resonance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558354"/>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coronavirus disease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917936"/>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cardiopulmonary exercise test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253854"/>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cardiac resynchronization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813535"/>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CRT-D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resynchronization therapy with defibrillation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58441"/>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CRT-P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resynchronization therapy with pacemaker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980424"/>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computed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5415997"/>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971377"/>
                  </a:ext>
                </a:extLst>
              </a:tr>
              <a:tr h="43580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CVP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central venous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943467"/>
                  </a:ext>
                </a:extLst>
              </a:tr>
            </a:tbl>
          </a:graphicData>
        </a:graphic>
      </p:graphicFrame>
    </p:spTree>
    <p:extLst>
      <p:ext uri="{BB962C8B-B14F-4D97-AF65-F5344CB8AC3E}">
        <p14:creationId xmlns:p14="http://schemas.microsoft.com/office/powerpoint/2010/main" val="15142274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208</a:t>
            </a:fld>
            <a:endParaRPr lang="en-US" dirty="0"/>
          </a:p>
        </p:txBody>
      </p:sp>
      <p:sp>
        <p:nvSpPr>
          <p:cNvPr id="3" name="Subtitle 5">
            <a:extLst>
              <a:ext uri="{FF2B5EF4-FFF2-40B4-BE49-F238E27FC236}">
                <a16:creationId xmlns:a16="http://schemas.microsoft.com/office/drawing/2014/main" id="{54C8A738-FA88-43F9-80B3-938C9934EE15}"/>
              </a:ext>
            </a:extLst>
          </p:cNvPr>
          <p:cNvSpPr>
            <a:spLocks noGrp="1"/>
          </p:cNvSpPr>
          <p:nvPr>
            <p:ph type="subTitle" idx="1"/>
          </p:nvPr>
        </p:nvSpPr>
        <p:spPr>
          <a:xfrm>
            <a:off x="5472692" y="25463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5" name="Table 4">
            <a:extLst>
              <a:ext uri="{FF2B5EF4-FFF2-40B4-BE49-F238E27FC236}">
                <a16:creationId xmlns:a16="http://schemas.microsoft.com/office/drawing/2014/main" id="{C2863016-AB1B-4E89-A010-5E1FEA0468EC}"/>
              </a:ext>
            </a:extLst>
          </p:cNvPr>
          <p:cNvGraphicFramePr>
            <a:graphicFrameLocks noGrp="1"/>
          </p:cNvGraphicFramePr>
          <p:nvPr>
            <p:extLst>
              <p:ext uri="{D42A27DB-BD31-4B8C-83A1-F6EECF244321}">
                <p14:modId xmlns:p14="http://schemas.microsoft.com/office/powerpoint/2010/main" val="3194042361"/>
              </p:ext>
            </p:extLst>
          </p:nvPr>
        </p:nvGraphicFramePr>
        <p:xfrm>
          <a:off x="3869875" y="859282"/>
          <a:ext cx="6890650" cy="6511036"/>
        </p:xfrm>
        <a:graphic>
          <a:graphicData uri="http://schemas.openxmlformats.org/drawingml/2006/table">
            <a:tbl>
              <a:tblPr firstRow="1" firstCol="1" bandRow="1"/>
              <a:tblGrid>
                <a:gridCol w="1509052">
                  <a:extLst>
                    <a:ext uri="{9D8B030D-6E8A-4147-A177-3AD203B41FA5}">
                      <a16:colId xmlns:a16="http://schemas.microsoft.com/office/drawing/2014/main" val="3752116109"/>
                    </a:ext>
                  </a:extLst>
                </a:gridCol>
                <a:gridCol w="5381598">
                  <a:extLst>
                    <a:ext uri="{9D8B030D-6E8A-4147-A177-3AD203B41FA5}">
                      <a16:colId xmlns:a16="http://schemas.microsoft.com/office/drawing/2014/main" val="2798264212"/>
                    </a:ext>
                  </a:extLst>
                </a:gridCol>
              </a:tblGrid>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DOAC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direct-acting oral anticoagulants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336936"/>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DPP-4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dipeptidyl peptidase-4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199803"/>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electrocardiogram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1760520"/>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30033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eGFR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estimated glomerular filtration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734675"/>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U.S. Food and Drug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708145"/>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FLC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free light chain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06834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guideline-directed medical therapy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626311"/>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62640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HFimpEF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heart failure with improved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252614"/>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HFmrEF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 with mildly reduced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419711"/>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HFpEF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 with preserved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387557"/>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HFrEF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heart failure with reduced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211419"/>
                  </a:ext>
                </a:extLst>
              </a:tr>
              <a:tr h="46264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implantable cardioverter-defibrillator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848015"/>
                  </a:ext>
                </a:extLst>
              </a:tr>
            </a:tbl>
          </a:graphicData>
        </a:graphic>
      </p:graphicFrame>
    </p:spTree>
    <p:extLst>
      <p:ext uri="{BB962C8B-B14F-4D97-AF65-F5344CB8AC3E}">
        <p14:creationId xmlns:p14="http://schemas.microsoft.com/office/powerpoint/2010/main" val="37808170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209</a:t>
            </a:fld>
            <a:endParaRPr lang="en-US" dirty="0"/>
          </a:p>
        </p:txBody>
      </p:sp>
      <p:sp>
        <p:nvSpPr>
          <p:cNvPr id="3" name="Subtitle 5">
            <a:extLst>
              <a:ext uri="{FF2B5EF4-FFF2-40B4-BE49-F238E27FC236}">
                <a16:creationId xmlns:a16="http://schemas.microsoft.com/office/drawing/2014/main" id="{B9EA1978-CF56-42AE-B3E5-1BBB150DB913}"/>
              </a:ext>
            </a:extLst>
          </p:cNvPr>
          <p:cNvSpPr>
            <a:spLocks noGrp="1"/>
          </p:cNvSpPr>
          <p:nvPr>
            <p:ph type="subTitle" idx="1"/>
          </p:nvPr>
        </p:nvSpPr>
        <p:spPr>
          <a:xfrm>
            <a:off x="5472692" y="25463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030C9806-A859-4300-BEC6-C399AB642707}"/>
              </a:ext>
            </a:extLst>
          </p:cNvPr>
          <p:cNvGraphicFramePr>
            <a:graphicFrameLocks noGrp="1"/>
          </p:cNvGraphicFramePr>
          <p:nvPr>
            <p:extLst>
              <p:ext uri="{D42A27DB-BD31-4B8C-83A1-F6EECF244321}">
                <p14:modId xmlns:p14="http://schemas.microsoft.com/office/powerpoint/2010/main" val="4275810958"/>
              </p:ext>
            </p:extLst>
          </p:nvPr>
        </p:nvGraphicFramePr>
        <p:xfrm>
          <a:off x="4327075" y="990600"/>
          <a:ext cx="5976250" cy="4724400"/>
        </p:xfrm>
        <a:graphic>
          <a:graphicData uri="http://schemas.openxmlformats.org/drawingml/2006/table">
            <a:tbl>
              <a:tblPr firstRow="1" firstCol="1" bandRow="1"/>
              <a:tblGrid>
                <a:gridCol w="1308799">
                  <a:extLst>
                    <a:ext uri="{9D8B030D-6E8A-4147-A177-3AD203B41FA5}">
                      <a16:colId xmlns:a16="http://schemas.microsoft.com/office/drawing/2014/main" val="2628209220"/>
                    </a:ext>
                  </a:extLst>
                </a:gridCol>
                <a:gridCol w="4667451">
                  <a:extLst>
                    <a:ext uri="{9D8B030D-6E8A-4147-A177-3AD203B41FA5}">
                      <a16:colId xmlns:a16="http://schemas.microsoft.com/office/drawing/2014/main" val="3428633121"/>
                    </a:ext>
                  </a:extLst>
                </a:gridCol>
              </a:tblGrid>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immunofixation electrophoresis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285159"/>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LBBB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bundle branch block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915929"/>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532201"/>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 assist device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84395"/>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LVEDV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 end-diastolic volume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011056"/>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left ventricular ejection fraction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95470"/>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LVH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left ventricular hypertrophy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921480"/>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mechanical circulatory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924828"/>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myocardial infarction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520121"/>
                  </a:ext>
                </a:extLst>
              </a:tr>
              <a:tr h="47244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mitral regurgitation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757758"/>
                  </a:ext>
                </a:extLst>
              </a:tr>
            </a:tbl>
          </a:graphicData>
        </a:graphic>
      </p:graphicFrame>
      <p:graphicFrame>
        <p:nvGraphicFramePr>
          <p:cNvPr id="5" name="Table 4">
            <a:extLst>
              <a:ext uri="{FF2B5EF4-FFF2-40B4-BE49-F238E27FC236}">
                <a16:creationId xmlns:a16="http://schemas.microsoft.com/office/drawing/2014/main" id="{63A1DB39-CA46-4C71-9F1A-AEF46CBE8306}"/>
              </a:ext>
            </a:extLst>
          </p:cNvPr>
          <p:cNvGraphicFramePr>
            <a:graphicFrameLocks noGrp="1"/>
          </p:cNvGraphicFramePr>
          <p:nvPr>
            <p:extLst>
              <p:ext uri="{D42A27DB-BD31-4B8C-83A1-F6EECF244321}">
                <p14:modId xmlns:p14="http://schemas.microsoft.com/office/powerpoint/2010/main" val="3679939571"/>
              </p:ext>
            </p:extLst>
          </p:nvPr>
        </p:nvGraphicFramePr>
        <p:xfrm>
          <a:off x="4327075" y="5715000"/>
          <a:ext cx="5976250" cy="1752600"/>
        </p:xfrm>
        <a:graphic>
          <a:graphicData uri="http://schemas.openxmlformats.org/drawingml/2006/table">
            <a:tbl>
              <a:tblPr firstRow="1" firstCol="1" bandRow="1"/>
              <a:tblGrid>
                <a:gridCol w="1308799">
                  <a:extLst>
                    <a:ext uri="{9D8B030D-6E8A-4147-A177-3AD203B41FA5}">
                      <a16:colId xmlns:a16="http://schemas.microsoft.com/office/drawing/2014/main" val="3264905119"/>
                    </a:ext>
                  </a:extLst>
                </a:gridCol>
                <a:gridCol w="4667451">
                  <a:extLst>
                    <a:ext uri="{9D8B030D-6E8A-4147-A177-3AD203B41FA5}">
                      <a16:colId xmlns:a16="http://schemas.microsoft.com/office/drawing/2014/main" val="1724166738"/>
                    </a:ext>
                  </a:extLst>
                </a:gridCol>
              </a:tblGrid>
              <a:tr h="584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mineralocorticoid receptor antagonist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684597"/>
                  </a:ext>
                </a:extLst>
              </a:tr>
              <a:tr h="584200">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mitral valve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515057"/>
                  </a:ext>
                </a:extLst>
              </a:tr>
              <a:tr h="584200">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NSAID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nonsteroidal anti-inflammatory drug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580195"/>
                  </a:ext>
                </a:extLst>
              </a:tr>
            </a:tbl>
          </a:graphicData>
        </a:graphic>
      </p:graphicFrame>
    </p:spTree>
    <p:extLst>
      <p:ext uri="{BB962C8B-B14F-4D97-AF65-F5344CB8AC3E}">
        <p14:creationId xmlns:p14="http://schemas.microsoft.com/office/powerpoint/2010/main" val="284878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E2F3C23-3728-40BA-B68B-EE30F2522F1E}"/>
              </a:ext>
            </a:extLst>
          </p:cNvPr>
          <p:cNvSpPr>
            <a:spLocks noGrp="1"/>
          </p:cNvSpPr>
          <p:nvPr>
            <p:ph type="subTitle" idx="1"/>
          </p:nvPr>
        </p:nvSpPr>
        <p:spPr>
          <a:xfrm>
            <a:off x="4343400" y="533400"/>
            <a:ext cx="5943600" cy="572937"/>
          </a:xfrm>
        </p:spPr>
        <p:txBody>
          <a:bodyPr/>
          <a:lstStyle/>
          <a:p>
            <a:r>
              <a:rPr lang="en-US" sz="2800" b="1" dirty="0"/>
              <a:t>Figure 2. Trajectory of Class C HF</a:t>
            </a:r>
          </a:p>
        </p:txBody>
      </p:sp>
      <p:sp>
        <p:nvSpPr>
          <p:cNvPr id="4" name="Slide Number Placeholder 3">
            <a:extLst>
              <a:ext uri="{FF2B5EF4-FFF2-40B4-BE49-F238E27FC236}">
                <a16:creationId xmlns:a16="http://schemas.microsoft.com/office/drawing/2014/main" id="{E11E1B46-269B-4DD5-80D1-36962BBCA913}"/>
              </a:ext>
            </a:extLst>
          </p:cNvPr>
          <p:cNvSpPr>
            <a:spLocks noGrp="1"/>
          </p:cNvSpPr>
          <p:nvPr>
            <p:ph type="sldNum" sz="quarter" idx="4"/>
          </p:nvPr>
        </p:nvSpPr>
        <p:spPr/>
        <p:txBody>
          <a:bodyPr/>
          <a:lstStyle/>
          <a:p>
            <a:fld id="{01CD3B2E-BC1C-6C4D-9D91-A67B950EE325}" type="slidenum">
              <a:rPr lang="en-US" smtClean="0"/>
              <a:pPr/>
              <a:t>21</a:t>
            </a:fld>
            <a:endParaRPr lang="en-US" dirty="0"/>
          </a:p>
        </p:txBody>
      </p:sp>
      <p:pic>
        <p:nvPicPr>
          <p:cNvPr id="6" name="Picture 5">
            <a:extLst>
              <a:ext uri="{FF2B5EF4-FFF2-40B4-BE49-F238E27FC236}">
                <a16:creationId xmlns:a16="http://schemas.microsoft.com/office/drawing/2014/main" id="{3AEC9125-3D2F-4218-AB11-7712D731B8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32019"/>
            <a:ext cx="10967403" cy="6381961"/>
          </a:xfrm>
          <a:prstGeom prst="rect">
            <a:avLst/>
          </a:prstGeom>
          <a:noFill/>
          <a:ln>
            <a:noFill/>
          </a:ln>
        </p:spPr>
      </p:pic>
      <p:sp>
        <p:nvSpPr>
          <p:cNvPr id="8" name="TextBox 7">
            <a:extLst>
              <a:ext uri="{FF2B5EF4-FFF2-40B4-BE49-F238E27FC236}">
                <a16:creationId xmlns:a16="http://schemas.microsoft.com/office/drawing/2014/main" id="{E612F858-2ADF-4ACE-B725-B37C2FE64F26}"/>
              </a:ext>
            </a:extLst>
          </p:cNvPr>
          <p:cNvSpPr txBox="1"/>
          <p:nvPr/>
        </p:nvSpPr>
        <p:spPr>
          <a:xfrm>
            <a:off x="195897" y="3697248"/>
            <a:ext cx="2057400" cy="4370427"/>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The trajectory of stage C HF is displayed.  Patients whose symptoms and signs of HF are resolved are still stage C and should be treated accordingly.  If all HF symptoms, signs, and structural abnormalities resolve, the patient is considered to have HF in remission.</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*Full resolution of structural and functional cardiac abnormalities is uncommon.</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HF indicates heart failure; and LV, left ventricular.</a:t>
            </a:r>
            <a:endParaRPr lang="en-US" sz="1200" b="1" dirty="0">
              <a:effectLst/>
              <a:latin typeface="Lub Dub Medium" panose="020B0603030403020204" pitchFamily="34" charset="0"/>
              <a:ea typeface="Times New Roman" panose="02020603050405020304" pitchFamily="18" charset="0"/>
            </a:endParaRPr>
          </a:p>
          <a:p>
            <a:br>
              <a:rPr lang="en-US" sz="1200" dirty="0">
                <a:effectLst/>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44800808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210</a:t>
            </a:fld>
            <a:endParaRPr lang="en-US" dirty="0"/>
          </a:p>
        </p:txBody>
      </p:sp>
      <p:sp>
        <p:nvSpPr>
          <p:cNvPr id="3" name="Subtitle 5">
            <a:extLst>
              <a:ext uri="{FF2B5EF4-FFF2-40B4-BE49-F238E27FC236}">
                <a16:creationId xmlns:a16="http://schemas.microsoft.com/office/drawing/2014/main" id="{D682FAE2-FC80-46FF-B3F1-54D056CC2D58}"/>
              </a:ext>
            </a:extLst>
          </p:cNvPr>
          <p:cNvSpPr>
            <a:spLocks noGrp="1"/>
          </p:cNvSpPr>
          <p:nvPr>
            <p:ph type="subTitle" idx="1"/>
          </p:nvPr>
        </p:nvSpPr>
        <p:spPr>
          <a:xfrm>
            <a:off x="5472692" y="15240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224D5504-A956-4044-A493-761DCB4DDFBF}"/>
              </a:ext>
            </a:extLst>
          </p:cNvPr>
          <p:cNvGraphicFramePr>
            <a:graphicFrameLocks noGrp="1"/>
          </p:cNvGraphicFramePr>
          <p:nvPr>
            <p:extLst>
              <p:ext uri="{D42A27DB-BD31-4B8C-83A1-F6EECF244321}">
                <p14:modId xmlns:p14="http://schemas.microsoft.com/office/powerpoint/2010/main" val="797691982"/>
              </p:ext>
            </p:extLst>
          </p:nvPr>
        </p:nvGraphicFramePr>
        <p:xfrm>
          <a:off x="3771900" y="810639"/>
          <a:ext cx="7086600" cy="6608322"/>
        </p:xfrm>
        <a:graphic>
          <a:graphicData uri="http://schemas.openxmlformats.org/drawingml/2006/table">
            <a:tbl>
              <a:tblPr firstRow="1" firstCol="1" bandRow="1"/>
              <a:tblGrid>
                <a:gridCol w="1551965">
                  <a:extLst>
                    <a:ext uri="{9D8B030D-6E8A-4147-A177-3AD203B41FA5}">
                      <a16:colId xmlns:a16="http://schemas.microsoft.com/office/drawing/2014/main" val="1876663684"/>
                    </a:ext>
                  </a:extLst>
                </a:gridCol>
                <a:gridCol w="5534635">
                  <a:extLst>
                    <a:ext uri="{9D8B030D-6E8A-4147-A177-3AD203B41FA5}">
                      <a16:colId xmlns:a16="http://schemas.microsoft.com/office/drawing/2014/main" val="672270915"/>
                    </a:ext>
                  </a:extLst>
                </a:gridCol>
              </a:tblGrid>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NSVT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nonsustained ventricular tachycardia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5183370"/>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NT-proBNP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N-terminal prohormone of B-type natriuretic peptide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835553"/>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NYHA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New York Heart Association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290952"/>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QALY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quality-adjusted life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196129"/>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quality of life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440834"/>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pulmonary artery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6787858"/>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PCWP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pulmonary capillary wedge pressure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242413"/>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positron emission tomography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260402"/>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PPAR-γ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peroxisome proliferator-activated receptor gamma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07661"/>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PUFA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polyunsaturated fatty acid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771697"/>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right atrial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75473"/>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renin-angiotensin-aldosterone system inhibitor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445497"/>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randomized controlled trial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822000"/>
                  </a:ext>
                </a:extLst>
              </a:tr>
              <a:tr h="472023">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right ventricular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934264"/>
                  </a:ext>
                </a:extLst>
              </a:tr>
            </a:tbl>
          </a:graphicData>
        </a:graphic>
      </p:graphicFrame>
    </p:spTree>
    <p:extLst>
      <p:ext uri="{BB962C8B-B14F-4D97-AF65-F5344CB8AC3E}">
        <p14:creationId xmlns:p14="http://schemas.microsoft.com/office/powerpoint/2010/main" val="225281318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2C934C-FEC9-4E5E-8B83-DB44CA32C986}"/>
              </a:ext>
            </a:extLst>
          </p:cNvPr>
          <p:cNvSpPr>
            <a:spLocks noGrp="1"/>
          </p:cNvSpPr>
          <p:nvPr>
            <p:ph type="sldNum" sz="quarter" idx="4"/>
          </p:nvPr>
        </p:nvSpPr>
        <p:spPr/>
        <p:txBody>
          <a:bodyPr/>
          <a:lstStyle/>
          <a:p>
            <a:fld id="{01CD3B2E-BC1C-6C4D-9D91-A67B950EE325}" type="slidenum">
              <a:rPr lang="en-US" smtClean="0"/>
              <a:pPr/>
              <a:t>211</a:t>
            </a:fld>
            <a:endParaRPr lang="en-US" dirty="0"/>
          </a:p>
        </p:txBody>
      </p:sp>
      <p:sp>
        <p:nvSpPr>
          <p:cNvPr id="3" name="Subtitle 5">
            <a:extLst>
              <a:ext uri="{FF2B5EF4-FFF2-40B4-BE49-F238E27FC236}">
                <a16:creationId xmlns:a16="http://schemas.microsoft.com/office/drawing/2014/main" id="{3B5002FA-132B-4834-93F1-EA6B6A8B91CE}"/>
              </a:ext>
            </a:extLst>
          </p:cNvPr>
          <p:cNvSpPr>
            <a:spLocks noGrp="1"/>
          </p:cNvSpPr>
          <p:nvPr>
            <p:ph type="subTitle" idx="1"/>
          </p:nvPr>
        </p:nvSpPr>
        <p:spPr>
          <a:xfrm>
            <a:off x="5472692" y="381000"/>
            <a:ext cx="3685016" cy="533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Abbreviations</a:t>
            </a:r>
            <a:endParaRPr lang="en-US" dirty="0"/>
          </a:p>
        </p:txBody>
      </p:sp>
      <p:graphicFrame>
        <p:nvGraphicFramePr>
          <p:cNvPr id="2" name="Table 1">
            <a:extLst>
              <a:ext uri="{FF2B5EF4-FFF2-40B4-BE49-F238E27FC236}">
                <a16:creationId xmlns:a16="http://schemas.microsoft.com/office/drawing/2014/main" id="{22870907-718D-48FF-8D6E-61CF7F0E1AB9}"/>
              </a:ext>
            </a:extLst>
          </p:cNvPr>
          <p:cNvGraphicFramePr>
            <a:graphicFrameLocks noGrp="1"/>
          </p:cNvGraphicFramePr>
          <p:nvPr>
            <p:extLst>
              <p:ext uri="{D42A27DB-BD31-4B8C-83A1-F6EECF244321}">
                <p14:modId xmlns:p14="http://schemas.microsoft.com/office/powerpoint/2010/main" val="2422204437"/>
              </p:ext>
            </p:extLst>
          </p:nvPr>
        </p:nvGraphicFramePr>
        <p:xfrm>
          <a:off x="4098475" y="1219200"/>
          <a:ext cx="6433450" cy="5609844"/>
        </p:xfrm>
        <a:graphic>
          <a:graphicData uri="http://schemas.openxmlformats.org/drawingml/2006/table">
            <a:tbl>
              <a:tblPr firstRow="1" firstCol="1" bandRow="1"/>
              <a:tblGrid>
                <a:gridCol w="1408925">
                  <a:extLst>
                    <a:ext uri="{9D8B030D-6E8A-4147-A177-3AD203B41FA5}">
                      <a16:colId xmlns:a16="http://schemas.microsoft.com/office/drawing/2014/main" val="3232825220"/>
                    </a:ext>
                  </a:extLst>
                </a:gridCol>
                <a:gridCol w="5024525">
                  <a:extLst>
                    <a:ext uri="{9D8B030D-6E8A-4147-A177-3AD203B41FA5}">
                      <a16:colId xmlns:a16="http://schemas.microsoft.com/office/drawing/2014/main" val="443511305"/>
                    </a:ext>
                  </a:extLst>
                </a:gridCol>
              </a:tblGrid>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sudden cardiac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80530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SGLT2i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sodium-glucose cotransporter-2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351769"/>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SPECT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786130" algn="l"/>
                        </a:tabLst>
                      </a:pPr>
                      <a:r>
                        <a:rPr lang="en-US" sz="1800">
                          <a:effectLst/>
                          <a:latin typeface="Times New Roman" panose="02020603050405020304" pitchFamily="18" charset="0"/>
                          <a:ea typeface="Times New Roman" panose="02020603050405020304" pitchFamily="18" charset="0"/>
                        </a:rPr>
                        <a:t>single photon emission 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620348"/>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99mTc-PYP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786130" algn="l"/>
                        </a:tabLst>
                      </a:pPr>
                      <a:r>
                        <a:rPr lang="en-US" sz="1800">
                          <a:effectLst/>
                          <a:latin typeface="Times New Roman" panose="02020603050405020304" pitchFamily="18" charset="0"/>
                          <a:ea typeface="Times New Roman" panose="02020603050405020304" pitchFamily="18" charset="0"/>
                        </a:rPr>
                        <a:t>technetium pyrophosphate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2767409"/>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transesophageal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00741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transcatheter mitral edge-to-edge repair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3980204"/>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transthoracic echocardiogram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03992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ventricular arrhythmia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340593"/>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ventricular fibrillation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291887"/>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VHD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valvular heart disease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673612"/>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VO</a:t>
                      </a:r>
                      <a:r>
                        <a:rPr lang="en-US" sz="1800"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oxygen consumption/oxygen uptake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527669"/>
                  </a:ext>
                </a:extLst>
              </a:tr>
              <a:tr h="4674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ventricular tachycardia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638012"/>
                  </a:ext>
                </a:extLst>
              </a:tr>
            </a:tbl>
          </a:graphicData>
        </a:graphic>
      </p:graphicFrame>
    </p:spTree>
    <p:extLst>
      <p:ext uri="{BB962C8B-B14F-4D97-AF65-F5344CB8AC3E}">
        <p14:creationId xmlns:p14="http://schemas.microsoft.com/office/powerpoint/2010/main" val="3082098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1ED90D5-0770-445D-AB89-6AB6B0069AC2}"/>
              </a:ext>
            </a:extLst>
          </p:cNvPr>
          <p:cNvSpPr>
            <a:spLocks noGrp="1"/>
          </p:cNvSpPr>
          <p:nvPr>
            <p:ph type="subTitle" idx="1"/>
          </p:nvPr>
        </p:nvSpPr>
        <p:spPr>
          <a:xfrm>
            <a:off x="4114800" y="914400"/>
            <a:ext cx="6400800" cy="572937"/>
          </a:xfrm>
        </p:spPr>
        <p:txBody>
          <a:bodyPr/>
          <a:lstStyle/>
          <a:p>
            <a:r>
              <a:rPr lang="en-US" sz="2800" b="1" dirty="0"/>
              <a:t>Table 4. Classification of HF by LVEF </a:t>
            </a:r>
          </a:p>
        </p:txBody>
      </p:sp>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22</a:t>
            </a:fld>
            <a:endParaRPr lang="en-US" dirty="0"/>
          </a:p>
        </p:txBody>
      </p:sp>
      <p:graphicFrame>
        <p:nvGraphicFramePr>
          <p:cNvPr id="7" name="Table 6">
            <a:extLst>
              <a:ext uri="{FF2B5EF4-FFF2-40B4-BE49-F238E27FC236}">
                <a16:creationId xmlns:a16="http://schemas.microsoft.com/office/drawing/2014/main" id="{2C87E363-9211-4CEC-92C3-93DEFFF9C21D}"/>
              </a:ext>
            </a:extLst>
          </p:cNvPr>
          <p:cNvGraphicFramePr>
            <a:graphicFrameLocks noGrp="1"/>
          </p:cNvGraphicFramePr>
          <p:nvPr>
            <p:extLst>
              <p:ext uri="{D42A27DB-BD31-4B8C-83A1-F6EECF244321}">
                <p14:modId xmlns:p14="http://schemas.microsoft.com/office/powerpoint/2010/main" val="3367384965"/>
              </p:ext>
            </p:extLst>
          </p:nvPr>
        </p:nvGraphicFramePr>
        <p:xfrm>
          <a:off x="1006475" y="1871559"/>
          <a:ext cx="12617450" cy="4598100"/>
        </p:xfrm>
        <a:graphic>
          <a:graphicData uri="http://schemas.openxmlformats.org/drawingml/2006/table">
            <a:tbl>
              <a:tblPr firstRow="1" firstCol="1" bandRow="1"/>
              <a:tblGrid>
                <a:gridCol w="3812993">
                  <a:extLst>
                    <a:ext uri="{9D8B030D-6E8A-4147-A177-3AD203B41FA5}">
                      <a16:colId xmlns:a16="http://schemas.microsoft.com/office/drawing/2014/main" val="625358280"/>
                    </a:ext>
                  </a:extLst>
                </a:gridCol>
                <a:gridCol w="8804457">
                  <a:extLst>
                    <a:ext uri="{9D8B030D-6E8A-4147-A177-3AD203B41FA5}">
                      <a16:colId xmlns:a16="http://schemas.microsoft.com/office/drawing/2014/main" val="19930722"/>
                    </a:ext>
                  </a:extLst>
                </a:gridCol>
              </a:tblGrid>
              <a:tr h="0">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Type of HF According to LVEF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Criteria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580492883"/>
                  </a:ext>
                </a:extLst>
              </a:tr>
              <a:tr h="0">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HFrEF (HF with reduced EF)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LVEF ≤40%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9CC2E5"/>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512385"/>
                  </a:ext>
                </a:extLst>
              </a:tr>
              <a:tr h="0">
                <a:tc>
                  <a:txBody>
                    <a:bodyPr/>
                    <a:lstStyle/>
                    <a:p>
                      <a:pPr marL="0" marR="0">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HFimpEF  (HF with improved EF)</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Previous LVEF ≤40% and a follow-up measurement of LVEF &gt;40%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178268"/>
                  </a:ext>
                </a:extLst>
              </a:tr>
              <a:tr h="0">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HFmrEF  (HF with mildly reduced EF)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LVEF 41%–49%</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Evidence of spontaneous or provokable increased LV filling pressures (e.g., elevated natriuretic peptide, noninvasive and invasive hemodynamic measurement)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348099"/>
                  </a:ext>
                </a:extLst>
              </a:tr>
              <a:tr h="0">
                <a:tc>
                  <a:txBody>
                    <a:bodyPr/>
                    <a:lstStyle/>
                    <a:p>
                      <a:pPr marL="0" marR="0">
                        <a:lnSpc>
                          <a:spcPct val="200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HFpEF</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(HF with preserved EF)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LVEF ≥50%</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Evidence of spontaneous or provokable increased LV filling pressures (e.g., elevated natriuretic peptide, noninvasive and invasive hemodynamic measurement)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952649"/>
                  </a:ext>
                </a:extLst>
              </a:tr>
            </a:tbl>
          </a:graphicData>
        </a:graphic>
      </p:graphicFrame>
      <p:sp>
        <p:nvSpPr>
          <p:cNvPr id="9" name="TextBox 8">
            <a:extLst>
              <a:ext uri="{FF2B5EF4-FFF2-40B4-BE49-F238E27FC236}">
                <a16:creationId xmlns:a16="http://schemas.microsoft.com/office/drawing/2014/main" id="{17C6CE91-8AE4-43E5-A2C2-4C74F7661958}"/>
              </a:ext>
            </a:extLst>
          </p:cNvPr>
          <p:cNvSpPr txBox="1"/>
          <p:nvPr/>
        </p:nvSpPr>
        <p:spPr>
          <a:xfrm>
            <a:off x="914400" y="6556287"/>
            <a:ext cx="7543800" cy="276999"/>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HF indicates heart failure; LV, left ventricular; and LVEF, left ventricular ejection fraction.</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6613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BA14C0-B763-402C-8ADA-4DD14FFDD6AC}"/>
              </a:ext>
            </a:extLst>
          </p:cNvPr>
          <p:cNvSpPr>
            <a:spLocks noGrp="1"/>
          </p:cNvSpPr>
          <p:nvPr>
            <p:ph type="subTitle" idx="1"/>
          </p:nvPr>
        </p:nvSpPr>
        <p:spPr>
          <a:xfrm>
            <a:off x="2133600" y="457200"/>
            <a:ext cx="10363200" cy="572937"/>
          </a:xfrm>
        </p:spPr>
        <p:txBody>
          <a:bodyPr/>
          <a:lstStyle/>
          <a:p>
            <a:r>
              <a:rPr lang="en-US" sz="2800" b="1" dirty="0"/>
              <a:t>Figure 3. Classification and Trajectories of HF Based on LVEF </a:t>
            </a:r>
          </a:p>
        </p:txBody>
      </p:sp>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23</a:t>
            </a:fld>
            <a:endParaRPr lang="en-US" dirty="0"/>
          </a:p>
        </p:txBody>
      </p:sp>
      <p:pic>
        <p:nvPicPr>
          <p:cNvPr id="5" name="Picture 4" descr="Graphical user interface&#10;&#10;Description automatically generated">
            <a:extLst>
              <a:ext uri="{FF2B5EF4-FFF2-40B4-BE49-F238E27FC236}">
                <a16:creationId xmlns:a16="http://schemas.microsoft.com/office/drawing/2014/main" id="{AB9E18D7-7A13-4664-A8FF-577D9BB33B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5281" y="1030137"/>
            <a:ext cx="6319838" cy="6502434"/>
          </a:xfrm>
          <a:prstGeom prst="rect">
            <a:avLst/>
          </a:prstGeom>
          <a:noFill/>
          <a:ln>
            <a:noFill/>
          </a:ln>
        </p:spPr>
      </p:pic>
    </p:spTree>
    <p:extLst>
      <p:ext uri="{BB962C8B-B14F-4D97-AF65-F5344CB8AC3E}">
        <p14:creationId xmlns:p14="http://schemas.microsoft.com/office/powerpoint/2010/main" val="56562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1ED90D5-0770-445D-AB89-6AB6B0069AC2}"/>
              </a:ext>
            </a:extLst>
          </p:cNvPr>
          <p:cNvSpPr>
            <a:spLocks noGrp="1"/>
          </p:cNvSpPr>
          <p:nvPr>
            <p:ph type="subTitle" idx="1"/>
          </p:nvPr>
        </p:nvSpPr>
        <p:spPr>
          <a:xfrm>
            <a:off x="304800" y="1496291"/>
            <a:ext cx="3124200" cy="259080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4. Diagnostic Algorithm for HF and EF-Based Classification</a:t>
            </a:r>
            <a:endParaRPr lang="en-US" sz="2800" dirty="0">
              <a:effectLst/>
              <a:latin typeface="Lub Dub Medium" panose="020B0603030403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24</a:t>
            </a:fld>
            <a:endParaRPr lang="en-US" dirty="0"/>
          </a:p>
        </p:txBody>
      </p:sp>
      <p:pic>
        <p:nvPicPr>
          <p:cNvPr id="7" name="Picture 6">
            <a:extLst>
              <a:ext uri="{FF2B5EF4-FFF2-40B4-BE49-F238E27FC236}">
                <a16:creationId xmlns:a16="http://schemas.microsoft.com/office/drawing/2014/main" id="{86B9F76C-4A12-4F69-BA1E-3220B3DFA9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9999" y="0"/>
            <a:ext cx="7860005" cy="7467600"/>
          </a:xfrm>
          <a:prstGeom prst="rect">
            <a:avLst/>
          </a:prstGeom>
          <a:noFill/>
          <a:ln>
            <a:noFill/>
          </a:ln>
        </p:spPr>
      </p:pic>
      <p:sp>
        <p:nvSpPr>
          <p:cNvPr id="8" name="TextBox 7">
            <a:extLst>
              <a:ext uri="{FF2B5EF4-FFF2-40B4-BE49-F238E27FC236}">
                <a16:creationId xmlns:a16="http://schemas.microsoft.com/office/drawing/2014/main" id="{604E0791-BFD8-40F9-840B-B4B658080096}"/>
              </a:ext>
            </a:extLst>
          </p:cNvPr>
          <p:cNvSpPr txBox="1"/>
          <p:nvPr/>
        </p:nvSpPr>
        <p:spPr>
          <a:xfrm>
            <a:off x="333499" y="3986293"/>
            <a:ext cx="2584368" cy="3518912"/>
          </a:xfrm>
          <a:prstGeom prst="rect">
            <a:avLst/>
          </a:prstGeom>
          <a:noFill/>
        </p:spPr>
        <p:txBody>
          <a:bodyPr wrap="square">
            <a:spAutoFit/>
          </a:bodyPr>
          <a:lstStyle/>
          <a:p>
            <a:pPr marL="0" marR="0">
              <a:spcBef>
                <a:spcPts val="0"/>
              </a:spcBef>
              <a:spcAft>
                <a:spcPts val="800"/>
              </a:spcAft>
            </a:pPr>
            <a:r>
              <a:rPr lang="en-US" sz="1200" b="1" dirty="0">
                <a:effectLst/>
                <a:latin typeface="Lub Dub Medium" panose="020B0603030403020204" pitchFamily="34" charset="0"/>
                <a:ea typeface="Calibri" panose="020F0502020204030204" pitchFamily="34" charset="0"/>
              </a:rPr>
              <a:t>The algorithm for a diagnosis of HF and EF-based classification is shown.</a:t>
            </a:r>
            <a:endParaRPr lang="en-US" sz="1200" b="1"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b="1" dirty="0">
                <a:effectLst/>
                <a:latin typeface="Lub Dub Medium" panose="020B0603030403020204" pitchFamily="34" charset="0"/>
                <a:ea typeface="Calibri" panose="020F0502020204030204" pitchFamily="34" charset="0"/>
              </a:rPr>
              <a:t>BNP indicates B-type natriuretic peptide; ECG, electrocardiogram; EF, ejection fraction; HF, heart failure; </a:t>
            </a:r>
            <a:r>
              <a:rPr lang="en-US" sz="1200" b="1" dirty="0" err="1">
                <a:effectLst/>
                <a:latin typeface="Lub Dub Medium" panose="020B0603030403020204" pitchFamily="34" charset="0"/>
                <a:ea typeface="Calibri" panose="020F0502020204030204" pitchFamily="34" charset="0"/>
              </a:rPr>
              <a:t>HFmrEF</a:t>
            </a:r>
            <a:r>
              <a:rPr lang="en-US" sz="1200" b="1" dirty="0">
                <a:effectLst/>
                <a:latin typeface="Lub Dub Medium" panose="020B0603030403020204" pitchFamily="34" charset="0"/>
                <a:ea typeface="Calibri" panose="020F0502020204030204" pitchFamily="34" charset="0"/>
              </a:rPr>
              <a:t>, heart failure with mildly reduced ejection fraction; </a:t>
            </a:r>
            <a:r>
              <a:rPr lang="en-US" sz="1200" b="1" dirty="0" err="1">
                <a:effectLst/>
                <a:latin typeface="Lub Dub Medium" panose="020B0603030403020204" pitchFamily="34" charset="0"/>
                <a:ea typeface="Calibri" panose="020F0502020204030204" pitchFamily="34" charset="0"/>
              </a:rPr>
              <a:t>HFpEF</a:t>
            </a:r>
            <a:r>
              <a:rPr lang="en-US" sz="1200" b="1" dirty="0">
                <a:effectLst/>
                <a:latin typeface="Lub Dub Medium" panose="020B0603030403020204" pitchFamily="34" charset="0"/>
                <a:ea typeface="Calibri" panose="020F0502020204030204" pitchFamily="34" charset="0"/>
              </a:rPr>
              <a:t>, heart failure with preserved ejection fraction; </a:t>
            </a:r>
            <a:r>
              <a:rPr lang="en-US" sz="1200" b="1" dirty="0" err="1">
                <a:effectLst/>
                <a:latin typeface="Lub Dub Medium" panose="020B0603030403020204" pitchFamily="34" charset="0"/>
                <a:ea typeface="Calibri" panose="020F0502020204030204" pitchFamily="34" charset="0"/>
              </a:rPr>
              <a:t>HFrEF</a:t>
            </a:r>
            <a:r>
              <a:rPr lang="en-US" sz="1200" b="1" dirty="0">
                <a:effectLst/>
                <a:latin typeface="Lub Dub Medium" panose="020B0603030403020204" pitchFamily="34" charset="0"/>
                <a:ea typeface="Calibri" panose="020F0502020204030204" pitchFamily="34" charset="0"/>
              </a:rPr>
              <a:t>, heart failure with reduced ejection fraction; LVEF, left ventricular ejection fraction; LV, left ventricular; NP, natriuretic peptides; and NT-</a:t>
            </a:r>
            <a:r>
              <a:rPr lang="en-US" sz="1200" b="1" dirty="0" err="1">
                <a:effectLst/>
                <a:latin typeface="Lub Dub Medium" panose="020B0603030403020204" pitchFamily="34" charset="0"/>
                <a:ea typeface="Calibri" panose="020F0502020204030204" pitchFamily="34" charset="0"/>
              </a:rPr>
              <a:t>proBNP</a:t>
            </a:r>
            <a:r>
              <a:rPr lang="en-US" sz="1200" b="1" dirty="0">
                <a:effectLst/>
                <a:latin typeface="Lub Dub Medium" panose="020B0603030403020204" pitchFamily="34" charset="0"/>
                <a:ea typeface="Calibri" panose="020F0502020204030204" pitchFamily="34" charset="0"/>
              </a:rPr>
              <a:t>, N-terminal pro-B type natriuretic peptide.</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273759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5B64E1-E1A3-4A77-9BF6-B46E4026ED56}"/>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5" name="Subtitle 6">
            <a:extLst>
              <a:ext uri="{FF2B5EF4-FFF2-40B4-BE49-F238E27FC236}">
                <a16:creationId xmlns:a16="http://schemas.microsoft.com/office/drawing/2014/main" id="{2B2CADAC-60E1-44EA-B458-8B8BBB95874A}"/>
              </a:ext>
            </a:extLst>
          </p:cNvPr>
          <p:cNvSpPr txBox="1">
            <a:spLocks/>
          </p:cNvSpPr>
          <p:nvPr/>
        </p:nvSpPr>
        <p:spPr>
          <a:xfrm>
            <a:off x="3124200" y="3733800"/>
            <a:ext cx="83820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Initial and Serial Evaluation</a:t>
            </a:r>
          </a:p>
        </p:txBody>
      </p:sp>
    </p:spTree>
    <p:extLst>
      <p:ext uri="{BB962C8B-B14F-4D97-AF65-F5344CB8AC3E}">
        <p14:creationId xmlns:p14="http://schemas.microsoft.com/office/powerpoint/2010/main" val="397822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1BA14C0-B763-402C-8ADA-4DD14FFDD6AC}"/>
              </a:ext>
            </a:extLst>
          </p:cNvPr>
          <p:cNvSpPr>
            <a:spLocks noGrp="1"/>
          </p:cNvSpPr>
          <p:nvPr>
            <p:ph type="subTitle" idx="1"/>
          </p:nvPr>
        </p:nvSpPr>
        <p:spPr>
          <a:xfrm>
            <a:off x="1219199" y="1371600"/>
            <a:ext cx="12192000" cy="572937"/>
          </a:xfrm>
        </p:spPr>
        <p:txBody>
          <a:bodyPr/>
          <a:lstStyle/>
          <a:p>
            <a:r>
              <a:rPr lang="en-US" sz="3600" b="1" dirty="0"/>
              <a:t>Clinical Assessment: History and Physical Examination </a:t>
            </a:r>
          </a:p>
        </p:txBody>
      </p:sp>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26</a:t>
            </a:fld>
            <a:endParaRPr lang="en-US" dirty="0"/>
          </a:p>
        </p:txBody>
      </p:sp>
      <p:graphicFrame>
        <p:nvGraphicFramePr>
          <p:cNvPr id="5" name="Table 4">
            <a:extLst>
              <a:ext uri="{FF2B5EF4-FFF2-40B4-BE49-F238E27FC236}">
                <a16:creationId xmlns:a16="http://schemas.microsoft.com/office/drawing/2014/main" id="{324F5CB3-B7EA-4C09-A510-2D43CEE155AE}"/>
              </a:ext>
            </a:extLst>
          </p:cNvPr>
          <p:cNvGraphicFramePr>
            <a:graphicFrameLocks noGrp="1"/>
          </p:cNvGraphicFramePr>
          <p:nvPr>
            <p:extLst>
              <p:ext uri="{D42A27DB-BD31-4B8C-83A1-F6EECF244321}">
                <p14:modId xmlns:p14="http://schemas.microsoft.com/office/powerpoint/2010/main" val="1416573780"/>
              </p:ext>
            </p:extLst>
          </p:nvPr>
        </p:nvGraphicFramePr>
        <p:xfrm>
          <a:off x="1908968" y="2133600"/>
          <a:ext cx="10812464" cy="4953001"/>
        </p:xfrm>
        <a:graphic>
          <a:graphicData uri="http://schemas.openxmlformats.org/drawingml/2006/table">
            <a:tbl>
              <a:tblPr firstRow="1" firstCol="1" bandRow="1"/>
              <a:tblGrid>
                <a:gridCol w="932034">
                  <a:extLst>
                    <a:ext uri="{9D8B030D-6E8A-4147-A177-3AD203B41FA5}">
                      <a16:colId xmlns:a16="http://schemas.microsoft.com/office/drawing/2014/main" val="2170286316"/>
                    </a:ext>
                  </a:extLst>
                </a:gridCol>
                <a:gridCol w="1185047">
                  <a:extLst>
                    <a:ext uri="{9D8B030D-6E8A-4147-A177-3AD203B41FA5}">
                      <a16:colId xmlns:a16="http://schemas.microsoft.com/office/drawing/2014/main" val="3188182991"/>
                    </a:ext>
                  </a:extLst>
                </a:gridCol>
                <a:gridCol w="8695383">
                  <a:extLst>
                    <a:ext uri="{9D8B030D-6E8A-4147-A177-3AD203B41FA5}">
                      <a16:colId xmlns:a16="http://schemas.microsoft.com/office/drawing/2014/main" val="263247866"/>
                    </a:ext>
                  </a:extLst>
                </a:gridCol>
              </a:tblGrid>
              <a:tr h="1337589">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Clinical Assessment: History and Physical Examination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95409"/>
                  </a:ext>
                </a:extLst>
              </a:tr>
              <a:tr h="61366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129630"/>
                  </a:ext>
                </a:extLst>
              </a:tr>
              <a:tr h="16641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vital signs and evidence of clinical congestion should be assessed at each encounter to guide overall management, including adjustment of diuretics and other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0800"/>
                  </a:ext>
                </a:extLst>
              </a:tr>
              <a:tr h="133758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HF, clinical factors indicating the presence of advanced HF should be sought via the history and physical examination.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870226"/>
                  </a:ext>
                </a:extLst>
              </a:tr>
            </a:tbl>
          </a:graphicData>
        </a:graphic>
      </p:graphicFrame>
    </p:spTree>
    <p:extLst>
      <p:ext uri="{BB962C8B-B14F-4D97-AF65-F5344CB8AC3E}">
        <p14:creationId xmlns:p14="http://schemas.microsoft.com/office/powerpoint/2010/main" val="144275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AD97B-9B83-44E0-A1D7-5088DBAD4575}"/>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5" name="Subtitle 1">
            <a:extLst>
              <a:ext uri="{FF2B5EF4-FFF2-40B4-BE49-F238E27FC236}">
                <a16:creationId xmlns:a16="http://schemas.microsoft.com/office/drawing/2014/main" id="{86ACEEC2-9292-448D-BB15-A8C645F0F271}"/>
              </a:ext>
            </a:extLst>
          </p:cNvPr>
          <p:cNvSpPr>
            <a:spLocks noGrp="1"/>
          </p:cNvSpPr>
          <p:nvPr>
            <p:ph type="subTitle" idx="1"/>
          </p:nvPr>
        </p:nvSpPr>
        <p:spPr>
          <a:xfrm>
            <a:off x="2705100" y="723358"/>
            <a:ext cx="9220200" cy="838200"/>
          </a:xfrm>
        </p:spPr>
        <p:txBody>
          <a:bodyPr/>
          <a:lstStyle/>
          <a:p>
            <a:pPr algn="ctr"/>
            <a:r>
              <a:rPr lang="en-US" sz="3600" b="1" dirty="0"/>
              <a:t>Clinical Assessment: History and Physical Examination (</a:t>
            </a:r>
            <a:r>
              <a:rPr lang="en-US" sz="3600" b="1" dirty="0" err="1"/>
              <a:t>con’t</a:t>
            </a:r>
            <a:r>
              <a:rPr lang="en-US" sz="3600" b="1" dirty="0"/>
              <a:t>.) </a:t>
            </a:r>
          </a:p>
        </p:txBody>
      </p:sp>
      <p:graphicFrame>
        <p:nvGraphicFramePr>
          <p:cNvPr id="6" name="Table 5">
            <a:extLst>
              <a:ext uri="{FF2B5EF4-FFF2-40B4-BE49-F238E27FC236}">
                <a16:creationId xmlns:a16="http://schemas.microsoft.com/office/drawing/2014/main" id="{A7FBE6D2-6D57-455D-8E7C-0C0BD864E83E}"/>
              </a:ext>
            </a:extLst>
          </p:cNvPr>
          <p:cNvGraphicFramePr>
            <a:graphicFrameLocks noGrp="1"/>
          </p:cNvGraphicFramePr>
          <p:nvPr>
            <p:extLst>
              <p:ext uri="{D42A27DB-BD31-4B8C-83A1-F6EECF244321}">
                <p14:modId xmlns:p14="http://schemas.microsoft.com/office/powerpoint/2010/main" val="784024349"/>
              </p:ext>
            </p:extLst>
          </p:nvPr>
        </p:nvGraphicFramePr>
        <p:xfrm>
          <a:off x="1847850" y="2057400"/>
          <a:ext cx="10934700" cy="5252665"/>
        </p:xfrm>
        <a:graphic>
          <a:graphicData uri="http://schemas.openxmlformats.org/drawingml/2006/table">
            <a:tbl>
              <a:tblPr firstRow="1" firstCol="1" bandRow="1"/>
              <a:tblGrid>
                <a:gridCol w="942571">
                  <a:extLst>
                    <a:ext uri="{9D8B030D-6E8A-4147-A177-3AD203B41FA5}">
                      <a16:colId xmlns:a16="http://schemas.microsoft.com/office/drawing/2014/main" val="1888103433"/>
                    </a:ext>
                  </a:extLst>
                </a:gridCol>
                <a:gridCol w="1198443">
                  <a:extLst>
                    <a:ext uri="{9D8B030D-6E8A-4147-A177-3AD203B41FA5}">
                      <a16:colId xmlns:a16="http://schemas.microsoft.com/office/drawing/2014/main" val="2297961495"/>
                    </a:ext>
                  </a:extLst>
                </a:gridCol>
                <a:gridCol w="8793686">
                  <a:extLst>
                    <a:ext uri="{9D8B030D-6E8A-4147-A177-3AD203B41FA5}">
                      <a16:colId xmlns:a16="http://schemas.microsoft.com/office/drawing/2014/main" val="4021689079"/>
                    </a:ext>
                  </a:extLst>
                </a:gridCol>
              </a:tblGrid>
              <a:tr h="153212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cardiomyopathy, a 3-generation family history should be obtained or updated when assessing the cause of the cardiomyopathy to identify possible inherited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18388"/>
                  </a:ext>
                </a:extLst>
              </a:tr>
              <a:tr h="157931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HF, a thorough history and physical examination should direct diagnostic strategies to uncover specific causes that may warrant disease-specific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288591"/>
                  </a:ext>
                </a:extLst>
              </a:tr>
              <a:tr h="20701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HF, a thorough history and physical examination should be obtained and performed to identify cardiac and noncardiac disorders, lifestyle and behavioral factors, and social determinants of health that might cause or accelerate the development or progression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941959"/>
                  </a:ext>
                </a:extLst>
              </a:tr>
            </a:tbl>
          </a:graphicData>
        </a:graphic>
      </p:graphicFrame>
    </p:spTree>
    <p:extLst>
      <p:ext uri="{BB962C8B-B14F-4D97-AF65-F5344CB8AC3E}">
        <p14:creationId xmlns:p14="http://schemas.microsoft.com/office/powerpoint/2010/main" val="411779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5" name="Subtitle 5">
            <a:extLst>
              <a:ext uri="{FF2B5EF4-FFF2-40B4-BE49-F238E27FC236}">
                <a16:creationId xmlns:a16="http://schemas.microsoft.com/office/drawing/2014/main" id="{EC1D05D8-FA34-4BFE-97DC-B50E712967AB}"/>
              </a:ext>
            </a:extLst>
          </p:cNvPr>
          <p:cNvSpPr>
            <a:spLocks noGrp="1"/>
          </p:cNvSpPr>
          <p:nvPr>
            <p:ph type="subTitle" idx="1"/>
          </p:nvPr>
        </p:nvSpPr>
        <p:spPr>
          <a:xfrm>
            <a:off x="2895600" y="409189"/>
            <a:ext cx="8839200" cy="789709"/>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5. Other Potential Nonischemic Causes of HF</a:t>
            </a:r>
            <a:endParaRPr lang="en-US" dirty="0"/>
          </a:p>
        </p:txBody>
      </p:sp>
      <p:graphicFrame>
        <p:nvGraphicFramePr>
          <p:cNvPr id="6" name="Table 5">
            <a:extLst>
              <a:ext uri="{FF2B5EF4-FFF2-40B4-BE49-F238E27FC236}">
                <a16:creationId xmlns:a16="http://schemas.microsoft.com/office/drawing/2014/main" id="{EE61F722-F24F-43A4-9052-B2C7C2912DB8}"/>
              </a:ext>
            </a:extLst>
          </p:cNvPr>
          <p:cNvGraphicFramePr>
            <a:graphicFrameLocks noGrp="1"/>
          </p:cNvGraphicFramePr>
          <p:nvPr>
            <p:extLst>
              <p:ext uri="{D42A27DB-BD31-4B8C-83A1-F6EECF244321}">
                <p14:modId xmlns:p14="http://schemas.microsoft.com/office/powerpoint/2010/main" val="4269831702"/>
              </p:ext>
            </p:extLst>
          </p:nvPr>
        </p:nvGraphicFramePr>
        <p:xfrm>
          <a:off x="2370438" y="1198898"/>
          <a:ext cx="10626281" cy="6200400"/>
        </p:xfrm>
        <a:graphic>
          <a:graphicData uri="http://schemas.openxmlformats.org/drawingml/2006/table">
            <a:tbl>
              <a:tblPr firstRow="1" firstCol="1" bandRow="1"/>
              <a:tblGrid>
                <a:gridCol w="9164386">
                  <a:extLst>
                    <a:ext uri="{9D8B030D-6E8A-4147-A177-3AD203B41FA5}">
                      <a16:colId xmlns:a16="http://schemas.microsoft.com/office/drawing/2014/main" val="1337638136"/>
                    </a:ext>
                  </a:extLst>
                </a:gridCol>
                <a:gridCol w="1461895">
                  <a:extLst>
                    <a:ext uri="{9D8B030D-6E8A-4147-A177-3AD203B41FA5}">
                      <a16:colId xmlns:a16="http://schemas.microsoft.com/office/drawing/2014/main" val="1501125149"/>
                    </a:ext>
                  </a:extLst>
                </a:gridCol>
              </a:tblGrid>
              <a:tr h="455864">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Cause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Reference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459061"/>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Chemotherapy and other cardiotoxic medications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763672"/>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Rheumatologic or autoimmune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94081"/>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Endocrine or metabolic (thyroid, acromegaly, pheochromocytoma, diabetes, obesity)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(27-31)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4803247"/>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Familial cardiomyopathy or inherited and genetic heart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787943"/>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Heart rhythm–related (e.g., tachycardia-mediated, PVCs, RV pacing)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2278061"/>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278961"/>
                  </a:ext>
                </a:extLst>
              </a:tr>
              <a:tr h="471900">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Infiltrative cardiac disease (e.g., amyloid, sarcoid, hemochromatosis)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(21, 35, 36)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125782"/>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Myocarditis (infectious, toxin or medication, immunological, hypersensitivity)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(37, 38)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005186"/>
                  </a:ext>
                </a:extLst>
              </a:tr>
              <a:tr h="455864">
                <a:tc>
                  <a:txBody>
                    <a:bodyPr/>
                    <a:lstStyle/>
                    <a:p>
                      <a:pPr marL="0" marR="0">
                        <a:lnSpc>
                          <a:spcPct val="1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Peripartum cardiomyopathy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522783"/>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Stress cardiomyopathy (Takotsubo)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(40, 41)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80946"/>
                  </a:ext>
                </a:extLst>
              </a:tr>
              <a:tr h="455864">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Substance abuse (e.g., alcohol, cocaine, methamphetamine)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335753"/>
                  </a:ext>
                </a:extLst>
              </a:tr>
            </a:tbl>
          </a:graphicData>
        </a:graphic>
      </p:graphicFrame>
      <p:sp>
        <p:nvSpPr>
          <p:cNvPr id="8" name="TextBox 7">
            <a:extLst>
              <a:ext uri="{FF2B5EF4-FFF2-40B4-BE49-F238E27FC236}">
                <a16:creationId xmlns:a16="http://schemas.microsoft.com/office/drawing/2014/main" id="{210BDAD9-C1EE-4347-B9EB-19D07BD01D3C}"/>
              </a:ext>
            </a:extLst>
          </p:cNvPr>
          <p:cNvSpPr txBox="1"/>
          <p:nvPr/>
        </p:nvSpPr>
        <p:spPr>
          <a:xfrm>
            <a:off x="304800" y="5867400"/>
            <a:ext cx="2057400" cy="1513363"/>
          </a:xfrm>
          <a:prstGeom prst="rect">
            <a:avLst/>
          </a:prstGeom>
          <a:noFill/>
        </p:spPr>
        <p:txBody>
          <a:bodyPr wrap="square">
            <a:spAutoFit/>
          </a:bodyPr>
          <a:lstStyle/>
          <a:p>
            <a:pPr marL="0" marR="0">
              <a:lnSpc>
                <a:spcPct val="200000"/>
              </a:lnSpc>
              <a:spcBef>
                <a:spcPts val="0"/>
              </a:spcBef>
              <a:spcAft>
                <a:spcPts val="800"/>
              </a:spcAft>
            </a:pPr>
            <a:r>
              <a:rPr lang="en-US" sz="1200" b="1" dirty="0">
                <a:effectLst/>
                <a:latin typeface="Lub Dub Medium" panose="020B0603030403020204" pitchFamily="34" charset="0"/>
                <a:ea typeface="Times New Roman" panose="02020603050405020304" pitchFamily="18" charset="0"/>
              </a:rPr>
              <a:t>HF indicates heart failure; PVC, premature ventricular contraction; and RV, right ventricular.</a:t>
            </a:r>
          </a:p>
        </p:txBody>
      </p:sp>
    </p:spTree>
    <p:extLst>
      <p:ext uri="{BB962C8B-B14F-4D97-AF65-F5344CB8AC3E}">
        <p14:creationId xmlns:p14="http://schemas.microsoft.com/office/powerpoint/2010/main" val="839135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8AD97B-9B83-44E0-A1D7-5088DBAD4575}"/>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5" name="Subtitle 1">
            <a:extLst>
              <a:ext uri="{FF2B5EF4-FFF2-40B4-BE49-F238E27FC236}">
                <a16:creationId xmlns:a16="http://schemas.microsoft.com/office/drawing/2014/main" id="{FF9CB7EF-ACD2-40E0-B9E8-4CC6410D6FA2}"/>
              </a:ext>
            </a:extLst>
          </p:cNvPr>
          <p:cNvSpPr>
            <a:spLocks noGrp="1"/>
          </p:cNvSpPr>
          <p:nvPr>
            <p:ph type="subTitle" idx="1"/>
          </p:nvPr>
        </p:nvSpPr>
        <p:spPr>
          <a:xfrm>
            <a:off x="2705100" y="381000"/>
            <a:ext cx="9220200" cy="1159510"/>
          </a:xfrm>
        </p:spPr>
        <p:txBody>
          <a:bodyPr/>
          <a:lstStyle/>
          <a:p>
            <a:pPr algn="ctr"/>
            <a:r>
              <a:rPr lang="en-US" sz="3600" b="1" dirty="0"/>
              <a:t>Initial Laboratory and Electrocardiographic Testing</a:t>
            </a:r>
          </a:p>
        </p:txBody>
      </p:sp>
      <p:graphicFrame>
        <p:nvGraphicFramePr>
          <p:cNvPr id="6" name="Table 5">
            <a:extLst>
              <a:ext uri="{FF2B5EF4-FFF2-40B4-BE49-F238E27FC236}">
                <a16:creationId xmlns:a16="http://schemas.microsoft.com/office/drawing/2014/main" id="{0BEB1B6D-9571-4BDD-AB47-73C3DB183349}"/>
              </a:ext>
            </a:extLst>
          </p:cNvPr>
          <p:cNvGraphicFramePr>
            <a:graphicFrameLocks noGrp="1"/>
          </p:cNvGraphicFramePr>
          <p:nvPr>
            <p:extLst>
              <p:ext uri="{D42A27DB-BD31-4B8C-83A1-F6EECF244321}">
                <p14:modId xmlns:p14="http://schemas.microsoft.com/office/powerpoint/2010/main" val="3645650946"/>
              </p:ext>
            </p:extLst>
          </p:nvPr>
        </p:nvGraphicFramePr>
        <p:xfrm>
          <a:off x="1600199" y="1566240"/>
          <a:ext cx="11430002" cy="5874766"/>
        </p:xfrm>
        <a:graphic>
          <a:graphicData uri="http://schemas.openxmlformats.org/drawingml/2006/table">
            <a:tbl>
              <a:tblPr firstRow="1" firstCol="1" bandRow="1"/>
              <a:tblGrid>
                <a:gridCol w="1191006">
                  <a:extLst>
                    <a:ext uri="{9D8B030D-6E8A-4147-A177-3AD203B41FA5}">
                      <a16:colId xmlns:a16="http://schemas.microsoft.com/office/drawing/2014/main" val="3431106412"/>
                    </a:ext>
                  </a:extLst>
                </a:gridCol>
                <a:gridCol w="1419606">
                  <a:extLst>
                    <a:ext uri="{9D8B030D-6E8A-4147-A177-3AD203B41FA5}">
                      <a16:colId xmlns:a16="http://schemas.microsoft.com/office/drawing/2014/main" val="3799469716"/>
                    </a:ext>
                  </a:extLst>
                </a:gridCol>
                <a:gridCol w="8819390">
                  <a:extLst>
                    <a:ext uri="{9D8B030D-6E8A-4147-A177-3AD203B41FA5}">
                      <a16:colId xmlns:a16="http://schemas.microsoft.com/office/drawing/2014/main" val="748752522"/>
                    </a:ext>
                  </a:extLst>
                </a:gridCol>
              </a:tblGrid>
              <a:tr h="93510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Initial Laboratory and Electrocardiographic Testing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217153"/>
                  </a:ext>
                </a:extLst>
              </a:tr>
              <a:tr h="42900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420307"/>
                  </a:ext>
                </a:extLst>
              </a:tr>
              <a:tr h="127127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Times New Roman" panose="02020603050405020304" pitchFamily="18" charset="0"/>
                        <a:buAutoNum type="arabicPeriod"/>
                        <a:tabLst>
                          <a:tab pos="228600" algn="l"/>
                        </a:tabLst>
                        <a:defRPr/>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presenting with HF, the specific cause of HF should be explored using additional laboratory testing for appropriate management.</a:t>
                      </a: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613438"/>
                  </a:ext>
                </a:extLst>
              </a:tr>
              <a:tr h="97980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mj-lt"/>
                        <a:buAutoNum type="arabicPeriod" startAt="2"/>
                        <a:tabLst>
                          <a:tab pos="228600" algn="l"/>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For patients who are diagnosed with HF, laboratory evaluation should include complete blood count, urinalysis, serum electrolytes, blood urea nitrogen, serum creatinine, glucose, lipid profile, liver function tests, iron studies, and thyroid-stimulating hormone to optimize management.</a:t>
                      </a: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057646"/>
                  </a:ext>
                </a:extLst>
              </a:tr>
              <a:tr h="93510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196" marR="63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mj-lt"/>
                        <a:buAutoNum type="arabicPeriod" startAt="3"/>
                        <a:tabLst>
                          <a:tab pos="228600" algn="l"/>
                        </a:tabLst>
                        <a:defRPr/>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all patients presenting with HF,  a 12-lead ECG should be performed at the initial encounter to optimize management.</a:t>
                      </a:r>
                    </a:p>
                  </a:txBody>
                  <a:tcPr marL="63196" marR="63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249509"/>
                  </a:ext>
                </a:extLst>
              </a:tr>
            </a:tbl>
          </a:graphicData>
        </a:graphic>
      </p:graphicFrame>
    </p:spTree>
    <p:extLst>
      <p:ext uri="{BB962C8B-B14F-4D97-AF65-F5344CB8AC3E}">
        <p14:creationId xmlns:p14="http://schemas.microsoft.com/office/powerpoint/2010/main" val="387784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1E934E-872B-4ECC-97AE-A9EF9413BF55}"/>
              </a:ext>
            </a:extLst>
          </p:cNvPr>
          <p:cNvSpPr>
            <a:spLocks noGrp="1"/>
          </p:cNvSpPr>
          <p:nvPr>
            <p:ph type="subTitle" idx="1"/>
          </p:nvPr>
        </p:nvSpPr>
        <p:spPr>
          <a:xfrm>
            <a:off x="3467100" y="1785074"/>
            <a:ext cx="7315200" cy="914399"/>
          </a:xfrm>
        </p:spPr>
        <p:txBody>
          <a:bodyPr/>
          <a:lstStyle/>
          <a:p>
            <a:r>
              <a:rPr lang="en-US" sz="2000" b="1" dirty="0"/>
              <a:t>Paul A. Heidenreich, MD, MS, FACC, FAHA, FHFSA, </a:t>
            </a:r>
            <a:r>
              <a:rPr lang="en-US" sz="2000" b="1" i="1" dirty="0">
                <a:effectLst/>
                <a:latin typeface="Lub Dub Medium" panose="020B0603030403020204" pitchFamily="34" charset="0"/>
                <a:ea typeface="Times New Roman" panose="02020603050405020304" pitchFamily="18" charset="0"/>
              </a:rPr>
              <a:t>Chair</a:t>
            </a:r>
            <a:r>
              <a:rPr lang="en-US" sz="2000" b="1" dirty="0">
                <a:effectLst/>
                <a:latin typeface="Lub Dub Medium" panose="020B0603030403020204" pitchFamily="34" charset="0"/>
                <a:ea typeface="Times New Roman" panose="02020603050405020304" pitchFamily="18" charset="0"/>
              </a:rPr>
              <a:t>†</a:t>
            </a:r>
          </a:p>
          <a:p>
            <a:r>
              <a:rPr lang="en-US" sz="2000" b="1" dirty="0"/>
              <a:t>Biykem Bozkurt, MD, PhD, FACC, FAHA, FHFSA, </a:t>
            </a:r>
            <a:r>
              <a:rPr lang="en-US" sz="2000" b="1" i="1" dirty="0">
                <a:effectLst/>
                <a:latin typeface="Lub Dub Medium" panose="020B0603030403020204" pitchFamily="34" charset="0"/>
                <a:ea typeface="Times New Roman" panose="02020603050405020304" pitchFamily="18" charset="0"/>
              </a:rPr>
              <a:t>Vice Chair</a:t>
            </a:r>
            <a:r>
              <a:rPr lang="en-US" sz="2000" b="1" dirty="0">
                <a:effectLst/>
                <a:latin typeface="Lub Dub Medium" panose="020B0603030403020204" pitchFamily="34" charset="0"/>
                <a:ea typeface="Times New Roman" panose="02020603050405020304" pitchFamily="18" charset="0"/>
              </a:rPr>
              <a:t>†</a:t>
            </a:r>
            <a:endParaRPr lang="en-US" sz="2000" b="1" dirty="0">
              <a:latin typeface="Lub Dub Medium" panose="020B0603030403020204" pitchFamily="34" charset="0"/>
            </a:endParaRPr>
          </a:p>
        </p:txBody>
      </p:sp>
      <p:sp>
        <p:nvSpPr>
          <p:cNvPr id="6" name="Title 5">
            <a:extLst>
              <a:ext uri="{FF2B5EF4-FFF2-40B4-BE49-F238E27FC236}">
                <a16:creationId xmlns:a16="http://schemas.microsoft.com/office/drawing/2014/main" id="{C8DAD1DC-AB4C-4A1E-B9EF-DDC95E9A836F}"/>
              </a:ext>
            </a:extLst>
          </p:cNvPr>
          <p:cNvSpPr>
            <a:spLocks noGrp="1"/>
          </p:cNvSpPr>
          <p:nvPr>
            <p:ph type="ctrTitle"/>
          </p:nvPr>
        </p:nvSpPr>
        <p:spPr>
          <a:xfrm>
            <a:off x="876300" y="900362"/>
            <a:ext cx="12877800" cy="914399"/>
          </a:xfrm>
        </p:spPr>
        <p:txBody>
          <a:bodyPr/>
          <a:lstStyle/>
          <a:p>
            <a:pPr algn="ctr"/>
            <a:r>
              <a:rPr lang="en-US" sz="4800" dirty="0"/>
              <a:t>2022 Writing Committee Members*</a:t>
            </a:r>
          </a:p>
        </p:txBody>
      </p:sp>
      <p:sp>
        <p:nvSpPr>
          <p:cNvPr id="4" name="TextBox 3">
            <a:extLst>
              <a:ext uri="{FF2B5EF4-FFF2-40B4-BE49-F238E27FC236}">
                <a16:creationId xmlns:a16="http://schemas.microsoft.com/office/drawing/2014/main" id="{DE40C1CA-72A2-4058-A4B0-C960369CAC86}"/>
              </a:ext>
            </a:extLst>
          </p:cNvPr>
          <p:cNvSpPr txBox="1"/>
          <p:nvPr/>
        </p:nvSpPr>
        <p:spPr>
          <a:xfrm>
            <a:off x="2438400" y="2590800"/>
            <a:ext cx="5029200" cy="5078313"/>
          </a:xfrm>
          <a:prstGeom prst="rect">
            <a:avLst/>
          </a:prstGeom>
          <a:noFill/>
        </p:spPr>
        <p:txBody>
          <a:bodyPr wrap="square" rtlCol="0">
            <a:spAutoFit/>
          </a:bodyPr>
          <a:lstStyle/>
          <a:p>
            <a:r>
              <a:rPr lang="en-US" dirty="0">
                <a:latin typeface="Lub Dub Medium" panose="020B0603030403020204" pitchFamily="34" charset="0"/>
              </a:rPr>
              <a:t>David Aguilar, MD, MSc, FAHA†</a:t>
            </a:r>
          </a:p>
          <a:p>
            <a:r>
              <a:rPr lang="en-US" dirty="0">
                <a:latin typeface="Lub Dub Medium" panose="020B0603030403020204" pitchFamily="34" charset="0"/>
              </a:rPr>
              <a:t>Larry A. Allen, MD, MHS, FACC, FAHA, FHFSA†</a:t>
            </a:r>
          </a:p>
          <a:p>
            <a:r>
              <a:rPr lang="en-US" dirty="0">
                <a:latin typeface="Lub Dub Medium" panose="020B0603030403020204" pitchFamily="34" charset="0"/>
              </a:rPr>
              <a:t>Joni J. Byun†</a:t>
            </a:r>
          </a:p>
          <a:p>
            <a:r>
              <a:rPr lang="en-US" dirty="0">
                <a:latin typeface="Lub Dub Medium" panose="020B0603030403020204" pitchFamily="34" charset="0"/>
              </a:rPr>
              <a:t>Monica M. Colvin, MD, MS, FAHA†</a:t>
            </a:r>
          </a:p>
          <a:p>
            <a:r>
              <a:rPr lang="en-US" dirty="0">
                <a:latin typeface="Lub Dub Medium" panose="020B0603030403020204" pitchFamily="34" charset="0"/>
              </a:rPr>
              <a:t>Anita Deswal, MD, MPH, FACC, FAHA, FHFSA‡</a:t>
            </a:r>
          </a:p>
          <a:p>
            <a:r>
              <a:rPr lang="en-US" dirty="0">
                <a:latin typeface="Lub Dub Medium" panose="020B0603030403020204" pitchFamily="34" charset="0"/>
              </a:rPr>
              <a:t>Shannon M. Dunlay, MD, MS, FAHA, FHFSA†</a:t>
            </a:r>
          </a:p>
          <a:p>
            <a:r>
              <a:rPr lang="en-US" dirty="0">
                <a:latin typeface="Lub Dub Medium" panose="020B0603030403020204" pitchFamily="34" charset="0"/>
              </a:rPr>
              <a:t>Linda R. Evers, JD†</a:t>
            </a:r>
          </a:p>
          <a:p>
            <a:r>
              <a:rPr lang="en-US" dirty="0">
                <a:latin typeface="Lub Dub Medium" panose="020B0603030403020204" pitchFamily="34" charset="0"/>
              </a:rPr>
              <a:t>James C. Fang, MD, FACC, FAHA, FHFSA†</a:t>
            </a:r>
          </a:p>
          <a:p>
            <a:r>
              <a:rPr lang="it-IT" dirty="0">
                <a:latin typeface="Lub Dub Medium" panose="020B0603030403020204" pitchFamily="34" charset="0"/>
              </a:rPr>
              <a:t>Savitri E. Fedson, MD, MA†</a:t>
            </a:r>
            <a:endParaRPr lang="en-US" dirty="0">
              <a:latin typeface="Lub Dub Medium" panose="020B0603030403020204" pitchFamily="34" charset="0"/>
            </a:endParaRPr>
          </a:p>
          <a:p>
            <a:r>
              <a:rPr lang="en-US" dirty="0">
                <a:latin typeface="Lub Dub Medium" panose="020B0603030403020204" pitchFamily="34" charset="0"/>
              </a:rPr>
              <a:t>Gregg C. Fonarow, MD, FACC, FAHA, FHFSA§</a:t>
            </a:r>
          </a:p>
          <a:p>
            <a:r>
              <a:rPr lang="en-US" dirty="0">
                <a:latin typeface="Lub Dub Medium" panose="020B0603030403020204" pitchFamily="34" charset="0"/>
              </a:rPr>
              <a:t>Salim S. Hayek, MD, FACC†</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8" name="TextBox 7">
            <a:extLst>
              <a:ext uri="{FF2B5EF4-FFF2-40B4-BE49-F238E27FC236}">
                <a16:creationId xmlns:a16="http://schemas.microsoft.com/office/drawing/2014/main" id="{1738F418-4DEA-42C5-8D41-C5C43F8571B0}"/>
              </a:ext>
            </a:extLst>
          </p:cNvPr>
          <p:cNvSpPr txBox="1"/>
          <p:nvPr/>
        </p:nvSpPr>
        <p:spPr>
          <a:xfrm>
            <a:off x="7315200" y="2590800"/>
            <a:ext cx="5029200" cy="4801314"/>
          </a:xfrm>
          <a:prstGeom prst="rect">
            <a:avLst/>
          </a:prstGeom>
          <a:noFill/>
        </p:spPr>
        <p:txBody>
          <a:bodyPr wrap="square" rtlCol="0">
            <a:spAutoFit/>
          </a:bodyPr>
          <a:lstStyle/>
          <a:p>
            <a:r>
              <a:rPr lang="sv-SE" dirty="0">
                <a:latin typeface="Lub Dub Medium" panose="020B0603030403020204" pitchFamily="34" charset="0"/>
              </a:rPr>
              <a:t>Adrian F. Hernandez, MD, MHS‡</a:t>
            </a:r>
          </a:p>
          <a:p>
            <a:r>
              <a:rPr lang="en-US" dirty="0">
                <a:latin typeface="Lub Dub Medium" panose="020B0603030403020204" pitchFamily="34" charset="0"/>
              </a:rPr>
              <a:t>Prateeti Khazanie, MD, MPH, FHFSA†</a:t>
            </a:r>
          </a:p>
          <a:p>
            <a:r>
              <a:rPr lang="de-DE" dirty="0">
                <a:latin typeface="Lub Dub Medium" panose="020B0603030403020204" pitchFamily="34" charset="0"/>
              </a:rPr>
              <a:t>Michelle M. Kittleson, MD, PhD†</a:t>
            </a:r>
          </a:p>
          <a:p>
            <a:r>
              <a:rPr lang="en-US" dirty="0">
                <a:latin typeface="Lub Dub Medium" panose="020B0603030403020204" pitchFamily="34" charset="0"/>
              </a:rPr>
              <a:t>Christopher S. Lee, PhD, RN, FAHA, FHFSA†</a:t>
            </a:r>
          </a:p>
          <a:p>
            <a:r>
              <a:rPr lang="en-US" dirty="0">
                <a:latin typeface="Lub Dub Medium" panose="020B0603030403020204" pitchFamily="34" charset="0"/>
              </a:rPr>
              <a:t>Mark S. Link, MD†</a:t>
            </a:r>
          </a:p>
          <a:p>
            <a:r>
              <a:rPr lang="en-US" dirty="0">
                <a:latin typeface="Lub Dub Medium" panose="020B0603030403020204" pitchFamily="34" charset="0"/>
              </a:rPr>
              <a:t>Carmelo A. Milano, MD†</a:t>
            </a:r>
          </a:p>
          <a:p>
            <a:r>
              <a:rPr lang="fr-FR" dirty="0">
                <a:latin typeface="Lub Dub Medium" panose="020B0603030403020204" pitchFamily="34" charset="0"/>
              </a:rPr>
              <a:t>Lorraine C. Nnacheta, </a:t>
            </a:r>
            <a:r>
              <a:rPr lang="fr-FR" dirty="0" err="1">
                <a:latin typeface="Lub Dub Medium" panose="020B0603030403020204" pitchFamily="34" charset="0"/>
              </a:rPr>
              <a:t>DrPH</a:t>
            </a:r>
            <a:r>
              <a:rPr lang="fr-FR" dirty="0">
                <a:latin typeface="Lub Dub Medium" panose="020B0603030403020204" pitchFamily="34" charset="0"/>
              </a:rPr>
              <a:t>, MPH†</a:t>
            </a:r>
          </a:p>
          <a:p>
            <a:r>
              <a:rPr lang="en-US" dirty="0">
                <a:latin typeface="Lub Dub Medium" panose="020B0603030403020204" pitchFamily="34" charset="0"/>
              </a:rPr>
              <a:t>Alexander T. Sandhu, MD, MS†</a:t>
            </a:r>
          </a:p>
          <a:p>
            <a:r>
              <a:rPr lang="en-US" dirty="0">
                <a:latin typeface="Lub Dub Medium" panose="020B0603030403020204" pitchFamily="34" charset="0"/>
              </a:rPr>
              <a:t>Lynne Warner Stevenson, MD, FACC, FAHA, FHFSA†</a:t>
            </a:r>
          </a:p>
          <a:p>
            <a:r>
              <a:rPr lang="en-US" dirty="0">
                <a:latin typeface="Lub Dub Medium" panose="020B0603030403020204" pitchFamily="34" charset="0"/>
              </a:rPr>
              <a:t>Orly Vardeny, PharmD, MS, FAHA, FHFSA║</a:t>
            </a:r>
          </a:p>
          <a:p>
            <a:r>
              <a:rPr lang="en-US" dirty="0">
                <a:latin typeface="Lub Dub Medium" panose="020B0603030403020204" pitchFamily="34" charset="0"/>
              </a:rPr>
              <a:t>Amanda R. Vest, MBBS, MPH, FHFSA║</a:t>
            </a:r>
          </a:p>
          <a:p>
            <a:r>
              <a:rPr lang="en-US" dirty="0">
                <a:latin typeface="Lub Dub Medium" panose="020B0603030403020204" pitchFamily="34" charset="0"/>
              </a:rPr>
              <a:t>Clyde W. Yancy, MD, MSc, MACC, FAHA, FHFSA†</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5" name="TextBox 4">
            <a:extLst>
              <a:ext uri="{FF2B5EF4-FFF2-40B4-BE49-F238E27FC236}">
                <a16:creationId xmlns:a16="http://schemas.microsoft.com/office/drawing/2014/main" id="{104DE33E-FEAC-4446-90D8-A745D87264F9}"/>
              </a:ext>
            </a:extLst>
          </p:cNvPr>
          <p:cNvSpPr txBox="1"/>
          <p:nvPr/>
        </p:nvSpPr>
        <p:spPr>
          <a:xfrm>
            <a:off x="190500" y="6881336"/>
            <a:ext cx="14554200" cy="738664"/>
          </a:xfrm>
          <a:prstGeom prst="rect">
            <a:avLst/>
          </a:prstGeom>
          <a:noFill/>
        </p:spPr>
        <p:txBody>
          <a:bodyPr wrap="square" rtlCol="0">
            <a:spAutoFit/>
          </a:bodyPr>
          <a:lstStyle/>
          <a:p>
            <a:r>
              <a:rPr lang="en-US" sz="14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 ACC/AHA Representative. ‡ ACC/AHA Joint Committee on Clinical Practice Guidelines Liaison. §Task Force Performance Measures. ║HFSA Representative. #Former Joint Committee member; current member during the writing effort. </a:t>
            </a:r>
          </a:p>
        </p:txBody>
      </p:sp>
    </p:spTree>
    <p:extLst>
      <p:ext uri="{BB962C8B-B14F-4D97-AF65-F5344CB8AC3E}">
        <p14:creationId xmlns:p14="http://schemas.microsoft.com/office/powerpoint/2010/main" val="3560899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5" name="Subtitle 1">
            <a:extLst>
              <a:ext uri="{FF2B5EF4-FFF2-40B4-BE49-F238E27FC236}">
                <a16:creationId xmlns:a16="http://schemas.microsoft.com/office/drawing/2014/main" id="{117A8DAB-68AB-4CBC-A8C2-129820DC9C82}"/>
              </a:ext>
            </a:extLst>
          </p:cNvPr>
          <p:cNvSpPr>
            <a:spLocks noGrp="1"/>
          </p:cNvSpPr>
          <p:nvPr>
            <p:ph type="subTitle" idx="1"/>
          </p:nvPr>
        </p:nvSpPr>
        <p:spPr>
          <a:xfrm>
            <a:off x="2705100" y="685800"/>
            <a:ext cx="9220200" cy="1159510"/>
          </a:xfrm>
        </p:spPr>
        <p:txBody>
          <a:bodyPr/>
          <a:lstStyle/>
          <a:p>
            <a:pPr algn="ctr"/>
            <a:r>
              <a:rPr lang="en-US" sz="3600" b="1" dirty="0"/>
              <a:t>Use of Biomarkers for Prevention, Initial Diagnosis, and Risk Stratification</a:t>
            </a:r>
          </a:p>
        </p:txBody>
      </p:sp>
      <p:graphicFrame>
        <p:nvGraphicFramePr>
          <p:cNvPr id="6" name="Table 5">
            <a:extLst>
              <a:ext uri="{FF2B5EF4-FFF2-40B4-BE49-F238E27FC236}">
                <a16:creationId xmlns:a16="http://schemas.microsoft.com/office/drawing/2014/main" id="{2263B907-E31C-4BE9-80CD-BCB268171FC1}"/>
              </a:ext>
            </a:extLst>
          </p:cNvPr>
          <p:cNvGraphicFramePr>
            <a:graphicFrameLocks noGrp="1"/>
          </p:cNvGraphicFramePr>
          <p:nvPr>
            <p:extLst>
              <p:ext uri="{D42A27DB-BD31-4B8C-83A1-F6EECF244321}">
                <p14:modId xmlns:p14="http://schemas.microsoft.com/office/powerpoint/2010/main" val="532185996"/>
              </p:ext>
            </p:extLst>
          </p:nvPr>
        </p:nvGraphicFramePr>
        <p:xfrm>
          <a:off x="1924050" y="2133600"/>
          <a:ext cx="10782300" cy="4962220"/>
        </p:xfrm>
        <a:graphic>
          <a:graphicData uri="http://schemas.openxmlformats.org/drawingml/2006/table">
            <a:tbl>
              <a:tblPr firstRow="1" firstCol="1" bandRow="1"/>
              <a:tblGrid>
                <a:gridCol w="978709">
                  <a:extLst>
                    <a:ext uri="{9D8B030D-6E8A-4147-A177-3AD203B41FA5}">
                      <a16:colId xmlns:a16="http://schemas.microsoft.com/office/drawing/2014/main" val="2481703445"/>
                    </a:ext>
                  </a:extLst>
                </a:gridCol>
                <a:gridCol w="1088678">
                  <a:extLst>
                    <a:ext uri="{9D8B030D-6E8A-4147-A177-3AD203B41FA5}">
                      <a16:colId xmlns:a16="http://schemas.microsoft.com/office/drawing/2014/main" val="3778156665"/>
                    </a:ext>
                  </a:extLst>
                </a:gridCol>
                <a:gridCol w="8714913">
                  <a:extLst>
                    <a:ext uri="{9D8B030D-6E8A-4147-A177-3AD203B41FA5}">
                      <a16:colId xmlns:a16="http://schemas.microsoft.com/office/drawing/2014/main" val="2571491374"/>
                    </a:ext>
                  </a:extLst>
                </a:gridCol>
              </a:tblGrid>
              <a:tr h="1457297">
                <a:tc gridSpan="3">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4.2. Recommendations for Use of Biomarkers for Prevention, Initial Diagnosis, and Risk Stratification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2058562"/>
                  </a:ext>
                </a:extLst>
              </a:tr>
              <a:tr h="667670">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171937"/>
                  </a:ext>
                </a:extLst>
              </a:tr>
              <a:tr h="175173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dyspnea, measurement of B-type natriuretic peptide (BNP) or N-terminal prohormone of B-type natriuretic peptide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useful to support a diagnosis or exclusion of HF.</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074464"/>
                  </a:ext>
                </a:extLst>
              </a:tr>
              <a:tr h="108551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HF, measurements of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levels are recommended for risk stratification.</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599119"/>
                  </a:ext>
                </a:extLst>
              </a:tr>
            </a:tbl>
          </a:graphicData>
        </a:graphic>
      </p:graphicFrame>
    </p:spTree>
    <p:extLst>
      <p:ext uri="{BB962C8B-B14F-4D97-AF65-F5344CB8AC3E}">
        <p14:creationId xmlns:p14="http://schemas.microsoft.com/office/powerpoint/2010/main" val="310642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7" name="Subtitle 1">
            <a:extLst>
              <a:ext uri="{FF2B5EF4-FFF2-40B4-BE49-F238E27FC236}">
                <a16:creationId xmlns:a16="http://schemas.microsoft.com/office/drawing/2014/main" id="{14A2096F-FCFC-489F-8B5D-6DBF87C8634F}"/>
              </a:ext>
            </a:extLst>
          </p:cNvPr>
          <p:cNvSpPr>
            <a:spLocks noGrp="1"/>
          </p:cNvSpPr>
          <p:nvPr>
            <p:ph type="subTitle" idx="1"/>
          </p:nvPr>
        </p:nvSpPr>
        <p:spPr>
          <a:xfrm>
            <a:off x="2705100" y="762000"/>
            <a:ext cx="9220200" cy="1159510"/>
          </a:xfrm>
        </p:spPr>
        <p:txBody>
          <a:bodyPr/>
          <a:lstStyle/>
          <a:p>
            <a:pPr algn="ctr"/>
            <a:r>
              <a:rPr lang="en-US" sz="3600" b="1" dirty="0"/>
              <a:t>Use of Biomarkers for Prevention, Initial Diagnosis, and Risk Stratification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28ED6E6B-16A4-4463-BF83-6218E6FDE6F1}"/>
              </a:ext>
            </a:extLst>
          </p:cNvPr>
          <p:cNvGraphicFramePr>
            <a:graphicFrameLocks noGrp="1"/>
          </p:cNvGraphicFramePr>
          <p:nvPr>
            <p:extLst>
              <p:ext uri="{D42A27DB-BD31-4B8C-83A1-F6EECF244321}">
                <p14:modId xmlns:p14="http://schemas.microsoft.com/office/powerpoint/2010/main" val="2340769672"/>
              </p:ext>
            </p:extLst>
          </p:nvPr>
        </p:nvGraphicFramePr>
        <p:xfrm>
          <a:off x="1801812" y="2133600"/>
          <a:ext cx="11026776" cy="5007102"/>
        </p:xfrm>
        <a:graphic>
          <a:graphicData uri="http://schemas.openxmlformats.org/drawingml/2006/table">
            <a:tbl>
              <a:tblPr firstRow="1" firstCol="1" bandRow="1"/>
              <a:tblGrid>
                <a:gridCol w="1000901">
                  <a:extLst>
                    <a:ext uri="{9D8B030D-6E8A-4147-A177-3AD203B41FA5}">
                      <a16:colId xmlns:a16="http://schemas.microsoft.com/office/drawing/2014/main" val="3506099503"/>
                    </a:ext>
                  </a:extLst>
                </a:gridCol>
                <a:gridCol w="1113361">
                  <a:extLst>
                    <a:ext uri="{9D8B030D-6E8A-4147-A177-3AD203B41FA5}">
                      <a16:colId xmlns:a16="http://schemas.microsoft.com/office/drawing/2014/main" val="3432151214"/>
                    </a:ext>
                  </a:extLst>
                </a:gridCol>
                <a:gridCol w="8912514">
                  <a:extLst>
                    <a:ext uri="{9D8B030D-6E8A-4147-A177-3AD203B41FA5}">
                      <a16:colId xmlns:a16="http://schemas.microsoft.com/office/drawing/2014/main" val="544679161"/>
                    </a:ext>
                  </a:extLst>
                </a:gridCol>
              </a:tblGrid>
              <a:tr h="132473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for HF, measurement of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levels at admission is recommended to establish prognosis.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316761"/>
                  </a:ext>
                </a:extLst>
              </a:tr>
              <a:tr h="201332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at risk of developing HF,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–based screening followed by team-based care, including a cardiovascular specialist, can be useful to prevent the development of LV dysfunction or new-onset HF.</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860117"/>
                  </a:ext>
                </a:extLst>
              </a:tr>
              <a:tr h="166903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hospitalized for HF, a predischarge BNP or NT-</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level can be useful to inform the trajectory of the patient and establish a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postdischarge</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prognosis</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183709"/>
                  </a:ext>
                </a:extLst>
              </a:tr>
            </a:tbl>
          </a:graphicData>
        </a:graphic>
      </p:graphicFrame>
    </p:spTree>
    <p:extLst>
      <p:ext uri="{BB962C8B-B14F-4D97-AF65-F5344CB8AC3E}">
        <p14:creationId xmlns:p14="http://schemas.microsoft.com/office/powerpoint/2010/main" val="644137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5" name="Subtitle 5">
            <a:extLst>
              <a:ext uri="{FF2B5EF4-FFF2-40B4-BE49-F238E27FC236}">
                <a16:creationId xmlns:a16="http://schemas.microsoft.com/office/drawing/2014/main" id="{49A9D915-BBFA-4123-BBAD-FDB1FF6FDEE8}"/>
              </a:ext>
            </a:extLst>
          </p:cNvPr>
          <p:cNvSpPr>
            <a:spLocks noGrp="1"/>
          </p:cNvSpPr>
          <p:nvPr>
            <p:ph type="subTitle" idx="1"/>
          </p:nvPr>
        </p:nvSpPr>
        <p:spPr>
          <a:xfrm>
            <a:off x="2895600" y="381000"/>
            <a:ext cx="8839200" cy="789709"/>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6. Selected Potential Causes of Elevated Natriuretic Peptide Levels </a:t>
            </a:r>
            <a:endParaRPr lang="en-US" dirty="0"/>
          </a:p>
        </p:txBody>
      </p:sp>
      <p:graphicFrame>
        <p:nvGraphicFramePr>
          <p:cNvPr id="7" name="Table 6">
            <a:extLst>
              <a:ext uri="{FF2B5EF4-FFF2-40B4-BE49-F238E27FC236}">
                <a16:creationId xmlns:a16="http://schemas.microsoft.com/office/drawing/2014/main" id="{9093C746-26C5-4814-91DC-20E2F0CA5B9E}"/>
              </a:ext>
            </a:extLst>
          </p:cNvPr>
          <p:cNvGraphicFramePr>
            <a:graphicFrameLocks noGrp="1"/>
          </p:cNvGraphicFramePr>
          <p:nvPr>
            <p:extLst>
              <p:ext uri="{D42A27DB-BD31-4B8C-83A1-F6EECF244321}">
                <p14:modId xmlns:p14="http://schemas.microsoft.com/office/powerpoint/2010/main" val="2517005700"/>
              </p:ext>
            </p:extLst>
          </p:nvPr>
        </p:nvGraphicFramePr>
        <p:xfrm>
          <a:off x="4954587" y="1676400"/>
          <a:ext cx="4721225" cy="4997900"/>
        </p:xfrm>
        <a:graphic>
          <a:graphicData uri="http://schemas.openxmlformats.org/drawingml/2006/table">
            <a:tbl>
              <a:tblPr firstRow="1" firstCol="1" lastRow="1" lastCol="1" bandRow="1" bandCol="1"/>
              <a:tblGrid>
                <a:gridCol w="4721225">
                  <a:extLst>
                    <a:ext uri="{9D8B030D-6E8A-4147-A177-3AD203B41FA5}">
                      <a16:colId xmlns:a16="http://schemas.microsoft.com/office/drawing/2014/main" val="803918949"/>
                    </a:ext>
                  </a:extLst>
                </a:gridCol>
              </a:tblGrid>
              <a:tr h="178435">
                <a:tc>
                  <a:txBody>
                    <a:bodyPr/>
                    <a:lstStyle/>
                    <a:p>
                      <a:pPr marL="88900" marR="0">
                        <a:lnSpc>
                          <a:spcPct val="200000"/>
                        </a:lnSpc>
                        <a:spcBef>
                          <a:spcPts val="315"/>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Cardiac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E"/>
                    </a:solidFill>
                  </a:tcPr>
                </a:tc>
                <a:extLst>
                  <a:ext uri="{0D108BD9-81ED-4DB2-BD59-A6C34878D82A}">
                    <a16:rowId xmlns:a16="http://schemas.microsoft.com/office/drawing/2014/main" val="3880075337"/>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HF, including RV HF syndromes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21689"/>
                  </a:ext>
                </a:extLst>
              </a:tr>
              <a:tr h="172085">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ACS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872400"/>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Heart muscle disease, including LVH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581426"/>
                  </a:ext>
                </a:extLst>
              </a:tr>
              <a:tr h="172085">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VHD</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588568"/>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Pericardial disease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334818"/>
                  </a:ext>
                </a:extLst>
              </a:tr>
              <a:tr h="172720">
                <a:tc>
                  <a:txBody>
                    <a:bodyPr/>
                    <a:lstStyle/>
                    <a:p>
                      <a:pPr marL="177800" marR="0">
                        <a:lnSpc>
                          <a:spcPct val="150000"/>
                        </a:lnSpc>
                        <a:spcBef>
                          <a:spcPts val="27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4881"/>
                  </a:ext>
                </a:extLst>
              </a:tr>
              <a:tr h="172085">
                <a:tc>
                  <a:txBody>
                    <a:bodyPr/>
                    <a:lstStyle/>
                    <a:p>
                      <a:pPr marL="177800" marR="0">
                        <a:lnSpc>
                          <a:spcPct val="150000"/>
                        </a:lnSpc>
                        <a:spcBef>
                          <a:spcPts val="27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Myocarditis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46568"/>
                  </a:ext>
                </a:extLst>
              </a:tr>
              <a:tr h="172720">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Cardiac surgery</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80583"/>
                  </a:ext>
                </a:extLst>
              </a:tr>
              <a:tr h="172085">
                <a:tc>
                  <a:txBody>
                    <a:bodyPr/>
                    <a:lstStyle/>
                    <a:p>
                      <a:pPr marL="177800" marR="0">
                        <a:lnSpc>
                          <a:spcPct val="150000"/>
                        </a:lnSpc>
                        <a:spcBef>
                          <a:spcPts val="27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Cardioversion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276065"/>
                  </a:ext>
                </a:extLst>
              </a:tr>
              <a:tr h="172085">
                <a:tc>
                  <a:txBody>
                    <a:bodyPr/>
                    <a:lstStyle/>
                    <a:p>
                      <a:pPr marL="177800" marR="0">
                        <a:lnSpc>
                          <a:spcPct val="150000"/>
                        </a:lnSpc>
                        <a:spcBef>
                          <a:spcPts val="27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Toxic-metabolic myocardial insults, including cancer chemotherapy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18920"/>
                  </a:ext>
                </a:extLst>
              </a:tr>
            </a:tbl>
          </a:graphicData>
        </a:graphic>
      </p:graphicFrame>
    </p:spTree>
    <p:extLst>
      <p:ext uri="{BB962C8B-B14F-4D97-AF65-F5344CB8AC3E}">
        <p14:creationId xmlns:p14="http://schemas.microsoft.com/office/powerpoint/2010/main" val="1189753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7" name="Subtitle 5">
            <a:extLst>
              <a:ext uri="{FF2B5EF4-FFF2-40B4-BE49-F238E27FC236}">
                <a16:creationId xmlns:a16="http://schemas.microsoft.com/office/drawing/2014/main" id="{9DA1F5C1-9B79-4586-8B6A-EB0CF4E39973}"/>
              </a:ext>
            </a:extLst>
          </p:cNvPr>
          <p:cNvSpPr>
            <a:spLocks noGrp="1"/>
          </p:cNvSpPr>
          <p:nvPr>
            <p:ph type="subTitle" idx="1"/>
          </p:nvPr>
        </p:nvSpPr>
        <p:spPr>
          <a:xfrm>
            <a:off x="2895599" y="762000"/>
            <a:ext cx="8839200" cy="789709"/>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6. Selected Potential Causes of Elevated Natriuretic Peptide Levels (50-53)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9A6B848B-0BCD-4BD3-BD4D-971E7B426516}"/>
              </a:ext>
            </a:extLst>
          </p:cNvPr>
          <p:cNvGraphicFramePr>
            <a:graphicFrameLocks noGrp="1"/>
          </p:cNvGraphicFramePr>
          <p:nvPr>
            <p:extLst>
              <p:ext uri="{D42A27DB-BD31-4B8C-83A1-F6EECF244321}">
                <p14:modId xmlns:p14="http://schemas.microsoft.com/office/powerpoint/2010/main" val="3989271964"/>
              </p:ext>
            </p:extLst>
          </p:nvPr>
        </p:nvGraphicFramePr>
        <p:xfrm>
          <a:off x="4954587" y="1905000"/>
          <a:ext cx="4721225" cy="4536000"/>
        </p:xfrm>
        <a:graphic>
          <a:graphicData uri="http://schemas.openxmlformats.org/drawingml/2006/table">
            <a:tbl>
              <a:tblPr firstRow="1" firstCol="1" lastRow="1" lastCol="1" bandRow="1" bandCol="1"/>
              <a:tblGrid>
                <a:gridCol w="4721225">
                  <a:extLst>
                    <a:ext uri="{9D8B030D-6E8A-4147-A177-3AD203B41FA5}">
                      <a16:colId xmlns:a16="http://schemas.microsoft.com/office/drawing/2014/main" val="642340576"/>
                    </a:ext>
                  </a:extLst>
                </a:gridCol>
              </a:tblGrid>
              <a:tr h="172085">
                <a:tc>
                  <a:txBody>
                    <a:bodyPr/>
                    <a:lstStyle/>
                    <a:p>
                      <a:pPr marL="88900" marR="0">
                        <a:lnSpc>
                          <a:spcPct val="150000"/>
                        </a:lnSpc>
                        <a:spcBef>
                          <a:spcPts val="275"/>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Noncardiac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E"/>
                    </a:solidFill>
                  </a:tcPr>
                </a:tc>
                <a:extLst>
                  <a:ext uri="{0D108BD9-81ED-4DB2-BD59-A6C34878D82A}">
                    <a16:rowId xmlns:a16="http://schemas.microsoft.com/office/drawing/2014/main" val="1781033483"/>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Advancing age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106573"/>
                  </a:ext>
                </a:extLst>
              </a:tr>
              <a:tr h="172720">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Anemia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561877"/>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Renal failure</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574451"/>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Pulmonary: Obstructive sleep apnea, severe pneumonia</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671505"/>
                  </a:ext>
                </a:extLst>
              </a:tr>
              <a:tr h="172720">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Pulmonary embolism, pulmonary arterial hypertension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018517"/>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Critical illness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316757"/>
                  </a:ext>
                </a:extLst>
              </a:tr>
              <a:tr h="172085">
                <a:tc>
                  <a:txBody>
                    <a:bodyPr/>
                    <a:lstStyle/>
                    <a:p>
                      <a:pPr marL="177800" marR="0">
                        <a:lnSpc>
                          <a:spcPct val="150000"/>
                        </a:lnSpc>
                        <a:spcBef>
                          <a:spcPts val="275"/>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Bacterial sepsis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577944"/>
                  </a:ext>
                </a:extLst>
              </a:tr>
              <a:tr h="172720">
                <a:tc>
                  <a:txBody>
                    <a:bodyPr/>
                    <a:lstStyle/>
                    <a:p>
                      <a:pPr marL="177800" marR="0">
                        <a:lnSpc>
                          <a:spcPct val="150000"/>
                        </a:lnSpc>
                        <a:spcBef>
                          <a:spcPts val="275"/>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Severe burns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861623"/>
                  </a:ext>
                </a:extLst>
              </a:tr>
            </a:tbl>
          </a:graphicData>
        </a:graphic>
      </p:graphicFrame>
      <p:sp>
        <p:nvSpPr>
          <p:cNvPr id="8" name="TextBox 7">
            <a:extLst>
              <a:ext uri="{FF2B5EF4-FFF2-40B4-BE49-F238E27FC236}">
                <a16:creationId xmlns:a16="http://schemas.microsoft.com/office/drawing/2014/main" id="{20A97DE0-C4D7-42CA-AA70-EA367CE7A7BF}"/>
              </a:ext>
            </a:extLst>
          </p:cNvPr>
          <p:cNvSpPr txBox="1"/>
          <p:nvPr/>
        </p:nvSpPr>
        <p:spPr>
          <a:xfrm>
            <a:off x="457200" y="6223909"/>
            <a:ext cx="3048000" cy="1015663"/>
          </a:xfrm>
          <a:prstGeom prst="rect">
            <a:avLst/>
          </a:prstGeom>
          <a:noFill/>
        </p:spPr>
        <p:txBody>
          <a:bodyPr wrap="square">
            <a:spAutoFit/>
          </a:bodyPr>
          <a:lstStyle/>
          <a:p>
            <a:r>
              <a:rPr lang="en-US" sz="1200" b="1" dirty="0">
                <a:latin typeface="Lub Dub Medium" panose="020B0603030403020204" pitchFamily="34" charset="0"/>
              </a:rPr>
              <a:t>ACS indicates acute coronary syndromes; AF, atrial fibrillation; HF, heart failure; LVH, left ventricular hypertrophy; RV, right ventricular; and VHD, valvular heart disease.</a:t>
            </a:r>
          </a:p>
        </p:txBody>
      </p:sp>
    </p:spTree>
    <p:extLst>
      <p:ext uri="{BB962C8B-B14F-4D97-AF65-F5344CB8AC3E}">
        <p14:creationId xmlns:p14="http://schemas.microsoft.com/office/powerpoint/2010/main" val="97633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5" name="Subtitle 1">
            <a:extLst>
              <a:ext uri="{FF2B5EF4-FFF2-40B4-BE49-F238E27FC236}">
                <a16:creationId xmlns:a16="http://schemas.microsoft.com/office/drawing/2014/main" id="{E7BD89A0-5A40-4C0F-824F-93EDE6C9F636}"/>
              </a:ext>
            </a:extLst>
          </p:cNvPr>
          <p:cNvSpPr>
            <a:spLocks noGrp="1"/>
          </p:cNvSpPr>
          <p:nvPr>
            <p:ph type="subTitle" idx="1"/>
          </p:nvPr>
        </p:nvSpPr>
        <p:spPr>
          <a:xfrm>
            <a:off x="3714750" y="1257673"/>
            <a:ext cx="7200900" cy="533400"/>
          </a:xfrm>
        </p:spPr>
        <p:txBody>
          <a:bodyPr/>
          <a:lstStyle/>
          <a:p>
            <a:pPr algn="ctr"/>
            <a:r>
              <a:rPr lang="en-US" sz="3600" b="1" dirty="0"/>
              <a:t>Genetic Evaluation and Testing </a:t>
            </a:r>
          </a:p>
        </p:txBody>
      </p:sp>
      <p:graphicFrame>
        <p:nvGraphicFramePr>
          <p:cNvPr id="6" name="Table 5">
            <a:extLst>
              <a:ext uri="{FF2B5EF4-FFF2-40B4-BE49-F238E27FC236}">
                <a16:creationId xmlns:a16="http://schemas.microsoft.com/office/drawing/2014/main" id="{B93F5E48-4B6A-4958-8D50-6B17100A8E0D}"/>
              </a:ext>
            </a:extLst>
          </p:cNvPr>
          <p:cNvGraphicFramePr>
            <a:graphicFrameLocks noGrp="1"/>
          </p:cNvGraphicFramePr>
          <p:nvPr>
            <p:extLst>
              <p:ext uri="{D42A27DB-BD31-4B8C-83A1-F6EECF244321}">
                <p14:modId xmlns:p14="http://schemas.microsoft.com/office/powerpoint/2010/main" val="3751856359"/>
              </p:ext>
            </p:extLst>
          </p:nvPr>
        </p:nvGraphicFramePr>
        <p:xfrm>
          <a:off x="1189038" y="2286000"/>
          <a:ext cx="12252324" cy="4685927"/>
        </p:xfrm>
        <a:graphic>
          <a:graphicData uri="http://schemas.openxmlformats.org/drawingml/2006/table">
            <a:tbl>
              <a:tblPr firstRow="1" firstCol="1" bandRow="1"/>
              <a:tblGrid>
                <a:gridCol w="1360008">
                  <a:extLst>
                    <a:ext uri="{9D8B030D-6E8A-4147-A177-3AD203B41FA5}">
                      <a16:colId xmlns:a16="http://schemas.microsoft.com/office/drawing/2014/main" val="1835460310"/>
                    </a:ext>
                  </a:extLst>
                </a:gridCol>
                <a:gridCol w="1330602">
                  <a:extLst>
                    <a:ext uri="{9D8B030D-6E8A-4147-A177-3AD203B41FA5}">
                      <a16:colId xmlns:a16="http://schemas.microsoft.com/office/drawing/2014/main" val="3533813929"/>
                    </a:ext>
                  </a:extLst>
                </a:gridCol>
                <a:gridCol w="9561714">
                  <a:extLst>
                    <a:ext uri="{9D8B030D-6E8A-4147-A177-3AD203B41FA5}">
                      <a16:colId xmlns:a16="http://schemas.microsoft.com/office/drawing/2014/main" val="2667129905"/>
                    </a:ext>
                  </a:extLst>
                </a:gridCol>
              </a:tblGrid>
              <a:tr h="94280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Genetic Evaluation and Testing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9543109"/>
                  </a:ext>
                </a:extLst>
              </a:tr>
              <a:tr h="54750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960202"/>
                  </a:ext>
                </a:extLst>
              </a:tr>
              <a:tr h="1115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first-degree relatives of selected patients with genetic or inherited cardiomyopathies,  genetic screening and counseling are recommended to detect cardiac disease and prompt consideration of treatments to  decrease HF progression and sudden death.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8032"/>
                  </a:ext>
                </a:extLst>
              </a:tr>
              <a:tr h="9559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 patients with nonischemic cardiomyopathy, referral for genetic counseling and testing is reasonable to identify conditions that could guide treatment for patients and family members.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765571"/>
                  </a:ext>
                </a:extLst>
              </a:tr>
            </a:tbl>
          </a:graphicData>
        </a:graphic>
      </p:graphicFrame>
    </p:spTree>
    <p:extLst>
      <p:ext uri="{BB962C8B-B14F-4D97-AF65-F5344CB8AC3E}">
        <p14:creationId xmlns:p14="http://schemas.microsoft.com/office/powerpoint/2010/main" val="669951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7" name="Subtitle 5">
            <a:extLst>
              <a:ext uri="{FF2B5EF4-FFF2-40B4-BE49-F238E27FC236}">
                <a16:creationId xmlns:a16="http://schemas.microsoft.com/office/drawing/2014/main" id="{143AFCE9-536D-4EF7-B4C3-3E4C35A927B8}"/>
              </a:ext>
            </a:extLst>
          </p:cNvPr>
          <p:cNvSpPr>
            <a:spLocks noGrp="1"/>
          </p:cNvSpPr>
          <p:nvPr>
            <p:ph type="subTitle" idx="1"/>
          </p:nvPr>
        </p:nvSpPr>
        <p:spPr>
          <a:xfrm>
            <a:off x="2895600" y="937488"/>
            <a:ext cx="8839200" cy="789709"/>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7. Examples of Factors Implicating Possible Genetic Cardiomyopathy </a:t>
            </a:r>
            <a:endParaRPr lang="en-US" dirty="0"/>
          </a:p>
        </p:txBody>
      </p:sp>
      <p:graphicFrame>
        <p:nvGraphicFramePr>
          <p:cNvPr id="8" name="Table 7">
            <a:extLst>
              <a:ext uri="{FF2B5EF4-FFF2-40B4-BE49-F238E27FC236}">
                <a16:creationId xmlns:a16="http://schemas.microsoft.com/office/drawing/2014/main" id="{5CE4C66B-170E-405E-9B3F-CA06C880C71F}"/>
              </a:ext>
            </a:extLst>
          </p:cNvPr>
          <p:cNvGraphicFramePr>
            <a:graphicFrameLocks noGrp="1"/>
          </p:cNvGraphicFramePr>
          <p:nvPr>
            <p:extLst>
              <p:ext uri="{D42A27DB-BD31-4B8C-83A1-F6EECF244321}">
                <p14:modId xmlns:p14="http://schemas.microsoft.com/office/powerpoint/2010/main" val="4167430624"/>
              </p:ext>
            </p:extLst>
          </p:nvPr>
        </p:nvGraphicFramePr>
        <p:xfrm>
          <a:off x="1006475" y="2057400"/>
          <a:ext cx="12617450" cy="5235702"/>
        </p:xfrm>
        <a:graphic>
          <a:graphicData uri="http://schemas.openxmlformats.org/drawingml/2006/table">
            <a:tbl>
              <a:tblPr firstRow="1" firstCol="1" bandRow="1"/>
              <a:tblGrid>
                <a:gridCol w="2867258">
                  <a:extLst>
                    <a:ext uri="{9D8B030D-6E8A-4147-A177-3AD203B41FA5}">
                      <a16:colId xmlns:a16="http://schemas.microsoft.com/office/drawing/2014/main" val="157670812"/>
                    </a:ext>
                  </a:extLst>
                </a:gridCol>
                <a:gridCol w="5499785">
                  <a:extLst>
                    <a:ext uri="{9D8B030D-6E8A-4147-A177-3AD203B41FA5}">
                      <a16:colId xmlns:a16="http://schemas.microsoft.com/office/drawing/2014/main" val="2717313002"/>
                    </a:ext>
                  </a:extLst>
                </a:gridCol>
                <a:gridCol w="4250407">
                  <a:extLst>
                    <a:ext uri="{9D8B030D-6E8A-4147-A177-3AD203B41FA5}">
                      <a16:colId xmlns:a16="http://schemas.microsoft.com/office/drawing/2014/main" val="3672697446"/>
                    </a:ext>
                  </a:extLst>
                </a:gridCol>
              </a:tblGrid>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Phenotypic Category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Patient or Family Member Phenotypic Finding*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Ask Specifically About  Family Members* With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0442161"/>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Cardiac morphology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Marked LV hypertrophy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Any mention of cardiomyopathy, enlarged or weak heart,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Document even if attributed to other causes, such as alcohol or peripartum cardiomyopathy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969977"/>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LV noncompaction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532952175"/>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Right ventricular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thinning or fatty replacement on imaging or biopsy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75330523"/>
                  </a:ext>
                </a:extLst>
              </a:tr>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Findings on 12-lead ECG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Abnormal high or low voltage or conduction, and repolarization, altered RV forces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ong QT or Brugada syndrome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88798"/>
                  </a:ext>
                </a:extLst>
              </a:tr>
            </a:tbl>
          </a:graphicData>
        </a:graphic>
      </p:graphicFrame>
    </p:spTree>
    <p:extLst>
      <p:ext uri="{BB962C8B-B14F-4D97-AF65-F5344CB8AC3E}">
        <p14:creationId xmlns:p14="http://schemas.microsoft.com/office/powerpoint/2010/main" val="3035740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5" name="Subtitle 5">
            <a:extLst>
              <a:ext uri="{FF2B5EF4-FFF2-40B4-BE49-F238E27FC236}">
                <a16:creationId xmlns:a16="http://schemas.microsoft.com/office/drawing/2014/main" id="{0FF9A0E5-B239-4298-9720-D1C4DA625D38}"/>
              </a:ext>
            </a:extLst>
          </p:cNvPr>
          <p:cNvSpPr>
            <a:spLocks noGrp="1"/>
          </p:cNvSpPr>
          <p:nvPr>
            <p:ph type="subTitle" idx="1"/>
          </p:nvPr>
        </p:nvSpPr>
        <p:spPr>
          <a:xfrm>
            <a:off x="2895600" y="265946"/>
            <a:ext cx="8839200" cy="1043712"/>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7. Examples of Factors Implicating Possible Genetic Cardiomyopathy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8375CB8F-4795-41B8-AADE-44F8C2857C1B}"/>
              </a:ext>
            </a:extLst>
          </p:cNvPr>
          <p:cNvGraphicFramePr>
            <a:graphicFrameLocks noGrp="1"/>
          </p:cNvGraphicFramePr>
          <p:nvPr>
            <p:extLst>
              <p:ext uri="{D42A27DB-BD31-4B8C-83A1-F6EECF244321}">
                <p14:modId xmlns:p14="http://schemas.microsoft.com/office/powerpoint/2010/main" val="4213997139"/>
              </p:ext>
            </p:extLst>
          </p:nvPr>
        </p:nvGraphicFramePr>
        <p:xfrm>
          <a:off x="1820592" y="1436256"/>
          <a:ext cx="10989216" cy="6005542"/>
        </p:xfrm>
        <a:graphic>
          <a:graphicData uri="http://schemas.openxmlformats.org/drawingml/2006/table">
            <a:tbl>
              <a:tblPr firstRow="1" firstCol="1" bandRow="1"/>
              <a:tblGrid>
                <a:gridCol w="2497249">
                  <a:extLst>
                    <a:ext uri="{9D8B030D-6E8A-4147-A177-3AD203B41FA5}">
                      <a16:colId xmlns:a16="http://schemas.microsoft.com/office/drawing/2014/main" val="2224355574"/>
                    </a:ext>
                  </a:extLst>
                </a:gridCol>
                <a:gridCol w="4790059">
                  <a:extLst>
                    <a:ext uri="{9D8B030D-6E8A-4147-A177-3AD203B41FA5}">
                      <a16:colId xmlns:a16="http://schemas.microsoft.com/office/drawing/2014/main" val="978509019"/>
                    </a:ext>
                  </a:extLst>
                </a:gridCol>
                <a:gridCol w="3701908">
                  <a:extLst>
                    <a:ext uri="{9D8B030D-6E8A-4147-A177-3AD203B41FA5}">
                      <a16:colId xmlns:a16="http://schemas.microsoft.com/office/drawing/2014/main" val="1018276240"/>
                    </a:ext>
                  </a:extLst>
                </a:gridCol>
              </a:tblGrid>
              <a:tr h="270002">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Dysrhythmias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Frequent NSVT or very frequent PVCs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ICD</a:t>
                      </a:r>
                    </a:p>
                    <a:p>
                      <a:pPr marL="0" marR="0">
                        <a:lnSpc>
                          <a:spcPct val="100000"/>
                        </a:lnSpc>
                        <a:spcBef>
                          <a:spcPts val="0"/>
                        </a:spcBef>
                        <a:spcAft>
                          <a:spcPts val="0"/>
                        </a:spcAft>
                      </a:pP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Recurrent syncope</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Sudden death attributed to “massive heart attack” without known CAD</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Unexplained fatal event  such as drowning or single-vehicle crash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17330"/>
                  </a:ext>
                </a:extLst>
              </a:tr>
              <a:tr h="1592800">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Sustained ventricular tachycardia or fibrillation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145512895"/>
                  </a:ext>
                </a:extLst>
              </a:tr>
              <a:tr h="27000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Early onset AF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“Lone” AF before age 65 years </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172148"/>
                  </a:ext>
                </a:extLst>
              </a:tr>
              <a:tr h="27000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Early onset conduction disease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Pacemaker before age 65 years</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779440"/>
                  </a:ext>
                </a:extLst>
              </a:tr>
              <a:tr h="2818482">
                <a:tc>
                  <a:txBody>
                    <a:bodyPr/>
                    <a:lstStyle/>
                    <a:p>
                      <a:pPr marL="0" marR="0">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Extracardiac features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00000"/>
                        </a:lnSpc>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Skeletal myopathy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Neuropathy</a:t>
                      </a: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Cutaneous stigmata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nSpc>
                          <a:spcPct val="100000"/>
                        </a:lnSpc>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Other possible manifestations of systemic syndromes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Any known skeletal muscle disease, including mention of Duchenne and Becker’s, Emory-</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Dreifuss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limb-girdle dystrophy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Systemic syndromes: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Dysmorphic features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Mental retardation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Congenital deafness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Neurofibromatosis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Renal failure with neuropathy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899922"/>
                  </a:ext>
                </a:extLst>
              </a:tr>
            </a:tbl>
          </a:graphicData>
        </a:graphic>
      </p:graphicFrame>
      <p:sp>
        <p:nvSpPr>
          <p:cNvPr id="8" name="TextBox 7">
            <a:extLst>
              <a:ext uri="{FF2B5EF4-FFF2-40B4-BE49-F238E27FC236}">
                <a16:creationId xmlns:a16="http://schemas.microsoft.com/office/drawing/2014/main" id="{F687DD92-D573-4690-A676-F424F42A6F83}"/>
              </a:ext>
            </a:extLst>
          </p:cNvPr>
          <p:cNvSpPr txBox="1"/>
          <p:nvPr/>
        </p:nvSpPr>
        <p:spPr>
          <a:xfrm>
            <a:off x="152400" y="5114764"/>
            <a:ext cx="1524000" cy="2492990"/>
          </a:xfrm>
          <a:prstGeom prst="rect">
            <a:avLst/>
          </a:prstGeom>
          <a:noFill/>
        </p:spPr>
        <p:txBody>
          <a:bodyPr wrap="square">
            <a:spAutoFit/>
          </a:bodyPr>
          <a:lstStyle/>
          <a:p>
            <a:r>
              <a:rPr lang="en-US" sz="1200" b="1" dirty="0">
                <a:latin typeface="Lub Dub Medium" panose="020B0603030403020204" pitchFamily="34" charset="0"/>
              </a:rPr>
              <a:t>AF indicates atrial fibrillation; CAD,  coronary artery disease; LV, left ventricular; NSVT, </a:t>
            </a:r>
            <a:r>
              <a:rPr lang="en-US" sz="1200" b="1" dirty="0" err="1">
                <a:latin typeface="Lub Dub Medium" panose="020B0603030403020204" pitchFamily="34" charset="0"/>
              </a:rPr>
              <a:t>nonsustained</a:t>
            </a:r>
            <a:r>
              <a:rPr lang="en-US" sz="1200" b="1" dirty="0">
                <a:latin typeface="Lub Dub Medium" panose="020B0603030403020204" pitchFamily="34" charset="0"/>
              </a:rPr>
              <a:t> ventricular tachycardia; PVC, premature ventricular contraction; and RV, right ventricular. </a:t>
            </a:r>
          </a:p>
        </p:txBody>
      </p:sp>
    </p:spTree>
    <p:extLst>
      <p:ext uri="{BB962C8B-B14F-4D97-AF65-F5344CB8AC3E}">
        <p14:creationId xmlns:p14="http://schemas.microsoft.com/office/powerpoint/2010/main" val="2563218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7" name="Subtitle 1">
            <a:extLst>
              <a:ext uri="{FF2B5EF4-FFF2-40B4-BE49-F238E27FC236}">
                <a16:creationId xmlns:a16="http://schemas.microsoft.com/office/drawing/2014/main" id="{351B67BD-9490-4561-A4D7-B6DAC03CCA41}"/>
              </a:ext>
            </a:extLst>
          </p:cNvPr>
          <p:cNvSpPr>
            <a:spLocks noGrp="1"/>
          </p:cNvSpPr>
          <p:nvPr>
            <p:ph type="subTitle" idx="1"/>
          </p:nvPr>
        </p:nvSpPr>
        <p:spPr>
          <a:xfrm>
            <a:off x="3495675" y="685800"/>
            <a:ext cx="7639050" cy="571127"/>
          </a:xfrm>
        </p:spPr>
        <p:txBody>
          <a:bodyPr/>
          <a:lstStyle/>
          <a:p>
            <a:pPr algn="ctr"/>
            <a:r>
              <a:rPr lang="en-US" sz="3600" b="1" dirty="0"/>
              <a:t>Evaluation With Cardiac Imaging</a:t>
            </a:r>
          </a:p>
        </p:txBody>
      </p:sp>
      <p:graphicFrame>
        <p:nvGraphicFramePr>
          <p:cNvPr id="3" name="Table 2">
            <a:extLst>
              <a:ext uri="{FF2B5EF4-FFF2-40B4-BE49-F238E27FC236}">
                <a16:creationId xmlns:a16="http://schemas.microsoft.com/office/drawing/2014/main" id="{EEBCB247-B44E-4A52-A6E8-E7AC912E902A}"/>
              </a:ext>
            </a:extLst>
          </p:cNvPr>
          <p:cNvGraphicFramePr>
            <a:graphicFrameLocks noGrp="1"/>
          </p:cNvGraphicFramePr>
          <p:nvPr>
            <p:extLst>
              <p:ext uri="{D42A27DB-BD31-4B8C-83A1-F6EECF244321}">
                <p14:modId xmlns:p14="http://schemas.microsoft.com/office/powerpoint/2010/main" val="1120148542"/>
              </p:ext>
            </p:extLst>
          </p:nvPr>
        </p:nvGraphicFramePr>
        <p:xfrm>
          <a:off x="2019300" y="1524000"/>
          <a:ext cx="10591800" cy="5836673"/>
        </p:xfrm>
        <a:graphic>
          <a:graphicData uri="http://schemas.openxmlformats.org/drawingml/2006/table">
            <a:tbl>
              <a:tblPr firstRow="1" firstCol="1" bandRow="1"/>
              <a:tblGrid>
                <a:gridCol w="1277627">
                  <a:extLst>
                    <a:ext uri="{9D8B030D-6E8A-4147-A177-3AD203B41FA5}">
                      <a16:colId xmlns:a16="http://schemas.microsoft.com/office/drawing/2014/main" val="174659202"/>
                    </a:ext>
                  </a:extLst>
                </a:gridCol>
                <a:gridCol w="1046679">
                  <a:extLst>
                    <a:ext uri="{9D8B030D-6E8A-4147-A177-3AD203B41FA5}">
                      <a16:colId xmlns:a16="http://schemas.microsoft.com/office/drawing/2014/main" val="3214931351"/>
                    </a:ext>
                  </a:extLst>
                </a:gridCol>
                <a:gridCol w="8267494">
                  <a:extLst>
                    <a:ext uri="{9D8B030D-6E8A-4147-A177-3AD203B41FA5}">
                      <a16:colId xmlns:a16="http://schemas.microsoft.com/office/drawing/2014/main" val="2313673678"/>
                    </a:ext>
                  </a:extLst>
                </a:gridCol>
              </a:tblGrid>
              <a:tr h="140961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Evaluation With Cardiac Imaging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3551650"/>
                  </a:ext>
                </a:extLst>
              </a:tr>
              <a:tr h="45841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7139853"/>
                  </a:ext>
                </a:extLst>
              </a:tr>
              <a:tr h="239962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suspected or new-onset HF, or those presenting with acute decompensated HF, a chest x-ray should be performed to assess heart size and pulmonary congestion and to detect alternative cardiac, pulmonary, and other diseases that may cause or contribute to the patient’s symptoms.</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083582"/>
                  </a:ext>
                </a:extLst>
              </a:tr>
              <a:tr h="14096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suspected or newly diagnosed HF, transthoracic echocardiography (TTE) should be performed during initial evaluation to assess cardiac structure and function.</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3900259"/>
                  </a:ext>
                </a:extLst>
              </a:tr>
            </a:tbl>
          </a:graphicData>
        </a:graphic>
      </p:graphicFrame>
    </p:spTree>
    <p:extLst>
      <p:ext uri="{BB962C8B-B14F-4D97-AF65-F5344CB8AC3E}">
        <p14:creationId xmlns:p14="http://schemas.microsoft.com/office/powerpoint/2010/main" val="2497060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5" name="Subtitle 1">
            <a:extLst>
              <a:ext uri="{FF2B5EF4-FFF2-40B4-BE49-F238E27FC236}">
                <a16:creationId xmlns:a16="http://schemas.microsoft.com/office/drawing/2014/main" id="{6175085A-3332-43BA-99E0-D04AA3C4DCA3}"/>
              </a:ext>
            </a:extLst>
          </p:cNvPr>
          <p:cNvSpPr>
            <a:spLocks noGrp="1"/>
          </p:cNvSpPr>
          <p:nvPr>
            <p:ph type="subTitle" idx="1"/>
          </p:nvPr>
        </p:nvSpPr>
        <p:spPr>
          <a:xfrm>
            <a:off x="2662237" y="1028124"/>
            <a:ext cx="9305926" cy="762000"/>
          </a:xfrm>
        </p:spPr>
        <p:txBody>
          <a:bodyPr/>
          <a:lstStyle/>
          <a:p>
            <a:pPr algn="ctr"/>
            <a:r>
              <a:rPr lang="en-US" sz="3600" b="1" dirty="0"/>
              <a:t>Evaluation With Cardiac Imaging (</a:t>
            </a:r>
            <a:r>
              <a:rPr lang="en-US" sz="3600" b="1" dirty="0" err="1"/>
              <a:t>con’t</a:t>
            </a:r>
            <a:r>
              <a:rPr lang="en-US" sz="3600" b="1" dirty="0"/>
              <a:t>.)</a:t>
            </a:r>
          </a:p>
        </p:txBody>
      </p:sp>
      <p:graphicFrame>
        <p:nvGraphicFramePr>
          <p:cNvPr id="7" name="Table 6">
            <a:extLst>
              <a:ext uri="{FF2B5EF4-FFF2-40B4-BE49-F238E27FC236}">
                <a16:creationId xmlns:a16="http://schemas.microsoft.com/office/drawing/2014/main" id="{5EE6AE92-0FE2-4AC5-95D8-AAFE8C152B39}"/>
              </a:ext>
            </a:extLst>
          </p:cNvPr>
          <p:cNvGraphicFramePr>
            <a:graphicFrameLocks noGrp="1"/>
          </p:cNvGraphicFramePr>
          <p:nvPr>
            <p:extLst>
              <p:ext uri="{D42A27DB-BD31-4B8C-83A1-F6EECF244321}">
                <p14:modId xmlns:p14="http://schemas.microsoft.com/office/powerpoint/2010/main" val="3230203841"/>
              </p:ext>
            </p:extLst>
          </p:nvPr>
        </p:nvGraphicFramePr>
        <p:xfrm>
          <a:off x="1562100" y="2057400"/>
          <a:ext cx="11506200" cy="5144076"/>
        </p:xfrm>
        <a:graphic>
          <a:graphicData uri="http://schemas.openxmlformats.org/drawingml/2006/table">
            <a:tbl>
              <a:tblPr firstRow="1" firstCol="1" bandRow="1"/>
              <a:tblGrid>
                <a:gridCol w="1387925">
                  <a:extLst>
                    <a:ext uri="{9D8B030D-6E8A-4147-A177-3AD203B41FA5}">
                      <a16:colId xmlns:a16="http://schemas.microsoft.com/office/drawing/2014/main" val="2125537330"/>
                    </a:ext>
                  </a:extLst>
                </a:gridCol>
                <a:gridCol w="1137040">
                  <a:extLst>
                    <a:ext uri="{9D8B030D-6E8A-4147-A177-3AD203B41FA5}">
                      <a16:colId xmlns:a16="http://schemas.microsoft.com/office/drawing/2014/main" val="4111689363"/>
                    </a:ext>
                  </a:extLst>
                </a:gridCol>
                <a:gridCol w="8981235">
                  <a:extLst>
                    <a:ext uri="{9D8B030D-6E8A-4147-A177-3AD203B41FA5}">
                      <a16:colId xmlns:a16="http://schemas.microsoft.com/office/drawing/2014/main" val="2847461453"/>
                    </a:ext>
                  </a:extLst>
                </a:gridCol>
              </a:tblGrid>
              <a:tr h="237363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who have had a significant clinical change, or who have received GDMT and are being considered for invasive procedures or device therapy,  repeat measurement of EF, degree of structural remodeling, and valvular function are useful to inform therapeutic interventions.</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212346"/>
                  </a:ext>
                </a:extLst>
              </a:tr>
              <a:tr h="175673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for whom echocardiography is inadequate, alternative imaging (e.g., cardiac magnetic resonance [CMR], cardiac computed tomography [CT], radionuclide imaging) is recommended for assessment of LVEF.</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624979"/>
                  </a:ext>
                </a:extLst>
              </a:tr>
              <a:tr h="89883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or cardiomyopathy, CMR can be useful for diagnosis or management.</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010660"/>
                  </a:ext>
                </a:extLst>
              </a:tr>
            </a:tbl>
          </a:graphicData>
        </a:graphic>
      </p:graphicFrame>
    </p:spTree>
    <p:extLst>
      <p:ext uri="{BB962C8B-B14F-4D97-AF65-F5344CB8AC3E}">
        <p14:creationId xmlns:p14="http://schemas.microsoft.com/office/powerpoint/2010/main" val="352069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7" name="Subtitle 1">
            <a:extLst>
              <a:ext uri="{FF2B5EF4-FFF2-40B4-BE49-F238E27FC236}">
                <a16:creationId xmlns:a16="http://schemas.microsoft.com/office/drawing/2014/main" id="{79111EF3-5748-4555-AF2F-47F90B60B34B}"/>
              </a:ext>
            </a:extLst>
          </p:cNvPr>
          <p:cNvSpPr>
            <a:spLocks noGrp="1"/>
          </p:cNvSpPr>
          <p:nvPr>
            <p:ph type="subTitle" idx="1"/>
          </p:nvPr>
        </p:nvSpPr>
        <p:spPr>
          <a:xfrm>
            <a:off x="2662237" y="838200"/>
            <a:ext cx="9305926" cy="762000"/>
          </a:xfrm>
        </p:spPr>
        <p:txBody>
          <a:bodyPr/>
          <a:lstStyle/>
          <a:p>
            <a:pPr algn="ctr"/>
            <a:r>
              <a:rPr lang="en-US" sz="3600" b="1" dirty="0"/>
              <a:t>Evaluation With Cardiac Imaging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7E2542F3-4400-498A-86BB-9C7A5253768C}"/>
              </a:ext>
            </a:extLst>
          </p:cNvPr>
          <p:cNvGraphicFramePr>
            <a:graphicFrameLocks noGrp="1"/>
          </p:cNvGraphicFramePr>
          <p:nvPr>
            <p:extLst>
              <p:ext uri="{D42A27DB-BD31-4B8C-83A1-F6EECF244321}">
                <p14:modId xmlns:p14="http://schemas.microsoft.com/office/powerpoint/2010/main" val="1069106280"/>
              </p:ext>
            </p:extLst>
          </p:nvPr>
        </p:nvGraphicFramePr>
        <p:xfrm>
          <a:off x="1104900" y="1752600"/>
          <a:ext cx="12420600" cy="5554933"/>
        </p:xfrm>
        <a:graphic>
          <a:graphicData uri="http://schemas.openxmlformats.org/drawingml/2006/table">
            <a:tbl>
              <a:tblPr firstRow="1" firstCol="1" bandRow="1"/>
              <a:tblGrid>
                <a:gridCol w="1498223">
                  <a:extLst>
                    <a:ext uri="{9D8B030D-6E8A-4147-A177-3AD203B41FA5}">
                      <a16:colId xmlns:a16="http://schemas.microsoft.com/office/drawing/2014/main" val="2018281677"/>
                    </a:ext>
                  </a:extLst>
                </a:gridCol>
                <a:gridCol w="1227401">
                  <a:extLst>
                    <a:ext uri="{9D8B030D-6E8A-4147-A177-3AD203B41FA5}">
                      <a16:colId xmlns:a16="http://schemas.microsoft.com/office/drawing/2014/main" val="3237973801"/>
                    </a:ext>
                  </a:extLst>
                </a:gridCol>
                <a:gridCol w="9694976">
                  <a:extLst>
                    <a:ext uri="{9D8B030D-6E8A-4147-A177-3AD203B41FA5}">
                      <a16:colId xmlns:a16="http://schemas.microsoft.com/office/drawing/2014/main" val="2722361143"/>
                    </a:ext>
                  </a:extLst>
                </a:gridCol>
              </a:tblGrid>
              <a:tr h="140147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 evaluation for possible ischemic heart disease can be useful to identify the cause and guide management.</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128291"/>
                  </a:ext>
                </a:extLst>
              </a:tr>
              <a:tr h="2042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and CAD who are candidates for coronary revascularization, noninvasive stress imaging (stress echocardiography, single-photon emission CT [SPECT], CMR, or positron emission tomography [PET]) may be considered for detection of myocardial ischemia to help guide coronary revascularization.</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920330"/>
                  </a:ext>
                </a:extLst>
              </a:tr>
              <a:tr h="204246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06" marR="67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8"/>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in the absence of: 1) clinical status change, 2) treatment interventions that might have had a significant effect on cardiac function, or 3) candidacy for invasive procedures or device therapy, routine repeat assessment of LV function is not indicated.</a:t>
                      </a:r>
                    </a:p>
                  </a:txBody>
                  <a:tcPr marL="67606" marR="67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936925"/>
                  </a:ext>
                </a:extLst>
              </a:tr>
            </a:tbl>
          </a:graphicData>
        </a:graphic>
      </p:graphicFrame>
    </p:spTree>
    <p:extLst>
      <p:ext uri="{BB962C8B-B14F-4D97-AF65-F5344CB8AC3E}">
        <p14:creationId xmlns:p14="http://schemas.microsoft.com/office/powerpoint/2010/main" val="4294950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2762992" y="4114800"/>
            <a:ext cx="8648205" cy="572937"/>
          </a:xfrm>
        </p:spPr>
        <p:txBody>
          <a:bodyPr/>
          <a:lstStyle/>
          <a:p>
            <a:r>
              <a:rPr lang="en-US" dirty="0"/>
              <a:t>2022 Guideline for the Management of Heart Failure</a:t>
            </a: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2667000" y="2971800"/>
            <a:ext cx="9296400" cy="914399"/>
          </a:xfrm>
        </p:spPr>
        <p:txBody>
          <a:bodyPr/>
          <a:lstStyle/>
          <a:p>
            <a:r>
              <a:rPr lang="en-US" dirty="0"/>
              <a:t>Top 10 Take-Home Messages</a:t>
            </a:r>
          </a:p>
        </p:txBody>
      </p:sp>
    </p:spTree>
    <p:extLst>
      <p:ext uri="{BB962C8B-B14F-4D97-AF65-F5344CB8AC3E}">
        <p14:creationId xmlns:p14="http://schemas.microsoft.com/office/powerpoint/2010/main" val="1109741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5" name="Subtitle 1">
            <a:extLst>
              <a:ext uri="{FF2B5EF4-FFF2-40B4-BE49-F238E27FC236}">
                <a16:creationId xmlns:a16="http://schemas.microsoft.com/office/drawing/2014/main" id="{C267BD76-957B-445E-A1BA-D094EAB0D71C}"/>
              </a:ext>
            </a:extLst>
          </p:cNvPr>
          <p:cNvSpPr>
            <a:spLocks noGrp="1"/>
          </p:cNvSpPr>
          <p:nvPr>
            <p:ph type="subTitle" idx="1"/>
          </p:nvPr>
        </p:nvSpPr>
        <p:spPr>
          <a:xfrm>
            <a:off x="4948237" y="1600200"/>
            <a:ext cx="4733925" cy="533400"/>
          </a:xfrm>
        </p:spPr>
        <p:txBody>
          <a:bodyPr/>
          <a:lstStyle/>
          <a:p>
            <a:pPr algn="ctr"/>
            <a:r>
              <a:rPr lang="en-US" sz="3600" b="1" dirty="0"/>
              <a:t>Invasive Evaluation </a:t>
            </a:r>
          </a:p>
        </p:txBody>
      </p:sp>
      <p:graphicFrame>
        <p:nvGraphicFramePr>
          <p:cNvPr id="6" name="Table 5">
            <a:extLst>
              <a:ext uri="{FF2B5EF4-FFF2-40B4-BE49-F238E27FC236}">
                <a16:creationId xmlns:a16="http://schemas.microsoft.com/office/drawing/2014/main" id="{F3484C29-21A8-4D53-8686-E0080B84C024}"/>
              </a:ext>
            </a:extLst>
          </p:cNvPr>
          <p:cNvGraphicFramePr>
            <a:graphicFrameLocks noGrp="1"/>
          </p:cNvGraphicFramePr>
          <p:nvPr>
            <p:extLst>
              <p:ext uri="{D42A27DB-BD31-4B8C-83A1-F6EECF244321}">
                <p14:modId xmlns:p14="http://schemas.microsoft.com/office/powerpoint/2010/main" val="1724428612"/>
              </p:ext>
            </p:extLst>
          </p:nvPr>
        </p:nvGraphicFramePr>
        <p:xfrm>
          <a:off x="2255837" y="2590800"/>
          <a:ext cx="10118726" cy="3452623"/>
        </p:xfrm>
        <a:graphic>
          <a:graphicData uri="http://schemas.openxmlformats.org/drawingml/2006/table">
            <a:tbl>
              <a:tblPr firstRow="1" firstCol="1" bandRow="1"/>
              <a:tblGrid>
                <a:gridCol w="1171749">
                  <a:extLst>
                    <a:ext uri="{9D8B030D-6E8A-4147-A177-3AD203B41FA5}">
                      <a16:colId xmlns:a16="http://schemas.microsoft.com/office/drawing/2014/main" val="1833359967"/>
                    </a:ext>
                  </a:extLst>
                </a:gridCol>
                <a:gridCol w="1236508">
                  <a:extLst>
                    <a:ext uri="{9D8B030D-6E8A-4147-A177-3AD203B41FA5}">
                      <a16:colId xmlns:a16="http://schemas.microsoft.com/office/drawing/2014/main" val="4215590176"/>
                    </a:ext>
                  </a:extLst>
                </a:gridCol>
                <a:gridCol w="7710469">
                  <a:extLst>
                    <a:ext uri="{9D8B030D-6E8A-4147-A177-3AD203B41FA5}">
                      <a16:colId xmlns:a16="http://schemas.microsoft.com/office/drawing/2014/main" val="2059199366"/>
                    </a:ext>
                  </a:extLst>
                </a:gridCol>
              </a:tblGrid>
              <a:tr h="115087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a:t>
                      </a:r>
                      <a:r>
                        <a:rPr lang="en-US" sz="1800" b="1">
                          <a:effectLst/>
                          <a:latin typeface="Times New Roman" panose="02020603050405020304" pitchFamily="18" charset="0"/>
                          <a:ea typeface="MS Mincho" panose="02020609040205080304" pitchFamily="49" charset="-128"/>
                          <a:cs typeface="Times New Roman" panose="02020603050405020304" pitchFamily="18" charset="0"/>
                        </a:rPr>
                        <a:t>for Invasive Evaluation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54354017"/>
                  </a:ext>
                </a:extLst>
              </a:tr>
              <a:tr h="52800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866419"/>
                  </a:ext>
                </a:extLst>
              </a:tr>
              <a:tr h="17737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fontAlgn="auto" latinLnBrk="0" hangingPunct="1">
                        <a:lnSpc>
                          <a:spcPct val="200000"/>
                        </a:lnSpc>
                        <a:spcBef>
                          <a:spcPts val="0"/>
                        </a:spcBef>
                        <a:spcAft>
                          <a:spcPts val="0"/>
                        </a:spcAft>
                        <a:buClrTx/>
                        <a:buSzPct val="100000"/>
                        <a:buFont typeface="+mj-lt"/>
                        <a:buAutoNum type="arabicPeriod"/>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In patients with HF, endomyocardial biopsy may be useful when a specific diagnosis is suspected that would influence therapy.</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246906"/>
                  </a:ext>
                </a:extLst>
              </a:tr>
            </a:tbl>
          </a:graphicData>
        </a:graphic>
      </p:graphicFrame>
    </p:spTree>
    <p:extLst>
      <p:ext uri="{BB962C8B-B14F-4D97-AF65-F5344CB8AC3E}">
        <p14:creationId xmlns:p14="http://schemas.microsoft.com/office/powerpoint/2010/main" val="3291204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F359B3-98D7-4B61-B68C-3B3418E87351}"/>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7" name="Subtitle 1">
            <a:extLst>
              <a:ext uri="{FF2B5EF4-FFF2-40B4-BE49-F238E27FC236}">
                <a16:creationId xmlns:a16="http://schemas.microsoft.com/office/drawing/2014/main" id="{841494D3-6436-413B-AF4A-42E8CECDBD90}"/>
              </a:ext>
            </a:extLst>
          </p:cNvPr>
          <p:cNvSpPr>
            <a:spLocks noGrp="1"/>
          </p:cNvSpPr>
          <p:nvPr>
            <p:ph type="subTitle" idx="1"/>
          </p:nvPr>
        </p:nvSpPr>
        <p:spPr>
          <a:xfrm>
            <a:off x="3998118" y="990600"/>
            <a:ext cx="6634163" cy="609600"/>
          </a:xfrm>
        </p:spPr>
        <p:txBody>
          <a:bodyPr/>
          <a:lstStyle/>
          <a:p>
            <a:pPr algn="ctr"/>
            <a:r>
              <a:rPr lang="en-US" sz="3600" b="1" dirty="0"/>
              <a:t>Invasive Evaluation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F9F60FE6-1DEE-4D3A-8486-82B20186D3DF}"/>
              </a:ext>
            </a:extLst>
          </p:cNvPr>
          <p:cNvGraphicFramePr>
            <a:graphicFrameLocks noGrp="1"/>
          </p:cNvGraphicFramePr>
          <p:nvPr>
            <p:extLst>
              <p:ext uri="{D42A27DB-BD31-4B8C-83A1-F6EECF244321}">
                <p14:modId xmlns:p14="http://schemas.microsoft.com/office/powerpoint/2010/main" val="1235486314"/>
              </p:ext>
            </p:extLst>
          </p:nvPr>
        </p:nvGraphicFramePr>
        <p:xfrm>
          <a:off x="2324099" y="1981200"/>
          <a:ext cx="9982201" cy="4909521"/>
        </p:xfrm>
        <a:graphic>
          <a:graphicData uri="http://schemas.openxmlformats.org/drawingml/2006/table">
            <a:tbl>
              <a:tblPr firstRow="1" firstCol="1" bandRow="1"/>
              <a:tblGrid>
                <a:gridCol w="1155939">
                  <a:extLst>
                    <a:ext uri="{9D8B030D-6E8A-4147-A177-3AD203B41FA5}">
                      <a16:colId xmlns:a16="http://schemas.microsoft.com/office/drawing/2014/main" val="1080773114"/>
                    </a:ext>
                  </a:extLst>
                </a:gridCol>
                <a:gridCol w="1219825">
                  <a:extLst>
                    <a:ext uri="{9D8B030D-6E8A-4147-A177-3AD203B41FA5}">
                      <a16:colId xmlns:a16="http://schemas.microsoft.com/office/drawing/2014/main" val="1974789508"/>
                    </a:ext>
                  </a:extLst>
                </a:gridCol>
                <a:gridCol w="7606437">
                  <a:extLst>
                    <a:ext uri="{9D8B030D-6E8A-4147-A177-3AD203B41FA5}">
                      <a16:colId xmlns:a16="http://schemas.microsoft.com/office/drawing/2014/main" val="2586612997"/>
                    </a:ext>
                  </a:extLst>
                </a:gridCol>
              </a:tblGrid>
              <a:tr h="1697273">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gn="l" defTabSz="914400" rtl="0" eaLnBrk="1" fontAlgn="auto" latinLnBrk="0" hangingPunct="1">
                        <a:lnSpc>
                          <a:spcPct val="200000"/>
                        </a:lnSpc>
                        <a:spcBef>
                          <a:spcPts val="0"/>
                        </a:spcBef>
                        <a:spcAft>
                          <a:spcPts val="0"/>
                        </a:spcAft>
                        <a:buClrTx/>
                        <a:buSzPct val="100000"/>
                        <a:buFont typeface="+mj-lt"/>
                        <a:buAutoNum type="arabicPeriod" startAt="2"/>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selected patients with HF with persistent or worsening symptoms, signs, diagnostic parameters, and  in whom hemodynamics are uncertain, invasive hemodynamic monitoring can be useful to guide management.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2474971"/>
                  </a:ext>
                </a:extLst>
              </a:tr>
              <a:tr h="11012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routine use of invasive hemodynamic monitoring is not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41919"/>
                  </a:ext>
                </a:extLst>
              </a:tr>
              <a:tr h="16972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undergoing routine evaluation of HF, endomyocardial biopsy should not be performed because of the risk of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812053"/>
                  </a:ext>
                </a:extLst>
              </a:tr>
            </a:tbl>
          </a:graphicData>
        </a:graphic>
      </p:graphicFrame>
    </p:spTree>
    <p:extLst>
      <p:ext uri="{BB962C8B-B14F-4D97-AF65-F5344CB8AC3E}">
        <p14:creationId xmlns:p14="http://schemas.microsoft.com/office/powerpoint/2010/main" val="937072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0EFB59-EF5A-4AF7-BCF3-943B008BDB9D}"/>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5" name="Subtitle 1">
            <a:extLst>
              <a:ext uri="{FF2B5EF4-FFF2-40B4-BE49-F238E27FC236}">
                <a16:creationId xmlns:a16="http://schemas.microsoft.com/office/drawing/2014/main" id="{B1109EC3-677F-4E1A-89D1-0CA5BA8F2AAC}"/>
              </a:ext>
            </a:extLst>
          </p:cNvPr>
          <p:cNvSpPr>
            <a:spLocks noGrp="1"/>
          </p:cNvSpPr>
          <p:nvPr>
            <p:ph type="subTitle" idx="1"/>
          </p:nvPr>
        </p:nvSpPr>
        <p:spPr>
          <a:xfrm>
            <a:off x="2207418" y="762000"/>
            <a:ext cx="10215563" cy="1219200"/>
          </a:xfrm>
        </p:spPr>
        <p:txBody>
          <a:bodyPr/>
          <a:lstStyle/>
          <a:p>
            <a:pPr algn="ctr"/>
            <a:r>
              <a:rPr lang="en-US" sz="3600" b="1" dirty="0"/>
              <a:t>Wearables and Remote Monitoring (Including Telemonitoring and Device Monitoring) </a:t>
            </a:r>
          </a:p>
        </p:txBody>
      </p:sp>
      <p:graphicFrame>
        <p:nvGraphicFramePr>
          <p:cNvPr id="6" name="Table 5">
            <a:extLst>
              <a:ext uri="{FF2B5EF4-FFF2-40B4-BE49-F238E27FC236}">
                <a16:creationId xmlns:a16="http://schemas.microsoft.com/office/drawing/2014/main" id="{85709CD9-DD2F-4CD0-8AB5-E55D53650E8E}"/>
              </a:ext>
            </a:extLst>
          </p:cNvPr>
          <p:cNvGraphicFramePr>
            <a:graphicFrameLocks noGrp="1"/>
          </p:cNvGraphicFramePr>
          <p:nvPr>
            <p:extLst>
              <p:ext uri="{D42A27DB-BD31-4B8C-83A1-F6EECF244321}">
                <p14:modId xmlns:p14="http://schemas.microsoft.com/office/powerpoint/2010/main" val="3376203921"/>
              </p:ext>
            </p:extLst>
          </p:nvPr>
        </p:nvGraphicFramePr>
        <p:xfrm>
          <a:off x="879573" y="2057400"/>
          <a:ext cx="12871254" cy="5137964"/>
        </p:xfrm>
        <a:graphic>
          <a:graphicData uri="http://schemas.openxmlformats.org/drawingml/2006/table">
            <a:tbl>
              <a:tblPr firstRow="1" firstCol="1" bandRow="1"/>
              <a:tblGrid>
                <a:gridCol w="1215047">
                  <a:extLst>
                    <a:ext uri="{9D8B030D-6E8A-4147-A177-3AD203B41FA5}">
                      <a16:colId xmlns:a16="http://schemas.microsoft.com/office/drawing/2014/main" val="3364243695"/>
                    </a:ext>
                  </a:extLst>
                </a:gridCol>
                <a:gridCol w="1336036">
                  <a:extLst>
                    <a:ext uri="{9D8B030D-6E8A-4147-A177-3AD203B41FA5}">
                      <a16:colId xmlns:a16="http://schemas.microsoft.com/office/drawing/2014/main" val="530202032"/>
                    </a:ext>
                  </a:extLst>
                </a:gridCol>
                <a:gridCol w="10320171">
                  <a:extLst>
                    <a:ext uri="{9D8B030D-6E8A-4147-A177-3AD203B41FA5}">
                      <a16:colId xmlns:a16="http://schemas.microsoft.com/office/drawing/2014/main" val="1210638666"/>
                    </a:ext>
                  </a:extLst>
                </a:gridCol>
              </a:tblGrid>
              <a:tr h="100451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Wearables and Remote Monitoring (Including Telemonitoring and Device Monitoring)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8904715"/>
                  </a:ext>
                </a:extLst>
              </a:tr>
              <a:tr h="46085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74371"/>
                  </a:ext>
                </a:extLst>
              </a:tr>
              <a:tr h="209184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adult patients with NYHA class III HF and history of a HF hospitalization in the past year or elevated natriuretic peptide levels, on maximally tolerated stable doses of GDMT with optimal device therapy, the usefulness of wireless monitoring of PA pressure by an implanted hemodynamic monitor to reduce the risk of subsequent HF hospitalizations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03794"/>
                  </a:ext>
                </a:extLst>
              </a:tr>
              <a:tr h="1548182">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Uncertain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NYHA class III HF with a HF hospitalization within the previous year, wireless monitoring of the PA pressure by an implanted hemodynamic monitor provides uncertain value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585499"/>
                  </a:ext>
                </a:extLst>
              </a:tr>
            </a:tbl>
          </a:graphicData>
        </a:graphic>
      </p:graphicFrame>
    </p:spTree>
    <p:extLst>
      <p:ext uri="{BB962C8B-B14F-4D97-AF65-F5344CB8AC3E}">
        <p14:creationId xmlns:p14="http://schemas.microsoft.com/office/powerpoint/2010/main" val="10509850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7" name="Subtitle 1">
            <a:extLst>
              <a:ext uri="{FF2B5EF4-FFF2-40B4-BE49-F238E27FC236}">
                <a16:creationId xmlns:a16="http://schemas.microsoft.com/office/drawing/2014/main" id="{23066AB1-3DDE-4C9D-9917-69FB7CBE88CC}"/>
              </a:ext>
            </a:extLst>
          </p:cNvPr>
          <p:cNvSpPr>
            <a:spLocks noGrp="1"/>
          </p:cNvSpPr>
          <p:nvPr>
            <p:ph type="subTitle" idx="1"/>
          </p:nvPr>
        </p:nvSpPr>
        <p:spPr>
          <a:xfrm>
            <a:off x="2627709" y="609600"/>
            <a:ext cx="9374981" cy="609600"/>
          </a:xfrm>
        </p:spPr>
        <p:txBody>
          <a:bodyPr/>
          <a:lstStyle/>
          <a:p>
            <a:pPr algn="ctr"/>
            <a:r>
              <a:rPr lang="en-US" sz="3600" b="1" dirty="0"/>
              <a:t>Exercise and Functional Capacity Testing </a:t>
            </a:r>
          </a:p>
        </p:txBody>
      </p:sp>
      <p:graphicFrame>
        <p:nvGraphicFramePr>
          <p:cNvPr id="8" name="Table 7">
            <a:extLst>
              <a:ext uri="{FF2B5EF4-FFF2-40B4-BE49-F238E27FC236}">
                <a16:creationId xmlns:a16="http://schemas.microsoft.com/office/drawing/2014/main" id="{CA3CE3FF-2A18-461A-9CAF-F79F16D4D0F7}"/>
              </a:ext>
            </a:extLst>
          </p:cNvPr>
          <p:cNvGraphicFramePr>
            <a:graphicFrameLocks noGrp="1"/>
          </p:cNvGraphicFramePr>
          <p:nvPr>
            <p:extLst>
              <p:ext uri="{D42A27DB-BD31-4B8C-83A1-F6EECF244321}">
                <p14:modId xmlns:p14="http://schemas.microsoft.com/office/powerpoint/2010/main" val="2634900923"/>
              </p:ext>
            </p:extLst>
          </p:nvPr>
        </p:nvGraphicFramePr>
        <p:xfrm>
          <a:off x="1006474" y="1371600"/>
          <a:ext cx="12617450" cy="6082284"/>
        </p:xfrm>
        <a:graphic>
          <a:graphicData uri="http://schemas.openxmlformats.org/drawingml/2006/table">
            <a:tbl>
              <a:tblPr firstRow="1" firstCol="1" bandRow="1"/>
              <a:tblGrid>
                <a:gridCol w="1541852">
                  <a:extLst>
                    <a:ext uri="{9D8B030D-6E8A-4147-A177-3AD203B41FA5}">
                      <a16:colId xmlns:a16="http://schemas.microsoft.com/office/drawing/2014/main" val="3970417253"/>
                    </a:ext>
                  </a:extLst>
                </a:gridCol>
                <a:gridCol w="1461101">
                  <a:extLst>
                    <a:ext uri="{9D8B030D-6E8A-4147-A177-3AD203B41FA5}">
                      <a16:colId xmlns:a16="http://schemas.microsoft.com/office/drawing/2014/main" val="960581179"/>
                    </a:ext>
                  </a:extLst>
                </a:gridCol>
                <a:gridCol w="9614497">
                  <a:extLst>
                    <a:ext uri="{9D8B030D-6E8A-4147-A177-3AD203B41FA5}">
                      <a16:colId xmlns:a16="http://schemas.microsoft.com/office/drawing/2014/main" val="2861753414"/>
                    </a:ext>
                  </a:extLst>
                </a:gridCol>
              </a:tblGrid>
              <a:tr h="6794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Exercise and Functional Capacity Testing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6440058"/>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432601"/>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assessment and documentation of NYHA functional classification are recommended to determine eligibility for treatments.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793703"/>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selected ambulatory patients with HF, cardiopulmonary exercise testing (CPET) is recommended to determine appropriateness of advanced treatments (e.g., LVAD, heart transplant).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6611398"/>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ambulatory patients with HF, performing a CPET or 6- minute walk test is reasonable to assess functional capacity.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3693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ambulatory patients with unexplained dyspnea, CPET is reasonable to evaluate the cause of dyspnea.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637584"/>
                  </a:ext>
                </a:extLst>
              </a:tr>
            </a:tbl>
          </a:graphicData>
        </a:graphic>
      </p:graphicFrame>
    </p:spTree>
    <p:extLst>
      <p:ext uri="{BB962C8B-B14F-4D97-AF65-F5344CB8AC3E}">
        <p14:creationId xmlns:p14="http://schemas.microsoft.com/office/powerpoint/2010/main" val="346054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7DD032-9CB7-461E-8564-B895611B1F5B}"/>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5" name="Subtitle 1">
            <a:extLst>
              <a:ext uri="{FF2B5EF4-FFF2-40B4-BE49-F238E27FC236}">
                <a16:creationId xmlns:a16="http://schemas.microsoft.com/office/drawing/2014/main" id="{4A696F54-CE44-4481-94F2-10FEE7451E92}"/>
              </a:ext>
            </a:extLst>
          </p:cNvPr>
          <p:cNvSpPr>
            <a:spLocks noGrp="1"/>
          </p:cNvSpPr>
          <p:nvPr>
            <p:ph type="subTitle" idx="1"/>
          </p:nvPr>
        </p:nvSpPr>
        <p:spPr>
          <a:xfrm>
            <a:off x="2609253" y="1371600"/>
            <a:ext cx="9411891" cy="1066800"/>
          </a:xfrm>
        </p:spPr>
        <p:txBody>
          <a:bodyPr/>
          <a:lstStyle/>
          <a:p>
            <a:pPr algn="ctr"/>
            <a:r>
              <a:rPr lang="en-US" sz="3600" b="1" dirty="0"/>
              <a:t>Initial and Serial Evaluation: Clinical Assessment: HF Risk Scoring </a:t>
            </a:r>
          </a:p>
        </p:txBody>
      </p:sp>
      <p:graphicFrame>
        <p:nvGraphicFramePr>
          <p:cNvPr id="6" name="Table 5">
            <a:extLst>
              <a:ext uri="{FF2B5EF4-FFF2-40B4-BE49-F238E27FC236}">
                <a16:creationId xmlns:a16="http://schemas.microsoft.com/office/drawing/2014/main" id="{E7151A11-2F5F-4F5A-9E57-5ACCCCA2F160}"/>
              </a:ext>
            </a:extLst>
          </p:cNvPr>
          <p:cNvGraphicFramePr>
            <a:graphicFrameLocks noGrp="1"/>
          </p:cNvGraphicFramePr>
          <p:nvPr>
            <p:extLst>
              <p:ext uri="{D42A27DB-BD31-4B8C-83A1-F6EECF244321}">
                <p14:modId xmlns:p14="http://schemas.microsoft.com/office/powerpoint/2010/main" val="3821723930"/>
              </p:ext>
            </p:extLst>
          </p:nvPr>
        </p:nvGraphicFramePr>
        <p:xfrm>
          <a:off x="2128350" y="2819400"/>
          <a:ext cx="10373699" cy="3877187"/>
        </p:xfrm>
        <a:graphic>
          <a:graphicData uri="http://schemas.openxmlformats.org/drawingml/2006/table">
            <a:tbl>
              <a:tblPr firstRow="1" firstCol="1" bandRow="1"/>
              <a:tblGrid>
                <a:gridCol w="908736">
                  <a:extLst>
                    <a:ext uri="{9D8B030D-6E8A-4147-A177-3AD203B41FA5}">
                      <a16:colId xmlns:a16="http://schemas.microsoft.com/office/drawing/2014/main" val="203614731"/>
                    </a:ext>
                  </a:extLst>
                </a:gridCol>
                <a:gridCol w="925335">
                  <a:extLst>
                    <a:ext uri="{9D8B030D-6E8A-4147-A177-3AD203B41FA5}">
                      <a16:colId xmlns:a16="http://schemas.microsoft.com/office/drawing/2014/main" val="3914135532"/>
                    </a:ext>
                  </a:extLst>
                </a:gridCol>
                <a:gridCol w="8539628">
                  <a:extLst>
                    <a:ext uri="{9D8B030D-6E8A-4147-A177-3AD203B41FA5}">
                      <a16:colId xmlns:a16="http://schemas.microsoft.com/office/drawing/2014/main" val="3289547859"/>
                    </a:ext>
                  </a:extLst>
                </a:gridCol>
              </a:tblGrid>
              <a:tr h="157687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Initial and Serial Evaluation: Clinical Assessment: HF Risk Scoring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640561"/>
                  </a:ext>
                </a:extLst>
              </a:tr>
              <a:tr h="72344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026544"/>
                  </a:ext>
                </a:extLst>
              </a:tr>
              <a:tr h="15768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ambulatory or hospitalized patients with HF, validated multivariable risk scores can be useful to estimate subsequent risk of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687" marR="67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573056"/>
                  </a:ext>
                </a:extLst>
              </a:tr>
            </a:tbl>
          </a:graphicData>
        </a:graphic>
      </p:graphicFrame>
    </p:spTree>
    <p:extLst>
      <p:ext uri="{BB962C8B-B14F-4D97-AF65-F5344CB8AC3E}">
        <p14:creationId xmlns:p14="http://schemas.microsoft.com/office/powerpoint/2010/main" val="3056933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45</a:t>
            </a:fld>
            <a:endParaRPr lang="en-US" dirty="0"/>
          </a:p>
        </p:txBody>
      </p:sp>
      <p:sp>
        <p:nvSpPr>
          <p:cNvPr id="7" name="Subtitle 5">
            <a:extLst>
              <a:ext uri="{FF2B5EF4-FFF2-40B4-BE49-F238E27FC236}">
                <a16:creationId xmlns:a16="http://schemas.microsoft.com/office/drawing/2014/main" id="{750CA811-F49C-466B-926E-9F4B231EE710}"/>
              </a:ext>
            </a:extLst>
          </p:cNvPr>
          <p:cNvSpPr>
            <a:spLocks noGrp="1"/>
          </p:cNvSpPr>
          <p:nvPr>
            <p:ph type="subTitle" idx="1"/>
          </p:nvPr>
        </p:nvSpPr>
        <p:spPr>
          <a:xfrm>
            <a:off x="2895600" y="152400"/>
            <a:ext cx="8839200" cy="891312"/>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8. Selected Multivariable Risk Scores to Predict Outcome in HF </a:t>
            </a:r>
            <a:endParaRPr lang="en-US" dirty="0"/>
          </a:p>
        </p:txBody>
      </p:sp>
      <p:graphicFrame>
        <p:nvGraphicFramePr>
          <p:cNvPr id="2" name="Table 1">
            <a:extLst>
              <a:ext uri="{FF2B5EF4-FFF2-40B4-BE49-F238E27FC236}">
                <a16:creationId xmlns:a16="http://schemas.microsoft.com/office/drawing/2014/main" id="{CE673DDF-2581-4CA6-ADD1-6CF3E9E8BCE9}"/>
              </a:ext>
            </a:extLst>
          </p:cNvPr>
          <p:cNvGraphicFramePr>
            <a:graphicFrameLocks noGrp="1"/>
          </p:cNvGraphicFramePr>
          <p:nvPr>
            <p:extLst>
              <p:ext uri="{D42A27DB-BD31-4B8C-83A1-F6EECF244321}">
                <p14:modId xmlns:p14="http://schemas.microsoft.com/office/powerpoint/2010/main" val="1089393096"/>
              </p:ext>
            </p:extLst>
          </p:nvPr>
        </p:nvGraphicFramePr>
        <p:xfrm>
          <a:off x="3962400" y="1196112"/>
          <a:ext cx="6705600" cy="6165286"/>
        </p:xfrm>
        <a:graphic>
          <a:graphicData uri="http://schemas.openxmlformats.org/drawingml/2006/table">
            <a:tbl>
              <a:tblPr/>
              <a:tblGrid>
                <a:gridCol w="4829940">
                  <a:extLst>
                    <a:ext uri="{9D8B030D-6E8A-4147-A177-3AD203B41FA5}">
                      <a16:colId xmlns:a16="http://schemas.microsoft.com/office/drawing/2014/main" val="4162488709"/>
                    </a:ext>
                  </a:extLst>
                </a:gridCol>
                <a:gridCol w="1875660">
                  <a:extLst>
                    <a:ext uri="{9D8B030D-6E8A-4147-A177-3AD203B41FA5}">
                      <a16:colId xmlns:a16="http://schemas.microsoft.com/office/drawing/2014/main" val="1606541763"/>
                    </a:ext>
                  </a:extLst>
                </a:gridCol>
              </a:tblGrid>
              <a:tr h="633087">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Risk Score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Year Published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39299"/>
                  </a:ext>
                </a:extLst>
              </a:tr>
              <a:tr h="584264">
                <a:tc gridSpan="2">
                  <a:txBody>
                    <a:bodyPr/>
                    <a:lstStyle/>
                    <a:p>
                      <a:pPr marL="0" marR="0" algn="ctr">
                        <a:lnSpc>
                          <a:spcPct val="100000"/>
                        </a:lnSpc>
                        <a:spcBef>
                          <a:spcPts val="0"/>
                        </a:spcBef>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Chronic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0000"/>
                        </a:lnSpc>
                        <a:spcBef>
                          <a:spcPts val="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1049030"/>
                  </a:ext>
                </a:extLst>
              </a:tr>
              <a:tr h="584264">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All Patients With Chronic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0000"/>
                        </a:lnSpc>
                        <a:spcBef>
                          <a:spcPts val="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1748253"/>
                  </a:ext>
                </a:extLst>
              </a:tr>
              <a:tr h="897196">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Seattle Heart Failure Model</a:t>
                      </a:r>
                    </a:p>
                    <a:p>
                      <a:pPr marL="0" marR="0">
                        <a:lnSpc>
                          <a:spcPct val="100000"/>
                        </a:lnSpc>
                        <a:spcBef>
                          <a:spcPts val="0"/>
                        </a:spcBef>
                        <a:spcAft>
                          <a:spcPts val="600"/>
                        </a:spcAft>
                      </a:pP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https://depts.washington.edu/shfm/?width=1440&amp;height=900</a:t>
                      </a:r>
                      <a:r>
                        <a:rPr kumimoji="0" lang="en-US" sz="1800" b="0" i="0" u="sng"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2006</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065012"/>
                  </a:ext>
                </a:extLst>
              </a:tr>
              <a:tr h="429225">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Heart Failure Survival Score</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1997</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329421"/>
                  </a:ext>
                </a:extLst>
              </a:tr>
              <a:tr h="697306">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MAGGIC</a:t>
                      </a:r>
                    </a:p>
                    <a:p>
                      <a:pPr marL="0" marR="0">
                        <a:lnSpc>
                          <a:spcPct val="100000"/>
                        </a:lnSpc>
                        <a:spcBef>
                          <a:spcPts val="0"/>
                        </a:spcBef>
                        <a:spcAft>
                          <a:spcPts val="600"/>
                        </a:spcAft>
                      </a:pP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http://www.heartfailurerisk.org/</a:t>
                      </a:r>
                      <a:r>
                        <a:rPr kumimoji="0" lang="en-US" sz="1800" b="0" i="0" u="sng" strike="noStrike" kern="1200" cap="none" spc="0" normalizeH="0" baseline="0" noProof="0" dirty="0">
                          <a:ln>
                            <a:noFill/>
                          </a:ln>
                          <a:solidFill>
                            <a:srgbClr val="0563C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2013</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4324212"/>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CHARM Risk Score</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2006</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03438"/>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CORONA Risk Score</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2009</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858212"/>
                  </a:ext>
                </a:extLst>
              </a:tr>
              <a:tr h="584264">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Specific to Chronic HFrEF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0000"/>
                        </a:lnSpc>
                        <a:spcBef>
                          <a:spcPts val="0"/>
                        </a:spcBef>
                        <a:spcAft>
                          <a:spcPts val="60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557512"/>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PARADIGM-HF</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2020</a:t>
                      </a:r>
                    </a:p>
                  </a:txBody>
                  <a:tcPr marL="14466" marR="14466" marT="14466" marB="14466">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0301022"/>
                  </a:ext>
                </a:extLst>
              </a:tr>
              <a:tr h="27101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HF-ACTION</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2012</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772355"/>
                  </a:ext>
                </a:extLst>
              </a:tr>
              <a:tr h="271011">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GUIDE-IT</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2019</a:t>
                      </a:r>
                    </a:p>
                  </a:txBody>
                  <a:tcPr marL="14466" marR="14466" marT="14466" marB="144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25692"/>
                  </a:ext>
                </a:extLst>
              </a:tr>
            </a:tbl>
          </a:graphicData>
        </a:graphic>
      </p:graphicFrame>
    </p:spTree>
    <p:extLst>
      <p:ext uri="{BB962C8B-B14F-4D97-AF65-F5344CB8AC3E}">
        <p14:creationId xmlns:p14="http://schemas.microsoft.com/office/powerpoint/2010/main" val="739927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BCBF18-B96F-4D38-B42E-24186A907140}"/>
              </a:ext>
            </a:extLst>
          </p:cNvPr>
          <p:cNvSpPr>
            <a:spLocks noGrp="1"/>
          </p:cNvSpPr>
          <p:nvPr>
            <p:ph type="sldNum" sz="quarter" idx="4"/>
          </p:nvPr>
        </p:nvSpPr>
        <p:spPr/>
        <p:txBody>
          <a:bodyPr/>
          <a:lstStyle/>
          <a:p>
            <a:fld id="{01CD3B2E-BC1C-6C4D-9D91-A67B950EE325}" type="slidenum">
              <a:rPr lang="en-US" smtClean="0"/>
              <a:pPr/>
              <a:t>46</a:t>
            </a:fld>
            <a:endParaRPr lang="en-US" dirty="0"/>
          </a:p>
        </p:txBody>
      </p:sp>
      <p:graphicFrame>
        <p:nvGraphicFramePr>
          <p:cNvPr id="6" name="Table 5">
            <a:extLst>
              <a:ext uri="{FF2B5EF4-FFF2-40B4-BE49-F238E27FC236}">
                <a16:creationId xmlns:a16="http://schemas.microsoft.com/office/drawing/2014/main" id="{85DD7E10-F87F-46D7-9F88-4EE1ACD3D9A6}"/>
              </a:ext>
            </a:extLst>
          </p:cNvPr>
          <p:cNvGraphicFramePr>
            <a:graphicFrameLocks noGrp="1"/>
          </p:cNvGraphicFramePr>
          <p:nvPr>
            <p:extLst>
              <p:ext uri="{D42A27DB-BD31-4B8C-83A1-F6EECF244321}">
                <p14:modId xmlns:p14="http://schemas.microsoft.com/office/powerpoint/2010/main" val="75891269"/>
              </p:ext>
            </p:extLst>
          </p:nvPr>
        </p:nvGraphicFramePr>
        <p:xfrm>
          <a:off x="3314700" y="1143000"/>
          <a:ext cx="8001000" cy="6348373"/>
        </p:xfrm>
        <a:graphic>
          <a:graphicData uri="http://schemas.openxmlformats.org/drawingml/2006/table">
            <a:tbl>
              <a:tblPr/>
              <a:tblGrid>
                <a:gridCol w="3350654">
                  <a:extLst>
                    <a:ext uri="{9D8B030D-6E8A-4147-A177-3AD203B41FA5}">
                      <a16:colId xmlns:a16="http://schemas.microsoft.com/office/drawing/2014/main" val="586645386"/>
                    </a:ext>
                  </a:extLst>
                </a:gridCol>
                <a:gridCol w="3349151">
                  <a:extLst>
                    <a:ext uri="{9D8B030D-6E8A-4147-A177-3AD203B41FA5}">
                      <a16:colId xmlns:a16="http://schemas.microsoft.com/office/drawing/2014/main" val="1290453690"/>
                    </a:ext>
                  </a:extLst>
                </a:gridCol>
                <a:gridCol w="1301195">
                  <a:extLst>
                    <a:ext uri="{9D8B030D-6E8A-4147-A177-3AD203B41FA5}">
                      <a16:colId xmlns:a16="http://schemas.microsoft.com/office/drawing/2014/main" val="3892927981"/>
                    </a:ext>
                  </a:extLst>
                </a:gridCol>
              </a:tblGrid>
              <a:tr h="309838">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Specific to Chronic HFpEF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6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703363"/>
                  </a:ext>
                </a:extLst>
              </a:tr>
              <a:tr h="557534">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I-PRESERVE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2011</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458065"/>
                  </a:ext>
                </a:extLst>
              </a:tr>
              <a:tr h="309838">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TOPCAT</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2020</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4898694"/>
                  </a:ext>
                </a:extLst>
              </a:tr>
              <a:tr h="309838">
                <a:tc gridSpan="2">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Acutely Decompensated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00000"/>
                        </a:lnSpc>
                        <a:spcBef>
                          <a:spcPts val="0"/>
                        </a:spcBef>
                        <a:spcAft>
                          <a:spcPts val="60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35435"/>
                  </a:ext>
                </a:extLst>
              </a:tr>
              <a:tr h="1083772">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ADHERE Classification and Regression Tree (CART) Model</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2005</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615025"/>
                  </a:ext>
                </a:extLst>
              </a:tr>
              <a:tr h="1610009">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AHA Get With The Guidelines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https://www.mdcalc.com/gwtg-heart-failure-risk-score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(17)</a:t>
                      </a:r>
                    </a:p>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2010, 2021</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2603393"/>
                  </a:ext>
                </a:extLst>
              </a:tr>
              <a:tr h="1346891">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EFFECT Risk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 </a:t>
                      </a:r>
                      <a:r>
                        <a:rPr lang="en-US" sz="1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http://www.ccort.ca/Research/CHFRiskModel.aspx</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(18)</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2003, 2016</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027898"/>
                  </a:ext>
                </a:extLst>
              </a:tr>
              <a:tr h="820653">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ESCAPE Risk Model and Discharge Score</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(14) </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2010</a:t>
                      </a:r>
                    </a:p>
                  </a:txBody>
                  <a:tcPr marL="16314" marR="16314" marT="16314" marB="163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587238"/>
                  </a:ext>
                </a:extLst>
              </a:tr>
            </a:tbl>
          </a:graphicData>
        </a:graphic>
      </p:graphicFrame>
      <p:sp>
        <p:nvSpPr>
          <p:cNvPr id="7" name="Subtitle 5">
            <a:extLst>
              <a:ext uri="{FF2B5EF4-FFF2-40B4-BE49-F238E27FC236}">
                <a16:creationId xmlns:a16="http://schemas.microsoft.com/office/drawing/2014/main" id="{39445D78-B0A3-404D-BC88-A83B55B7EEEE}"/>
              </a:ext>
            </a:extLst>
          </p:cNvPr>
          <p:cNvSpPr>
            <a:spLocks noGrp="1"/>
          </p:cNvSpPr>
          <p:nvPr>
            <p:ph type="subTitle" idx="1"/>
          </p:nvPr>
        </p:nvSpPr>
        <p:spPr>
          <a:xfrm>
            <a:off x="2895600" y="225958"/>
            <a:ext cx="8839200" cy="891312"/>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8. Selected Multivariable Risk Scores to Predict Outcome in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
        <p:nvSpPr>
          <p:cNvPr id="9" name="TextBox 8">
            <a:extLst>
              <a:ext uri="{FF2B5EF4-FFF2-40B4-BE49-F238E27FC236}">
                <a16:creationId xmlns:a16="http://schemas.microsoft.com/office/drawing/2014/main" id="{53A7B942-F0CF-43D0-9358-CB25D48E13F9}"/>
              </a:ext>
            </a:extLst>
          </p:cNvPr>
          <p:cNvSpPr txBox="1"/>
          <p:nvPr/>
        </p:nvSpPr>
        <p:spPr>
          <a:xfrm>
            <a:off x="152400" y="1980391"/>
            <a:ext cx="3048000" cy="5632311"/>
          </a:xfrm>
          <a:prstGeom prst="rect">
            <a:avLst/>
          </a:prstGeom>
          <a:noFill/>
        </p:spPr>
        <p:txBody>
          <a:bodyPr wrap="square">
            <a:spAutoFit/>
          </a:bodyPr>
          <a:lstStyle/>
          <a:p>
            <a:r>
              <a:rPr lang="en-US" sz="1200" b="1" dirty="0">
                <a:latin typeface="Lub Dub Medium" panose="020B0603030403020204" pitchFamily="34" charset="0"/>
              </a:rPr>
              <a:t>ADHERE indicates Acute Decompensated Heart Failure National Registry; AHA, indicates American Heart Association; ARIC, Atherosclerosis Risk in Communities; CHARM, Candesartan in Heart failure-Assessment of Reduction in Mortality and morbidity; CORONA, Controlled Rosuvastatin Multinational Trial in Heart Failure; EFFECT, Enhanced Feedback for Effective Cardiac Treatment; ESCAPE, Evaluation Study of Congestive Heart Failure and Pulmonary Artery Catheterization Effectiveness; GUIDE-ID, Guiding Evidence-Based Therapy Using Biomarker Intensified Treatment; HF, heart failure; </a:t>
            </a:r>
            <a:r>
              <a:rPr lang="en-US" sz="1200" b="1" dirty="0" err="1">
                <a:latin typeface="Lub Dub Medium" panose="020B0603030403020204" pitchFamily="34" charset="0"/>
              </a:rPr>
              <a:t>HFpEF</a:t>
            </a:r>
            <a:r>
              <a:rPr lang="en-US" sz="1200" b="1" dirty="0">
                <a:latin typeface="Lub Dub Medium" panose="020B0603030403020204" pitchFamily="34" charset="0"/>
              </a:rPr>
              <a:t>, heart failure with preserved ejection fraction;  HF-ACTION, Heart Failure: A Controlled Trial Investigating Outcomes of Exercise Training MAGGIC Meta-analysis Global Group in Chronic Heart Failure; I-PRESERVE, Irbesartan in Heart Failure with Preserved Ejection Fraction Study; PCP-HF, Pooled Cohort Equations to Prevent HF; TOPCAT, Treatment of Preserved Cardiac Function Heart Failure with an Aldosterone Antagonist trial.</a:t>
            </a:r>
          </a:p>
        </p:txBody>
      </p:sp>
    </p:spTree>
    <p:extLst>
      <p:ext uri="{BB962C8B-B14F-4D97-AF65-F5344CB8AC3E}">
        <p14:creationId xmlns:p14="http://schemas.microsoft.com/office/powerpoint/2010/main" val="2985639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503B16-7F73-4FA6-9445-EBF98EF9E05F}"/>
              </a:ext>
            </a:extLst>
          </p:cNvPr>
          <p:cNvSpPr>
            <a:spLocks noGrp="1"/>
          </p:cNvSpPr>
          <p:nvPr>
            <p:ph type="sldNum" sz="quarter" idx="4"/>
          </p:nvPr>
        </p:nvSpPr>
        <p:spPr/>
        <p:txBody>
          <a:bodyPr/>
          <a:lstStyle/>
          <a:p>
            <a:fld id="{01CD3B2E-BC1C-6C4D-9D91-A67B950EE325}" type="slidenum">
              <a:rPr lang="en-US" smtClean="0"/>
              <a:pPr/>
              <a:t>47</a:t>
            </a:fld>
            <a:endParaRPr lang="en-US" dirty="0"/>
          </a:p>
        </p:txBody>
      </p:sp>
      <p:sp>
        <p:nvSpPr>
          <p:cNvPr id="5" name="Subtitle 6">
            <a:extLst>
              <a:ext uri="{FF2B5EF4-FFF2-40B4-BE49-F238E27FC236}">
                <a16:creationId xmlns:a16="http://schemas.microsoft.com/office/drawing/2014/main" id="{1CCCDC4E-D6CD-4F37-937B-1AE9FB764567}"/>
              </a:ext>
            </a:extLst>
          </p:cNvPr>
          <p:cNvSpPr txBox="1">
            <a:spLocks/>
          </p:cNvSpPr>
          <p:nvPr/>
        </p:nvSpPr>
        <p:spPr>
          <a:xfrm>
            <a:off x="2514600" y="3695700"/>
            <a:ext cx="9601200" cy="83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A (Patients at Risk for HF) </a:t>
            </a:r>
          </a:p>
        </p:txBody>
      </p:sp>
    </p:spTree>
    <p:extLst>
      <p:ext uri="{BB962C8B-B14F-4D97-AF65-F5344CB8AC3E}">
        <p14:creationId xmlns:p14="http://schemas.microsoft.com/office/powerpoint/2010/main" val="3476054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48</a:t>
            </a:fld>
            <a:endParaRPr lang="en-US" dirty="0"/>
          </a:p>
        </p:txBody>
      </p:sp>
      <p:sp>
        <p:nvSpPr>
          <p:cNvPr id="7" name="Subtitle 1">
            <a:extLst>
              <a:ext uri="{FF2B5EF4-FFF2-40B4-BE49-F238E27FC236}">
                <a16:creationId xmlns:a16="http://schemas.microsoft.com/office/drawing/2014/main" id="{389C4A9B-8FF1-485D-81B9-93FA4D140042}"/>
              </a:ext>
            </a:extLst>
          </p:cNvPr>
          <p:cNvSpPr>
            <a:spLocks noGrp="1"/>
          </p:cNvSpPr>
          <p:nvPr>
            <p:ph type="subTitle" idx="1"/>
          </p:nvPr>
        </p:nvSpPr>
        <p:spPr>
          <a:xfrm>
            <a:off x="2609252" y="1447800"/>
            <a:ext cx="9411891" cy="1066800"/>
          </a:xfrm>
        </p:spPr>
        <p:txBody>
          <a:bodyPr/>
          <a:lstStyle/>
          <a:p>
            <a:pPr algn="ctr"/>
            <a:r>
              <a:rPr lang="en-US" sz="3600" b="1" dirty="0"/>
              <a:t>Patients at Risk for HF (Stage A: Primary Prevention) </a:t>
            </a:r>
          </a:p>
        </p:txBody>
      </p:sp>
      <p:graphicFrame>
        <p:nvGraphicFramePr>
          <p:cNvPr id="2" name="Table 1">
            <a:extLst>
              <a:ext uri="{FF2B5EF4-FFF2-40B4-BE49-F238E27FC236}">
                <a16:creationId xmlns:a16="http://schemas.microsoft.com/office/drawing/2014/main" id="{4720EBCB-8673-45AA-8321-8DAF9D37CE10}"/>
              </a:ext>
            </a:extLst>
          </p:cNvPr>
          <p:cNvGraphicFramePr>
            <a:graphicFrameLocks noGrp="1"/>
          </p:cNvGraphicFramePr>
          <p:nvPr>
            <p:extLst>
              <p:ext uri="{D42A27DB-BD31-4B8C-83A1-F6EECF244321}">
                <p14:modId xmlns:p14="http://schemas.microsoft.com/office/powerpoint/2010/main" val="2980346532"/>
              </p:ext>
            </p:extLst>
          </p:nvPr>
        </p:nvGraphicFramePr>
        <p:xfrm>
          <a:off x="1874834" y="2743200"/>
          <a:ext cx="10880725" cy="3888342"/>
        </p:xfrm>
        <a:graphic>
          <a:graphicData uri="http://schemas.openxmlformats.org/drawingml/2006/table">
            <a:tbl>
              <a:tblPr firstRow="1" firstCol="1" bandRow="1"/>
              <a:tblGrid>
                <a:gridCol w="881338">
                  <a:extLst>
                    <a:ext uri="{9D8B030D-6E8A-4147-A177-3AD203B41FA5}">
                      <a16:colId xmlns:a16="http://schemas.microsoft.com/office/drawing/2014/main" val="3322068028"/>
                    </a:ext>
                  </a:extLst>
                </a:gridCol>
                <a:gridCol w="898748">
                  <a:extLst>
                    <a:ext uri="{9D8B030D-6E8A-4147-A177-3AD203B41FA5}">
                      <a16:colId xmlns:a16="http://schemas.microsoft.com/office/drawing/2014/main" val="2032640618"/>
                    </a:ext>
                  </a:extLst>
                </a:gridCol>
                <a:gridCol w="9100639">
                  <a:extLst>
                    <a:ext uri="{9D8B030D-6E8A-4147-A177-3AD203B41FA5}">
                      <a16:colId xmlns:a16="http://schemas.microsoft.com/office/drawing/2014/main" val="779737533"/>
                    </a:ext>
                  </a:extLst>
                </a:gridCol>
              </a:tblGrid>
              <a:tr h="1124194">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Patients at Risk for HF (Stage A: Primary Prevention)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7319201"/>
                  </a:ext>
                </a:extLst>
              </a:tr>
              <a:tr h="51576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34986"/>
                  </a:ext>
                </a:extLst>
              </a:tr>
              <a:tr h="112419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hypertension, blood pressure should be controlled in accordance with GDMT for hypertension to prevent symptomatic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704614"/>
                  </a:ext>
                </a:extLst>
              </a:tr>
              <a:tr h="112419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type 2 diabetes and either established CVD or at high cardiovascular risk, SGLT2i should be used to prevent hospitalizations for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862318"/>
                  </a:ext>
                </a:extLst>
              </a:tr>
            </a:tbl>
          </a:graphicData>
        </a:graphic>
      </p:graphicFrame>
    </p:spTree>
    <p:extLst>
      <p:ext uri="{BB962C8B-B14F-4D97-AF65-F5344CB8AC3E}">
        <p14:creationId xmlns:p14="http://schemas.microsoft.com/office/powerpoint/2010/main" val="3756883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BCBF18-B96F-4D38-B42E-24186A907140}"/>
              </a:ext>
            </a:extLst>
          </p:cNvPr>
          <p:cNvSpPr>
            <a:spLocks noGrp="1"/>
          </p:cNvSpPr>
          <p:nvPr>
            <p:ph type="sldNum" sz="quarter" idx="4"/>
          </p:nvPr>
        </p:nvSpPr>
        <p:spPr/>
        <p:txBody>
          <a:bodyPr/>
          <a:lstStyle/>
          <a:p>
            <a:fld id="{01CD3B2E-BC1C-6C4D-9D91-A67B950EE325}" type="slidenum">
              <a:rPr lang="en-US" smtClean="0"/>
              <a:pPr/>
              <a:t>49</a:t>
            </a:fld>
            <a:endParaRPr lang="en-US" dirty="0"/>
          </a:p>
        </p:txBody>
      </p:sp>
      <p:sp>
        <p:nvSpPr>
          <p:cNvPr id="5" name="Subtitle 1">
            <a:extLst>
              <a:ext uri="{FF2B5EF4-FFF2-40B4-BE49-F238E27FC236}">
                <a16:creationId xmlns:a16="http://schemas.microsoft.com/office/drawing/2014/main" id="{D49B9F66-EAFF-4222-B361-3AF610B20169}"/>
              </a:ext>
            </a:extLst>
          </p:cNvPr>
          <p:cNvSpPr>
            <a:spLocks noGrp="1"/>
          </p:cNvSpPr>
          <p:nvPr>
            <p:ph type="subTitle" idx="1"/>
          </p:nvPr>
        </p:nvSpPr>
        <p:spPr>
          <a:xfrm>
            <a:off x="2609251" y="958199"/>
            <a:ext cx="9411891" cy="1066800"/>
          </a:xfrm>
        </p:spPr>
        <p:txBody>
          <a:bodyPr/>
          <a:lstStyle/>
          <a:p>
            <a:pPr algn="ctr"/>
            <a:r>
              <a:rPr lang="en-US" sz="3600" b="1" dirty="0"/>
              <a:t>Patients at Risk for HF (Stage A: Primary Prevention)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FF579630-9BD3-4761-8434-6DD6A29C8F79}"/>
              </a:ext>
            </a:extLst>
          </p:cNvPr>
          <p:cNvGraphicFramePr>
            <a:graphicFrameLocks noGrp="1"/>
          </p:cNvGraphicFramePr>
          <p:nvPr>
            <p:extLst>
              <p:ext uri="{D42A27DB-BD31-4B8C-83A1-F6EECF244321}">
                <p14:modId xmlns:p14="http://schemas.microsoft.com/office/powerpoint/2010/main" val="3596251916"/>
              </p:ext>
            </p:extLst>
          </p:nvPr>
        </p:nvGraphicFramePr>
        <p:xfrm>
          <a:off x="2141532" y="2362200"/>
          <a:ext cx="10347328" cy="4779562"/>
        </p:xfrm>
        <a:graphic>
          <a:graphicData uri="http://schemas.openxmlformats.org/drawingml/2006/table">
            <a:tbl>
              <a:tblPr firstRow="1" firstCol="1" bandRow="1"/>
              <a:tblGrid>
                <a:gridCol w="838133">
                  <a:extLst>
                    <a:ext uri="{9D8B030D-6E8A-4147-A177-3AD203B41FA5}">
                      <a16:colId xmlns:a16="http://schemas.microsoft.com/office/drawing/2014/main" val="1143804852"/>
                    </a:ext>
                  </a:extLst>
                </a:gridCol>
                <a:gridCol w="854689">
                  <a:extLst>
                    <a:ext uri="{9D8B030D-6E8A-4147-A177-3AD203B41FA5}">
                      <a16:colId xmlns:a16="http://schemas.microsoft.com/office/drawing/2014/main" val="2022022288"/>
                    </a:ext>
                  </a:extLst>
                </a:gridCol>
                <a:gridCol w="8654506">
                  <a:extLst>
                    <a:ext uri="{9D8B030D-6E8A-4147-A177-3AD203B41FA5}">
                      <a16:colId xmlns:a16="http://schemas.microsoft.com/office/drawing/2014/main" val="3437156364"/>
                    </a:ext>
                  </a:extLst>
                </a:gridCol>
              </a:tblGrid>
              <a:tr h="110621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general population, healthy lifestyle habits such as regular physical activity, maintaining normal weight, healthy dietary patterns, and avoiding smoking are helpful to reduce future risk of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671498"/>
                  </a:ext>
                </a:extLst>
              </a:tr>
              <a:tr h="170491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at risk of developing HF, natriuretic peptide biomarker–based screening followed by team-based care, including a cardiovascular specialist optimizing GDMT, can be useful to prevent the development of LV dysfunction (systolic or diastolic) or new-onset HF</a:t>
                      </a:r>
                      <a:r>
                        <a:rPr lang="en-US" sz="1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454926"/>
                  </a:ext>
                </a:extLst>
              </a:tr>
              <a:tr h="110621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general population, validated multivariable risk scores can be useful to estimate subsequent risk of incident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642" marR="626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044765"/>
                  </a:ext>
                </a:extLst>
              </a:tr>
            </a:tbl>
          </a:graphicData>
        </a:graphic>
      </p:graphicFrame>
    </p:spTree>
    <p:extLst>
      <p:ext uri="{BB962C8B-B14F-4D97-AF65-F5344CB8AC3E}">
        <p14:creationId xmlns:p14="http://schemas.microsoft.com/office/powerpoint/2010/main" val="410541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440378"/>
            <a:ext cx="12877800" cy="2512621"/>
          </a:xfrm>
        </p:spPr>
        <p:txBody>
          <a:bodyPr/>
          <a:lstStyle/>
          <a:p>
            <a:r>
              <a:rPr lang="en-US" sz="3200" dirty="0"/>
              <a:t>1. Guideline-directed medical therapy (GDMT) for heart failure (HF) with reduced ejection fraction (</a:t>
            </a:r>
            <a:r>
              <a:rPr lang="en-US" sz="3200" dirty="0" err="1"/>
              <a:t>HFrEF</a:t>
            </a:r>
            <a:r>
              <a:rPr lang="en-US" sz="3200" dirty="0"/>
              <a:t>) now includes 4 medication classes which include sodium-glucose cotransporter-2 inhibitors (SGLT2i). </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5</a:t>
            </a:fld>
            <a:endParaRPr lang="en-US" dirty="0"/>
          </a:p>
        </p:txBody>
      </p:sp>
    </p:spTree>
    <p:extLst>
      <p:ext uri="{BB962C8B-B14F-4D97-AF65-F5344CB8AC3E}">
        <p14:creationId xmlns:p14="http://schemas.microsoft.com/office/powerpoint/2010/main" val="512226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50</a:t>
            </a:fld>
            <a:endParaRPr lang="en-US" dirty="0"/>
          </a:p>
        </p:txBody>
      </p:sp>
      <p:sp>
        <p:nvSpPr>
          <p:cNvPr id="7" name="Subtitle 5">
            <a:extLst>
              <a:ext uri="{FF2B5EF4-FFF2-40B4-BE49-F238E27FC236}">
                <a16:creationId xmlns:a16="http://schemas.microsoft.com/office/drawing/2014/main" id="{D62E1C02-6DD7-4631-AC63-4CD356A9E449}"/>
              </a:ext>
            </a:extLst>
          </p:cNvPr>
          <p:cNvSpPr>
            <a:spLocks noGrp="1"/>
          </p:cNvSpPr>
          <p:nvPr>
            <p:ph type="subTitle" idx="1"/>
          </p:nvPr>
        </p:nvSpPr>
        <p:spPr>
          <a:xfrm>
            <a:off x="318988" y="1308760"/>
            <a:ext cx="3567211" cy="1967840"/>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5. Recommendations (Class 1 and 2a) for Patients at Risk of HF (Stage A) and Those With Pre-HF (Stage B) </a:t>
            </a:r>
            <a:endParaRPr lang="en-US" dirty="0"/>
          </a:p>
        </p:txBody>
      </p:sp>
      <p:pic>
        <p:nvPicPr>
          <p:cNvPr id="8" name="Picture 7">
            <a:extLst>
              <a:ext uri="{FF2B5EF4-FFF2-40B4-BE49-F238E27FC236}">
                <a16:creationId xmlns:a16="http://schemas.microsoft.com/office/drawing/2014/main" id="{72E888B7-0BF5-4EA2-A7F9-CFA328CDFA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0"/>
            <a:ext cx="7220853" cy="7543800"/>
          </a:xfrm>
          <a:prstGeom prst="rect">
            <a:avLst/>
          </a:prstGeom>
          <a:noFill/>
          <a:ln>
            <a:noFill/>
          </a:ln>
        </p:spPr>
      </p:pic>
      <p:sp>
        <p:nvSpPr>
          <p:cNvPr id="9" name="TextBox 8">
            <a:extLst>
              <a:ext uri="{FF2B5EF4-FFF2-40B4-BE49-F238E27FC236}">
                <a16:creationId xmlns:a16="http://schemas.microsoft.com/office/drawing/2014/main" id="{0F679BD0-42DB-400F-9F61-618D636B1A5C}"/>
              </a:ext>
            </a:extLst>
          </p:cNvPr>
          <p:cNvSpPr txBox="1"/>
          <p:nvPr/>
        </p:nvSpPr>
        <p:spPr>
          <a:xfrm>
            <a:off x="192973" y="4419600"/>
            <a:ext cx="2913086" cy="405367"/>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rPr>
              <a:t>Colors correspond to COR in Table 2.</a:t>
            </a:r>
            <a:endParaRPr lang="en-US" sz="1200" dirty="0">
              <a:effectLst/>
              <a:latin typeface="Lub Dub Medium" panose="020B060303040302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038E451E-8EB0-431E-80FD-D1DC5EB31324}"/>
              </a:ext>
            </a:extLst>
          </p:cNvPr>
          <p:cNvSpPr txBox="1"/>
          <p:nvPr/>
        </p:nvSpPr>
        <p:spPr>
          <a:xfrm>
            <a:off x="192973" y="4953001"/>
            <a:ext cx="3657600" cy="2677656"/>
          </a:xfrm>
          <a:prstGeom prst="rect">
            <a:avLst/>
          </a:prstGeom>
          <a:noFill/>
        </p:spPr>
        <p:txBody>
          <a:bodyPr wrap="square">
            <a:spAutoFit/>
          </a:bodyPr>
          <a:lstStyle/>
          <a:p>
            <a:r>
              <a:rPr lang="en-US" sz="1200" dirty="0">
                <a:latin typeface="Lub Dub Medium" panose="020B0603030403020204" pitchFamily="34" charset="0"/>
              </a:rPr>
              <a:t>Class 1 and Class 2a recommendations for patients at risk for HF (stage A) and those with pre-HF (stage B) are shown. Management strategies implemented in patients at risk for HF (stage A) should be continued though stage B.</a:t>
            </a:r>
          </a:p>
          <a:p>
            <a:r>
              <a:rPr lang="en-US" sz="1200" dirty="0" err="1">
                <a:latin typeface="Lub Dub Medium" panose="020B0603030403020204" pitchFamily="34" charset="0"/>
              </a:rPr>
              <a:t>ACEi</a:t>
            </a:r>
            <a:r>
              <a:rPr lang="en-US" sz="1200" dirty="0">
                <a:latin typeface="Lub Dub Medium" panose="020B0603030403020204" pitchFamily="34" charset="0"/>
              </a:rPr>
              <a:t> indicates angiotensin-converting enzyme inhibitor; ARB, angiotensin receptor blocker; BP, blood pressure; CVD, cardiovascular disease; HF, heart failure; ICD, implantable cardioverter-deﬁbrillator; LVEF, left ventricular ejection fraction; MI, myocardial infarction; and SGLT2i, sodium glucose cotransporter 2 inhibitor.</a:t>
            </a:r>
          </a:p>
        </p:txBody>
      </p:sp>
    </p:spTree>
    <p:extLst>
      <p:ext uri="{BB962C8B-B14F-4D97-AF65-F5344CB8AC3E}">
        <p14:creationId xmlns:p14="http://schemas.microsoft.com/office/powerpoint/2010/main" val="3997727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51</a:t>
            </a:fld>
            <a:endParaRPr lang="en-US" dirty="0"/>
          </a:p>
        </p:txBody>
      </p:sp>
      <p:sp>
        <p:nvSpPr>
          <p:cNvPr id="5" name="Subtitle 5">
            <a:extLst>
              <a:ext uri="{FF2B5EF4-FFF2-40B4-BE49-F238E27FC236}">
                <a16:creationId xmlns:a16="http://schemas.microsoft.com/office/drawing/2014/main" id="{CCAF239A-B59C-4933-9E52-7849AC3ECB24}"/>
              </a:ext>
            </a:extLst>
          </p:cNvPr>
          <p:cNvSpPr>
            <a:spLocks noGrp="1"/>
          </p:cNvSpPr>
          <p:nvPr>
            <p:ph type="subTitle" idx="1"/>
          </p:nvPr>
        </p:nvSpPr>
        <p:spPr>
          <a:xfrm>
            <a:off x="2705100" y="12192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9. Selected Multivariable Risk Scores to Predict Development of Incident HF </a:t>
            </a:r>
            <a:endParaRPr lang="en-US" dirty="0"/>
          </a:p>
        </p:txBody>
      </p:sp>
      <p:graphicFrame>
        <p:nvGraphicFramePr>
          <p:cNvPr id="6" name="Table 5">
            <a:extLst>
              <a:ext uri="{FF2B5EF4-FFF2-40B4-BE49-F238E27FC236}">
                <a16:creationId xmlns:a16="http://schemas.microsoft.com/office/drawing/2014/main" id="{325CF9BA-19FD-432F-83B1-3D75ED5F82D8}"/>
              </a:ext>
            </a:extLst>
          </p:cNvPr>
          <p:cNvGraphicFramePr>
            <a:graphicFrameLocks noGrp="1"/>
          </p:cNvGraphicFramePr>
          <p:nvPr>
            <p:extLst>
              <p:ext uri="{D42A27DB-BD31-4B8C-83A1-F6EECF244321}">
                <p14:modId xmlns:p14="http://schemas.microsoft.com/office/powerpoint/2010/main" val="4004406357"/>
              </p:ext>
            </p:extLst>
          </p:nvPr>
        </p:nvGraphicFramePr>
        <p:xfrm>
          <a:off x="3788430" y="2552175"/>
          <a:ext cx="7053539" cy="3125250"/>
        </p:xfrm>
        <a:graphic>
          <a:graphicData uri="http://schemas.openxmlformats.org/drawingml/2006/table">
            <a:tbl>
              <a:tblPr/>
              <a:tblGrid>
                <a:gridCol w="5049774">
                  <a:extLst>
                    <a:ext uri="{9D8B030D-6E8A-4147-A177-3AD203B41FA5}">
                      <a16:colId xmlns:a16="http://schemas.microsoft.com/office/drawing/2014/main" val="4125246635"/>
                    </a:ext>
                  </a:extLst>
                </a:gridCol>
                <a:gridCol w="2003765">
                  <a:extLst>
                    <a:ext uri="{9D8B030D-6E8A-4147-A177-3AD203B41FA5}">
                      <a16:colId xmlns:a16="http://schemas.microsoft.com/office/drawing/2014/main" val="2510584556"/>
                    </a:ext>
                  </a:extLst>
                </a:gridCol>
              </a:tblGrid>
              <a:tr h="62505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Risk Score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114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Year Published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550574"/>
                  </a:ext>
                </a:extLst>
              </a:tr>
              <a:tr h="62505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Framingham Heart Failure Risk Score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1999</a:t>
                      </a:r>
                      <a:endParaRPr lang="en-US"/>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973343"/>
                  </a:ext>
                </a:extLst>
              </a:tr>
              <a:tr h="625050">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Health ABC Heart Failure Score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689113"/>
                  </a:ext>
                </a:extLst>
              </a:tr>
              <a:tr h="625050">
                <a:tc>
                  <a:txBody>
                    <a:bodyPr/>
                    <a:lstStyle/>
                    <a:p>
                      <a:pPr marL="0" marR="0">
                        <a:lnSpc>
                          <a:spcPct val="200000"/>
                        </a:lnSpc>
                        <a:spcBef>
                          <a:spcPts val="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ARIC Risk Score</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462446"/>
                  </a:ext>
                </a:extLst>
              </a:tr>
              <a:tr h="625050">
                <a:tc>
                  <a:txBody>
                    <a:bodyPr/>
                    <a:lstStyle/>
                    <a:p>
                      <a:pPr marL="0" marR="0">
                        <a:lnSpc>
                          <a:spcPct val="200000"/>
                        </a:lnSpc>
                        <a:spcBef>
                          <a:spcPts val="0"/>
                        </a:spcBef>
                        <a:spcAft>
                          <a:spcPts val="6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PCP-HF</a:t>
                      </a:r>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dirty="0"/>
                    </a:p>
                  </a:txBody>
                  <a:tcPr marL="17780" marR="177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316484"/>
                  </a:ext>
                </a:extLst>
              </a:tr>
            </a:tbl>
          </a:graphicData>
        </a:graphic>
      </p:graphicFrame>
      <p:sp>
        <p:nvSpPr>
          <p:cNvPr id="8" name="TextBox 7">
            <a:extLst>
              <a:ext uri="{FF2B5EF4-FFF2-40B4-BE49-F238E27FC236}">
                <a16:creationId xmlns:a16="http://schemas.microsoft.com/office/drawing/2014/main" id="{69F7AC26-2756-436A-A8DD-CAACB119F6BC}"/>
              </a:ext>
            </a:extLst>
          </p:cNvPr>
          <p:cNvSpPr txBox="1"/>
          <p:nvPr/>
        </p:nvSpPr>
        <p:spPr>
          <a:xfrm>
            <a:off x="3733800" y="5801188"/>
            <a:ext cx="6240466" cy="276999"/>
          </a:xfrm>
          <a:prstGeom prst="rect">
            <a:avLst/>
          </a:prstGeom>
          <a:noFill/>
        </p:spPr>
        <p:txBody>
          <a:bodyPr wrap="square">
            <a:spAutoFit/>
          </a:bodyPr>
          <a:lstStyle/>
          <a:p>
            <a:r>
              <a:rPr lang="en-US" sz="1200" b="1" dirty="0">
                <a:latin typeface="Lub Dub Medium" panose="020B0603030403020204" pitchFamily="34" charset="0"/>
              </a:rPr>
              <a:t>HF indicates heart failure; and PCP-HF, Pooled Cohort Equations to Prevent HF.</a:t>
            </a:r>
          </a:p>
        </p:txBody>
      </p:sp>
    </p:spTree>
    <p:extLst>
      <p:ext uri="{BB962C8B-B14F-4D97-AF65-F5344CB8AC3E}">
        <p14:creationId xmlns:p14="http://schemas.microsoft.com/office/powerpoint/2010/main" val="373864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8B276E-D395-43EE-B696-8084C537E7EC}"/>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5" name="Subtitle 6">
            <a:extLst>
              <a:ext uri="{FF2B5EF4-FFF2-40B4-BE49-F238E27FC236}">
                <a16:creationId xmlns:a16="http://schemas.microsoft.com/office/drawing/2014/main" id="{993FC751-06A9-45AB-B061-C4FA45E80AAD}"/>
              </a:ext>
            </a:extLst>
          </p:cNvPr>
          <p:cNvSpPr txBox="1">
            <a:spLocks/>
          </p:cNvSpPr>
          <p:nvPr/>
        </p:nvSpPr>
        <p:spPr>
          <a:xfrm>
            <a:off x="2781300" y="3733800"/>
            <a:ext cx="9067800"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B (Patients With Pre-HF)</a:t>
            </a:r>
          </a:p>
        </p:txBody>
      </p:sp>
    </p:spTree>
    <p:extLst>
      <p:ext uri="{BB962C8B-B14F-4D97-AF65-F5344CB8AC3E}">
        <p14:creationId xmlns:p14="http://schemas.microsoft.com/office/powerpoint/2010/main" val="4292793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53</a:t>
            </a:fld>
            <a:endParaRPr lang="en-US" dirty="0"/>
          </a:p>
        </p:txBody>
      </p:sp>
      <p:sp>
        <p:nvSpPr>
          <p:cNvPr id="7" name="Subtitle 1">
            <a:extLst>
              <a:ext uri="{FF2B5EF4-FFF2-40B4-BE49-F238E27FC236}">
                <a16:creationId xmlns:a16="http://schemas.microsoft.com/office/drawing/2014/main" id="{A7A3C9A7-0B62-47B3-8C61-8D354672CE61}"/>
              </a:ext>
            </a:extLst>
          </p:cNvPr>
          <p:cNvSpPr>
            <a:spLocks noGrp="1"/>
          </p:cNvSpPr>
          <p:nvPr>
            <p:ph type="subTitle" idx="1"/>
          </p:nvPr>
        </p:nvSpPr>
        <p:spPr>
          <a:xfrm>
            <a:off x="2028523" y="1143000"/>
            <a:ext cx="10573349" cy="1175401"/>
          </a:xfrm>
        </p:spPr>
        <p:txBody>
          <a:bodyPr/>
          <a:lstStyle/>
          <a:p>
            <a:pPr algn="ctr"/>
            <a:r>
              <a:rPr lang="en-US" sz="3600" b="1" dirty="0"/>
              <a:t>Management of Stage B: Preventing the Syndrome of Clinical HF in Patients With Pre-HF</a:t>
            </a:r>
          </a:p>
        </p:txBody>
      </p:sp>
      <p:graphicFrame>
        <p:nvGraphicFramePr>
          <p:cNvPr id="3" name="Table 2">
            <a:extLst>
              <a:ext uri="{FF2B5EF4-FFF2-40B4-BE49-F238E27FC236}">
                <a16:creationId xmlns:a16="http://schemas.microsoft.com/office/drawing/2014/main" id="{CB157436-E1F2-412C-8D3C-C86DE20E6B82}"/>
              </a:ext>
            </a:extLst>
          </p:cNvPr>
          <p:cNvGraphicFramePr>
            <a:graphicFrameLocks noGrp="1"/>
          </p:cNvGraphicFramePr>
          <p:nvPr>
            <p:extLst>
              <p:ext uri="{D42A27DB-BD31-4B8C-83A1-F6EECF244321}">
                <p14:modId xmlns:p14="http://schemas.microsoft.com/office/powerpoint/2010/main" val="1272994202"/>
              </p:ext>
            </p:extLst>
          </p:nvPr>
        </p:nvGraphicFramePr>
        <p:xfrm>
          <a:off x="1006471" y="2438400"/>
          <a:ext cx="12617451" cy="4519930"/>
        </p:xfrm>
        <a:graphic>
          <a:graphicData uri="http://schemas.openxmlformats.org/drawingml/2006/table">
            <a:tbl>
              <a:tblPr firstRow="1" firstCol="1" bandRow="1"/>
              <a:tblGrid>
                <a:gridCol w="1228940">
                  <a:extLst>
                    <a:ext uri="{9D8B030D-6E8A-4147-A177-3AD203B41FA5}">
                      <a16:colId xmlns:a16="http://schemas.microsoft.com/office/drawing/2014/main" val="903273598"/>
                    </a:ext>
                  </a:extLst>
                </a:gridCol>
                <a:gridCol w="1153235">
                  <a:extLst>
                    <a:ext uri="{9D8B030D-6E8A-4147-A177-3AD203B41FA5}">
                      <a16:colId xmlns:a16="http://schemas.microsoft.com/office/drawing/2014/main" val="2715585016"/>
                    </a:ext>
                  </a:extLst>
                </a:gridCol>
                <a:gridCol w="10235276">
                  <a:extLst>
                    <a:ext uri="{9D8B030D-6E8A-4147-A177-3AD203B41FA5}">
                      <a16:colId xmlns:a16="http://schemas.microsoft.com/office/drawing/2014/main" val="3980438398"/>
                    </a:ext>
                  </a:extLst>
                </a:gridCol>
              </a:tblGrid>
              <a:tr h="63968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Management of Stage B: Preventing the Syndrome of Clinical HF in Patients With Pre-HF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6313733"/>
                  </a:ext>
                </a:extLst>
              </a:tr>
              <a:tr h="29345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389137"/>
                  </a:ext>
                </a:extLst>
              </a:tr>
              <a:tr h="293456">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LVEF ≤40%,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be used to prevent symptomatic HF and reduce mortality.</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241873"/>
                  </a:ext>
                </a:extLst>
              </a:tr>
              <a:tr h="293456">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fontAlgn="base" latinLnBrk="0" hangingPunct="1">
                        <a:lnSpc>
                          <a:spcPct val="200000"/>
                        </a:lnSpc>
                        <a:spcBef>
                          <a:spcPts val="0"/>
                        </a:spcBef>
                        <a:spcAft>
                          <a:spcPts val="0"/>
                        </a:spcAft>
                        <a:buClrTx/>
                        <a:buSzPct val="100000"/>
                        <a:buFont typeface="+mj-lt"/>
                        <a:buAutoNum type="arabicPeriod" startAt="2"/>
                        <a:tabLst>
                          <a:tab pos="228600" algn="l"/>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 patients with a recent or remote history of MI or ACS, statins should be used to prevent symptomatic HF and adverse cardiovascular events.</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517277"/>
                  </a:ext>
                </a:extLst>
              </a:tr>
              <a:tr h="6396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 recent or remote history of MI or acute coronary syndrome (ACS) and LVEF ≤40%, evidence-based beta blockers should be used to reduce mortality.</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163270"/>
                  </a:ext>
                </a:extLst>
              </a:tr>
            </a:tbl>
          </a:graphicData>
        </a:graphic>
      </p:graphicFrame>
    </p:spTree>
    <p:extLst>
      <p:ext uri="{BB962C8B-B14F-4D97-AF65-F5344CB8AC3E}">
        <p14:creationId xmlns:p14="http://schemas.microsoft.com/office/powerpoint/2010/main" val="896614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5" name="Subtitle 1">
            <a:extLst>
              <a:ext uri="{FF2B5EF4-FFF2-40B4-BE49-F238E27FC236}">
                <a16:creationId xmlns:a16="http://schemas.microsoft.com/office/drawing/2014/main" id="{E8C94EC3-5054-41AD-839F-430744F84F2D}"/>
              </a:ext>
            </a:extLst>
          </p:cNvPr>
          <p:cNvSpPr>
            <a:spLocks noGrp="1"/>
          </p:cNvSpPr>
          <p:nvPr>
            <p:ph type="subTitle" idx="1"/>
          </p:nvPr>
        </p:nvSpPr>
        <p:spPr>
          <a:xfrm>
            <a:off x="2374028" y="303530"/>
            <a:ext cx="9882339" cy="1143000"/>
          </a:xfrm>
        </p:spPr>
        <p:txBody>
          <a:bodyPr/>
          <a:lstStyle/>
          <a:p>
            <a:pPr algn="ctr"/>
            <a:r>
              <a:rPr lang="en-US" sz="3600" b="1" dirty="0"/>
              <a:t>Management of Stage B: Preventing the Syndrome of Clinical HF in Patients With Pre-HF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65D84AAF-0D83-4789-9492-160A25EF9514}"/>
              </a:ext>
            </a:extLst>
          </p:cNvPr>
          <p:cNvGraphicFramePr>
            <a:graphicFrameLocks noGrp="1"/>
          </p:cNvGraphicFramePr>
          <p:nvPr>
            <p:extLst>
              <p:ext uri="{D42A27DB-BD31-4B8C-83A1-F6EECF244321}">
                <p14:modId xmlns:p14="http://schemas.microsoft.com/office/powerpoint/2010/main" val="4278722199"/>
              </p:ext>
            </p:extLst>
          </p:nvPr>
        </p:nvGraphicFramePr>
        <p:xfrm>
          <a:off x="1006471" y="2057400"/>
          <a:ext cx="12617451" cy="5243185"/>
        </p:xfrm>
        <a:graphic>
          <a:graphicData uri="http://schemas.openxmlformats.org/drawingml/2006/table">
            <a:tbl>
              <a:tblPr firstRow="1" firstCol="1" bandRow="1"/>
              <a:tblGrid>
                <a:gridCol w="1228940">
                  <a:extLst>
                    <a:ext uri="{9D8B030D-6E8A-4147-A177-3AD203B41FA5}">
                      <a16:colId xmlns:a16="http://schemas.microsoft.com/office/drawing/2014/main" val="3775487087"/>
                    </a:ext>
                  </a:extLst>
                </a:gridCol>
                <a:gridCol w="1153235">
                  <a:extLst>
                    <a:ext uri="{9D8B030D-6E8A-4147-A177-3AD203B41FA5}">
                      <a16:colId xmlns:a16="http://schemas.microsoft.com/office/drawing/2014/main" val="3550197457"/>
                    </a:ext>
                  </a:extLst>
                </a:gridCol>
                <a:gridCol w="10235276">
                  <a:extLst>
                    <a:ext uri="{9D8B030D-6E8A-4147-A177-3AD203B41FA5}">
                      <a16:colId xmlns:a16="http://schemas.microsoft.com/office/drawing/2014/main" val="3277148689"/>
                    </a:ext>
                  </a:extLst>
                </a:gridCol>
              </a:tblGrid>
              <a:tr h="293456">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 recent or remote history of MI or ACS, statins should be used to prevent symptomatic HF and adverse cardiovascular events.</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5507853"/>
                  </a:ext>
                </a:extLst>
              </a:tr>
              <a:tr h="29345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who are at least 40 days post-MI with LVEF ≤30% and NYHA class I symptoms while receiving GDMT and have reasonable expectation of meaningful survival for &gt;1 year, an ICD is recommended for primary prevention of sudden cardiac death (SCD) to reduce total mortality.</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421347"/>
                  </a:ext>
                </a:extLst>
              </a:tr>
              <a:tr h="63968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 pos="457200" algn="l"/>
                        </a:tabLs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LVEF ≤40%, beta blockers should be used to prevent symptomatic HF.</a:t>
                      </a:r>
                      <a:endParaRPr lang="en-US" sz="1100" dirty="0">
                        <a:effectLst/>
                        <a:latin typeface="Lub Dub Light" panose="020B0303030403020204" pitchFamily="34" charset="0"/>
                        <a:ea typeface="Calibri" panose="020F0502020204030204" pitchFamily="34" charset="0"/>
                        <a:cs typeface="Times New Roman" panose="02020603050405020304" pitchFamily="18" charset="0"/>
                      </a:endParaRPr>
                    </a:p>
                  </a:txBody>
                  <a:tcPr marL="64770" marR="6477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126632"/>
                  </a:ext>
                </a:extLst>
              </a:tr>
              <a:tr h="29345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LVEF &lt;50%, thiazolidinediones should not be used because they increase the risk of HF, including hospitalizations.</a:t>
                      </a: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470641"/>
                  </a:ext>
                </a:extLst>
              </a:tr>
              <a:tr h="83252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fontAlgn="base">
                        <a:lnSpc>
                          <a:spcPct val="200000"/>
                        </a:lnSpc>
                        <a:spcBef>
                          <a:spcPts val="0"/>
                        </a:spcBef>
                        <a:spcAft>
                          <a:spcPts val="0"/>
                        </a:spcAft>
                        <a:buSzPct val="100000"/>
                        <a:buFont typeface="+mj-lt"/>
                        <a:buAutoNum type="arabicPeriod" startAt="8"/>
                        <a:tabLst>
                          <a:tab pos="228600" algn="l"/>
                        </a:tabLst>
                      </a:pPr>
                      <a:r>
                        <a:rPr lang="en-US" sz="1800" b="1" kern="1200" dirty="0">
                          <a:solidFill>
                            <a:srgbClr val="000000"/>
                          </a:solidFill>
                          <a:effectLst/>
                          <a:latin typeface="Times New Roman" panose="02020603050405020304" pitchFamily="18" charset="0"/>
                          <a:ea typeface="Calibri" panose="020F0502020204030204" pitchFamily="34" charset="0"/>
                        </a:rPr>
                        <a:t>In patients with LVEF &lt;50%, </a:t>
                      </a:r>
                      <a:r>
                        <a:rPr lang="en-US" sz="1800" b="1" kern="1200" dirty="0" err="1">
                          <a:solidFill>
                            <a:srgbClr val="000000"/>
                          </a:solidFill>
                          <a:effectLst/>
                          <a:latin typeface="Times New Roman" panose="02020603050405020304" pitchFamily="18" charset="0"/>
                          <a:ea typeface="Calibri" panose="020F0502020204030204" pitchFamily="34" charset="0"/>
                        </a:rPr>
                        <a:t>nondihydropyridine</a:t>
                      </a:r>
                      <a:r>
                        <a:rPr lang="en-US" sz="1800" b="1" kern="1200" dirty="0">
                          <a:solidFill>
                            <a:srgbClr val="000000"/>
                          </a:solidFill>
                          <a:effectLst/>
                          <a:latin typeface="Times New Roman" panose="02020603050405020304" pitchFamily="18" charset="0"/>
                          <a:ea typeface="Calibri" panose="020F0502020204030204" pitchFamily="34" charset="0"/>
                        </a:rPr>
                        <a:t> calcium channel blockers with negative inotropic effects may be harmful.</a:t>
                      </a:r>
                      <a:endPar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4512044"/>
                  </a:ext>
                </a:extLst>
              </a:tr>
            </a:tbl>
          </a:graphicData>
        </a:graphic>
      </p:graphicFrame>
    </p:spTree>
    <p:extLst>
      <p:ext uri="{BB962C8B-B14F-4D97-AF65-F5344CB8AC3E}">
        <p14:creationId xmlns:p14="http://schemas.microsoft.com/office/powerpoint/2010/main" val="2442327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55</a:t>
            </a:fld>
            <a:endParaRPr lang="en-US" dirty="0"/>
          </a:p>
        </p:txBody>
      </p:sp>
      <p:sp>
        <p:nvSpPr>
          <p:cNvPr id="7" name="Subtitle 5">
            <a:extLst>
              <a:ext uri="{FF2B5EF4-FFF2-40B4-BE49-F238E27FC236}">
                <a16:creationId xmlns:a16="http://schemas.microsoft.com/office/drawing/2014/main" id="{9CBF7F3B-7E00-4B73-8A60-CD07D783D1C8}"/>
              </a:ext>
            </a:extLst>
          </p:cNvPr>
          <p:cNvSpPr>
            <a:spLocks noGrp="1"/>
          </p:cNvSpPr>
          <p:nvPr>
            <p:ph type="subTitle" idx="1"/>
          </p:nvPr>
        </p:nvSpPr>
        <p:spPr>
          <a:xfrm>
            <a:off x="2705100" y="3048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10. Other ACC/AHA Clinical Practice Guidelines Addressing Patients With Stage B HF</a:t>
            </a:r>
            <a:endParaRPr lang="en-US" dirty="0"/>
          </a:p>
        </p:txBody>
      </p:sp>
      <p:graphicFrame>
        <p:nvGraphicFramePr>
          <p:cNvPr id="2" name="Table 1">
            <a:extLst>
              <a:ext uri="{FF2B5EF4-FFF2-40B4-BE49-F238E27FC236}">
                <a16:creationId xmlns:a16="http://schemas.microsoft.com/office/drawing/2014/main" id="{20C00424-61B9-4F98-A772-8F8B8DD96052}"/>
              </a:ext>
            </a:extLst>
          </p:cNvPr>
          <p:cNvGraphicFramePr>
            <a:graphicFrameLocks noGrp="1"/>
          </p:cNvGraphicFramePr>
          <p:nvPr>
            <p:extLst>
              <p:ext uri="{D42A27DB-BD31-4B8C-83A1-F6EECF244321}">
                <p14:modId xmlns:p14="http://schemas.microsoft.com/office/powerpoint/2010/main" val="1841880920"/>
              </p:ext>
            </p:extLst>
          </p:nvPr>
        </p:nvGraphicFramePr>
        <p:xfrm>
          <a:off x="1905000" y="1676400"/>
          <a:ext cx="11126952" cy="5730240"/>
        </p:xfrm>
        <a:graphic>
          <a:graphicData uri="http://schemas.openxmlformats.org/drawingml/2006/table">
            <a:tbl>
              <a:tblPr firstRow="1" firstCol="1" bandRow="1"/>
              <a:tblGrid>
                <a:gridCol w="5563476">
                  <a:extLst>
                    <a:ext uri="{9D8B030D-6E8A-4147-A177-3AD203B41FA5}">
                      <a16:colId xmlns:a16="http://schemas.microsoft.com/office/drawing/2014/main" val="249712155"/>
                    </a:ext>
                  </a:extLst>
                </a:gridCol>
                <a:gridCol w="5563476">
                  <a:extLst>
                    <a:ext uri="{9D8B030D-6E8A-4147-A177-3AD203B41FA5}">
                      <a16:colId xmlns:a16="http://schemas.microsoft.com/office/drawing/2014/main" val="2008278437"/>
                    </a:ext>
                  </a:extLst>
                </a:gridCol>
              </a:tblGrid>
              <a:tr h="213760">
                <a:tc>
                  <a:txBody>
                    <a:bodyPr/>
                    <a:lstStyle/>
                    <a:p>
                      <a:pPr marL="0" marR="0" algn="just">
                        <a:lnSpc>
                          <a:spcPct val="100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Consideration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Reference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569649"/>
                  </a:ext>
                </a:extLst>
              </a:tr>
              <a:tr h="1208237">
                <a:tc>
                  <a:txBody>
                    <a:bodyPr/>
                    <a:lstStyle/>
                    <a:p>
                      <a:pPr marL="0" marR="0" algn="just">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Patients with an acute MI who have not developed HF symptoms treated in accordance with GDMT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2013 ACCF/AHA Guideline for the Management of ST-Elevation Myocardial Infarction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2014 AHA/ACC Guideline for the Management of Patients With Non–ST-Elevation Acute Coronary Syndromes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008054"/>
                  </a:ext>
                </a:extLst>
              </a:tr>
              <a:tr h="3607202">
                <a:tc>
                  <a:txBody>
                    <a:bodyPr/>
                    <a:lstStyle/>
                    <a:p>
                      <a:pPr marL="0" marR="0" algn="just">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Coronary revascularization for patients without symptoms of HF in accordance with GDMT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2015 ACC/AHA/SCAI Focused Update on Primary Percutaneous Coronary Intervention for Patients With ST-Elevation Myocardial Infarction: An Update of the 2011 ACCF/AHA/SCAI Guideline for Percutaneous Coronary Intervention and the 2013 ACCF/AHA Guideline for the Management of ST-Elevation Myocardial Infarction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guideline has been replaced by Lawton, 2021.)</a:t>
                      </a: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2014 ACC/AHA/AATS/PCNA/SCAI/STS Focused Update of the Guideline for the Diagnosis and Management of Patients With Stable Ischemic Heart Disease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2011 ACCF/AHA Guideline for Coronary Artery Bypass Graft Surgery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guideline has been replaced by Lawton, 2021.)</a:t>
                      </a:r>
                    </a:p>
                  </a:txBody>
                  <a:tcPr marL="35544" marR="35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624449"/>
                  </a:ext>
                </a:extLst>
              </a:tr>
            </a:tbl>
          </a:graphicData>
        </a:graphic>
      </p:graphicFrame>
    </p:spTree>
    <p:extLst>
      <p:ext uri="{BB962C8B-B14F-4D97-AF65-F5344CB8AC3E}">
        <p14:creationId xmlns:p14="http://schemas.microsoft.com/office/powerpoint/2010/main" val="4091503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56</a:t>
            </a:fld>
            <a:endParaRPr lang="en-US" dirty="0"/>
          </a:p>
        </p:txBody>
      </p:sp>
      <p:graphicFrame>
        <p:nvGraphicFramePr>
          <p:cNvPr id="5" name="Table 4">
            <a:extLst>
              <a:ext uri="{FF2B5EF4-FFF2-40B4-BE49-F238E27FC236}">
                <a16:creationId xmlns:a16="http://schemas.microsoft.com/office/drawing/2014/main" id="{E9B32135-DC3F-4CE0-8F80-E34E4BF1CE6A}"/>
              </a:ext>
            </a:extLst>
          </p:cNvPr>
          <p:cNvGraphicFramePr>
            <a:graphicFrameLocks noGrp="1"/>
          </p:cNvGraphicFramePr>
          <p:nvPr>
            <p:extLst>
              <p:ext uri="{D42A27DB-BD31-4B8C-83A1-F6EECF244321}">
                <p14:modId xmlns:p14="http://schemas.microsoft.com/office/powerpoint/2010/main" val="680012627"/>
              </p:ext>
            </p:extLst>
          </p:nvPr>
        </p:nvGraphicFramePr>
        <p:xfrm>
          <a:off x="2628900" y="1676400"/>
          <a:ext cx="9372600" cy="5715000"/>
        </p:xfrm>
        <a:graphic>
          <a:graphicData uri="http://schemas.openxmlformats.org/drawingml/2006/table">
            <a:tbl>
              <a:tblPr firstRow="1" firstCol="1" bandRow="1"/>
              <a:tblGrid>
                <a:gridCol w="4686300">
                  <a:extLst>
                    <a:ext uri="{9D8B030D-6E8A-4147-A177-3AD203B41FA5}">
                      <a16:colId xmlns:a16="http://schemas.microsoft.com/office/drawing/2014/main" val="261032038"/>
                    </a:ext>
                  </a:extLst>
                </a:gridCol>
                <a:gridCol w="4686300">
                  <a:extLst>
                    <a:ext uri="{9D8B030D-6E8A-4147-A177-3AD203B41FA5}">
                      <a16:colId xmlns:a16="http://schemas.microsoft.com/office/drawing/2014/main" val="4291669901"/>
                    </a:ext>
                  </a:extLst>
                </a:gridCol>
              </a:tblGrid>
              <a:tr h="3659015">
                <a:tc>
                  <a:txBody>
                    <a:bodyPr/>
                    <a:lstStyle/>
                    <a:p>
                      <a:pPr marL="0" marR="0" algn="just">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Valve replacement or repair for patients with hemodynamically significant valvular stenosis or regurgitation and no symptoms of HF in accordance with GDMT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2020 ACC/AHA </a:t>
                      </a:r>
                      <a:r>
                        <a:rPr lang="en-US" sz="2000" dirty="0">
                          <a:effectLst/>
                          <a:latin typeface="Times New Roman" panose="02020603050405020304" pitchFamily="18" charset="0"/>
                          <a:ea typeface="MS Mincho" panose="02020609040205080304" pitchFamily="49" charset="-128"/>
                          <a:cs typeface="Times New Roman" panose="02020603050405020304" pitchFamily="18" charset="0"/>
                        </a:rPr>
                        <a:t>Guideline for the Management of Patients With Valvular Heart Disease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514056"/>
                  </a:ext>
                </a:extLst>
              </a:tr>
              <a:tr h="2055985">
                <a:tc>
                  <a:txBody>
                    <a:bodyPr/>
                    <a:lstStyle/>
                    <a:p>
                      <a:pPr marL="0" marR="0" algn="just">
                        <a:lnSpc>
                          <a:spcPct val="100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Patients with congenital heart disease that may increase the risk for the development of HF</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2018 AHA/ACC Guideline for the Management of Adults With Congenital Heart Disease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65711"/>
                  </a:ext>
                </a:extLst>
              </a:tr>
            </a:tbl>
          </a:graphicData>
        </a:graphic>
      </p:graphicFrame>
      <p:sp>
        <p:nvSpPr>
          <p:cNvPr id="6" name="Subtitle 5">
            <a:extLst>
              <a:ext uri="{FF2B5EF4-FFF2-40B4-BE49-F238E27FC236}">
                <a16:creationId xmlns:a16="http://schemas.microsoft.com/office/drawing/2014/main" id="{05856E55-F540-4E52-9D7B-3419BD44CD6F}"/>
              </a:ext>
            </a:extLst>
          </p:cNvPr>
          <p:cNvSpPr>
            <a:spLocks noGrp="1"/>
          </p:cNvSpPr>
          <p:nvPr>
            <p:ph type="subTitle" idx="1"/>
          </p:nvPr>
        </p:nvSpPr>
        <p:spPr>
          <a:xfrm>
            <a:off x="2705100" y="5334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10. Other ACC/AHA Clinical Practice Guidelines Addressing Patients With Stage B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sp>
        <p:nvSpPr>
          <p:cNvPr id="8" name="TextBox 7">
            <a:extLst>
              <a:ext uri="{FF2B5EF4-FFF2-40B4-BE49-F238E27FC236}">
                <a16:creationId xmlns:a16="http://schemas.microsoft.com/office/drawing/2014/main" id="{4E9ECA18-D1AE-4D42-A804-DECD615E1260}"/>
              </a:ext>
            </a:extLst>
          </p:cNvPr>
          <p:cNvSpPr txBox="1"/>
          <p:nvPr/>
        </p:nvSpPr>
        <p:spPr>
          <a:xfrm>
            <a:off x="152400" y="3281732"/>
            <a:ext cx="2057400" cy="4143315"/>
          </a:xfrm>
          <a:prstGeom prst="rect">
            <a:avLst/>
          </a:prstGeom>
          <a:noFill/>
        </p:spPr>
        <p:txBody>
          <a:bodyPr wrap="square">
            <a:spAutoFit/>
          </a:bodyPr>
          <a:lstStyle/>
          <a:p>
            <a:r>
              <a:rPr lang="en-US" sz="1200" b="1" dirty="0">
                <a:latin typeface="Lub Dub Medium" panose="020B0603030403020204" pitchFamily="34" charset="0"/>
              </a:rPr>
              <a:t>AATS indicates American Association for Thoracic Surgery; ACC, American College of Cardiology; ACCF, American College of Cardiology Foundation; AHA, American Heart Association; GDMT, guideline-directed medical therapy; HF, heart failure; MI, myocardial infarction; PCNA, Preventive Cardiovascular Nurses Association; SCAI, Society for Cardiovascular Angiography and Interventions; and STS, The Society of Thoracic Surgeons.</a:t>
            </a:r>
          </a:p>
        </p:txBody>
      </p:sp>
    </p:spTree>
    <p:extLst>
      <p:ext uri="{BB962C8B-B14F-4D97-AF65-F5344CB8AC3E}">
        <p14:creationId xmlns:p14="http://schemas.microsoft.com/office/powerpoint/2010/main" val="29298920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637E08-4821-4F24-B4D8-5855605E1DBD}"/>
              </a:ext>
            </a:extLst>
          </p:cNvPr>
          <p:cNvSpPr>
            <a:spLocks noGrp="1"/>
          </p:cNvSpPr>
          <p:nvPr>
            <p:ph type="sldNum" sz="quarter" idx="4"/>
          </p:nvPr>
        </p:nvSpPr>
        <p:spPr/>
        <p:txBody>
          <a:bodyPr/>
          <a:lstStyle/>
          <a:p>
            <a:fld id="{01CD3B2E-BC1C-6C4D-9D91-A67B950EE325}" type="slidenum">
              <a:rPr lang="en-US" smtClean="0"/>
              <a:pPr/>
              <a:t>57</a:t>
            </a:fld>
            <a:endParaRPr lang="en-US" dirty="0"/>
          </a:p>
        </p:txBody>
      </p:sp>
      <p:sp>
        <p:nvSpPr>
          <p:cNvPr id="5" name="Subtitle 6">
            <a:extLst>
              <a:ext uri="{FF2B5EF4-FFF2-40B4-BE49-F238E27FC236}">
                <a16:creationId xmlns:a16="http://schemas.microsoft.com/office/drawing/2014/main" id="{140FE115-4157-4916-9D38-DF37EC054EC6}"/>
              </a:ext>
            </a:extLst>
          </p:cNvPr>
          <p:cNvSpPr txBox="1">
            <a:spLocks/>
          </p:cNvSpPr>
          <p:nvPr/>
        </p:nvSpPr>
        <p:spPr>
          <a:xfrm>
            <a:off x="5124450" y="3771900"/>
            <a:ext cx="4381500" cy="685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4800" b="1" dirty="0">
                <a:latin typeface="Lub Dub Medium" panose="020B0603030403020204" pitchFamily="34" charset="0"/>
              </a:rPr>
              <a:t>Stage “C” HF</a:t>
            </a:r>
          </a:p>
        </p:txBody>
      </p:sp>
    </p:spTree>
    <p:extLst>
      <p:ext uri="{BB962C8B-B14F-4D97-AF65-F5344CB8AC3E}">
        <p14:creationId xmlns:p14="http://schemas.microsoft.com/office/powerpoint/2010/main" val="3501697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7" name="Subtitle 1">
            <a:extLst>
              <a:ext uri="{FF2B5EF4-FFF2-40B4-BE49-F238E27FC236}">
                <a16:creationId xmlns:a16="http://schemas.microsoft.com/office/drawing/2014/main" id="{8D8C1341-C421-4163-BDA6-633E2A8E1BEB}"/>
              </a:ext>
            </a:extLst>
          </p:cNvPr>
          <p:cNvSpPr>
            <a:spLocks noGrp="1"/>
          </p:cNvSpPr>
          <p:nvPr>
            <p:ph type="subTitle" idx="1"/>
          </p:nvPr>
        </p:nvSpPr>
        <p:spPr>
          <a:xfrm>
            <a:off x="2374029" y="1600200"/>
            <a:ext cx="9882339" cy="1143000"/>
          </a:xfrm>
        </p:spPr>
        <p:txBody>
          <a:bodyPr/>
          <a:lstStyle/>
          <a:p>
            <a:pPr algn="ctr"/>
            <a:r>
              <a:rPr lang="en-US" sz="3600" b="1" dirty="0"/>
              <a:t>Nonpharmacological Interventions: Self-Care Support in HF</a:t>
            </a:r>
          </a:p>
        </p:txBody>
      </p:sp>
      <p:graphicFrame>
        <p:nvGraphicFramePr>
          <p:cNvPr id="2" name="Table 1">
            <a:extLst>
              <a:ext uri="{FF2B5EF4-FFF2-40B4-BE49-F238E27FC236}">
                <a16:creationId xmlns:a16="http://schemas.microsoft.com/office/drawing/2014/main" id="{2B999DCB-1E61-4B51-B38F-9177FB01EF85}"/>
              </a:ext>
            </a:extLst>
          </p:cNvPr>
          <p:cNvGraphicFramePr>
            <a:graphicFrameLocks noGrp="1"/>
          </p:cNvGraphicFramePr>
          <p:nvPr>
            <p:extLst>
              <p:ext uri="{D42A27DB-BD31-4B8C-83A1-F6EECF244321}">
                <p14:modId xmlns:p14="http://schemas.microsoft.com/office/powerpoint/2010/main" val="2701562366"/>
              </p:ext>
            </p:extLst>
          </p:nvPr>
        </p:nvGraphicFramePr>
        <p:xfrm>
          <a:off x="2374029" y="2895775"/>
          <a:ext cx="9882339" cy="3733625"/>
        </p:xfrm>
        <a:graphic>
          <a:graphicData uri="http://schemas.openxmlformats.org/drawingml/2006/table">
            <a:tbl>
              <a:tblPr firstRow="1" firstCol="1" bandRow="1"/>
              <a:tblGrid>
                <a:gridCol w="1128563">
                  <a:extLst>
                    <a:ext uri="{9D8B030D-6E8A-4147-A177-3AD203B41FA5}">
                      <a16:colId xmlns:a16="http://schemas.microsoft.com/office/drawing/2014/main" val="3906825530"/>
                    </a:ext>
                  </a:extLst>
                </a:gridCol>
                <a:gridCol w="1152281">
                  <a:extLst>
                    <a:ext uri="{9D8B030D-6E8A-4147-A177-3AD203B41FA5}">
                      <a16:colId xmlns:a16="http://schemas.microsoft.com/office/drawing/2014/main" val="951171096"/>
                    </a:ext>
                  </a:extLst>
                </a:gridCol>
                <a:gridCol w="7601495">
                  <a:extLst>
                    <a:ext uri="{9D8B030D-6E8A-4147-A177-3AD203B41FA5}">
                      <a16:colId xmlns:a16="http://schemas.microsoft.com/office/drawing/2014/main" val="294297945"/>
                    </a:ext>
                  </a:extLst>
                </a:gridCol>
              </a:tblGrid>
              <a:tr h="1112345">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Nonpharmacological Interventions: Self-Care Support in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3279045"/>
                  </a:ext>
                </a:extLst>
              </a:tr>
              <a:tr h="51028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193081"/>
                  </a:ext>
                </a:extLst>
              </a:tr>
              <a:tr h="111234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HF should receive care from multidisciplinary teams to facilitate the implementation of GDMT, address potential barriers to self-care, reduce the risk of subsequent rehospitalization for HF, and improve survival.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7389859"/>
                  </a:ext>
                </a:extLst>
              </a:tr>
            </a:tbl>
          </a:graphicData>
        </a:graphic>
      </p:graphicFrame>
    </p:spTree>
    <p:extLst>
      <p:ext uri="{BB962C8B-B14F-4D97-AF65-F5344CB8AC3E}">
        <p14:creationId xmlns:p14="http://schemas.microsoft.com/office/powerpoint/2010/main" val="1991754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59</a:t>
            </a:fld>
            <a:endParaRPr lang="en-US" dirty="0"/>
          </a:p>
        </p:txBody>
      </p:sp>
      <p:sp>
        <p:nvSpPr>
          <p:cNvPr id="5" name="Subtitle 1">
            <a:extLst>
              <a:ext uri="{FF2B5EF4-FFF2-40B4-BE49-F238E27FC236}">
                <a16:creationId xmlns:a16="http://schemas.microsoft.com/office/drawing/2014/main" id="{4A268E29-2C3A-418B-BC03-D801EB30472B}"/>
              </a:ext>
            </a:extLst>
          </p:cNvPr>
          <p:cNvSpPr>
            <a:spLocks noGrp="1"/>
          </p:cNvSpPr>
          <p:nvPr>
            <p:ph type="subTitle" idx="1"/>
          </p:nvPr>
        </p:nvSpPr>
        <p:spPr>
          <a:xfrm>
            <a:off x="2374029" y="1600200"/>
            <a:ext cx="9882339" cy="1143000"/>
          </a:xfrm>
        </p:spPr>
        <p:txBody>
          <a:bodyPr/>
          <a:lstStyle/>
          <a:p>
            <a:pPr algn="ctr"/>
            <a:r>
              <a:rPr lang="en-US" sz="3600" b="1" dirty="0"/>
              <a:t>Nonpharmacological Interventions: Self-Care Support in HF (</a:t>
            </a:r>
            <a:r>
              <a:rPr lang="en-US" sz="3600" b="1" dirty="0" err="1"/>
              <a:t>con’t</a:t>
            </a:r>
            <a:r>
              <a:rPr lang="en-US" sz="3600" b="1" dirty="0"/>
              <a:t>.)</a:t>
            </a:r>
          </a:p>
        </p:txBody>
      </p:sp>
      <p:graphicFrame>
        <p:nvGraphicFramePr>
          <p:cNvPr id="6" name="Table 5">
            <a:extLst>
              <a:ext uri="{FF2B5EF4-FFF2-40B4-BE49-F238E27FC236}">
                <a16:creationId xmlns:a16="http://schemas.microsoft.com/office/drawing/2014/main" id="{AC63797B-B42B-471C-BA09-22A0FBF496AE}"/>
              </a:ext>
            </a:extLst>
          </p:cNvPr>
          <p:cNvGraphicFramePr>
            <a:graphicFrameLocks noGrp="1"/>
          </p:cNvGraphicFramePr>
          <p:nvPr>
            <p:extLst>
              <p:ext uri="{D42A27DB-BD31-4B8C-83A1-F6EECF244321}">
                <p14:modId xmlns:p14="http://schemas.microsoft.com/office/powerpoint/2010/main" val="2664073405"/>
              </p:ext>
            </p:extLst>
          </p:nvPr>
        </p:nvGraphicFramePr>
        <p:xfrm>
          <a:off x="2095498" y="3124200"/>
          <a:ext cx="10439400" cy="3886200"/>
        </p:xfrm>
        <a:graphic>
          <a:graphicData uri="http://schemas.openxmlformats.org/drawingml/2006/table">
            <a:tbl>
              <a:tblPr firstRow="1" firstCol="1" bandRow="1"/>
              <a:tblGrid>
                <a:gridCol w="1192179">
                  <a:extLst>
                    <a:ext uri="{9D8B030D-6E8A-4147-A177-3AD203B41FA5}">
                      <a16:colId xmlns:a16="http://schemas.microsoft.com/office/drawing/2014/main" val="2675221282"/>
                    </a:ext>
                  </a:extLst>
                </a:gridCol>
                <a:gridCol w="1217234">
                  <a:extLst>
                    <a:ext uri="{9D8B030D-6E8A-4147-A177-3AD203B41FA5}">
                      <a16:colId xmlns:a16="http://schemas.microsoft.com/office/drawing/2014/main" val="3805695076"/>
                    </a:ext>
                  </a:extLst>
                </a:gridCol>
                <a:gridCol w="8029987">
                  <a:extLst>
                    <a:ext uri="{9D8B030D-6E8A-4147-A177-3AD203B41FA5}">
                      <a16:colId xmlns:a16="http://schemas.microsoft.com/office/drawing/2014/main" val="3521993816"/>
                    </a:ext>
                  </a:extLst>
                </a:gridCol>
              </a:tblGrid>
              <a:tr h="109741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HF should receive specific education and support to facilitate HF self-care in a multidisciplinary manner.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282598"/>
                  </a:ext>
                </a:extLst>
              </a:tr>
              <a:tr h="109741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vaccinating against respiratory illnesses is reasonable to reduce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48285"/>
                  </a:ext>
                </a:extLst>
              </a:tr>
              <a:tr h="1691362">
                <a:tc>
                  <a:txBody>
                    <a:bodyPr/>
                    <a:lstStyle/>
                    <a:p>
                      <a:pPr marL="0" marR="0" algn="ctr">
                        <a:lnSpc>
                          <a:spcPct val="2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adults with HF, screening for depression, social isolation, frailty, and low health literacy as risk factors for poor self-care is reasonable to improve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195247"/>
                  </a:ext>
                </a:extLst>
              </a:tr>
            </a:tbl>
          </a:graphicData>
        </a:graphic>
      </p:graphicFrame>
    </p:spTree>
    <p:extLst>
      <p:ext uri="{BB962C8B-B14F-4D97-AF65-F5344CB8AC3E}">
        <p14:creationId xmlns:p14="http://schemas.microsoft.com/office/powerpoint/2010/main" val="407370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018807" y="1143000"/>
            <a:ext cx="6592785"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298" y="1981200"/>
            <a:ext cx="13296901" cy="2133600"/>
          </a:xfrm>
          <a:prstGeom prst="rect">
            <a:avLst/>
          </a:prstGeom>
        </p:spPr>
        <p:txBody>
          <a:bodyPr/>
          <a:lstStyle/>
          <a:p>
            <a:pPr marL="0" indent="0">
              <a:buNone/>
            </a:pPr>
            <a:r>
              <a:rPr lang="en-US" sz="3200" dirty="0">
                <a:latin typeface="Lub Dub Medium" panose="020B0603030403020204" pitchFamily="34" charset="0"/>
              </a:rPr>
              <a:t>2. SGLT2 inhibitors have a 2a recommendation in heart failure with mildly reduced ejection fraction (HFmrEF). Weaker recommendations (2b) are made for ARNi, ACEi, ARB, MRA and beta blockers in this population. </a:t>
            </a:r>
          </a:p>
        </p:txBody>
      </p:sp>
    </p:spTree>
    <p:extLst>
      <p:ext uri="{BB962C8B-B14F-4D97-AF65-F5344CB8AC3E}">
        <p14:creationId xmlns:p14="http://schemas.microsoft.com/office/powerpoint/2010/main" val="39092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60</a:t>
            </a:fld>
            <a:endParaRPr lang="en-US" dirty="0"/>
          </a:p>
        </p:txBody>
      </p:sp>
      <p:sp>
        <p:nvSpPr>
          <p:cNvPr id="7" name="Subtitle 5">
            <a:extLst>
              <a:ext uri="{FF2B5EF4-FFF2-40B4-BE49-F238E27FC236}">
                <a16:creationId xmlns:a16="http://schemas.microsoft.com/office/drawing/2014/main" id="{144B330E-53D0-42B5-9211-98C23DB55F0D}"/>
              </a:ext>
            </a:extLst>
          </p:cNvPr>
          <p:cNvSpPr>
            <a:spLocks noGrp="1"/>
          </p:cNvSpPr>
          <p:nvPr>
            <p:ph type="subTitle" idx="1"/>
          </p:nvPr>
        </p:nvSpPr>
        <p:spPr>
          <a:xfrm>
            <a:off x="2705099" y="609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endParaRPr lang="en-US" dirty="0"/>
          </a:p>
        </p:txBody>
      </p:sp>
      <p:graphicFrame>
        <p:nvGraphicFramePr>
          <p:cNvPr id="2" name="Table 1">
            <a:extLst>
              <a:ext uri="{FF2B5EF4-FFF2-40B4-BE49-F238E27FC236}">
                <a16:creationId xmlns:a16="http://schemas.microsoft.com/office/drawing/2014/main" id="{9ADDCC47-98C0-436A-AD99-DD801D80A810}"/>
              </a:ext>
            </a:extLst>
          </p:cNvPr>
          <p:cNvGraphicFramePr>
            <a:graphicFrameLocks noGrp="1"/>
          </p:cNvGraphicFramePr>
          <p:nvPr>
            <p:extLst>
              <p:ext uri="{D42A27DB-BD31-4B8C-83A1-F6EECF244321}">
                <p14:modId xmlns:p14="http://schemas.microsoft.com/office/powerpoint/2010/main" val="2552298956"/>
              </p:ext>
            </p:extLst>
          </p:nvPr>
        </p:nvGraphicFramePr>
        <p:xfrm>
          <a:off x="1006474" y="1828800"/>
          <a:ext cx="12617451" cy="5152136"/>
        </p:xfrm>
        <a:graphic>
          <a:graphicData uri="http://schemas.openxmlformats.org/drawingml/2006/table">
            <a:tbl>
              <a:tblPr firstRow="1" firstCol="1" bandRow="1"/>
              <a:tblGrid>
                <a:gridCol w="3624457">
                  <a:extLst>
                    <a:ext uri="{9D8B030D-6E8A-4147-A177-3AD203B41FA5}">
                      <a16:colId xmlns:a16="http://schemas.microsoft.com/office/drawing/2014/main" val="4201336161"/>
                    </a:ext>
                  </a:extLst>
                </a:gridCol>
                <a:gridCol w="4563383">
                  <a:extLst>
                    <a:ext uri="{9D8B030D-6E8A-4147-A177-3AD203B41FA5}">
                      <a16:colId xmlns:a16="http://schemas.microsoft.com/office/drawing/2014/main" val="2078110744"/>
                    </a:ext>
                  </a:extLst>
                </a:gridCol>
                <a:gridCol w="4429611">
                  <a:extLst>
                    <a:ext uri="{9D8B030D-6E8A-4147-A177-3AD203B41FA5}">
                      <a16:colId xmlns:a16="http://schemas.microsoft.com/office/drawing/2014/main" val="1736138045"/>
                    </a:ext>
                  </a:extLst>
                </a:gridCol>
              </a:tblGrid>
              <a:tr h="310007">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Potential Barrier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Example Screening Tools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Example Interventions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7736180"/>
                  </a:ext>
                </a:extLst>
              </a:tr>
              <a:tr h="310007">
                <a:tc gridSpan="3">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Medical Barriers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6753410"/>
                  </a:ext>
                </a:extLst>
              </a:tr>
              <a:tr h="177304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Cognitive impairment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Mini-Cog </a:t>
                      </a: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Mini-Mental State Examination (MMSE)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Montreal Cognitive Assessment (MoCA)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Home health aide</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Home meal deliveries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Adult day care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Geriatric psychiatry referral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Memory care support groups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0047537"/>
                  </a:ext>
                </a:extLst>
              </a:tr>
              <a:tr h="104152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Depression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Hamilton Depression Rating Scale (HAM-D)</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Beck Depression Inventory-II (BDI-II)</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Patient Health Questionnaire-9 (PHQ-9)</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Psychotherapy</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Selective serotonin reuptake inhibitors</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Nurse-led support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811585"/>
                  </a:ext>
                </a:extLst>
              </a:tr>
            </a:tbl>
          </a:graphicData>
        </a:graphic>
      </p:graphicFrame>
    </p:spTree>
    <p:extLst>
      <p:ext uri="{BB962C8B-B14F-4D97-AF65-F5344CB8AC3E}">
        <p14:creationId xmlns:p14="http://schemas.microsoft.com/office/powerpoint/2010/main" val="278431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61</a:t>
            </a:fld>
            <a:endParaRPr lang="en-US" dirty="0"/>
          </a:p>
        </p:txBody>
      </p:sp>
      <p:sp>
        <p:nvSpPr>
          <p:cNvPr id="5" name="Subtitle 5">
            <a:extLst>
              <a:ext uri="{FF2B5EF4-FFF2-40B4-BE49-F238E27FC236}">
                <a16:creationId xmlns:a16="http://schemas.microsoft.com/office/drawing/2014/main" id="{CEFB5077-0B09-41A8-AAF2-AC8444034E3E}"/>
              </a:ext>
            </a:extLst>
          </p:cNvPr>
          <p:cNvSpPr>
            <a:spLocks noGrp="1"/>
          </p:cNvSpPr>
          <p:nvPr>
            <p:ph type="subTitle" idx="1"/>
          </p:nvPr>
        </p:nvSpPr>
        <p:spPr>
          <a:xfrm>
            <a:off x="2705098" y="867664"/>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24018B1D-AADC-4BF7-AA40-0886A1CE7E34}"/>
              </a:ext>
            </a:extLst>
          </p:cNvPr>
          <p:cNvGraphicFramePr>
            <a:graphicFrameLocks noGrp="1"/>
          </p:cNvGraphicFramePr>
          <p:nvPr>
            <p:extLst>
              <p:ext uri="{D42A27DB-BD31-4B8C-83A1-F6EECF244321}">
                <p14:modId xmlns:p14="http://schemas.microsoft.com/office/powerpoint/2010/main" val="3385998282"/>
              </p:ext>
            </p:extLst>
          </p:nvPr>
        </p:nvGraphicFramePr>
        <p:xfrm>
          <a:off x="1006473" y="2209800"/>
          <a:ext cx="12617451" cy="5152136"/>
        </p:xfrm>
        <a:graphic>
          <a:graphicData uri="http://schemas.openxmlformats.org/drawingml/2006/table">
            <a:tbl>
              <a:tblPr firstRow="1" firstCol="1" bandRow="1"/>
              <a:tblGrid>
                <a:gridCol w="3624457">
                  <a:extLst>
                    <a:ext uri="{9D8B030D-6E8A-4147-A177-3AD203B41FA5}">
                      <a16:colId xmlns:a16="http://schemas.microsoft.com/office/drawing/2014/main" val="1080369953"/>
                    </a:ext>
                  </a:extLst>
                </a:gridCol>
                <a:gridCol w="4563383">
                  <a:extLst>
                    <a:ext uri="{9D8B030D-6E8A-4147-A177-3AD203B41FA5}">
                      <a16:colId xmlns:a16="http://schemas.microsoft.com/office/drawing/2014/main" val="3280445843"/>
                    </a:ext>
                  </a:extLst>
                </a:gridCol>
                <a:gridCol w="4429611">
                  <a:extLst>
                    <a:ext uri="{9D8B030D-6E8A-4147-A177-3AD203B41FA5}">
                      <a16:colId xmlns:a16="http://schemas.microsoft.com/office/drawing/2014/main" val="1364956027"/>
                    </a:ext>
                  </a:extLst>
                </a:gridCol>
              </a:tblGrid>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Substance use disorders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Tobacco, Alcohol, Prescription medication, and other Substance use (TAPS)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Referral to social work services and community support partners</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Referral for addiction psychiatry consultation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52096"/>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Frailty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Fried frailty phenotype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Cardiac rehabilitation</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Registered dietitian nutritionist evaluation for malnutrition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68486"/>
                  </a:ext>
                </a:extLst>
              </a:tr>
              <a:tr h="310007">
                <a:tc gridSpan="3">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Social Barriers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6466607"/>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Financial burden  of HF treatments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rPr>
                        <a:t>COmprehensive</a:t>
                      </a:r>
                      <a:r>
                        <a:rPr lang="en-US" sz="1800" dirty="0">
                          <a:solidFill>
                            <a:srgbClr val="000000"/>
                          </a:solidFill>
                          <a:effectLst/>
                          <a:latin typeface="Times New Roman" panose="02020603050405020304" pitchFamily="18" charset="0"/>
                          <a:ea typeface="Times New Roman" panose="02020603050405020304" pitchFamily="18" charset="0"/>
                        </a:rPr>
                        <a:t> Score for </a:t>
                      </a:r>
                      <a:r>
                        <a:rPr lang="en-US" sz="1800" spc="20" dirty="0">
                          <a:effectLst/>
                          <a:latin typeface="Times New Roman" panose="02020603050405020304" pitchFamily="18" charset="0"/>
                          <a:ea typeface="Times New Roman" panose="02020603050405020304" pitchFamily="18" charset="0"/>
                        </a:rPr>
                        <a:t>financial Toxicity</a:t>
                      </a:r>
                      <a:r>
                        <a:rPr lang="en-US" sz="1800" spc="20" dirty="0">
                          <a:solidFill>
                            <a:srgbClr val="000000"/>
                          </a:solidFill>
                          <a:effectLst/>
                          <a:latin typeface="Times New Roman" panose="02020603050405020304" pitchFamily="18" charset="0"/>
                          <a:ea typeface="Times New Roman" panose="02020603050405020304" pitchFamily="18" charset="0"/>
                        </a:rPr>
                        <a:t>–Functional </a:t>
                      </a:r>
                      <a:r>
                        <a:rPr lang="en-US" sz="1800" spc="20" dirty="0">
                          <a:effectLst/>
                          <a:latin typeface="Times New Roman" panose="02020603050405020304" pitchFamily="18" charset="0"/>
                          <a:ea typeface="Times New Roman" panose="02020603050405020304" pitchFamily="18" charset="0"/>
                        </a:rPr>
                        <a:t>Assessment</a:t>
                      </a:r>
                      <a:r>
                        <a:rPr lang="en-US" sz="1800" spc="20" dirty="0">
                          <a:solidFill>
                            <a:srgbClr val="000000"/>
                          </a:solidFill>
                          <a:effectLst/>
                          <a:latin typeface="Times New Roman" panose="02020603050405020304" pitchFamily="18" charset="0"/>
                          <a:ea typeface="Times New Roman" panose="02020603050405020304" pitchFamily="18" charset="0"/>
                        </a:rPr>
                        <a:t> of Chronic Illness Therapy (COST-FACIT)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PharmD referral to review prescription assistance eligibilities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571617"/>
                  </a:ext>
                </a:extLst>
              </a:tr>
            </a:tbl>
          </a:graphicData>
        </a:graphic>
      </p:graphicFrame>
    </p:spTree>
    <p:extLst>
      <p:ext uri="{BB962C8B-B14F-4D97-AF65-F5344CB8AC3E}">
        <p14:creationId xmlns:p14="http://schemas.microsoft.com/office/powerpoint/2010/main" val="376444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62</a:t>
            </a:fld>
            <a:endParaRPr lang="en-US" dirty="0"/>
          </a:p>
        </p:txBody>
      </p:sp>
      <p:sp>
        <p:nvSpPr>
          <p:cNvPr id="7" name="Subtitle 5">
            <a:extLst>
              <a:ext uri="{FF2B5EF4-FFF2-40B4-BE49-F238E27FC236}">
                <a16:creationId xmlns:a16="http://schemas.microsoft.com/office/drawing/2014/main" id="{EC33365D-2064-4227-AA1D-2339FB4942B5}"/>
              </a:ext>
            </a:extLst>
          </p:cNvPr>
          <p:cNvSpPr>
            <a:spLocks noGrp="1"/>
          </p:cNvSpPr>
          <p:nvPr>
            <p:ph type="subTitle" idx="1"/>
          </p:nvPr>
        </p:nvSpPr>
        <p:spPr>
          <a:xfrm>
            <a:off x="2705099" y="624332"/>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3" name="Table 2">
            <a:extLst>
              <a:ext uri="{FF2B5EF4-FFF2-40B4-BE49-F238E27FC236}">
                <a16:creationId xmlns:a16="http://schemas.microsoft.com/office/drawing/2014/main" id="{F3A33794-210B-4B98-A0C8-DEBEF2EE52CE}"/>
              </a:ext>
            </a:extLst>
          </p:cNvPr>
          <p:cNvGraphicFramePr>
            <a:graphicFrameLocks noGrp="1"/>
          </p:cNvGraphicFramePr>
          <p:nvPr>
            <p:extLst>
              <p:ext uri="{D42A27DB-BD31-4B8C-83A1-F6EECF244321}">
                <p14:modId xmlns:p14="http://schemas.microsoft.com/office/powerpoint/2010/main" val="365062042"/>
              </p:ext>
            </p:extLst>
          </p:nvPr>
        </p:nvGraphicFramePr>
        <p:xfrm>
          <a:off x="1006474" y="1828800"/>
          <a:ext cx="12617451" cy="5319268"/>
        </p:xfrm>
        <a:graphic>
          <a:graphicData uri="http://schemas.openxmlformats.org/drawingml/2006/table">
            <a:tbl>
              <a:tblPr firstRow="1" firstCol="1" bandRow="1"/>
              <a:tblGrid>
                <a:gridCol w="3624457">
                  <a:extLst>
                    <a:ext uri="{9D8B030D-6E8A-4147-A177-3AD203B41FA5}">
                      <a16:colId xmlns:a16="http://schemas.microsoft.com/office/drawing/2014/main" val="2981376345"/>
                    </a:ext>
                  </a:extLst>
                </a:gridCol>
                <a:gridCol w="4563383">
                  <a:extLst>
                    <a:ext uri="{9D8B030D-6E8A-4147-A177-3AD203B41FA5}">
                      <a16:colId xmlns:a16="http://schemas.microsoft.com/office/drawing/2014/main" val="122022402"/>
                    </a:ext>
                  </a:extLst>
                </a:gridCol>
                <a:gridCol w="4429611">
                  <a:extLst>
                    <a:ext uri="{9D8B030D-6E8A-4147-A177-3AD203B41FA5}">
                      <a16:colId xmlns:a16="http://schemas.microsoft.com/office/drawing/2014/main" val="3486522574"/>
                    </a:ext>
                  </a:extLst>
                </a:gridCol>
              </a:tblGrid>
              <a:tr h="213880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Food insecurity</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Hunger Vital Sign, 2 items</a:t>
                      </a:r>
                    </a:p>
                    <a:p>
                      <a:pPr marL="0" marR="0">
                        <a:lnSpc>
                          <a:spcPct val="200000"/>
                        </a:lnSpc>
                        <a:spcBef>
                          <a:spcPts val="0"/>
                        </a:spcBef>
                        <a:spcAft>
                          <a:spcPts val="0"/>
                        </a:spcAft>
                      </a:pPr>
                      <a:r>
                        <a:rPr lang="en-US" sz="1800" spc="20" dirty="0">
                          <a:effectLst/>
                          <a:latin typeface="Times New Roman" panose="02020603050405020304" pitchFamily="18" charset="0"/>
                          <a:ea typeface="Times New Roman" panose="02020603050405020304" pitchFamily="18" charset="0"/>
                        </a:rPr>
                        <a:t>U.S. Household Food Security</a:t>
                      </a:r>
                      <a:r>
                        <a:rPr lang="en-US" sz="1800" spc="20" dirty="0">
                          <a:solidFill>
                            <a:srgbClr val="000000"/>
                          </a:solidFill>
                          <a:effectLst/>
                          <a:latin typeface="Times New Roman" panose="02020603050405020304" pitchFamily="18" charset="0"/>
                          <a:ea typeface="Times New Roman" panose="02020603050405020304" pitchFamily="18" charset="0"/>
                        </a:rPr>
                        <a:t> Survey Module, 6 items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Determine eligibility for the Supplemental Nutrition Assistance Program (SNAP)</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Connect patients with community partners such as food pantries/food banks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Home meal deliveries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Registered dietitian nutritionist evaluation for potential malnutrition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781997"/>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Homelessness or housing insecurity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Homelessness Screening Clinical Reminder (HSCR)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Referral to local housing services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Connect patients with community housing partners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94812"/>
                  </a:ext>
                </a:extLst>
              </a:tr>
            </a:tbl>
          </a:graphicData>
        </a:graphic>
      </p:graphicFrame>
    </p:spTree>
    <p:extLst>
      <p:ext uri="{BB962C8B-B14F-4D97-AF65-F5344CB8AC3E}">
        <p14:creationId xmlns:p14="http://schemas.microsoft.com/office/powerpoint/2010/main" val="10138530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63</a:t>
            </a:fld>
            <a:endParaRPr lang="en-US" dirty="0"/>
          </a:p>
        </p:txBody>
      </p:sp>
      <p:sp>
        <p:nvSpPr>
          <p:cNvPr id="5" name="Subtitle 5">
            <a:extLst>
              <a:ext uri="{FF2B5EF4-FFF2-40B4-BE49-F238E27FC236}">
                <a16:creationId xmlns:a16="http://schemas.microsoft.com/office/drawing/2014/main" id="{581E3A6B-DCF3-4EBC-91B4-8CAF0C1952A6}"/>
              </a:ext>
            </a:extLst>
          </p:cNvPr>
          <p:cNvSpPr>
            <a:spLocks noGrp="1"/>
          </p:cNvSpPr>
          <p:nvPr>
            <p:ph type="subTitle" idx="1"/>
          </p:nvPr>
        </p:nvSpPr>
        <p:spPr>
          <a:xfrm>
            <a:off x="2705098" y="990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07C31F24-B237-494E-865A-7C8E9CF8B54F}"/>
              </a:ext>
            </a:extLst>
          </p:cNvPr>
          <p:cNvGraphicFramePr>
            <a:graphicFrameLocks noGrp="1"/>
          </p:cNvGraphicFramePr>
          <p:nvPr>
            <p:extLst>
              <p:ext uri="{D42A27DB-BD31-4B8C-83A1-F6EECF244321}">
                <p14:modId xmlns:p14="http://schemas.microsoft.com/office/powerpoint/2010/main" val="1745681032"/>
              </p:ext>
            </p:extLst>
          </p:nvPr>
        </p:nvGraphicFramePr>
        <p:xfrm>
          <a:off x="1006473" y="2362200"/>
          <a:ext cx="12617451" cy="4770628"/>
        </p:xfrm>
        <a:graphic>
          <a:graphicData uri="http://schemas.openxmlformats.org/drawingml/2006/table">
            <a:tbl>
              <a:tblPr firstRow="1" firstCol="1" bandRow="1"/>
              <a:tblGrid>
                <a:gridCol w="3624457">
                  <a:extLst>
                    <a:ext uri="{9D8B030D-6E8A-4147-A177-3AD203B41FA5}">
                      <a16:colId xmlns:a16="http://schemas.microsoft.com/office/drawing/2014/main" val="2292944309"/>
                    </a:ext>
                  </a:extLst>
                </a:gridCol>
                <a:gridCol w="4563383">
                  <a:extLst>
                    <a:ext uri="{9D8B030D-6E8A-4147-A177-3AD203B41FA5}">
                      <a16:colId xmlns:a16="http://schemas.microsoft.com/office/drawing/2014/main" val="1826467203"/>
                    </a:ext>
                  </a:extLst>
                </a:gridCol>
                <a:gridCol w="4429611">
                  <a:extLst>
                    <a:ext uri="{9D8B030D-6E8A-4147-A177-3AD203B41FA5}">
                      <a16:colId xmlns:a16="http://schemas.microsoft.com/office/drawing/2014/main" val="313386387"/>
                    </a:ext>
                  </a:extLst>
                </a:gridCol>
              </a:tblGrid>
              <a:tr h="104152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Intimate partner violence or elder abuse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Humiliation, Afraid, Rape, Kick (HARK) questionnaire</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Partner Violence Screen (PVS)</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Woman Abuse Screening Tool (WAST)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Referral to social work services and community support partners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048134"/>
                  </a:ext>
                </a:extLst>
              </a:tr>
              <a:tr h="104152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Limited English proficiency or other language barriers</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Routinely inquire in which language the patient is most comfortable conversing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Access to interpreter services covering a wide range of languages, ideally in person or, alternatively, via video platform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Printed educational materials in a range of appropriate languages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139406"/>
                  </a:ext>
                </a:extLst>
              </a:tr>
            </a:tbl>
          </a:graphicData>
        </a:graphic>
      </p:graphicFrame>
    </p:spTree>
    <p:extLst>
      <p:ext uri="{BB962C8B-B14F-4D97-AF65-F5344CB8AC3E}">
        <p14:creationId xmlns:p14="http://schemas.microsoft.com/office/powerpoint/2010/main" val="3594632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64</a:t>
            </a:fld>
            <a:endParaRPr lang="en-US" dirty="0"/>
          </a:p>
        </p:txBody>
      </p:sp>
      <p:sp>
        <p:nvSpPr>
          <p:cNvPr id="7" name="Subtitle 5">
            <a:extLst>
              <a:ext uri="{FF2B5EF4-FFF2-40B4-BE49-F238E27FC236}">
                <a16:creationId xmlns:a16="http://schemas.microsoft.com/office/drawing/2014/main" id="{C5DF11A8-ECD6-40CC-84F7-510F58F439B5}"/>
              </a:ext>
            </a:extLst>
          </p:cNvPr>
          <p:cNvSpPr>
            <a:spLocks noGrp="1"/>
          </p:cNvSpPr>
          <p:nvPr>
            <p:ph type="subTitle" idx="1"/>
          </p:nvPr>
        </p:nvSpPr>
        <p:spPr>
          <a:xfrm>
            <a:off x="2705098" y="990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3" name="Table 2">
            <a:extLst>
              <a:ext uri="{FF2B5EF4-FFF2-40B4-BE49-F238E27FC236}">
                <a16:creationId xmlns:a16="http://schemas.microsoft.com/office/drawing/2014/main" id="{441C2B47-8059-48ED-BBA5-1E7C4ABDE892}"/>
              </a:ext>
            </a:extLst>
          </p:cNvPr>
          <p:cNvGraphicFramePr>
            <a:graphicFrameLocks noGrp="1"/>
          </p:cNvGraphicFramePr>
          <p:nvPr>
            <p:extLst>
              <p:ext uri="{D42A27DB-BD31-4B8C-83A1-F6EECF244321}">
                <p14:modId xmlns:p14="http://schemas.microsoft.com/office/powerpoint/2010/main" val="2907511770"/>
              </p:ext>
            </p:extLst>
          </p:nvPr>
        </p:nvGraphicFramePr>
        <p:xfrm>
          <a:off x="1006472" y="2286000"/>
          <a:ext cx="12617451" cy="4770628"/>
        </p:xfrm>
        <a:graphic>
          <a:graphicData uri="http://schemas.openxmlformats.org/drawingml/2006/table">
            <a:tbl>
              <a:tblPr firstRow="1" firstCol="1" bandRow="1"/>
              <a:tblGrid>
                <a:gridCol w="3624457">
                  <a:extLst>
                    <a:ext uri="{9D8B030D-6E8A-4147-A177-3AD203B41FA5}">
                      <a16:colId xmlns:a16="http://schemas.microsoft.com/office/drawing/2014/main" val="783567803"/>
                    </a:ext>
                  </a:extLst>
                </a:gridCol>
                <a:gridCol w="4563383">
                  <a:extLst>
                    <a:ext uri="{9D8B030D-6E8A-4147-A177-3AD203B41FA5}">
                      <a16:colId xmlns:a16="http://schemas.microsoft.com/office/drawing/2014/main" val="3342167824"/>
                    </a:ext>
                  </a:extLst>
                </a:gridCol>
                <a:gridCol w="4429611">
                  <a:extLst>
                    <a:ext uri="{9D8B030D-6E8A-4147-A177-3AD203B41FA5}">
                      <a16:colId xmlns:a16="http://schemas.microsoft.com/office/drawing/2014/main" val="2484699321"/>
                    </a:ext>
                  </a:extLst>
                </a:gridCol>
              </a:tblGrid>
              <a:tr h="140728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 health literacy</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Short Assessment of Health Literacy (SAHL)</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Rapid Estimate of Adult Literacy in Medicine–Short Form (REALM-SF)</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Brief Health Literacy Screen</a:t>
                      </a:r>
                      <a:r>
                        <a:rPr lang="en-US" sz="1800">
                          <a:solidFill>
                            <a:srgbClr val="000000"/>
                          </a:solidFill>
                          <a:effectLst/>
                          <a:latin typeface="Times New Roman" panose="02020603050405020304" pitchFamily="18" charset="0"/>
                          <a:ea typeface="Times New Roman" panose="02020603050405020304" pitchFamily="18" charset="0"/>
                        </a:rPr>
                        <a:t> (BHLS), 3 items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Agency for Healthcare Research and Quality (AHRQ) Health Literacy Universal Precautions Toolkit </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Written education tools provided at sixth grade reading level or below</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Graphic educational documents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192382"/>
                  </a:ext>
                </a:extLst>
              </a:tr>
              <a:tr h="675767">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Social isolation or low</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social support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Patient-Reported Outcomes Measurement Information System (PROMIS) Social Isolation Short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Determine eligibility for home care services </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Support group referral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446740"/>
                  </a:ext>
                </a:extLst>
              </a:tr>
            </a:tbl>
          </a:graphicData>
        </a:graphic>
      </p:graphicFrame>
    </p:spTree>
    <p:extLst>
      <p:ext uri="{BB962C8B-B14F-4D97-AF65-F5344CB8AC3E}">
        <p14:creationId xmlns:p14="http://schemas.microsoft.com/office/powerpoint/2010/main" val="2725409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65</a:t>
            </a:fld>
            <a:endParaRPr lang="en-US" dirty="0"/>
          </a:p>
        </p:txBody>
      </p:sp>
      <p:sp>
        <p:nvSpPr>
          <p:cNvPr id="5" name="Subtitle 5">
            <a:extLst>
              <a:ext uri="{FF2B5EF4-FFF2-40B4-BE49-F238E27FC236}">
                <a16:creationId xmlns:a16="http://schemas.microsoft.com/office/drawing/2014/main" id="{B0415FFA-3D16-4539-BC1C-AA8DD4671C98}"/>
              </a:ext>
            </a:extLst>
          </p:cNvPr>
          <p:cNvSpPr>
            <a:spLocks noGrp="1"/>
          </p:cNvSpPr>
          <p:nvPr>
            <p:ph type="subTitle" idx="1"/>
          </p:nvPr>
        </p:nvSpPr>
        <p:spPr>
          <a:xfrm>
            <a:off x="2705097" y="12954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11. Potential Barriers to Effective HF Self-Care and Example Interventions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6" name="Table 5">
            <a:extLst>
              <a:ext uri="{FF2B5EF4-FFF2-40B4-BE49-F238E27FC236}">
                <a16:creationId xmlns:a16="http://schemas.microsoft.com/office/drawing/2014/main" id="{AD8DEFA0-015F-43CB-8B05-7E0668D44E92}"/>
              </a:ext>
            </a:extLst>
          </p:cNvPr>
          <p:cNvGraphicFramePr>
            <a:graphicFrameLocks noGrp="1"/>
          </p:cNvGraphicFramePr>
          <p:nvPr>
            <p:extLst>
              <p:ext uri="{D42A27DB-BD31-4B8C-83A1-F6EECF244321}">
                <p14:modId xmlns:p14="http://schemas.microsoft.com/office/powerpoint/2010/main" val="2634307987"/>
              </p:ext>
            </p:extLst>
          </p:nvPr>
        </p:nvGraphicFramePr>
        <p:xfrm>
          <a:off x="1006472" y="2510663"/>
          <a:ext cx="12617451" cy="3208274"/>
        </p:xfrm>
        <a:graphic>
          <a:graphicData uri="http://schemas.openxmlformats.org/drawingml/2006/table">
            <a:tbl>
              <a:tblPr firstRow="1" firstCol="1" bandRow="1"/>
              <a:tblGrid>
                <a:gridCol w="3624457">
                  <a:extLst>
                    <a:ext uri="{9D8B030D-6E8A-4147-A177-3AD203B41FA5}">
                      <a16:colId xmlns:a16="http://schemas.microsoft.com/office/drawing/2014/main" val="2292862136"/>
                    </a:ext>
                  </a:extLst>
                </a:gridCol>
                <a:gridCol w="4563383">
                  <a:extLst>
                    <a:ext uri="{9D8B030D-6E8A-4147-A177-3AD203B41FA5}">
                      <a16:colId xmlns:a16="http://schemas.microsoft.com/office/drawing/2014/main" val="207976409"/>
                    </a:ext>
                  </a:extLst>
                </a:gridCol>
                <a:gridCol w="4429611">
                  <a:extLst>
                    <a:ext uri="{9D8B030D-6E8A-4147-A177-3AD203B41FA5}">
                      <a16:colId xmlns:a16="http://schemas.microsoft.com/office/drawing/2014/main" val="2668552769"/>
                    </a:ext>
                  </a:extLst>
                </a:gridCol>
              </a:tblGrid>
              <a:tr h="140728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Transport limitations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validated tools currently available.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Referral to social work services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Determine eligibility for insurance or state-based transportation, or reduced-cost public transportation</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Maximize opportunities for telehealth visits and remote monitoring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72076"/>
                  </a:ext>
                </a:extLst>
              </a:tr>
            </a:tbl>
          </a:graphicData>
        </a:graphic>
      </p:graphicFrame>
      <p:sp>
        <p:nvSpPr>
          <p:cNvPr id="8" name="TextBox 7">
            <a:extLst>
              <a:ext uri="{FF2B5EF4-FFF2-40B4-BE49-F238E27FC236}">
                <a16:creationId xmlns:a16="http://schemas.microsoft.com/office/drawing/2014/main" id="{22EE510F-63F3-4205-8FE1-EEB85E80EBBF}"/>
              </a:ext>
            </a:extLst>
          </p:cNvPr>
          <p:cNvSpPr txBox="1"/>
          <p:nvPr/>
        </p:nvSpPr>
        <p:spPr>
          <a:xfrm>
            <a:off x="1005482" y="6009904"/>
            <a:ext cx="2590800" cy="276999"/>
          </a:xfrm>
          <a:prstGeom prst="rect">
            <a:avLst/>
          </a:prstGeom>
          <a:noFill/>
        </p:spPr>
        <p:txBody>
          <a:bodyPr wrap="square">
            <a:spAutoFit/>
          </a:bodyPr>
          <a:lstStyle/>
          <a:p>
            <a:r>
              <a:rPr lang="en-US" sz="1200" b="1" dirty="0">
                <a:latin typeface="Lub Dub Medium" panose="020B0603030403020204" pitchFamily="34" charset="0"/>
              </a:rPr>
              <a:t>HF indicates heart failure.</a:t>
            </a:r>
          </a:p>
        </p:txBody>
      </p:sp>
    </p:spTree>
    <p:extLst>
      <p:ext uri="{BB962C8B-B14F-4D97-AF65-F5344CB8AC3E}">
        <p14:creationId xmlns:p14="http://schemas.microsoft.com/office/powerpoint/2010/main" val="28906439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66</a:t>
            </a:fld>
            <a:endParaRPr lang="en-US" dirty="0"/>
          </a:p>
        </p:txBody>
      </p:sp>
      <p:sp>
        <p:nvSpPr>
          <p:cNvPr id="7" name="Subtitle 1">
            <a:extLst>
              <a:ext uri="{FF2B5EF4-FFF2-40B4-BE49-F238E27FC236}">
                <a16:creationId xmlns:a16="http://schemas.microsoft.com/office/drawing/2014/main" id="{5805870E-3C8D-4C94-90FC-00346D2BD926}"/>
              </a:ext>
            </a:extLst>
          </p:cNvPr>
          <p:cNvSpPr>
            <a:spLocks noGrp="1"/>
          </p:cNvSpPr>
          <p:nvPr>
            <p:ph type="subTitle" idx="1"/>
          </p:nvPr>
        </p:nvSpPr>
        <p:spPr>
          <a:xfrm>
            <a:off x="4082614" y="1066800"/>
            <a:ext cx="6465171" cy="609600"/>
          </a:xfrm>
        </p:spPr>
        <p:txBody>
          <a:bodyPr/>
          <a:lstStyle/>
          <a:p>
            <a:pPr algn="ctr"/>
            <a:r>
              <a:rPr lang="en-US" sz="3600" b="1" dirty="0"/>
              <a:t>Dietary Sodium Restriction</a:t>
            </a:r>
          </a:p>
        </p:txBody>
      </p:sp>
      <p:graphicFrame>
        <p:nvGraphicFramePr>
          <p:cNvPr id="2" name="Table 1">
            <a:extLst>
              <a:ext uri="{FF2B5EF4-FFF2-40B4-BE49-F238E27FC236}">
                <a16:creationId xmlns:a16="http://schemas.microsoft.com/office/drawing/2014/main" id="{BDC1672D-447F-4D8C-9B9E-BBA85B06A46E}"/>
              </a:ext>
            </a:extLst>
          </p:cNvPr>
          <p:cNvGraphicFramePr>
            <a:graphicFrameLocks noGrp="1"/>
          </p:cNvGraphicFramePr>
          <p:nvPr>
            <p:extLst>
              <p:ext uri="{D42A27DB-BD31-4B8C-83A1-F6EECF244321}">
                <p14:modId xmlns:p14="http://schemas.microsoft.com/office/powerpoint/2010/main" val="1316603599"/>
              </p:ext>
            </p:extLst>
          </p:nvPr>
        </p:nvGraphicFramePr>
        <p:xfrm>
          <a:off x="1946373" y="2209800"/>
          <a:ext cx="10737653" cy="2445416"/>
        </p:xfrm>
        <a:graphic>
          <a:graphicData uri="http://schemas.openxmlformats.org/drawingml/2006/table">
            <a:tbl>
              <a:tblPr firstRow="1" firstCol="1" bandRow="1"/>
              <a:tblGrid>
                <a:gridCol w="1327174">
                  <a:extLst>
                    <a:ext uri="{9D8B030D-6E8A-4147-A177-3AD203B41FA5}">
                      <a16:colId xmlns:a16="http://schemas.microsoft.com/office/drawing/2014/main" val="2028878380"/>
                    </a:ext>
                  </a:extLst>
                </a:gridCol>
                <a:gridCol w="1254158">
                  <a:extLst>
                    <a:ext uri="{9D8B030D-6E8A-4147-A177-3AD203B41FA5}">
                      <a16:colId xmlns:a16="http://schemas.microsoft.com/office/drawing/2014/main" val="918118736"/>
                    </a:ext>
                  </a:extLst>
                </a:gridCol>
                <a:gridCol w="8156321">
                  <a:extLst>
                    <a:ext uri="{9D8B030D-6E8A-4147-A177-3AD203B41FA5}">
                      <a16:colId xmlns:a16="http://schemas.microsoft.com/office/drawing/2014/main" val="4110654274"/>
                    </a:ext>
                  </a:extLst>
                </a:gridCol>
              </a:tblGrid>
              <a:tr h="58507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 for Dietary Sodium Restriction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3736896"/>
                  </a:ext>
                </a:extLst>
              </a:tr>
              <a:tr h="58507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063258"/>
                  </a:ext>
                </a:extLst>
              </a:tr>
              <a:tr h="12752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stage C HF, avoiding excessive sodium intake is reasonable to reduce congestive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5887867"/>
                  </a:ext>
                </a:extLst>
              </a:tr>
            </a:tbl>
          </a:graphicData>
        </a:graphic>
      </p:graphicFrame>
    </p:spTree>
    <p:extLst>
      <p:ext uri="{BB962C8B-B14F-4D97-AF65-F5344CB8AC3E}">
        <p14:creationId xmlns:p14="http://schemas.microsoft.com/office/powerpoint/2010/main" val="17976480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67</a:t>
            </a:fld>
            <a:endParaRPr lang="en-US" dirty="0"/>
          </a:p>
        </p:txBody>
      </p:sp>
      <p:sp>
        <p:nvSpPr>
          <p:cNvPr id="5" name="Subtitle 1">
            <a:extLst>
              <a:ext uri="{FF2B5EF4-FFF2-40B4-BE49-F238E27FC236}">
                <a16:creationId xmlns:a16="http://schemas.microsoft.com/office/drawing/2014/main" id="{979AEA8F-9AF9-498C-B4B3-12F49C9383DC}"/>
              </a:ext>
            </a:extLst>
          </p:cNvPr>
          <p:cNvSpPr>
            <a:spLocks noGrp="1"/>
          </p:cNvSpPr>
          <p:nvPr>
            <p:ph type="subTitle" idx="1"/>
          </p:nvPr>
        </p:nvSpPr>
        <p:spPr>
          <a:xfrm>
            <a:off x="1927007" y="762000"/>
            <a:ext cx="10776386" cy="1371600"/>
          </a:xfrm>
        </p:spPr>
        <p:txBody>
          <a:bodyPr/>
          <a:lstStyle/>
          <a:p>
            <a:pPr algn="ctr"/>
            <a:r>
              <a:rPr lang="en-US" sz="3600" b="1" dirty="0"/>
              <a:t>Management of Stage C HF: Activity, Exercise Prescription, and Cardiac Rehabilitation</a:t>
            </a:r>
          </a:p>
        </p:txBody>
      </p:sp>
      <p:graphicFrame>
        <p:nvGraphicFramePr>
          <p:cNvPr id="6" name="Table 5">
            <a:extLst>
              <a:ext uri="{FF2B5EF4-FFF2-40B4-BE49-F238E27FC236}">
                <a16:creationId xmlns:a16="http://schemas.microsoft.com/office/drawing/2014/main" id="{1F802450-7F63-453A-9844-6647AEE92051}"/>
              </a:ext>
            </a:extLst>
          </p:cNvPr>
          <p:cNvGraphicFramePr>
            <a:graphicFrameLocks noGrp="1"/>
          </p:cNvGraphicFramePr>
          <p:nvPr>
            <p:extLst>
              <p:ext uri="{D42A27DB-BD31-4B8C-83A1-F6EECF244321}">
                <p14:modId xmlns:p14="http://schemas.microsoft.com/office/powerpoint/2010/main" val="3824374661"/>
              </p:ext>
            </p:extLst>
          </p:nvPr>
        </p:nvGraphicFramePr>
        <p:xfrm>
          <a:off x="1966119" y="2133600"/>
          <a:ext cx="10698162" cy="5208525"/>
        </p:xfrm>
        <a:graphic>
          <a:graphicData uri="http://schemas.openxmlformats.org/drawingml/2006/table">
            <a:tbl>
              <a:tblPr firstRow="1" firstCol="1" bandRow="1"/>
              <a:tblGrid>
                <a:gridCol w="967113">
                  <a:extLst>
                    <a:ext uri="{9D8B030D-6E8A-4147-A177-3AD203B41FA5}">
                      <a16:colId xmlns:a16="http://schemas.microsoft.com/office/drawing/2014/main" val="3537844565"/>
                    </a:ext>
                  </a:extLst>
                </a:gridCol>
                <a:gridCol w="994929">
                  <a:extLst>
                    <a:ext uri="{9D8B030D-6E8A-4147-A177-3AD203B41FA5}">
                      <a16:colId xmlns:a16="http://schemas.microsoft.com/office/drawing/2014/main" val="2915350566"/>
                    </a:ext>
                  </a:extLst>
                </a:gridCol>
                <a:gridCol w="8736120">
                  <a:extLst>
                    <a:ext uri="{9D8B030D-6E8A-4147-A177-3AD203B41FA5}">
                      <a16:colId xmlns:a16="http://schemas.microsoft.com/office/drawing/2014/main" val="3691065342"/>
                    </a:ext>
                  </a:extLst>
                </a:gridCol>
              </a:tblGrid>
              <a:tr h="120599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Management of Stage C HF: Activity, Exercise Prescription, and Cardiac Rehabilitation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0405892"/>
                  </a:ext>
                </a:extLst>
              </a:tr>
              <a:tr h="55328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333049"/>
                  </a:ext>
                </a:extLst>
              </a:tr>
              <a:tr h="120599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who are able to participate, exercise training (or regular physical activity) is recommended to improve functional status, exercise performance,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5417647"/>
                  </a:ext>
                </a:extLst>
              </a:tr>
              <a:tr h="15305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a cardiac rehabilitation program can be useful to improve functional capacity, exercise tolerance, and health-related QOL.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5058257"/>
                  </a:ext>
                </a:extLst>
              </a:tr>
            </a:tbl>
          </a:graphicData>
        </a:graphic>
      </p:graphicFrame>
    </p:spTree>
    <p:extLst>
      <p:ext uri="{BB962C8B-B14F-4D97-AF65-F5344CB8AC3E}">
        <p14:creationId xmlns:p14="http://schemas.microsoft.com/office/powerpoint/2010/main" val="1715741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3" name="Subtitle 1">
            <a:extLst>
              <a:ext uri="{FF2B5EF4-FFF2-40B4-BE49-F238E27FC236}">
                <a16:creationId xmlns:a16="http://schemas.microsoft.com/office/drawing/2014/main" id="{C03ED35D-D030-49A2-8B35-B430A4980B05}"/>
              </a:ext>
            </a:extLst>
          </p:cNvPr>
          <p:cNvSpPr>
            <a:spLocks noGrp="1"/>
          </p:cNvSpPr>
          <p:nvPr>
            <p:ph type="subTitle" idx="1"/>
          </p:nvPr>
        </p:nvSpPr>
        <p:spPr>
          <a:xfrm>
            <a:off x="1992203" y="990600"/>
            <a:ext cx="10645993" cy="1066800"/>
          </a:xfrm>
        </p:spPr>
        <p:txBody>
          <a:bodyPr/>
          <a:lstStyle/>
          <a:p>
            <a:pPr algn="ctr"/>
            <a:r>
              <a:rPr lang="en-US" sz="3600" b="1" dirty="0"/>
              <a:t>Diuretics and Decongestion Strategies in Patients With HF</a:t>
            </a:r>
          </a:p>
        </p:txBody>
      </p:sp>
      <p:graphicFrame>
        <p:nvGraphicFramePr>
          <p:cNvPr id="2" name="Table 1">
            <a:extLst>
              <a:ext uri="{FF2B5EF4-FFF2-40B4-BE49-F238E27FC236}">
                <a16:creationId xmlns:a16="http://schemas.microsoft.com/office/drawing/2014/main" id="{4312FCF5-144F-4C9F-B28F-D4C673BAB967}"/>
              </a:ext>
            </a:extLst>
          </p:cNvPr>
          <p:cNvGraphicFramePr>
            <a:graphicFrameLocks noGrp="1"/>
          </p:cNvGraphicFramePr>
          <p:nvPr>
            <p:extLst>
              <p:ext uri="{D42A27DB-BD31-4B8C-83A1-F6EECF244321}">
                <p14:modId xmlns:p14="http://schemas.microsoft.com/office/powerpoint/2010/main" val="1486145008"/>
              </p:ext>
            </p:extLst>
          </p:nvPr>
        </p:nvGraphicFramePr>
        <p:xfrm>
          <a:off x="1608137" y="2362200"/>
          <a:ext cx="11414126" cy="4343400"/>
        </p:xfrm>
        <a:graphic>
          <a:graphicData uri="http://schemas.openxmlformats.org/drawingml/2006/table">
            <a:tbl>
              <a:tblPr firstRow="1" firstCol="1" bandRow="1"/>
              <a:tblGrid>
                <a:gridCol w="1139130">
                  <a:extLst>
                    <a:ext uri="{9D8B030D-6E8A-4147-A177-3AD203B41FA5}">
                      <a16:colId xmlns:a16="http://schemas.microsoft.com/office/drawing/2014/main" val="3386091319"/>
                    </a:ext>
                  </a:extLst>
                </a:gridCol>
                <a:gridCol w="1129999">
                  <a:extLst>
                    <a:ext uri="{9D8B030D-6E8A-4147-A177-3AD203B41FA5}">
                      <a16:colId xmlns:a16="http://schemas.microsoft.com/office/drawing/2014/main" val="2161332820"/>
                    </a:ext>
                  </a:extLst>
                </a:gridCol>
                <a:gridCol w="9144997">
                  <a:extLst>
                    <a:ext uri="{9D8B030D-6E8A-4147-A177-3AD203B41FA5}">
                      <a16:colId xmlns:a16="http://schemas.microsoft.com/office/drawing/2014/main" val="2695904710"/>
                    </a:ext>
                  </a:extLst>
                </a:gridCol>
              </a:tblGrid>
              <a:tr h="10858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Diuretics and Decongestion Strategies in Patients With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08565710"/>
                  </a:ext>
                </a:extLst>
              </a:tr>
              <a:tr h="498169">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8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2941"/>
                  </a:ext>
                </a:extLst>
              </a:tr>
              <a:tr h="1085850">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who have fluid retention, diuretics are recommended to relieve congestion, improve symptoms, and prevent worsening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602405"/>
                  </a:ext>
                </a:extLst>
              </a:tr>
              <a:tr h="1673531">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8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HF and congestive symptoms, addition of a  thiazide (e.g., metolazone) to treatment with a loop diuretic should be reserved for patients who do not respond to moderate- or high-dose loop diuretics to minimize electrolyte abnormalities.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788696"/>
                  </a:ext>
                </a:extLst>
              </a:tr>
            </a:tbl>
          </a:graphicData>
        </a:graphic>
      </p:graphicFrame>
    </p:spTree>
    <p:extLst>
      <p:ext uri="{BB962C8B-B14F-4D97-AF65-F5344CB8AC3E}">
        <p14:creationId xmlns:p14="http://schemas.microsoft.com/office/powerpoint/2010/main" val="1197360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69</a:t>
            </a:fld>
            <a:endParaRPr lang="en-US" dirty="0"/>
          </a:p>
        </p:txBody>
      </p:sp>
      <p:sp>
        <p:nvSpPr>
          <p:cNvPr id="5" name="Subtitle 5">
            <a:extLst>
              <a:ext uri="{FF2B5EF4-FFF2-40B4-BE49-F238E27FC236}">
                <a16:creationId xmlns:a16="http://schemas.microsoft.com/office/drawing/2014/main" id="{730331EF-EE9A-49BE-BA00-76E0E104AF17}"/>
              </a:ext>
            </a:extLst>
          </p:cNvPr>
          <p:cNvSpPr>
            <a:spLocks noGrp="1"/>
          </p:cNvSpPr>
          <p:nvPr>
            <p:ph type="subTitle" idx="1"/>
          </p:nvPr>
        </p:nvSpPr>
        <p:spPr>
          <a:xfrm>
            <a:off x="2705100" y="8382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12. Commonly Used Oral Diuretics in Treatment of Congestion for Chronic HF</a:t>
            </a:r>
            <a:endParaRPr lang="en-US" dirty="0"/>
          </a:p>
        </p:txBody>
      </p:sp>
      <p:graphicFrame>
        <p:nvGraphicFramePr>
          <p:cNvPr id="7" name="Table 6">
            <a:extLst>
              <a:ext uri="{FF2B5EF4-FFF2-40B4-BE49-F238E27FC236}">
                <a16:creationId xmlns:a16="http://schemas.microsoft.com/office/drawing/2014/main" id="{7EA06B23-8158-49C6-89BD-654E874937B5}"/>
              </a:ext>
            </a:extLst>
          </p:cNvPr>
          <p:cNvGraphicFramePr>
            <a:graphicFrameLocks noGrp="1"/>
          </p:cNvGraphicFramePr>
          <p:nvPr>
            <p:extLst>
              <p:ext uri="{D42A27DB-BD31-4B8C-83A1-F6EECF244321}">
                <p14:modId xmlns:p14="http://schemas.microsoft.com/office/powerpoint/2010/main" val="2279305949"/>
              </p:ext>
            </p:extLst>
          </p:nvPr>
        </p:nvGraphicFramePr>
        <p:xfrm>
          <a:off x="4346575" y="1981200"/>
          <a:ext cx="5937250" cy="5068570"/>
        </p:xfrm>
        <a:graphic>
          <a:graphicData uri="http://schemas.openxmlformats.org/drawingml/2006/table">
            <a:tbl>
              <a:tblPr firstRow="1" firstCol="1" bandRow="1"/>
              <a:tblGrid>
                <a:gridCol w="1483995">
                  <a:extLst>
                    <a:ext uri="{9D8B030D-6E8A-4147-A177-3AD203B41FA5}">
                      <a16:colId xmlns:a16="http://schemas.microsoft.com/office/drawing/2014/main" val="3656270947"/>
                    </a:ext>
                  </a:extLst>
                </a:gridCol>
                <a:gridCol w="1483995">
                  <a:extLst>
                    <a:ext uri="{9D8B030D-6E8A-4147-A177-3AD203B41FA5}">
                      <a16:colId xmlns:a16="http://schemas.microsoft.com/office/drawing/2014/main" val="709733318"/>
                    </a:ext>
                  </a:extLst>
                </a:gridCol>
                <a:gridCol w="1484630">
                  <a:extLst>
                    <a:ext uri="{9D8B030D-6E8A-4147-A177-3AD203B41FA5}">
                      <a16:colId xmlns:a16="http://schemas.microsoft.com/office/drawing/2014/main" val="2604926911"/>
                    </a:ext>
                  </a:extLst>
                </a:gridCol>
                <a:gridCol w="1484630">
                  <a:extLst>
                    <a:ext uri="{9D8B030D-6E8A-4147-A177-3AD203B41FA5}">
                      <a16:colId xmlns:a16="http://schemas.microsoft.com/office/drawing/2014/main" val="1709558694"/>
                    </a:ext>
                  </a:extLst>
                </a:gridCol>
              </a:tblGrid>
              <a:tr h="0">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Drug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Initial Daily Dose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Maximum Total Daily Dose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Duration of 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62463"/>
                  </a:ext>
                </a:extLst>
              </a:tr>
              <a:tr h="210820">
                <a:tc gridSpan="4">
                  <a:txBody>
                    <a:bodyPr/>
                    <a:lstStyle/>
                    <a:p>
                      <a:pPr marL="0" marR="0" algn="just">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Loop diuretics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7783892"/>
                  </a:ext>
                </a:extLst>
              </a:tr>
              <a:tr h="0">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Bumetanide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0.5–1.0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4–6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275589"/>
                  </a:ext>
                </a:extLst>
              </a:tr>
              <a:tr h="0">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Furosemide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20–40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187298"/>
                  </a:ext>
                </a:extLst>
              </a:tr>
              <a:tr h="0">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Torsemide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12–16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5805784"/>
                  </a:ext>
                </a:extLst>
              </a:tr>
            </a:tbl>
          </a:graphicData>
        </a:graphic>
      </p:graphicFrame>
    </p:spTree>
    <p:extLst>
      <p:ext uri="{BB962C8B-B14F-4D97-AF65-F5344CB8AC3E}">
        <p14:creationId xmlns:p14="http://schemas.microsoft.com/office/powerpoint/2010/main" val="341568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209800"/>
            <a:ext cx="12877800" cy="2817421"/>
          </a:xfrm>
        </p:spPr>
        <p:txBody>
          <a:bodyPr/>
          <a:lstStyle/>
          <a:p>
            <a:r>
              <a:rPr lang="en-US" sz="3200" dirty="0"/>
              <a:t>3. New recommendations for HFpEF are made for SGLT2 inhibitors (2a) , MRAs (2b) and ARNi (2b). Several prior recommendations have been renewed including treatment of hypertension (1), treatment of atrial fibrillation (2a), use of ARBs (2b) avoidance of routine use of nitrates or phosphodiesterase-5 inhibitors (3-no Benefit).</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7</a:t>
            </a:fld>
            <a:endParaRPr lang="en-US" dirty="0"/>
          </a:p>
        </p:txBody>
      </p:sp>
    </p:spTree>
    <p:extLst>
      <p:ext uri="{BB962C8B-B14F-4D97-AF65-F5344CB8AC3E}">
        <p14:creationId xmlns:p14="http://schemas.microsoft.com/office/powerpoint/2010/main" val="27543875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70</a:t>
            </a:fld>
            <a:endParaRPr lang="en-US" dirty="0"/>
          </a:p>
        </p:txBody>
      </p:sp>
      <p:sp>
        <p:nvSpPr>
          <p:cNvPr id="3" name="Subtitle 5">
            <a:extLst>
              <a:ext uri="{FF2B5EF4-FFF2-40B4-BE49-F238E27FC236}">
                <a16:creationId xmlns:a16="http://schemas.microsoft.com/office/drawing/2014/main" id="{F765EE6F-8545-43E1-AF7B-50100BC94793}"/>
              </a:ext>
            </a:extLst>
          </p:cNvPr>
          <p:cNvSpPr>
            <a:spLocks noGrp="1"/>
          </p:cNvSpPr>
          <p:nvPr>
            <p:ph type="subTitle" idx="1"/>
          </p:nvPr>
        </p:nvSpPr>
        <p:spPr>
          <a:xfrm>
            <a:off x="2705100" y="8382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12. Commonly Used Oral Diuretics in Treatment of Congestion for Chronic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3048847B-9C56-427D-BFE2-A8DD7AE715FF}"/>
              </a:ext>
            </a:extLst>
          </p:cNvPr>
          <p:cNvGraphicFramePr>
            <a:graphicFrameLocks noGrp="1"/>
          </p:cNvGraphicFramePr>
          <p:nvPr>
            <p:extLst>
              <p:ext uri="{D42A27DB-BD31-4B8C-83A1-F6EECF244321}">
                <p14:modId xmlns:p14="http://schemas.microsoft.com/office/powerpoint/2010/main" val="2006058012"/>
              </p:ext>
            </p:extLst>
          </p:nvPr>
        </p:nvGraphicFramePr>
        <p:xfrm>
          <a:off x="3733800" y="2133600"/>
          <a:ext cx="6550024" cy="4436364"/>
        </p:xfrm>
        <a:graphic>
          <a:graphicData uri="http://schemas.openxmlformats.org/drawingml/2006/table">
            <a:tbl>
              <a:tblPr firstRow="1" firstCol="1" bandRow="1"/>
              <a:tblGrid>
                <a:gridCol w="1637155">
                  <a:extLst>
                    <a:ext uri="{9D8B030D-6E8A-4147-A177-3AD203B41FA5}">
                      <a16:colId xmlns:a16="http://schemas.microsoft.com/office/drawing/2014/main" val="2666161647"/>
                    </a:ext>
                  </a:extLst>
                </a:gridCol>
                <a:gridCol w="1637155">
                  <a:extLst>
                    <a:ext uri="{9D8B030D-6E8A-4147-A177-3AD203B41FA5}">
                      <a16:colId xmlns:a16="http://schemas.microsoft.com/office/drawing/2014/main" val="2651502300"/>
                    </a:ext>
                  </a:extLst>
                </a:gridCol>
                <a:gridCol w="1637857">
                  <a:extLst>
                    <a:ext uri="{9D8B030D-6E8A-4147-A177-3AD203B41FA5}">
                      <a16:colId xmlns:a16="http://schemas.microsoft.com/office/drawing/2014/main" val="3776841814"/>
                    </a:ext>
                  </a:extLst>
                </a:gridCol>
                <a:gridCol w="1637857">
                  <a:extLst>
                    <a:ext uri="{9D8B030D-6E8A-4147-A177-3AD203B41FA5}">
                      <a16:colId xmlns:a16="http://schemas.microsoft.com/office/drawing/2014/main" val="706097172"/>
                    </a:ext>
                  </a:extLst>
                </a:gridCol>
              </a:tblGrid>
              <a:tr h="0">
                <a:tc gridSpan="4">
                  <a:txBody>
                    <a:bodyPr/>
                    <a:lstStyle/>
                    <a:p>
                      <a:pPr marL="0" marR="0" algn="l">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Thiazide diuretics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5638423"/>
                  </a:ext>
                </a:extLst>
              </a:tr>
              <a:tr h="0">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Chlorthiazide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250–500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633921"/>
                  </a:ext>
                </a:extLst>
              </a:tr>
              <a:tr h="0">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Chlorthalidone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12.5–25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24–72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147749"/>
                  </a:ext>
                </a:extLst>
              </a:tr>
              <a:tr h="0">
                <a:tc>
                  <a:txBody>
                    <a:bodyPr/>
                    <a:lstStyle/>
                    <a:p>
                      <a:pPr marL="0" marR="0" algn="l">
                        <a:lnSpc>
                          <a:spcPct val="200000"/>
                        </a:lnSpc>
                        <a:spcBef>
                          <a:spcPts val="0"/>
                        </a:spcBef>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Hydrochloro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-thiazide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mg once or twice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365354"/>
                  </a:ext>
                </a:extLst>
              </a:tr>
              <a:tr h="0">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Indapamide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732334"/>
                  </a:ext>
                </a:extLst>
              </a:tr>
              <a:tr h="0">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Metolazone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mg once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12–24 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59194"/>
                  </a:ext>
                </a:extLst>
              </a:tr>
            </a:tbl>
          </a:graphicData>
        </a:graphic>
      </p:graphicFrame>
      <p:sp>
        <p:nvSpPr>
          <p:cNvPr id="6" name="TextBox 5">
            <a:extLst>
              <a:ext uri="{FF2B5EF4-FFF2-40B4-BE49-F238E27FC236}">
                <a16:creationId xmlns:a16="http://schemas.microsoft.com/office/drawing/2014/main" id="{11ECC27F-3AED-495C-AA24-602A18D823CD}"/>
              </a:ext>
            </a:extLst>
          </p:cNvPr>
          <p:cNvSpPr txBox="1"/>
          <p:nvPr/>
        </p:nvSpPr>
        <p:spPr>
          <a:xfrm>
            <a:off x="4345584" y="6569964"/>
            <a:ext cx="2207615" cy="406330"/>
          </a:xfrm>
          <a:prstGeom prst="rect">
            <a:avLst/>
          </a:prstGeom>
          <a:noFill/>
        </p:spPr>
        <p:txBody>
          <a:bodyPr wrap="square">
            <a:spAutoFit/>
          </a:bodyPr>
          <a:lstStyle/>
          <a:p>
            <a:pPr marL="0" marR="0">
              <a:lnSpc>
                <a:spcPct val="200000"/>
              </a:lnSpc>
              <a:spcBef>
                <a:spcPts val="0"/>
              </a:spcBef>
              <a:spcAft>
                <a:spcPts val="800"/>
              </a:spcAft>
            </a:pPr>
            <a:r>
              <a:rPr lang="en-US" sz="1200" b="1" dirty="0">
                <a:effectLst/>
                <a:latin typeface="Lub Dub Medium" panose="020B0603030403020204" pitchFamily="34" charset="0"/>
                <a:ea typeface="Calibri" panose="020F0502020204030204" pitchFamily="34" charset="0"/>
              </a:rPr>
              <a:t>HF indicates heart failure.</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2826460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71</a:t>
            </a:fld>
            <a:endParaRPr lang="en-US" dirty="0"/>
          </a:p>
        </p:txBody>
      </p:sp>
      <p:sp>
        <p:nvSpPr>
          <p:cNvPr id="3" name="Subtitle 1">
            <a:extLst>
              <a:ext uri="{FF2B5EF4-FFF2-40B4-BE49-F238E27FC236}">
                <a16:creationId xmlns:a16="http://schemas.microsoft.com/office/drawing/2014/main" id="{6BD0B2DE-235D-45A7-9693-D0C4E3392006}"/>
              </a:ext>
            </a:extLst>
          </p:cNvPr>
          <p:cNvSpPr>
            <a:spLocks noGrp="1"/>
          </p:cNvSpPr>
          <p:nvPr>
            <p:ph type="subTitle" idx="1"/>
          </p:nvPr>
        </p:nvSpPr>
        <p:spPr>
          <a:xfrm>
            <a:off x="1992201" y="1143000"/>
            <a:ext cx="10645993" cy="1066800"/>
          </a:xfrm>
        </p:spPr>
        <p:txBody>
          <a:bodyPr/>
          <a:lstStyle/>
          <a:p>
            <a:pPr algn="ctr"/>
            <a:r>
              <a:rPr lang="en-US" sz="3600" b="1" dirty="0"/>
              <a:t>Renin-Angiotensin System Inhibition With </a:t>
            </a:r>
            <a:r>
              <a:rPr lang="en-US" sz="3600" b="1" dirty="0" err="1"/>
              <a:t>ACEi</a:t>
            </a:r>
            <a:r>
              <a:rPr lang="en-US" sz="3600" b="1" dirty="0"/>
              <a:t> or ARB or </a:t>
            </a:r>
            <a:r>
              <a:rPr lang="en-US" sz="3600" b="1" dirty="0" err="1"/>
              <a:t>ARNi</a:t>
            </a:r>
            <a:endParaRPr lang="en-US" sz="3600" b="1" dirty="0"/>
          </a:p>
        </p:txBody>
      </p:sp>
      <p:graphicFrame>
        <p:nvGraphicFramePr>
          <p:cNvPr id="2" name="Table 1">
            <a:extLst>
              <a:ext uri="{FF2B5EF4-FFF2-40B4-BE49-F238E27FC236}">
                <a16:creationId xmlns:a16="http://schemas.microsoft.com/office/drawing/2014/main" id="{6B0AD195-B17F-41E6-9B63-30AF308B27E9}"/>
              </a:ext>
            </a:extLst>
          </p:cNvPr>
          <p:cNvGraphicFramePr>
            <a:graphicFrameLocks noGrp="1"/>
          </p:cNvGraphicFramePr>
          <p:nvPr>
            <p:extLst>
              <p:ext uri="{D42A27DB-BD31-4B8C-83A1-F6EECF244321}">
                <p14:modId xmlns:p14="http://schemas.microsoft.com/office/powerpoint/2010/main" val="3829273779"/>
              </p:ext>
            </p:extLst>
          </p:nvPr>
        </p:nvGraphicFramePr>
        <p:xfrm>
          <a:off x="1912936" y="2514600"/>
          <a:ext cx="10804525" cy="4424883"/>
        </p:xfrm>
        <a:graphic>
          <a:graphicData uri="http://schemas.openxmlformats.org/drawingml/2006/table">
            <a:tbl>
              <a:tblPr firstRow="1" firstCol="1" bandRow="1"/>
              <a:tblGrid>
                <a:gridCol w="1134475">
                  <a:extLst>
                    <a:ext uri="{9D8B030D-6E8A-4147-A177-3AD203B41FA5}">
                      <a16:colId xmlns:a16="http://schemas.microsoft.com/office/drawing/2014/main" val="1810945822"/>
                    </a:ext>
                  </a:extLst>
                </a:gridCol>
                <a:gridCol w="1354887">
                  <a:extLst>
                    <a:ext uri="{9D8B030D-6E8A-4147-A177-3AD203B41FA5}">
                      <a16:colId xmlns:a16="http://schemas.microsoft.com/office/drawing/2014/main" val="511561399"/>
                    </a:ext>
                  </a:extLst>
                </a:gridCol>
                <a:gridCol w="8315163">
                  <a:extLst>
                    <a:ext uri="{9D8B030D-6E8A-4147-A177-3AD203B41FA5}">
                      <a16:colId xmlns:a16="http://schemas.microsoft.com/office/drawing/2014/main" val="3260330302"/>
                    </a:ext>
                  </a:extLst>
                </a:gridCol>
              </a:tblGrid>
              <a:tr h="1164206">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Renin-Angiotensin System Inhibition With ACEi or ARB or ARNi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9906397"/>
                  </a:ext>
                </a:extLst>
              </a:tr>
              <a:tr h="53411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058241"/>
                  </a:ext>
                </a:extLst>
              </a:tr>
              <a:tr h="11642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to III symptoms,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recommended to reduce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415377"/>
                  </a:ext>
                </a:extLst>
              </a:tr>
              <a:tr h="126017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previous or current symptoms of chronic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beneficial to reduce morbidity and mortality when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not feasible.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631061"/>
                  </a:ext>
                </a:extLst>
              </a:tr>
            </a:tbl>
          </a:graphicData>
        </a:graphic>
      </p:graphicFrame>
    </p:spTree>
    <p:extLst>
      <p:ext uri="{BB962C8B-B14F-4D97-AF65-F5344CB8AC3E}">
        <p14:creationId xmlns:p14="http://schemas.microsoft.com/office/powerpoint/2010/main" val="35281362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72</a:t>
            </a:fld>
            <a:endParaRPr lang="en-US" dirty="0"/>
          </a:p>
        </p:txBody>
      </p:sp>
      <p:sp>
        <p:nvSpPr>
          <p:cNvPr id="3" name="Subtitle 1">
            <a:extLst>
              <a:ext uri="{FF2B5EF4-FFF2-40B4-BE49-F238E27FC236}">
                <a16:creationId xmlns:a16="http://schemas.microsoft.com/office/drawing/2014/main" id="{7D4EF643-666A-42B0-BF84-E0BC4219AAC1}"/>
              </a:ext>
            </a:extLst>
          </p:cNvPr>
          <p:cNvSpPr>
            <a:spLocks noGrp="1"/>
          </p:cNvSpPr>
          <p:nvPr>
            <p:ph type="subTitle" idx="1"/>
          </p:nvPr>
        </p:nvSpPr>
        <p:spPr>
          <a:xfrm>
            <a:off x="1992203" y="990600"/>
            <a:ext cx="10645993" cy="1066800"/>
          </a:xfrm>
        </p:spPr>
        <p:txBody>
          <a:bodyPr/>
          <a:lstStyle/>
          <a:p>
            <a:pPr algn="ctr"/>
            <a:r>
              <a:rPr lang="en-US" sz="3600" b="1" dirty="0"/>
              <a:t>Renin-Angiotensin System Inhibition With </a:t>
            </a:r>
            <a:r>
              <a:rPr lang="en-US" sz="3600" b="1" dirty="0" err="1"/>
              <a:t>ACEi</a:t>
            </a:r>
            <a:r>
              <a:rPr lang="en-US" sz="3600" b="1" dirty="0"/>
              <a:t> or ARB or </a:t>
            </a:r>
            <a:r>
              <a:rPr lang="en-US" sz="3600" b="1" dirty="0" err="1"/>
              <a:t>ARNi</a:t>
            </a:r>
            <a:r>
              <a:rPr lang="en-US" sz="3600" b="1" dirty="0"/>
              <a:t>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20D2467A-9EE7-4C2A-9262-DD8FB9C746DF}"/>
              </a:ext>
            </a:extLst>
          </p:cNvPr>
          <p:cNvGraphicFramePr>
            <a:graphicFrameLocks noGrp="1"/>
          </p:cNvGraphicFramePr>
          <p:nvPr>
            <p:extLst>
              <p:ext uri="{D42A27DB-BD31-4B8C-83A1-F6EECF244321}">
                <p14:modId xmlns:p14="http://schemas.microsoft.com/office/powerpoint/2010/main" val="1953703836"/>
              </p:ext>
            </p:extLst>
          </p:nvPr>
        </p:nvGraphicFramePr>
        <p:xfrm>
          <a:off x="1681900" y="2286000"/>
          <a:ext cx="11266599" cy="5144282"/>
        </p:xfrm>
        <a:graphic>
          <a:graphicData uri="http://schemas.openxmlformats.org/drawingml/2006/table">
            <a:tbl>
              <a:tblPr firstRow="1" firstCol="1" bandRow="1"/>
              <a:tblGrid>
                <a:gridCol w="1182993">
                  <a:extLst>
                    <a:ext uri="{9D8B030D-6E8A-4147-A177-3AD203B41FA5}">
                      <a16:colId xmlns:a16="http://schemas.microsoft.com/office/drawing/2014/main" val="3192904941"/>
                    </a:ext>
                  </a:extLst>
                </a:gridCol>
                <a:gridCol w="1412831">
                  <a:extLst>
                    <a:ext uri="{9D8B030D-6E8A-4147-A177-3AD203B41FA5}">
                      <a16:colId xmlns:a16="http://schemas.microsoft.com/office/drawing/2014/main" val="1134921713"/>
                    </a:ext>
                  </a:extLst>
                </a:gridCol>
                <a:gridCol w="8670775">
                  <a:extLst>
                    <a:ext uri="{9D8B030D-6E8A-4147-A177-3AD203B41FA5}">
                      <a16:colId xmlns:a16="http://schemas.microsoft.com/office/drawing/2014/main" val="3316129649"/>
                    </a:ext>
                  </a:extLst>
                </a:gridCol>
              </a:tblGrid>
              <a:tr h="205845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previous or current symptoms of chronic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are intolerant to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because of cough or angioedema and when the use of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not feasible, the use of ARB is recommended to reduce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071664"/>
                  </a:ext>
                </a:extLst>
              </a:tr>
              <a:tr h="1523471">
                <a:tc grid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42900" marR="0" lvl="0" indent="-342900" algn="l">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previous or current symptoms of chronic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whom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not feasible, treatment with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provides high economic value.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25176"/>
                  </a:ext>
                </a:extLst>
              </a:tr>
              <a:tr h="15234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NYHA class II or III who tolerate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replacement by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recommended to further reduce morbidity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354410"/>
                  </a:ext>
                </a:extLst>
              </a:tr>
            </a:tbl>
          </a:graphicData>
        </a:graphic>
      </p:graphicFrame>
    </p:spTree>
    <p:extLst>
      <p:ext uri="{BB962C8B-B14F-4D97-AF65-F5344CB8AC3E}">
        <p14:creationId xmlns:p14="http://schemas.microsoft.com/office/powerpoint/2010/main" val="35987349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73</a:t>
            </a:fld>
            <a:endParaRPr lang="en-US" dirty="0"/>
          </a:p>
        </p:txBody>
      </p:sp>
      <p:sp>
        <p:nvSpPr>
          <p:cNvPr id="3" name="Subtitle 1">
            <a:extLst>
              <a:ext uri="{FF2B5EF4-FFF2-40B4-BE49-F238E27FC236}">
                <a16:creationId xmlns:a16="http://schemas.microsoft.com/office/drawing/2014/main" id="{914155F2-8973-4290-A4BA-072CA55488D9}"/>
              </a:ext>
            </a:extLst>
          </p:cNvPr>
          <p:cNvSpPr>
            <a:spLocks noGrp="1"/>
          </p:cNvSpPr>
          <p:nvPr>
            <p:ph type="subTitle" idx="1"/>
          </p:nvPr>
        </p:nvSpPr>
        <p:spPr>
          <a:xfrm>
            <a:off x="1992203" y="990600"/>
            <a:ext cx="10645993" cy="1066800"/>
          </a:xfrm>
        </p:spPr>
        <p:txBody>
          <a:bodyPr/>
          <a:lstStyle/>
          <a:p>
            <a:pPr algn="ctr"/>
            <a:r>
              <a:rPr lang="en-US" sz="3600" b="1" dirty="0"/>
              <a:t>Renin-Angiotensin System Inhibition With </a:t>
            </a:r>
            <a:r>
              <a:rPr lang="en-US" sz="3600" b="1" dirty="0" err="1"/>
              <a:t>ACEi</a:t>
            </a:r>
            <a:r>
              <a:rPr lang="en-US" sz="3600" b="1" dirty="0"/>
              <a:t> or ARB or </a:t>
            </a:r>
            <a:r>
              <a:rPr lang="en-US" sz="3600" b="1" dirty="0" err="1"/>
              <a:t>ARNi</a:t>
            </a:r>
            <a:r>
              <a:rPr lang="en-US" sz="3600" b="1" dirty="0"/>
              <a:t>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F4075D66-DAEF-45D0-8B06-B8F378A27595}"/>
              </a:ext>
            </a:extLst>
          </p:cNvPr>
          <p:cNvGraphicFramePr>
            <a:graphicFrameLocks noGrp="1"/>
          </p:cNvGraphicFramePr>
          <p:nvPr>
            <p:extLst>
              <p:ext uri="{D42A27DB-BD31-4B8C-83A1-F6EECF244321}">
                <p14:modId xmlns:p14="http://schemas.microsoft.com/office/powerpoint/2010/main" val="3019241785"/>
              </p:ext>
            </p:extLst>
          </p:nvPr>
        </p:nvGraphicFramePr>
        <p:xfrm>
          <a:off x="1836737" y="2514600"/>
          <a:ext cx="11117262" cy="4571999"/>
        </p:xfrm>
        <a:graphic>
          <a:graphicData uri="http://schemas.openxmlformats.org/drawingml/2006/table">
            <a:tbl>
              <a:tblPr firstRow="1" firstCol="1" bandRow="1"/>
              <a:tblGrid>
                <a:gridCol w="1167312">
                  <a:extLst>
                    <a:ext uri="{9D8B030D-6E8A-4147-A177-3AD203B41FA5}">
                      <a16:colId xmlns:a16="http://schemas.microsoft.com/office/drawing/2014/main" val="1659454039"/>
                    </a:ext>
                  </a:extLst>
                </a:gridCol>
                <a:gridCol w="1394104">
                  <a:extLst>
                    <a:ext uri="{9D8B030D-6E8A-4147-A177-3AD203B41FA5}">
                      <a16:colId xmlns:a16="http://schemas.microsoft.com/office/drawing/2014/main" val="2437143455"/>
                    </a:ext>
                  </a:extLst>
                </a:gridCol>
                <a:gridCol w="8555846">
                  <a:extLst>
                    <a:ext uri="{9D8B030D-6E8A-4147-A177-3AD203B41FA5}">
                      <a16:colId xmlns:a16="http://schemas.microsoft.com/office/drawing/2014/main" val="91210940"/>
                    </a:ext>
                  </a:extLst>
                </a:gridCol>
              </a:tblGrid>
              <a:tr h="1426026">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42900" marR="0" lvl="0" indent="-342900" algn="l">
                        <a:lnSpc>
                          <a:spcPct val="200000"/>
                        </a:lnSpc>
                        <a:spcBef>
                          <a:spcPts val="0"/>
                        </a:spcBef>
                        <a:spcAft>
                          <a:spcPts val="0"/>
                        </a:spcAft>
                        <a:buSzPct val="100000"/>
                        <a:buFont typeface="+mj-lt"/>
                        <a:buAutoNum type="arabicPeriod" startAt="6"/>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symptomatic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treatment with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instead of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provides high economic value.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082351"/>
                  </a:ext>
                </a:extLst>
              </a:tr>
              <a:tr h="112531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SzPct val="100000"/>
                        <a:buFont typeface="+mj-lt"/>
                        <a:buAutoNum type="arabicPeriod" startAt="7"/>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not be administered concomitantly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within 36 hours of the last dose of an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509669"/>
                  </a:ext>
                </a:extLst>
              </a:tr>
              <a:tr h="10103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SzPct val="100000"/>
                        <a:buFont typeface="+mj-lt"/>
                        <a:buAutoNum type="arabicPeriod" startAt="8"/>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not be administered to patients with any history of angioedema.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524723"/>
                  </a:ext>
                </a:extLst>
              </a:tr>
              <a:tr h="101033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SzPct val="100000"/>
                        <a:buFont typeface="+mj-lt"/>
                        <a:buAutoNum type="arabicPeriod" startAt="9"/>
                      </a:pP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should not be administered to patients with any history of angioedema.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968705"/>
                  </a:ext>
                </a:extLst>
              </a:tr>
            </a:tbl>
          </a:graphicData>
        </a:graphic>
      </p:graphicFrame>
    </p:spTree>
    <p:extLst>
      <p:ext uri="{BB962C8B-B14F-4D97-AF65-F5344CB8AC3E}">
        <p14:creationId xmlns:p14="http://schemas.microsoft.com/office/powerpoint/2010/main" val="3267139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74</a:t>
            </a:fld>
            <a:endParaRPr lang="en-US" dirty="0"/>
          </a:p>
        </p:txBody>
      </p:sp>
      <p:sp>
        <p:nvSpPr>
          <p:cNvPr id="3" name="Subtitle 1">
            <a:extLst>
              <a:ext uri="{FF2B5EF4-FFF2-40B4-BE49-F238E27FC236}">
                <a16:creationId xmlns:a16="http://schemas.microsoft.com/office/drawing/2014/main" id="{6C6E8DF3-2C6E-4C5B-B268-0E445D5B2D94}"/>
              </a:ext>
            </a:extLst>
          </p:cNvPr>
          <p:cNvSpPr>
            <a:spLocks noGrp="1"/>
          </p:cNvSpPr>
          <p:nvPr>
            <p:ph type="subTitle" idx="1"/>
          </p:nvPr>
        </p:nvSpPr>
        <p:spPr>
          <a:xfrm>
            <a:off x="5568101" y="1219200"/>
            <a:ext cx="3494197" cy="609600"/>
          </a:xfrm>
        </p:spPr>
        <p:txBody>
          <a:bodyPr/>
          <a:lstStyle/>
          <a:p>
            <a:pPr algn="ctr"/>
            <a:r>
              <a:rPr lang="en-US" sz="3600" b="1" dirty="0"/>
              <a:t>Beta Blockers </a:t>
            </a:r>
          </a:p>
        </p:txBody>
      </p:sp>
      <p:graphicFrame>
        <p:nvGraphicFramePr>
          <p:cNvPr id="2" name="Table 1">
            <a:extLst>
              <a:ext uri="{FF2B5EF4-FFF2-40B4-BE49-F238E27FC236}">
                <a16:creationId xmlns:a16="http://schemas.microsoft.com/office/drawing/2014/main" id="{1ADAB79A-0B1B-4243-A7EF-3A7301FF686E}"/>
              </a:ext>
            </a:extLst>
          </p:cNvPr>
          <p:cNvGraphicFramePr>
            <a:graphicFrameLocks noGrp="1"/>
          </p:cNvGraphicFramePr>
          <p:nvPr>
            <p:extLst>
              <p:ext uri="{D42A27DB-BD31-4B8C-83A1-F6EECF244321}">
                <p14:modId xmlns:p14="http://schemas.microsoft.com/office/powerpoint/2010/main" val="3015867080"/>
              </p:ext>
            </p:extLst>
          </p:nvPr>
        </p:nvGraphicFramePr>
        <p:xfrm>
          <a:off x="1752600" y="2057400"/>
          <a:ext cx="11125200" cy="4648200"/>
        </p:xfrm>
        <a:graphic>
          <a:graphicData uri="http://schemas.openxmlformats.org/drawingml/2006/table">
            <a:tbl>
              <a:tblPr firstRow="1" firstCol="1" bandRow="1"/>
              <a:tblGrid>
                <a:gridCol w="1170371">
                  <a:extLst>
                    <a:ext uri="{9D8B030D-6E8A-4147-A177-3AD203B41FA5}">
                      <a16:colId xmlns:a16="http://schemas.microsoft.com/office/drawing/2014/main" val="1494567180"/>
                    </a:ext>
                  </a:extLst>
                </a:gridCol>
                <a:gridCol w="1074695">
                  <a:extLst>
                    <a:ext uri="{9D8B030D-6E8A-4147-A177-3AD203B41FA5}">
                      <a16:colId xmlns:a16="http://schemas.microsoft.com/office/drawing/2014/main" val="2455773274"/>
                    </a:ext>
                  </a:extLst>
                </a:gridCol>
                <a:gridCol w="8880134">
                  <a:extLst>
                    <a:ext uri="{9D8B030D-6E8A-4147-A177-3AD203B41FA5}">
                      <a16:colId xmlns:a16="http://schemas.microsoft.com/office/drawing/2014/main" val="1122521783"/>
                    </a:ext>
                  </a:extLst>
                </a:gridCol>
              </a:tblGrid>
              <a:tr h="116205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Beta Blockers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6413881"/>
                  </a:ext>
                </a:extLst>
              </a:tr>
              <a:tr h="5331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474361"/>
                  </a:ext>
                </a:extLst>
              </a:tr>
              <a:tr h="17909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current or previous symptoms, use of 1 of the 3 beta blockers proven to reduce mortality (e.g., bisoprolol, carvedilol, sustained-release metoprolol succinate) is recommended to reduce mortality and hospitalizations.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901549"/>
                  </a:ext>
                </a:extLst>
              </a:tr>
              <a:tr h="116205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 current or previous symptoms, beta-blocker therapy provides high economic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203333"/>
                  </a:ext>
                </a:extLst>
              </a:tr>
            </a:tbl>
          </a:graphicData>
        </a:graphic>
      </p:graphicFrame>
    </p:spTree>
    <p:extLst>
      <p:ext uri="{BB962C8B-B14F-4D97-AF65-F5344CB8AC3E}">
        <p14:creationId xmlns:p14="http://schemas.microsoft.com/office/powerpoint/2010/main" val="6655702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75</a:t>
            </a:fld>
            <a:endParaRPr lang="en-US" dirty="0"/>
          </a:p>
        </p:txBody>
      </p:sp>
      <p:sp>
        <p:nvSpPr>
          <p:cNvPr id="3" name="Subtitle 1">
            <a:extLst>
              <a:ext uri="{FF2B5EF4-FFF2-40B4-BE49-F238E27FC236}">
                <a16:creationId xmlns:a16="http://schemas.microsoft.com/office/drawing/2014/main" id="{60266D30-DBF5-4CBE-AEB4-B9D0D17286B0}"/>
              </a:ext>
            </a:extLst>
          </p:cNvPr>
          <p:cNvSpPr>
            <a:spLocks noGrp="1"/>
          </p:cNvSpPr>
          <p:nvPr>
            <p:ph type="subTitle" idx="1"/>
          </p:nvPr>
        </p:nvSpPr>
        <p:spPr>
          <a:xfrm>
            <a:off x="1714500" y="602615"/>
            <a:ext cx="11201400" cy="657860"/>
          </a:xfrm>
        </p:spPr>
        <p:txBody>
          <a:bodyPr/>
          <a:lstStyle/>
          <a:p>
            <a:pPr algn="ctr"/>
            <a:r>
              <a:rPr lang="en-US" sz="3600" b="1" dirty="0"/>
              <a:t>Mineralocorticoid Receptor Antagonists (MRAs) </a:t>
            </a:r>
          </a:p>
        </p:txBody>
      </p:sp>
      <p:graphicFrame>
        <p:nvGraphicFramePr>
          <p:cNvPr id="6" name="Table 5">
            <a:extLst>
              <a:ext uri="{FF2B5EF4-FFF2-40B4-BE49-F238E27FC236}">
                <a16:creationId xmlns:a16="http://schemas.microsoft.com/office/drawing/2014/main" id="{4097D1FB-92BE-4D79-AED4-F3DADA1E9CE6}"/>
              </a:ext>
            </a:extLst>
          </p:cNvPr>
          <p:cNvGraphicFramePr>
            <a:graphicFrameLocks noGrp="1"/>
          </p:cNvGraphicFramePr>
          <p:nvPr>
            <p:extLst>
              <p:ext uri="{D42A27DB-BD31-4B8C-83A1-F6EECF244321}">
                <p14:modId xmlns:p14="http://schemas.microsoft.com/office/powerpoint/2010/main" val="3090033066"/>
              </p:ext>
            </p:extLst>
          </p:nvPr>
        </p:nvGraphicFramePr>
        <p:xfrm>
          <a:off x="1006475" y="1260475"/>
          <a:ext cx="12617450" cy="6165850"/>
        </p:xfrm>
        <a:graphic>
          <a:graphicData uri="http://schemas.openxmlformats.org/drawingml/2006/table">
            <a:tbl>
              <a:tblPr firstRow="1" firstCol="1" bandRow="1"/>
              <a:tblGrid>
                <a:gridCol w="1297074">
                  <a:extLst>
                    <a:ext uri="{9D8B030D-6E8A-4147-A177-3AD203B41FA5}">
                      <a16:colId xmlns:a16="http://schemas.microsoft.com/office/drawing/2014/main" val="2735961834"/>
                    </a:ext>
                  </a:extLst>
                </a:gridCol>
                <a:gridCol w="1304644">
                  <a:extLst>
                    <a:ext uri="{9D8B030D-6E8A-4147-A177-3AD203B41FA5}">
                      <a16:colId xmlns:a16="http://schemas.microsoft.com/office/drawing/2014/main" val="3171293889"/>
                    </a:ext>
                  </a:extLst>
                </a:gridCol>
                <a:gridCol w="10015732">
                  <a:extLst>
                    <a:ext uri="{9D8B030D-6E8A-4147-A177-3AD203B41FA5}">
                      <a16:colId xmlns:a16="http://schemas.microsoft.com/office/drawing/2014/main" val="1703337403"/>
                    </a:ext>
                  </a:extLst>
                </a:gridCol>
              </a:tblGrid>
              <a:tr h="0">
                <a:tc gridSpan="3">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 for Mineralocorticoid Receptor Antagonists (MRAs)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fontAlgn="base">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50997878"/>
                  </a:ext>
                </a:extLst>
              </a:tr>
              <a:tr h="0">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COR</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LOE</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953043"/>
                  </a:ext>
                </a:extLst>
              </a:tr>
              <a:tr h="923925">
                <a:tc>
                  <a:txBody>
                    <a:bodyPr/>
                    <a:lstStyle/>
                    <a:p>
                      <a:endParaRPr lang="en-US" sz="1800" dirty="0">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fontAlgn="base">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685800" marR="0" lvl="1" indent="-228600" algn="l" fontAlgn="base">
                        <a:lnSpc>
                          <a:spcPct val="200000"/>
                        </a:lnSpc>
                        <a:spcBef>
                          <a:spcPts val="0"/>
                        </a:spcBef>
                        <a:spcAft>
                          <a:spcPts val="0"/>
                        </a:spcAft>
                        <a:buSzPct val="100000"/>
                        <a:buFont typeface="+mj-lt"/>
                        <a:buAutoNum type="arabicPeriod"/>
                        <a:tabLst>
                          <a:tab pos="51435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II-IV symptoms, an MRA (spironolactone or eplerenone) is recommended to reduce morbidity and mortality, if eGFR is &gt;30 mL/min/1.73 m</a:t>
                      </a:r>
                      <a:r>
                        <a:rPr lang="en-US" sz="1800" b="1" u="none" strike="noStrike"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serum potassium is &lt;5.0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mEq</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Careful monitoring of potassium, renal function, and diuretic dosing should be performed at initiation and closely monitored thereafter to minimize risk of hyperkalemia and renal insufficiency.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150881"/>
                  </a:ext>
                </a:extLst>
              </a:tr>
              <a:tr h="923925">
                <a:tc gridSpan="2">
                  <a:txBody>
                    <a:bodyPr/>
                    <a:lstStyle/>
                    <a:p>
                      <a:pPr marL="0" marR="0" algn="ctr" fontAlgn="base">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804672" marR="0" lvl="1" indent="-347472" fontAlgn="base">
                        <a:lnSpc>
                          <a:spcPct val="200000"/>
                        </a:lnSpc>
                        <a:spcBef>
                          <a:spcPts val="0"/>
                        </a:spcBef>
                        <a:spcAft>
                          <a:spcPts val="0"/>
                        </a:spcAft>
                        <a:buSzPct val="100000"/>
                        <a:buFont typeface="+mj-lt"/>
                        <a:buAutoNum type="arabicPeriod" startAt="2"/>
                        <a:tabLst>
                          <a:tab pos="51435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II-IV symptoms, MRA therapy provides high economic value.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923669"/>
                  </a:ext>
                </a:extLst>
              </a:tr>
              <a:tr h="710565">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fontAlgn="base">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685800" marR="0" lvl="1" indent="-228600" fontAlgn="base">
                        <a:lnSpc>
                          <a:spcPct val="200000"/>
                        </a:lnSpc>
                        <a:spcBef>
                          <a:spcPts val="0"/>
                        </a:spcBef>
                        <a:spcAft>
                          <a:spcPts val="0"/>
                        </a:spcAft>
                        <a:buSzPct val="100000"/>
                        <a:buFont typeface="+mj-lt"/>
                        <a:buAutoNum type="arabicPeriod" startAt="3"/>
                        <a:tabLst>
                          <a:tab pos="51435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taking MRA whose serum potassium cannot be maintained at &lt;5.5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mEq</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MRA should be discontinued to avoid life-threatening hyperkalemia.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952912"/>
                  </a:ext>
                </a:extLst>
              </a:tr>
            </a:tbl>
          </a:graphicData>
        </a:graphic>
      </p:graphicFrame>
      <p:sp>
        <p:nvSpPr>
          <p:cNvPr id="7" name="TextBox 6">
            <a:extLst>
              <a:ext uri="{FF2B5EF4-FFF2-40B4-BE49-F238E27FC236}">
                <a16:creationId xmlns:a16="http://schemas.microsoft.com/office/drawing/2014/main" id="{5EC12586-845E-446E-B97A-0397F1E29FB8}"/>
              </a:ext>
            </a:extLst>
          </p:cNvPr>
          <p:cNvSpPr txBox="1"/>
          <p:nvPr/>
        </p:nvSpPr>
        <p:spPr>
          <a:xfrm>
            <a:off x="1485900" y="3974068"/>
            <a:ext cx="22860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032670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76</a:t>
            </a:fld>
            <a:endParaRPr lang="en-US" dirty="0"/>
          </a:p>
        </p:txBody>
      </p:sp>
      <p:sp>
        <p:nvSpPr>
          <p:cNvPr id="3" name="Subtitle 1">
            <a:extLst>
              <a:ext uri="{FF2B5EF4-FFF2-40B4-BE49-F238E27FC236}">
                <a16:creationId xmlns:a16="http://schemas.microsoft.com/office/drawing/2014/main" id="{3A2FE4E5-5CAF-40E6-B003-93A02E574E95}"/>
              </a:ext>
            </a:extLst>
          </p:cNvPr>
          <p:cNvSpPr>
            <a:spLocks noGrp="1"/>
          </p:cNvSpPr>
          <p:nvPr>
            <p:ph type="subTitle" idx="1"/>
          </p:nvPr>
        </p:nvSpPr>
        <p:spPr>
          <a:xfrm>
            <a:off x="2343149" y="1209675"/>
            <a:ext cx="9944100" cy="847725"/>
          </a:xfrm>
        </p:spPr>
        <p:txBody>
          <a:bodyPr/>
          <a:lstStyle/>
          <a:p>
            <a:pPr algn="ctr"/>
            <a:r>
              <a:rPr lang="en-US" sz="3600" b="1" dirty="0"/>
              <a:t>Sodium-Glucose Cotransporter 2 Inhibitors</a:t>
            </a:r>
          </a:p>
        </p:txBody>
      </p:sp>
      <p:graphicFrame>
        <p:nvGraphicFramePr>
          <p:cNvPr id="2" name="Table 1">
            <a:extLst>
              <a:ext uri="{FF2B5EF4-FFF2-40B4-BE49-F238E27FC236}">
                <a16:creationId xmlns:a16="http://schemas.microsoft.com/office/drawing/2014/main" id="{8D4244E8-46B7-49A5-8677-8031E7CE9D8A}"/>
              </a:ext>
            </a:extLst>
          </p:cNvPr>
          <p:cNvGraphicFramePr>
            <a:graphicFrameLocks noGrp="1"/>
          </p:cNvGraphicFramePr>
          <p:nvPr>
            <p:extLst>
              <p:ext uri="{D42A27DB-BD31-4B8C-83A1-F6EECF244321}">
                <p14:modId xmlns:p14="http://schemas.microsoft.com/office/powerpoint/2010/main" val="3644875053"/>
              </p:ext>
            </p:extLst>
          </p:nvPr>
        </p:nvGraphicFramePr>
        <p:xfrm>
          <a:off x="2095499" y="2036618"/>
          <a:ext cx="10439399" cy="4953000"/>
        </p:xfrm>
        <a:graphic>
          <a:graphicData uri="http://schemas.openxmlformats.org/drawingml/2006/table">
            <a:tbl>
              <a:tblPr firstRow="1" firstCol="1" bandRow="1"/>
              <a:tblGrid>
                <a:gridCol w="1046028">
                  <a:extLst>
                    <a:ext uri="{9D8B030D-6E8A-4147-A177-3AD203B41FA5}">
                      <a16:colId xmlns:a16="http://schemas.microsoft.com/office/drawing/2014/main" val="3204918741"/>
                    </a:ext>
                  </a:extLst>
                </a:gridCol>
                <a:gridCol w="972952">
                  <a:extLst>
                    <a:ext uri="{9D8B030D-6E8A-4147-A177-3AD203B41FA5}">
                      <a16:colId xmlns:a16="http://schemas.microsoft.com/office/drawing/2014/main" val="4255699190"/>
                    </a:ext>
                  </a:extLst>
                </a:gridCol>
                <a:gridCol w="8420419">
                  <a:extLst>
                    <a:ext uri="{9D8B030D-6E8A-4147-A177-3AD203B41FA5}">
                      <a16:colId xmlns:a16="http://schemas.microsoft.com/office/drawing/2014/main" val="2210833590"/>
                    </a:ext>
                  </a:extLst>
                </a:gridCol>
              </a:tblGrid>
              <a:tr h="109067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 for SGLT2i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0462616"/>
                  </a:ext>
                </a:extLst>
              </a:tr>
              <a:tr h="50038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921728"/>
                  </a:ext>
                </a:extLst>
              </a:tr>
              <a:tr h="168097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chronic HFrEF, SGLT2i are recommended to reduce hospitalization for HF and cardiovascular mortality, irrespective of the presence of type 2 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9240275"/>
                  </a:ext>
                </a:extLst>
              </a:tr>
              <a:tr h="1680970">
                <a:tc grid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Value Statement: Intermediate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chronic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SGLT2i therapy provides intermediate economic 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147021"/>
                  </a:ext>
                </a:extLst>
              </a:tr>
            </a:tbl>
          </a:graphicData>
        </a:graphic>
      </p:graphicFrame>
    </p:spTree>
    <p:extLst>
      <p:ext uri="{BB962C8B-B14F-4D97-AF65-F5344CB8AC3E}">
        <p14:creationId xmlns:p14="http://schemas.microsoft.com/office/powerpoint/2010/main" val="32812169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77</a:t>
            </a:fld>
            <a:endParaRPr lang="en-US" dirty="0"/>
          </a:p>
        </p:txBody>
      </p:sp>
      <p:sp>
        <p:nvSpPr>
          <p:cNvPr id="3" name="Subtitle 1">
            <a:extLst>
              <a:ext uri="{FF2B5EF4-FFF2-40B4-BE49-F238E27FC236}">
                <a16:creationId xmlns:a16="http://schemas.microsoft.com/office/drawing/2014/main" id="{0A3D3256-63B7-4DBA-B93B-0E2815C143FE}"/>
              </a:ext>
            </a:extLst>
          </p:cNvPr>
          <p:cNvSpPr>
            <a:spLocks noGrp="1"/>
          </p:cNvSpPr>
          <p:nvPr>
            <p:ph type="subTitle" idx="1"/>
          </p:nvPr>
        </p:nvSpPr>
        <p:spPr>
          <a:xfrm>
            <a:off x="3000372" y="1447800"/>
            <a:ext cx="8629651" cy="847725"/>
          </a:xfrm>
        </p:spPr>
        <p:txBody>
          <a:bodyPr/>
          <a:lstStyle/>
          <a:p>
            <a:pPr algn="ctr"/>
            <a:r>
              <a:rPr lang="en-US" sz="3600" b="1" dirty="0"/>
              <a:t>Hydralazine and Isosorbide Dinitrate</a:t>
            </a:r>
          </a:p>
        </p:txBody>
      </p:sp>
      <p:graphicFrame>
        <p:nvGraphicFramePr>
          <p:cNvPr id="2" name="Table 1">
            <a:extLst>
              <a:ext uri="{FF2B5EF4-FFF2-40B4-BE49-F238E27FC236}">
                <a16:creationId xmlns:a16="http://schemas.microsoft.com/office/drawing/2014/main" id="{F154A541-CA32-4744-AD97-EC07C9479F81}"/>
              </a:ext>
            </a:extLst>
          </p:cNvPr>
          <p:cNvGraphicFramePr>
            <a:graphicFrameLocks noGrp="1"/>
          </p:cNvGraphicFramePr>
          <p:nvPr>
            <p:extLst>
              <p:ext uri="{D42A27DB-BD31-4B8C-83A1-F6EECF244321}">
                <p14:modId xmlns:p14="http://schemas.microsoft.com/office/powerpoint/2010/main" val="508020835"/>
              </p:ext>
            </p:extLst>
          </p:nvPr>
        </p:nvGraphicFramePr>
        <p:xfrm>
          <a:off x="1912936" y="2590800"/>
          <a:ext cx="10804525" cy="3861084"/>
        </p:xfrm>
        <a:graphic>
          <a:graphicData uri="http://schemas.openxmlformats.org/drawingml/2006/table">
            <a:tbl>
              <a:tblPr firstRow="1" firstCol="1" bandRow="1"/>
              <a:tblGrid>
                <a:gridCol w="994017">
                  <a:extLst>
                    <a:ext uri="{9D8B030D-6E8A-4147-A177-3AD203B41FA5}">
                      <a16:colId xmlns:a16="http://schemas.microsoft.com/office/drawing/2014/main" val="905789660"/>
                    </a:ext>
                  </a:extLst>
                </a:gridCol>
                <a:gridCol w="1117188">
                  <a:extLst>
                    <a:ext uri="{9D8B030D-6E8A-4147-A177-3AD203B41FA5}">
                      <a16:colId xmlns:a16="http://schemas.microsoft.com/office/drawing/2014/main" val="1804356095"/>
                    </a:ext>
                  </a:extLst>
                </a:gridCol>
                <a:gridCol w="8693320">
                  <a:extLst>
                    <a:ext uri="{9D8B030D-6E8A-4147-A177-3AD203B41FA5}">
                      <a16:colId xmlns:a16="http://schemas.microsoft.com/office/drawing/2014/main" val="1566837146"/>
                    </a:ext>
                  </a:extLst>
                </a:gridCol>
              </a:tblGrid>
              <a:tr h="1199692">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Hydralazine and Isosorbide Dinitrate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9950611"/>
                  </a:ext>
                </a:extLst>
              </a:tr>
              <a:tr h="55039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2221131"/>
                  </a:ext>
                </a:extLst>
              </a:tr>
              <a:tr h="18489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self-identified as African American with NYHA class III-IV HFrEF who are receiving optimal medical therapy, the combination of hydralazine and isosorbide dinitrate is recommended to improve symptoms and reduce morbidity and mortality.</a:t>
                      </a: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4456932"/>
                  </a:ext>
                </a:extLst>
              </a:tr>
            </a:tbl>
          </a:graphicData>
        </a:graphic>
      </p:graphicFrame>
    </p:spTree>
    <p:extLst>
      <p:ext uri="{BB962C8B-B14F-4D97-AF65-F5344CB8AC3E}">
        <p14:creationId xmlns:p14="http://schemas.microsoft.com/office/powerpoint/2010/main" val="38024844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78</a:t>
            </a:fld>
            <a:endParaRPr lang="en-US" dirty="0"/>
          </a:p>
        </p:txBody>
      </p:sp>
      <p:sp>
        <p:nvSpPr>
          <p:cNvPr id="3" name="Subtitle 1">
            <a:extLst>
              <a:ext uri="{FF2B5EF4-FFF2-40B4-BE49-F238E27FC236}">
                <a16:creationId xmlns:a16="http://schemas.microsoft.com/office/drawing/2014/main" id="{402FCC4E-09BB-49BA-8682-D880DCF3E8B5}"/>
              </a:ext>
            </a:extLst>
          </p:cNvPr>
          <p:cNvSpPr>
            <a:spLocks noGrp="1"/>
          </p:cNvSpPr>
          <p:nvPr>
            <p:ph type="subTitle" idx="1"/>
          </p:nvPr>
        </p:nvSpPr>
        <p:spPr>
          <a:xfrm>
            <a:off x="3000374" y="1066800"/>
            <a:ext cx="8629651" cy="847725"/>
          </a:xfrm>
        </p:spPr>
        <p:txBody>
          <a:bodyPr/>
          <a:lstStyle/>
          <a:p>
            <a:pPr algn="ctr"/>
            <a:r>
              <a:rPr lang="en-US" sz="3600" b="1" dirty="0"/>
              <a:t>Hydralazine and Isosorbide Dinitrate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0275E7F5-7661-4984-9B06-196E5002E343}"/>
              </a:ext>
            </a:extLst>
          </p:cNvPr>
          <p:cNvGraphicFramePr>
            <a:graphicFrameLocks noGrp="1"/>
          </p:cNvGraphicFramePr>
          <p:nvPr>
            <p:extLst>
              <p:ext uri="{D42A27DB-BD31-4B8C-83A1-F6EECF244321}">
                <p14:modId xmlns:p14="http://schemas.microsoft.com/office/powerpoint/2010/main" val="3650499609"/>
              </p:ext>
            </p:extLst>
          </p:nvPr>
        </p:nvGraphicFramePr>
        <p:xfrm>
          <a:off x="1608136" y="2590800"/>
          <a:ext cx="11414125" cy="4224574"/>
        </p:xfrm>
        <a:graphic>
          <a:graphicData uri="http://schemas.openxmlformats.org/drawingml/2006/table">
            <a:tbl>
              <a:tblPr firstRow="1" firstCol="1" bandRow="1"/>
              <a:tblGrid>
                <a:gridCol w="1050099">
                  <a:extLst>
                    <a:ext uri="{9D8B030D-6E8A-4147-A177-3AD203B41FA5}">
                      <a16:colId xmlns:a16="http://schemas.microsoft.com/office/drawing/2014/main" val="102359330"/>
                    </a:ext>
                  </a:extLst>
                </a:gridCol>
                <a:gridCol w="1180221">
                  <a:extLst>
                    <a:ext uri="{9D8B030D-6E8A-4147-A177-3AD203B41FA5}">
                      <a16:colId xmlns:a16="http://schemas.microsoft.com/office/drawing/2014/main" val="2747489853"/>
                    </a:ext>
                  </a:extLst>
                </a:gridCol>
                <a:gridCol w="9183805">
                  <a:extLst>
                    <a:ext uri="{9D8B030D-6E8A-4147-A177-3AD203B41FA5}">
                      <a16:colId xmlns:a16="http://schemas.microsoft.com/office/drawing/2014/main" val="1395554470"/>
                    </a:ext>
                  </a:extLst>
                </a:gridCol>
              </a:tblGrid>
              <a:tr h="2112287">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algn="l"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self-identified as African American with NYHA class III-IV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are receiving optimal medical therapy with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beta blockers, and MRA, the combination of hydralazine and isosorbide dinitrate provides high economic value.</a:t>
                      </a: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252641"/>
                  </a:ext>
                </a:extLst>
              </a:tr>
              <a:tr h="21122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641" marR="63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current or previous symptomatic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who cannot be given first-line agents, such as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ARNi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ACEi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ARB, because of drug intolerance or renal insufficiency, a combination of hydralazine and isosorbide dinitrate might be considered to reduce morbidity and mortality.</a:t>
                      </a:r>
                    </a:p>
                  </a:txBody>
                  <a:tcPr marL="63641" marR="63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7263576"/>
                  </a:ext>
                </a:extLst>
              </a:tr>
            </a:tbl>
          </a:graphicData>
        </a:graphic>
      </p:graphicFrame>
    </p:spTree>
    <p:extLst>
      <p:ext uri="{BB962C8B-B14F-4D97-AF65-F5344CB8AC3E}">
        <p14:creationId xmlns:p14="http://schemas.microsoft.com/office/powerpoint/2010/main" val="33966377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79</a:t>
            </a:fld>
            <a:endParaRPr lang="en-US" dirty="0"/>
          </a:p>
        </p:txBody>
      </p:sp>
      <p:pic>
        <p:nvPicPr>
          <p:cNvPr id="3" name="Picture 2">
            <a:extLst>
              <a:ext uri="{FF2B5EF4-FFF2-40B4-BE49-F238E27FC236}">
                <a16:creationId xmlns:a16="http://schemas.microsoft.com/office/drawing/2014/main" id="{0315C8A6-3405-4725-BA3C-58F121533A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0"/>
            <a:ext cx="8077200" cy="7577049"/>
          </a:xfrm>
          <a:prstGeom prst="rect">
            <a:avLst/>
          </a:prstGeom>
          <a:noFill/>
          <a:ln>
            <a:noFill/>
          </a:ln>
        </p:spPr>
      </p:pic>
      <p:sp>
        <p:nvSpPr>
          <p:cNvPr id="5" name="Subtitle 5">
            <a:extLst>
              <a:ext uri="{FF2B5EF4-FFF2-40B4-BE49-F238E27FC236}">
                <a16:creationId xmlns:a16="http://schemas.microsoft.com/office/drawing/2014/main" id="{85CBACF9-2710-4C14-9B58-9D8DDDD8CEC3}"/>
              </a:ext>
            </a:extLst>
          </p:cNvPr>
          <p:cNvSpPr>
            <a:spLocks noGrp="1"/>
          </p:cNvSpPr>
          <p:nvPr>
            <p:ph type="subTitle" idx="1"/>
          </p:nvPr>
        </p:nvSpPr>
        <p:spPr>
          <a:xfrm>
            <a:off x="228600" y="1315488"/>
            <a:ext cx="2514600" cy="1884912"/>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6. Treatment of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Stages C and D</a:t>
            </a:r>
            <a:endParaRPr lang="en-US" dirty="0"/>
          </a:p>
        </p:txBody>
      </p:sp>
      <p:sp>
        <p:nvSpPr>
          <p:cNvPr id="6" name="TextBox 5">
            <a:extLst>
              <a:ext uri="{FF2B5EF4-FFF2-40B4-BE49-F238E27FC236}">
                <a16:creationId xmlns:a16="http://schemas.microsoft.com/office/drawing/2014/main" id="{6BBBDB42-C9F3-47BC-B1D3-200A6A62B8EC}"/>
              </a:ext>
            </a:extLst>
          </p:cNvPr>
          <p:cNvSpPr txBox="1"/>
          <p:nvPr/>
        </p:nvSpPr>
        <p:spPr>
          <a:xfrm>
            <a:off x="228600" y="3701144"/>
            <a:ext cx="2912423" cy="413656"/>
          </a:xfrm>
          <a:prstGeom prst="rect">
            <a:avLst/>
          </a:prstGeom>
          <a:noFill/>
        </p:spPr>
        <p:txBody>
          <a:bodyPr wrap="square">
            <a:spAutoFit/>
          </a:bodyPr>
          <a:lstStyle/>
          <a:p>
            <a:pPr marL="0" marR="0">
              <a:lnSpc>
                <a:spcPct val="200000"/>
              </a:lnSpc>
              <a:spcBef>
                <a:spcPts val="0"/>
              </a:spcBef>
              <a:spcAft>
                <a:spcPts val="0"/>
              </a:spcAft>
            </a:pPr>
            <a:r>
              <a:rPr lang="en-US" sz="1200" b="1" dirty="0">
                <a:effectLst/>
                <a:latin typeface="Lub Dub Medium" panose="020B0603030403020204" pitchFamily="34" charset="0"/>
                <a:ea typeface="Calibri" panose="020F0502020204030204" pitchFamily="34" charset="0"/>
              </a:rPr>
              <a:t>Colors correspond to COR in Table 2. </a:t>
            </a:r>
            <a:endParaRPr lang="en-US" sz="1200" dirty="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EC7976E7-7A97-4393-A2C9-925091539D2D}"/>
              </a:ext>
            </a:extLst>
          </p:cNvPr>
          <p:cNvSpPr txBox="1"/>
          <p:nvPr/>
        </p:nvSpPr>
        <p:spPr>
          <a:xfrm>
            <a:off x="228600" y="4760028"/>
            <a:ext cx="2804556" cy="2492990"/>
          </a:xfrm>
          <a:prstGeom prst="rect">
            <a:avLst/>
          </a:prstGeom>
          <a:noFill/>
        </p:spPr>
        <p:txBody>
          <a:bodyPr wrap="square">
            <a:spAutoFit/>
          </a:bodyPr>
          <a:lstStyle/>
          <a:p>
            <a:r>
              <a:rPr lang="en-US" sz="1200" dirty="0">
                <a:latin typeface="Lub Dub Medium" panose="020B0603030403020204" pitchFamily="34" charset="0"/>
              </a:rPr>
              <a:t>Treatment recommendations for patients with </a:t>
            </a:r>
            <a:r>
              <a:rPr lang="en-US" sz="1200" dirty="0" err="1">
                <a:latin typeface="Lub Dub Medium" panose="020B0603030403020204" pitchFamily="34" charset="0"/>
              </a:rPr>
              <a:t>HFrEF</a:t>
            </a:r>
            <a:r>
              <a:rPr lang="en-US" sz="1200" dirty="0">
                <a:latin typeface="Lub Dub Medium" panose="020B0603030403020204" pitchFamily="34" charset="0"/>
              </a:rPr>
              <a:t> are displayed. Step 1 medications may be started simultaneously at initial (low) doses recommended for </a:t>
            </a:r>
            <a:r>
              <a:rPr lang="en-US" sz="1200" dirty="0" err="1">
                <a:latin typeface="Lub Dub Medium" panose="020B0603030403020204" pitchFamily="34" charset="0"/>
              </a:rPr>
              <a:t>HFrEF</a:t>
            </a:r>
            <a:r>
              <a:rPr lang="en-US" sz="1200" dirty="0">
                <a:latin typeface="Lub Dub Medium" panose="020B0603030403020204" pitchFamily="34" charset="0"/>
              </a:rPr>
              <a:t>. Alternatively, these medications may be started sequentially, with sequence guided by clinical or other factors, without need to achieve target dosing before initiating next medication.  Medication doses should be increased to target as tolerated. </a:t>
            </a:r>
          </a:p>
        </p:txBody>
      </p:sp>
    </p:spTree>
    <p:extLst>
      <p:ext uri="{BB962C8B-B14F-4D97-AF65-F5344CB8AC3E}">
        <p14:creationId xmlns:p14="http://schemas.microsoft.com/office/powerpoint/2010/main" val="1568534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000500" y="1295400"/>
            <a:ext cx="66294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4294967295"/>
          </p:nvPr>
        </p:nvSpPr>
        <p:spPr>
          <a:xfrm>
            <a:off x="876300" y="2362200"/>
            <a:ext cx="12877800" cy="1676400"/>
          </a:xfrm>
          <a:prstGeom prst="rect">
            <a:avLst/>
          </a:prstGeom>
        </p:spPr>
        <p:txBody>
          <a:bodyPr/>
          <a:lstStyle/>
          <a:p>
            <a:pPr marL="0" indent="0">
              <a:buNone/>
            </a:pPr>
            <a:r>
              <a:rPr lang="en-US" sz="3200" dirty="0">
                <a:latin typeface="Lub Dub Medium" panose="020B0603030403020204" pitchFamily="34" charset="0"/>
              </a:rPr>
              <a:t>4. Improved LVEF is used to refer to those patients with a previous HFrEF who now have an LVEF &gt; 40%. These patients should continue their HFrEF treatment.</a:t>
            </a:r>
          </a:p>
        </p:txBody>
      </p:sp>
    </p:spTree>
    <p:extLst>
      <p:ext uri="{BB962C8B-B14F-4D97-AF65-F5344CB8AC3E}">
        <p14:creationId xmlns:p14="http://schemas.microsoft.com/office/powerpoint/2010/main" val="29295251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80</a:t>
            </a:fld>
            <a:endParaRPr lang="en-US" dirty="0"/>
          </a:p>
        </p:txBody>
      </p:sp>
      <p:sp>
        <p:nvSpPr>
          <p:cNvPr id="3" name="Subtitle 1">
            <a:extLst>
              <a:ext uri="{FF2B5EF4-FFF2-40B4-BE49-F238E27FC236}">
                <a16:creationId xmlns:a16="http://schemas.microsoft.com/office/drawing/2014/main" id="{E45964B2-C44B-4777-B8AA-33DA272985BA}"/>
              </a:ext>
            </a:extLst>
          </p:cNvPr>
          <p:cNvSpPr>
            <a:spLocks noGrp="1"/>
          </p:cNvSpPr>
          <p:nvPr>
            <p:ph type="subTitle" idx="1"/>
          </p:nvPr>
        </p:nvSpPr>
        <p:spPr>
          <a:xfrm>
            <a:off x="4243386" y="1219200"/>
            <a:ext cx="6143626" cy="685800"/>
          </a:xfrm>
        </p:spPr>
        <p:txBody>
          <a:bodyPr/>
          <a:lstStyle/>
          <a:p>
            <a:pPr algn="ctr"/>
            <a:r>
              <a:rPr lang="en-US" sz="3600" b="1" dirty="0"/>
              <a:t>Other Drug Treatment </a:t>
            </a:r>
          </a:p>
        </p:txBody>
      </p:sp>
      <p:graphicFrame>
        <p:nvGraphicFramePr>
          <p:cNvPr id="2" name="Table 1">
            <a:extLst>
              <a:ext uri="{FF2B5EF4-FFF2-40B4-BE49-F238E27FC236}">
                <a16:creationId xmlns:a16="http://schemas.microsoft.com/office/drawing/2014/main" id="{041BAB2A-0EB9-4F9E-AFF8-70B18854D6D7}"/>
              </a:ext>
            </a:extLst>
          </p:cNvPr>
          <p:cNvGraphicFramePr>
            <a:graphicFrameLocks noGrp="1"/>
          </p:cNvGraphicFramePr>
          <p:nvPr>
            <p:extLst>
              <p:ext uri="{D42A27DB-BD31-4B8C-83A1-F6EECF244321}">
                <p14:modId xmlns:p14="http://schemas.microsoft.com/office/powerpoint/2010/main" val="741153125"/>
              </p:ext>
            </p:extLst>
          </p:nvPr>
        </p:nvGraphicFramePr>
        <p:xfrm>
          <a:off x="2141537" y="2386681"/>
          <a:ext cx="10583864" cy="3861719"/>
        </p:xfrm>
        <a:graphic>
          <a:graphicData uri="http://schemas.openxmlformats.org/drawingml/2006/table">
            <a:tbl>
              <a:tblPr firstRow="1" firstCol="1" bandRow="1"/>
              <a:tblGrid>
                <a:gridCol w="1181159">
                  <a:extLst>
                    <a:ext uri="{9D8B030D-6E8A-4147-A177-3AD203B41FA5}">
                      <a16:colId xmlns:a16="http://schemas.microsoft.com/office/drawing/2014/main" val="3982674894"/>
                    </a:ext>
                  </a:extLst>
                </a:gridCol>
                <a:gridCol w="1132474">
                  <a:extLst>
                    <a:ext uri="{9D8B030D-6E8A-4147-A177-3AD203B41FA5}">
                      <a16:colId xmlns:a16="http://schemas.microsoft.com/office/drawing/2014/main" val="429013589"/>
                    </a:ext>
                  </a:extLst>
                </a:gridCol>
                <a:gridCol w="8270231">
                  <a:extLst>
                    <a:ext uri="{9D8B030D-6E8A-4147-A177-3AD203B41FA5}">
                      <a16:colId xmlns:a16="http://schemas.microsoft.com/office/drawing/2014/main" val="3462527402"/>
                    </a:ext>
                  </a:extLst>
                </a:gridCol>
              </a:tblGrid>
              <a:tr h="1450607">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Other Drug Treatment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8345535"/>
                  </a:ext>
                </a:extLst>
              </a:tr>
              <a:tr h="66546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872290"/>
                  </a:ext>
                </a:extLst>
              </a:tr>
              <a:tr h="17456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class II to IV symptoms, omega-3 polyunsaturated fatty acid (PUFA) supplementation may be reasonable to use as adjunctive therapy to reduce mortality and cardiovascular hospitalizations.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845343"/>
                  </a:ext>
                </a:extLst>
              </a:tr>
            </a:tbl>
          </a:graphicData>
        </a:graphic>
      </p:graphicFrame>
    </p:spTree>
    <p:extLst>
      <p:ext uri="{BB962C8B-B14F-4D97-AF65-F5344CB8AC3E}">
        <p14:creationId xmlns:p14="http://schemas.microsoft.com/office/powerpoint/2010/main" val="32596811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81</a:t>
            </a:fld>
            <a:endParaRPr lang="en-US" dirty="0"/>
          </a:p>
        </p:txBody>
      </p:sp>
      <p:sp>
        <p:nvSpPr>
          <p:cNvPr id="3" name="Subtitle 1">
            <a:extLst>
              <a:ext uri="{FF2B5EF4-FFF2-40B4-BE49-F238E27FC236}">
                <a16:creationId xmlns:a16="http://schemas.microsoft.com/office/drawing/2014/main" id="{81F9E875-B42E-455F-AA92-9B7B60C61F25}"/>
              </a:ext>
            </a:extLst>
          </p:cNvPr>
          <p:cNvSpPr>
            <a:spLocks noGrp="1"/>
          </p:cNvSpPr>
          <p:nvPr>
            <p:ph type="subTitle" idx="1"/>
          </p:nvPr>
        </p:nvSpPr>
        <p:spPr>
          <a:xfrm>
            <a:off x="3569493" y="1219200"/>
            <a:ext cx="7491414" cy="685800"/>
          </a:xfrm>
        </p:spPr>
        <p:txBody>
          <a:bodyPr/>
          <a:lstStyle/>
          <a:p>
            <a:pPr algn="ctr"/>
            <a:r>
              <a:rPr lang="en-US" sz="3600" b="1" dirty="0"/>
              <a:t>Other Drug Treatment (</a:t>
            </a:r>
            <a:r>
              <a:rPr lang="en-US" sz="3600" b="1" dirty="0" err="1"/>
              <a:t>con’t</a:t>
            </a:r>
            <a:r>
              <a:rPr lang="en-US" sz="3600" b="1" dirty="0"/>
              <a:t>.) </a:t>
            </a:r>
          </a:p>
        </p:txBody>
      </p:sp>
      <p:graphicFrame>
        <p:nvGraphicFramePr>
          <p:cNvPr id="2" name="Table 1">
            <a:extLst>
              <a:ext uri="{FF2B5EF4-FFF2-40B4-BE49-F238E27FC236}">
                <a16:creationId xmlns:a16="http://schemas.microsoft.com/office/drawing/2014/main" id="{E5172F58-E841-4C96-BDC7-D550034060B4}"/>
              </a:ext>
            </a:extLst>
          </p:cNvPr>
          <p:cNvGraphicFramePr>
            <a:graphicFrameLocks noGrp="1"/>
          </p:cNvGraphicFramePr>
          <p:nvPr>
            <p:extLst>
              <p:ext uri="{D42A27DB-BD31-4B8C-83A1-F6EECF244321}">
                <p14:modId xmlns:p14="http://schemas.microsoft.com/office/powerpoint/2010/main" val="1378862949"/>
              </p:ext>
            </p:extLst>
          </p:nvPr>
        </p:nvGraphicFramePr>
        <p:xfrm>
          <a:off x="1524000" y="2286000"/>
          <a:ext cx="11582400" cy="4495800"/>
        </p:xfrm>
        <a:graphic>
          <a:graphicData uri="http://schemas.openxmlformats.org/drawingml/2006/table">
            <a:tbl>
              <a:tblPr firstRow="1" firstCol="1" bandRow="1"/>
              <a:tblGrid>
                <a:gridCol w="1292595">
                  <a:extLst>
                    <a:ext uri="{9D8B030D-6E8A-4147-A177-3AD203B41FA5}">
                      <a16:colId xmlns:a16="http://schemas.microsoft.com/office/drawing/2014/main" val="1355083892"/>
                    </a:ext>
                  </a:extLst>
                </a:gridCol>
                <a:gridCol w="1239317">
                  <a:extLst>
                    <a:ext uri="{9D8B030D-6E8A-4147-A177-3AD203B41FA5}">
                      <a16:colId xmlns:a16="http://schemas.microsoft.com/office/drawing/2014/main" val="3177210835"/>
                    </a:ext>
                  </a:extLst>
                </a:gridCol>
                <a:gridCol w="9050488">
                  <a:extLst>
                    <a:ext uri="{9D8B030D-6E8A-4147-A177-3AD203B41FA5}">
                      <a16:colId xmlns:a16="http://schemas.microsoft.com/office/drawing/2014/main" val="3011233498"/>
                    </a:ext>
                  </a:extLst>
                </a:gridCol>
              </a:tblGrid>
              <a:tr h="259749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 who experience hyperkalemia (serum potassium level ≥5.5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mEq</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 while taking a renin-angiotensin-aldosterone system inhibitor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RAASi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effectiveness of potassium binders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patiromer</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sodium zirconium cyclosilicate) to improve outcomes by facilitating continuation of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RAASi</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therapy is uncertain.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4504201"/>
                  </a:ext>
                </a:extLst>
              </a:tr>
              <a:tr h="189830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chronic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without a specific indication (e.g., venous thromboembolism [VTE], AF, a previous thromboembolic event, or a cardioembolic source), anticoagulation is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51208"/>
                  </a:ext>
                </a:extLst>
              </a:tr>
            </a:tbl>
          </a:graphicData>
        </a:graphic>
      </p:graphicFrame>
    </p:spTree>
    <p:extLst>
      <p:ext uri="{BB962C8B-B14F-4D97-AF65-F5344CB8AC3E}">
        <p14:creationId xmlns:p14="http://schemas.microsoft.com/office/powerpoint/2010/main" val="2961984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82</a:t>
            </a:fld>
            <a:endParaRPr lang="en-US" dirty="0"/>
          </a:p>
        </p:txBody>
      </p:sp>
      <p:sp>
        <p:nvSpPr>
          <p:cNvPr id="3" name="Subtitle 1">
            <a:extLst>
              <a:ext uri="{FF2B5EF4-FFF2-40B4-BE49-F238E27FC236}">
                <a16:creationId xmlns:a16="http://schemas.microsoft.com/office/drawing/2014/main" id="{C4283328-B282-4714-BE68-43A72D8FA9CE}"/>
              </a:ext>
            </a:extLst>
          </p:cNvPr>
          <p:cNvSpPr>
            <a:spLocks noGrp="1"/>
          </p:cNvSpPr>
          <p:nvPr>
            <p:ph type="subTitle" idx="1"/>
          </p:nvPr>
        </p:nvSpPr>
        <p:spPr>
          <a:xfrm>
            <a:off x="2362200" y="685800"/>
            <a:ext cx="9906000" cy="914400"/>
          </a:xfrm>
        </p:spPr>
        <p:txBody>
          <a:bodyPr/>
          <a:lstStyle/>
          <a:p>
            <a:pPr algn="ctr"/>
            <a:r>
              <a:rPr lang="en-US" sz="3600" b="1" dirty="0"/>
              <a:t>Drugs of Unproven Value or That May Worsen HF </a:t>
            </a:r>
          </a:p>
        </p:txBody>
      </p:sp>
      <p:graphicFrame>
        <p:nvGraphicFramePr>
          <p:cNvPr id="2" name="Table 1">
            <a:extLst>
              <a:ext uri="{FF2B5EF4-FFF2-40B4-BE49-F238E27FC236}">
                <a16:creationId xmlns:a16="http://schemas.microsoft.com/office/drawing/2014/main" id="{AD3A9B38-62F0-4631-91EE-2531F57E8804}"/>
              </a:ext>
            </a:extLst>
          </p:cNvPr>
          <p:cNvGraphicFramePr>
            <a:graphicFrameLocks noGrp="1"/>
          </p:cNvGraphicFramePr>
          <p:nvPr>
            <p:extLst>
              <p:ext uri="{D42A27DB-BD31-4B8C-83A1-F6EECF244321}">
                <p14:modId xmlns:p14="http://schemas.microsoft.com/office/powerpoint/2010/main" val="1029609261"/>
              </p:ext>
            </p:extLst>
          </p:nvPr>
        </p:nvGraphicFramePr>
        <p:xfrm>
          <a:off x="1455737" y="2057400"/>
          <a:ext cx="11718925" cy="5029199"/>
        </p:xfrm>
        <a:graphic>
          <a:graphicData uri="http://schemas.openxmlformats.org/drawingml/2006/table">
            <a:tbl>
              <a:tblPr firstRow="1" firstCol="1" bandRow="1"/>
              <a:tblGrid>
                <a:gridCol w="1282051">
                  <a:extLst>
                    <a:ext uri="{9D8B030D-6E8A-4147-A177-3AD203B41FA5}">
                      <a16:colId xmlns:a16="http://schemas.microsoft.com/office/drawing/2014/main" val="1254061580"/>
                    </a:ext>
                  </a:extLst>
                </a:gridCol>
                <a:gridCol w="1263300">
                  <a:extLst>
                    <a:ext uri="{9D8B030D-6E8A-4147-A177-3AD203B41FA5}">
                      <a16:colId xmlns:a16="http://schemas.microsoft.com/office/drawing/2014/main" val="1867141341"/>
                    </a:ext>
                  </a:extLst>
                </a:gridCol>
                <a:gridCol w="9173574">
                  <a:extLst>
                    <a:ext uri="{9D8B030D-6E8A-4147-A177-3AD203B41FA5}">
                      <a16:colId xmlns:a16="http://schemas.microsoft.com/office/drawing/2014/main" val="3822165432"/>
                    </a:ext>
                  </a:extLst>
                </a:gridCol>
              </a:tblGrid>
              <a:tr h="1127931">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Drugs of Unproven Value or Drugs That May Worsen HF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3619156"/>
                  </a:ext>
                </a:extLst>
              </a:tr>
              <a:tr h="51747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288583"/>
                  </a:ext>
                </a:extLst>
              </a:tr>
              <a:tr h="11279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indent="-342900">
                        <a:lnSpc>
                          <a:spcPct val="200000"/>
                        </a:lnSpc>
                        <a:spcBef>
                          <a:spcPts val="0"/>
                        </a:spcBef>
                        <a:spcAft>
                          <a:spcPts val="0"/>
                        </a:spcAft>
                        <a:buSzPct val="100000"/>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HFrEF, dihydropyridine calcium channel-blocking drugs are not recommended treatment for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8179"/>
                  </a:ext>
                </a:extLst>
              </a:tr>
              <a:tr h="1127931">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nSpc>
                          <a:spcPct val="200000"/>
                        </a:lnSpc>
                        <a:spcBef>
                          <a:spcPts val="0"/>
                        </a:spcBef>
                        <a:spcAft>
                          <a:spcPts val="0"/>
                        </a:spcAft>
                        <a:buSzPct val="100000"/>
                        <a:buFont typeface="+mj-lt"/>
                        <a:buAutoNum type="arabicPeriod" startAt="2"/>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HFrEF, vitamins, nutritional supplements, and hormonal therapy are not recommended other than to correct specific deficiencies.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096296"/>
                  </a:ext>
                </a:extLst>
              </a:tr>
              <a:tr h="11279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calcium channel-blocking drugs are not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197587"/>
                  </a:ext>
                </a:extLst>
              </a:tr>
            </a:tbl>
          </a:graphicData>
        </a:graphic>
      </p:graphicFrame>
    </p:spTree>
    <p:extLst>
      <p:ext uri="{BB962C8B-B14F-4D97-AF65-F5344CB8AC3E}">
        <p14:creationId xmlns:p14="http://schemas.microsoft.com/office/powerpoint/2010/main" val="55408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83</a:t>
            </a:fld>
            <a:endParaRPr lang="en-US" dirty="0"/>
          </a:p>
        </p:txBody>
      </p:sp>
      <p:sp>
        <p:nvSpPr>
          <p:cNvPr id="3" name="Subtitle 1">
            <a:extLst>
              <a:ext uri="{FF2B5EF4-FFF2-40B4-BE49-F238E27FC236}">
                <a16:creationId xmlns:a16="http://schemas.microsoft.com/office/drawing/2014/main" id="{DB3318A4-64A8-4340-917C-EFACE9766BF2}"/>
              </a:ext>
            </a:extLst>
          </p:cNvPr>
          <p:cNvSpPr>
            <a:spLocks noGrp="1"/>
          </p:cNvSpPr>
          <p:nvPr>
            <p:ph type="subTitle" idx="1"/>
          </p:nvPr>
        </p:nvSpPr>
        <p:spPr>
          <a:xfrm>
            <a:off x="2362200" y="685800"/>
            <a:ext cx="9906000" cy="914400"/>
          </a:xfrm>
        </p:spPr>
        <p:txBody>
          <a:bodyPr/>
          <a:lstStyle/>
          <a:p>
            <a:pPr algn="ctr"/>
            <a:r>
              <a:rPr lang="en-US" sz="3600" b="1" dirty="0"/>
              <a:t>Drugs of Unproven Value or That May Worsen HF (</a:t>
            </a:r>
            <a:r>
              <a:rPr lang="en-US" sz="3600" b="1" dirty="0" err="1"/>
              <a:t>con’t</a:t>
            </a:r>
            <a:r>
              <a:rPr lang="en-US" sz="3600" b="1" dirty="0"/>
              <a:t>.)</a:t>
            </a:r>
          </a:p>
        </p:txBody>
      </p:sp>
      <p:graphicFrame>
        <p:nvGraphicFramePr>
          <p:cNvPr id="2" name="Table 1">
            <a:extLst>
              <a:ext uri="{FF2B5EF4-FFF2-40B4-BE49-F238E27FC236}">
                <a16:creationId xmlns:a16="http://schemas.microsoft.com/office/drawing/2014/main" id="{1381AD36-B40D-423D-B8DA-6662B2295777}"/>
              </a:ext>
            </a:extLst>
          </p:cNvPr>
          <p:cNvGraphicFramePr>
            <a:graphicFrameLocks noGrp="1"/>
          </p:cNvGraphicFramePr>
          <p:nvPr>
            <p:extLst>
              <p:ext uri="{D42A27DB-BD31-4B8C-83A1-F6EECF244321}">
                <p14:modId xmlns:p14="http://schemas.microsoft.com/office/powerpoint/2010/main" val="958707343"/>
              </p:ext>
            </p:extLst>
          </p:nvPr>
        </p:nvGraphicFramePr>
        <p:xfrm>
          <a:off x="1684337" y="2133600"/>
          <a:ext cx="11261725" cy="3802903"/>
        </p:xfrm>
        <a:graphic>
          <a:graphicData uri="http://schemas.openxmlformats.org/drawingml/2006/table">
            <a:tbl>
              <a:tblPr firstRow="1" firstCol="1" bandRow="1"/>
              <a:tblGrid>
                <a:gridCol w="1232033">
                  <a:extLst>
                    <a:ext uri="{9D8B030D-6E8A-4147-A177-3AD203B41FA5}">
                      <a16:colId xmlns:a16="http://schemas.microsoft.com/office/drawing/2014/main" val="743531891"/>
                    </a:ext>
                  </a:extLst>
                </a:gridCol>
                <a:gridCol w="1214014">
                  <a:extLst>
                    <a:ext uri="{9D8B030D-6E8A-4147-A177-3AD203B41FA5}">
                      <a16:colId xmlns:a16="http://schemas.microsoft.com/office/drawing/2014/main" val="1556577027"/>
                    </a:ext>
                  </a:extLst>
                </a:gridCol>
                <a:gridCol w="8815678">
                  <a:extLst>
                    <a:ext uri="{9D8B030D-6E8A-4147-A177-3AD203B41FA5}">
                      <a16:colId xmlns:a16="http://schemas.microsoft.com/office/drawing/2014/main" val="7887184"/>
                    </a:ext>
                  </a:extLst>
                </a:gridCol>
              </a:tblGrid>
              <a:tr h="107389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class IC antiarrhythmic medications and dronedarone may increase the risk of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2985001"/>
                  </a:ext>
                </a:extLst>
              </a:tr>
              <a:tr h="107389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thiazolidinediones increase the risk of worsening HF symptoms and hospitalizations.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93189"/>
                  </a:ext>
                </a:extLst>
              </a:tr>
              <a:tr h="165510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type 2 diabetes and high cardiovascular risk, the dipeptidyl peptidase-4 (DPP-4) inhibitors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saxagliptin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alogliptin</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increase the risk of HF hospitalization and should be avoided in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227385"/>
                  </a:ext>
                </a:extLst>
              </a:tr>
            </a:tbl>
          </a:graphicData>
        </a:graphic>
      </p:graphicFrame>
      <p:graphicFrame>
        <p:nvGraphicFramePr>
          <p:cNvPr id="5" name="Table 4">
            <a:extLst>
              <a:ext uri="{FF2B5EF4-FFF2-40B4-BE49-F238E27FC236}">
                <a16:creationId xmlns:a16="http://schemas.microsoft.com/office/drawing/2014/main" id="{A14EB1D2-3C33-4705-ABDD-A5D60216E270}"/>
              </a:ext>
            </a:extLst>
          </p:cNvPr>
          <p:cNvGraphicFramePr>
            <a:graphicFrameLocks noGrp="1"/>
          </p:cNvGraphicFramePr>
          <p:nvPr>
            <p:extLst>
              <p:ext uri="{D42A27DB-BD31-4B8C-83A1-F6EECF244321}">
                <p14:modId xmlns:p14="http://schemas.microsoft.com/office/powerpoint/2010/main" val="1362258304"/>
              </p:ext>
            </p:extLst>
          </p:nvPr>
        </p:nvGraphicFramePr>
        <p:xfrm>
          <a:off x="1684337" y="5936503"/>
          <a:ext cx="11261725" cy="1073897"/>
        </p:xfrm>
        <a:graphic>
          <a:graphicData uri="http://schemas.openxmlformats.org/drawingml/2006/table">
            <a:tbl>
              <a:tblPr firstRow="1" firstCol="1" bandRow="1"/>
              <a:tblGrid>
                <a:gridCol w="1232033">
                  <a:extLst>
                    <a:ext uri="{9D8B030D-6E8A-4147-A177-3AD203B41FA5}">
                      <a16:colId xmlns:a16="http://schemas.microsoft.com/office/drawing/2014/main" val="2049310923"/>
                    </a:ext>
                  </a:extLst>
                </a:gridCol>
                <a:gridCol w="1214014">
                  <a:extLst>
                    <a:ext uri="{9D8B030D-6E8A-4147-A177-3AD203B41FA5}">
                      <a16:colId xmlns:a16="http://schemas.microsoft.com/office/drawing/2014/main" val="4165881790"/>
                    </a:ext>
                  </a:extLst>
                </a:gridCol>
                <a:gridCol w="8815678">
                  <a:extLst>
                    <a:ext uri="{9D8B030D-6E8A-4147-A177-3AD203B41FA5}">
                      <a16:colId xmlns:a16="http://schemas.microsoft.com/office/drawing/2014/main" val="2270366370"/>
                    </a:ext>
                  </a:extLst>
                </a:gridCol>
              </a:tblGrid>
              <a:tr h="107389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NSAIDs worsen HF symptoms and should be avoided or withdrawn whenever possible.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9" marR="649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367338"/>
                  </a:ext>
                </a:extLst>
              </a:tr>
            </a:tbl>
          </a:graphicData>
        </a:graphic>
      </p:graphicFrame>
    </p:spTree>
    <p:extLst>
      <p:ext uri="{BB962C8B-B14F-4D97-AF65-F5344CB8AC3E}">
        <p14:creationId xmlns:p14="http://schemas.microsoft.com/office/powerpoint/2010/main" val="2180295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84</a:t>
            </a:fld>
            <a:endParaRPr lang="en-US" dirty="0"/>
          </a:p>
        </p:txBody>
      </p:sp>
      <p:sp>
        <p:nvSpPr>
          <p:cNvPr id="3" name="Subtitle 5">
            <a:extLst>
              <a:ext uri="{FF2B5EF4-FFF2-40B4-BE49-F238E27FC236}">
                <a16:creationId xmlns:a16="http://schemas.microsoft.com/office/drawing/2014/main" id="{EB9D7577-58F2-4955-8E55-79F4EEA80705}"/>
              </a:ext>
            </a:extLst>
          </p:cNvPr>
          <p:cNvSpPr>
            <a:spLocks noGrp="1"/>
          </p:cNvSpPr>
          <p:nvPr>
            <p:ph type="subTitle" idx="1"/>
          </p:nvPr>
        </p:nvSpPr>
        <p:spPr>
          <a:xfrm>
            <a:off x="2705100" y="228600"/>
            <a:ext cx="92202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13. Selected Prescription Medications That May Cause or Exacerbate HF</a:t>
            </a:r>
            <a:endParaRPr lang="en-US" dirty="0"/>
          </a:p>
        </p:txBody>
      </p:sp>
      <p:graphicFrame>
        <p:nvGraphicFramePr>
          <p:cNvPr id="6" name="Table 5">
            <a:extLst>
              <a:ext uri="{FF2B5EF4-FFF2-40B4-BE49-F238E27FC236}">
                <a16:creationId xmlns:a16="http://schemas.microsoft.com/office/drawing/2014/main" id="{7B36FB76-F5A6-4BD0-B1F1-FDD408D63DDD}"/>
              </a:ext>
            </a:extLst>
          </p:cNvPr>
          <p:cNvGraphicFramePr>
            <a:graphicFrameLocks noGrp="1"/>
          </p:cNvGraphicFramePr>
          <p:nvPr>
            <p:extLst>
              <p:ext uri="{D42A27DB-BD31-4B8C-83A1-F6EECF244321}">
                <p14:modId xmlns:p14="http://schemas.microsoft.com/office/powerpoint/2010/main" val="3143377073"/>
              </p:ext>
            </p:extLst>
          </p:nvPr>
        </p:nvGraphicFramePr>
        <p:xfrm>
          <a:off x="876300" y="1371600"/>
          <a:ext cx="12877800" cy="5847026"/>
        </p:xfrm>
        <a:graphic>
          <a:graphicData uri="http://schemas.openxmlformats.org/drawingml/2006/table">
            <a:tbl>
              <a:tblPr firstRow="1" firstCol="1" bandRow="1"/>
              <a:tblGrid>
                <a:gridCol w="2477688">
                  <a:extLst>
                    <a:ext uri="{9D8B030D-6E8A-4147-A177-3AD203B41FA5}">
                      <a16:colId xmlns:a16="http://schemas.microsoft.com/office/drawing/2014/main" val="3084155796"/>
                    </a:ext>
                  </a:extLst>
                </a:gridCol>
                <a:gridCol w="1689568">
                  <a:extLst>
                    <a:ext uri="{9D8B030D-6E8A-4147-A177-3AD203B41FA5}">
                      <a16:colId xmlns:a16="http://schemas.microsoft.com/office/drawing/2014/main" val="504115770"/>
                    </a:ext>
                  </a:extLst>
                </a:gridCol>
                <a:gridCol w="1689568">
                  <a:extLst>
                    <a:ext uri="{9D8B030D-6E8A-4147-A177-3AD203B41FA5}">
                      <a16:colId xmlns:a16="http://schemas.microsoft.com/office/drawing/2014/main" val="1961232064"/>
                    </a:ext>
                  </a:extLst>
                </a:gridCol>
                <a:gridCol w="1777136">
                  <a:extLst>
                    <a:ext uri="{9D8B030D-6E8A-4147-A177-3AD203B41FA5}">
                      <a16:colId xmlns:a16="http://schemas.microsoft.com/office/drawing/2014/main" val="895484073"/>
                    </a:ext>
                  </a:extLst>
                </a:gridCol>
                <a:gridCol w="1777136">
                  <a:extLst>
                    <a:ext uri="{9D8B030D-6E8A-4147-A177-3AD203B41FA5}">
                      <a16:colId xmlns:a16="http://schemas.microsoft.com/office/drawing/2014/main" val="3177374748"/>
                    </a:ext>
                  </a:extLst>
                </a:gridCol>
                <a:gridCol w="1895612">
                  <a:extLst>
                    <a:ext uri="{9D8B030D-6E8A-4147-A177-3AD203B41FA5}">
                      <a16:colId xmlns:a16="http://schemas.microsoft.com/office/drawing/2014/main" val="861870687"/>
                    </a:ext>
                  </a:extLst>
                </a:gridCol>
                <a:gridCol w="1571092">
                  <a:extLst>
                    <a:ext uri="{9D8B030D-6E8A-4147-A177-3AD203B41FA5}">
                      <a16:colId xmlns:a16="http://schemas.microsoft.com/office/drawing/2014/main" val="3374401005"/>
                    </a:ext>
                  </a:extLst>
                </a:gridCol>
              </a:tblGrid>
              <a:tr h="336857">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Drug or Therapeutic Class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Associated With HF</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Magnitude of HF Induction or Precipitation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Level of Evidence for HF Induction or Precipitation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Possible Mechanism(s)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Onset</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118218"/>
                  </a:ext>
                </a:extLst>
              </a:tr>
              <a:tr h="1529052">
                <a:tc vMerge="1">
                  <a:txBody>
                    <a:bodyPr/>
                    <a:lstStyle/>
                    <a:p>
                      <a:endParaRPr lang="en-US"/>
                    </a:p>
                  </a:txBody>
                  <a:tcPr/>
                </a:tc>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Causes Direct Myocardial Toxicity</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Exacerbates Underlying Myocardial Dysfunction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6635482"/>
                  </a:ext>
                </a:extLst>
              </a:tr>
              <a:tr h="734255">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COX, nonselective inhibitors (NSAIDs)</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Prostaglandin inhibition leading to sodium and water retention, increased systemic vascular resistance, and blunted response to diuretics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Immediate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814935"/>
                  </a:ext>
                </a:extLst>
              </a:tr>
              <a:tr h="2384390">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COX, selective inhibitors (COX-2 inhibitors)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X</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1205524"/>
                  </a:ext>
                </a:extLst>
              </a:tr>
              <a:tr h="734255">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Thiazolidinediones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Major</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Possible calcium channel blockade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Intermediate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92143"/>
                  </a:ext>
                </a:extLst>
              </a:tr>
            </a:tbl>
          </a:graphicData>
        </a:graphic>
      </p:graphicFrame>
    </p:spTree>
    <p:extLst>
      <p:ext uri="{BB962C8B-B14F-4D97-AF65-F5344CB8AC3E}">
        <p14:creationId xmlns:p14="http://schemas.microsoft.com/office/powerpoint/2010/main" val="22627592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85</a:t>
            </a:fld>
            <a:endParaRPr lang="en-US" dirty="0"/>
          </a:p>
        </p:txBody>
      </p:sp>
      <p:sp>
        <p:nvSpPr>
          <p:cNvPr id="3" name="Subtitle 5">
            <a:extLst>
              <a:ext uri="{FF2B5EF4-FFF2-40B4-BE49-F238E27FC236}">
                <a16:creationId xmlns:a16="http://schemas.microsoft.com/office/drawing/2014/main" id="{762F28F7-9AEF-4565-A0D9-3A6DFE3C57B2}"/>
              </a:ext>
            </a:extLst>
          </p:cNvPr>
          <p:cNvSpPr>
            <a:spLocks noGrp="1"/>
          </p:cNvSpPr>
          <p:nvPr>
            <p:ph type="subTitle" idx="1"/>
          </p:nvPr>
        </p:nvSpPr>
        <p:spPr>
          <a:xfrm>
            <a:off x="2057400" y="219596"/>
            <a:ext cx="10515600" cy="9144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13. Selected Prescription Medications That May Cause or Exacerbate HF (</a:t>
            </a:r>
            <a:r>
              <a:rPr lang="en-US" sz="2800" b="1" dirty="0" err="1">
                <a:effectLst/>
                <a:latin typeface="Lub Dub Medium" panose="020B0603030403020204" pitchFamily="34" charset="0"/>
                <a:ea typeface="Calibri" panose="020F0502020204030204" pitchFamily="34" charset="0"/>
              </a:rPr>
              <a:t>con’t</a:t>
            </a:r>
            <a:r>
              <a:rPr lang="en-US" sz="2800" b="1" dirty="0">
                <a:effectLst/>
                <a:latin typeface="Lub Dub Medium" panose="020B0603030403020204" pitchFamily="34" charset="0"/>
                <a:ea typeface="Calibri" panose="020F0502020204030204" pitchFamily="34" charset="0"/>
              </a:rPr>
              <a:t>.)</a:t>
            </a:r>
            <a:endParaRPr lang="en-US" dirty="0"/>
          </a:p>
        </p:txBody>
      </p:sp>
      <p:graphicFrame>
        <p:nvGraphicFramePr>
          <p:cNvPr id="2" name="Table 1">
            <a:extLst>
              <a:ext uri="{FF2B5EF4-FFF2-40B4-BE49-F238E27FC236}">
                <a16:creationId xmlns:a16="http://schemas.microsoft.com/office/drawing/2014/main" id="{4820E7E9-497F-4009-8707-BB95B3808A1B}"/>
              </a:ext>
            </a:extLst>
          </p:cNvPr>
          <p:cNvGraphicFramePr>
            <a:graphicFrameLocks noGrp="1"/>
          </p:cNvGraphicFramePr>
          <p:nvPr>
            <p:extLst>
              <p:ext uri="{D42A27DB-BD31-4B8C-83A1-F6EECF244321}">
                <p14:modId xmlns:p14="http://schemas.microsoft.com/office/powerpoint/2010/main" val="2308002683"/>
              </p:ext>
            </p:extLst>
          </p:nvPr>
        </p:nvGraphicFramePr>
        <p:xfrm>
          <a:off x="1600201" y="1219200"/>
          <a:ext cx="12039600" cy="6282643"/>
        </p:xfrm>
        <a:graphic>
          <a:graphicData uri="http://schemas.openxmlformats.org/drawingml/2006/table">
            <a:tbl>
              <a:tblPr firstRow="1" firstCol="1" bandRow="1"/>
              <a:tblGrid>
                <a:gridCol w="1826842">
                  <a:extLst>
                    <a:ext uri="{9D8B030D-6E8A-4147-A177-3AD203B41FA5}">
                      <a16:colId xmlns:a16="http://schemas.microsoft.com/office/drawing/2014/main" val="3411027578"/>
                    </a:ext>
                  </a:extLst>
                </a:gridCol>
                <a:gridCol w="1370839">
                  <a:extLst>
                    <a:ext uri="{9D8B030D-6E8A-4147-A177-3AD203B41FA5}">
                      <a16:colId xmlns:a16="http://schemas.microsoft.com/office/drawing/2014/main" val="166511480"/>
                    </a:ext>
                  </a:extLst>
                </a:gridCol>
                <a:gridCol w="1507924">
                  <a:extLst>
                    <a:ext uri="{9D8B030D-6E8A-4147-A177-3AD203B41FA5}">
                      <a16:colId xmlns:a16="http://schemas.microsoft.com/office/drawing/2014/main" val="2594985588"/>
                    </a:ext>
                  </a:extLst>
                </a:gridCol>
                <a:gridCol w="1713549">
                  <a:extLst>
                    <a:ext uri="{9D8B030D-6E8A-4147-A177-3AD203B41FA5}">
                      <a16:colId xmlns:a16="http://schemas.microsoft.com/office/drawing/2014/main" val="2674559874"/>
                    </a:ext>
                  </a:extLst>
                </a:gridCol>
                <a:gridCol w="1782092">
                  <a:extLst>
                    <a:ext uri="{9D8B030D-6E8A-4147-A177-3AD203B41FA5}">
                      <a16:colId xmlns:a16="http://schemas.microsoft.com/office/drawing/2014/main" val="2082292631"/>
                    </a:ext>
                  </a:extLst>
                </a:gridCol>
                <a:gridCol w="1645008">
                  <a:extLst>
                    <a:ext uri="{9D8B030D-6E8A-4147-A177-3AD203B41FA5}">
                      <a16:colId xmlns:a16="http://schemas.microsoft.com/office/drawing/2014/main" val="193781331"/>
                    </a:ext>
                  </a:extLst>
                </a:gridCol>
                <a:gridCol w="2193346">
                  <a:extLst>
                    <a:ext uri="{9D8B030D-6E8A-4147-A177-3AD203B41FA5}">
                      <a16:colId xmlns:a16="http://schemas.microsoft.com/office/drawing/2014/main" val="2865467758"/>
                    </a:ext>
                  </a:extLst>
                </a:gridCol>
              </a:tblGrid>
              <a:tr h="316959">
                <a:tc>
                  <a:txBody>
                    <a:bodyPr/>
                    <a:lstStyle/>
                    <a:p>
                      <a:pPr marL="0" marR="0">
                        <a:lnSpc>
                          <a:spcPct val="100000"/>
                        </a:lnSpc>
                        <a:spcBef>
                          <a:spcPts val="0"/>
                        </a:spcBef>
                        <a:spcAft>
                          <a:spcPts val="0"/>
                        </a:spcAft>
                      </a:pPr>
                      <a:r>
                        <a:rPr lang="en-US" sz="1800" dirty="0" err="1">
                          <a:effectLst/>
                          <a:latin typeface="Times New Roman" panose="02020603050405020304" pitchFamily="18" charset="0"/>
                          <a:ea typeface="Calibri" panose="020F0502020204030204" pitchFamily="34" charset="0"/>
                        </a:rPr>
                        <a:t>Saxagliptin</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Unknown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Intermediate to delayed</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591347"/>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Alogliptin</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980801"/>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Flecainide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Negative inotrope, proarrhythmic effects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Immediate to intermediate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503968"/>
                  </a:ext>
                </a:extLst>
              </a:tr>
              <a:tr h="687000">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Disopyramide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77010734"/>
                  </a:ext>
                </a:extLst>
              </a:tr>
              <a:tr h="1064707">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Sotalol</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Proarrhythmic properties, beta blockade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Immediate to intermediate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9493845"/>
                  </a:ext>
                </a:extLst>
              </a:tr>
              <a:tr h="50197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Dronedarone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A</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Negative inotrope</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95677692"/>
                  </a:ext>
                </a:extLst>
              </a:tr>
              <a:tr h="316959">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Alpha-1 blockers</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790929"/>
                  </a:ext>
                </a:extLst>
              </a:tr>
              <a:tr h="1438581">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Doxazosin</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Moderate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B</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Beta-1-receptor stimulation with increases in renin and aldosterone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Intermediate to delayed</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173200"/>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Diltiazem</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Negative inotrope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Immediate to intermediate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791218"/>
                  </a:ext>
                </a:extLst>
              </a:tr>
              <a:tr h="316959">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Verapamil</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a:effectLst/>
                          <a:latin typeface="Times New Roman" panose="02020603050405020304" pitchFamily="18" charset="0"/>
                          <a:ea typeface="Calibri" panose="020F0502020204030204" pitchFamily="34" charset="0"/>
                        </a:rPr>
                        <a:t> </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X</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Major</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Calibri" panose="020F0502020204030204" pitchFamily="34" charset="0"/>
                        </a:rPr>
                        <a:t>B</a:t>
                      </a:r>
                      <a:endParaRPr lang="en-US" sz="180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6841155"/>
                  </a:ext>
                </a:extLst>
              </a:tr>
              <a:tr h="501979">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Nifedipine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Moderate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Negative inotrope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Immediate to intermediate</a:t>
                      </a:r>
                      <a:endParaRPr lang="en-US" sz="1800" dirty="0">
                        <a:effectLst/>
                        <a:latin typeface="Times New Roman" panose="02020603050405020304" pitchFamily="18" charset="0"/>
                        <a:ea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866519"/>
                  </a:ext>
                </a:extLst>
              </a:tr>
            </a:tbl>
          </a:graphicData>
        </a:graphic>
      </p:graphicFrame>
      <p:sp>
        <p:nvSpPr>
          <p:cNvPr id="6" name="TextBox 5">
            <a:extLst>
              <a:ext uri="{FF2B5EF4-FFF2-40B4-BE49-F238E27FC236}">
                <a16:creationId xmlns:a16="http://schemas.microsoft.com/office/drawing/2014/main" id="{0EC50B8B-1C6E-4A98-9ECE-41B30186DF99}"/>
              </a:ext>
            </a:extLst>
          </p:cNvPr>
          <p:cNvSpPr txBox="1"/>
          <p:nvPr/>
        </p:nvSpPr>
        <p:spPr>
          <a:xfrm>
            <a:off x="152400" y="5567183"/>
            <a:ext cx="1353850" cy="1015663"/>
          </a:xfrm>
          <a:prstGeom prst="rect">
            <a:avLst/>
          </a:prstGeom>
          <a:noFill/>
        </p:spPr>
        <p:txBody>
          <a:bodyPr wrap="square">
            <a:spAutoFit/>
          </a:bodyPr>
          <a:lstStyle/>
          <a:p>
            <a:pPr marL="0" marR="0">
              <a:spcBef>
                <a:spcPts val="0"/>
              </a:spcBef>
              <a:spcAft>
                <a:spcPts val="0"/>
              </a:spcAft>
            </a:pPr>
            <a:r>
              <a:rPr lang="en-US" sz="1200" b="1" dirty="0">
                <a:effectLst/>
                <a:latin typeface="Lub Dub Medium" panose="020B0603030403020204" pitchFamily="34" charset="0"/>
                <a:ea typeface="Calibri" panose="020F0502020204030204" pitchFamily="34" charset="0"/>
              </a:rPr>
              <a:t>COX indicates cyclo-oxygenase; and HF, heart failure. </a:t>
            </a:r>
            <a:endParaRPr lang="en-US" sz="1200" b="1" dirty="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5339296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B3A64-980E-4506-AAE8-40487BCF0490}"/>
              </a:ext>
            </a:extLst>
          </p:cNvPr>
          <p:cNvSpPr>
            <a:spLocks noGrp="1"/>
          </p:cNvSpPr>
          <p:nvPr>
            <p:ph type="sldNum" sz="quarter" idx="4"/>
          </p:nvPr>
        </p:nvSpPr>
        <p:spPr/>
        <p:txBody>
          <a:bodyPr/>
          <a:lstStyle/>
          <a:p>
            <a:fld id="{01CD3B2E-BC1C-6C4D-9D91-A67B950EE325}" type="slidenum">
              <a:rPr lang="en-US" smtClean="0"/>
              <a:pPr/>
              <a:t>86</a:t>
            </a:fld>
            <a:endParaRPr lang="en-US" dirty="0"/>
          </a:p>
        </p:txBody>
      </p:sp>
      <p:sp>
        <p:nvSpPr>
          <p:cNvPr id="3" name="Subtitle 1">
            <a:extLst>
              <a:ext uri="{FF2B5EF4-FFF2-40B4-BE49-F238E27FC236}">
                <a16:creationId xmlns:a16="http://schemas.microsoft.com/office/drawing/2014/main" id="{6869CC2C-DFAD-4773-958E-0BD1455D6F93}"/>
              </a:ext>
            </a:extLst>
          </p:cNvPr>
          <p:cNvSpPr>
            <a:spLocks noGrp="1"/>
          </p:cNvSpPr>
          <p:nvPr>
            <p:ph type="subTitle" idx="1"/>
          </p:nvPr>
        </p:nvSpPr>
        <p:spPr>
          <a:xfrm>
            <a:off x="2552700" y="762000"/>
            <a:ext cx="9525000" cy="609600"/>
          </a:xfrm>
        </p:spPr>
        <p:txBody>
          <a:bodyPr/>
          <a:lstStyle/>
          <a:p>
            <a:pPr algn="ctr"/>
            <a:r>
              <a:rPr lang="en-US" sz="3600" b="1" dirty="0"/>
              <a:t>GDMT Dosing: Sequencing and </a:t>
            </a:r>
            <a:r>
              <a:rPr lang="en-US" sz="3600" b="1" dirty="0" err="1"/>
              <a:t>Uptitration</a:t>
            </a:r>
            <a:r>
              <a:rPr lang="en-US" sz="3600" b="1" dirty="0"/>
              <a:t> </a:t>
            </a:r>
          </a:p>
        </p:txBody>
      </p:sp>
      <p:graphicFrame>
        <p:nvGraphicFramePr>
          <p:cNvPr id="2" name="Table 1">
            <a:extLst>
              <a:ext uri="{FF2B5EF4-FFF2-40B4-BE49-F238E27FC236}">
                <a16:creationId xmlns:a16="http://schemas.microsoft.com/office/drawing/2014/main" id="{539A8F17-7B8A-4456-80A9-B03782CDA583}"/>
              </a:ext>
            </a:extLst>
          </p:cNvPr>
          <p:cNvGraphicFramePr>
            <a:graphicFrameLocks noGrp="1"/>
          </p:cNvGraphicFramePr>
          <p:nvPr>
            <p:extLst>
              <p:ext uri="{D42A27DB-BD31-4B8C-83A1-F6EECF244321}">
                <p14:modId xmlns:p14="http://schemas.microsoft.com/office/powerpoint/2010/main" val="3136339004"/>
              </p:ext>
            </p:extLst>
          </p:nvPr>
        </p:nvGraphicFramePr>
        <p:xfrm>
          <a:off x="1790700" y="1676400"/>
          <a:ext cx="11049000" cy="5613375"/>
        </p:xfrm>
        <a:graphic>
          <a:graphicData uri="http://schemas.openxmlformats.org/drawingml/2006/table">
            <a:tbl>
              <a:tblPr firstRow="1" firstCol="1" bandRow="1"/>
              <a:tblGrid>
                <a:gridCol w="1272845">
                  <a:extLst>
                    <a:ext uri="{9D8B030D-6E8A-4147-A177-3AD203B41FA5}">
                      <a16:colId xmlns:a16="http://schemas.microsoft.com/office/drawing/2014/main" val="637601247"/>
                    </a:ext>
                  </a:extLst>
                </a:gridCol>
                <a:gridCol w="1164564">
                  <a:extLst>
                    <a:ext uri="{9D8B030D-6E8A-4147-A177-3AD203B41FA5}">
                      <a16:colId xmlns:a16="http://schemas.microsoft.com/office/drawing/2014/main" val="209235797"/>
                    </a:ext>
                  </a:extLst>
                </a:gridCol>
                <a:gridCol w="8611591">
                  <a:extLst>
                    <a:ext uri="{9D8B030D-6E8A-4147-A177-3AD203B41FA5}">
                      <a16:colId xmlns:a16="http://schemas.microsoft.com/office/drawing/2014/main" val="2721106299"/>
                    </a:ext>
                  </a:extLst>
                </a:gridCol>
              </a:tblGrid>
              <a:tr h="1040843">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a:t>
                      </a: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GDMT Dosing: Sequencing and Uptitration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1250564"/>
                  </a:ext>
                </a:extLst>
              </a:tr>
              <a:tr h="47752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436779"/>
                  </a:ext>
                </a:extLst>
              </a:tr>
              <a:tr h="19840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In patients with </a:t>
                      </a:r>
                      <a:r>
                        <a:rPr lang="en-US" sz="1800" b="1" u="none" strike="noStrike"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titration of guideline-directed medication dosing to achieve target doses showed to be efficacious in RCTs is recommended, to reduce cardiovascular mortality and HF hospitalizations, unless not well tolerated.</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949547"/>
                  </a:ext>
                </a:extLst>
              </a:tr>
              <a:tr h="198401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t>
                      </a:r>
                      <a:r>
                        <a:rPr lang="en-US" sz="1800" b="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titration and optimization of guideline-directed medications as frequently as every 1 to 2 weeks depending on the patient’s symptoms, vital signs, and laboratory findings can be useful to optimize management.</a:t>
                      </a:r>
                      <a:endPar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618779"/>
                  </a:ext>
                </a:extLst>
              </a:tr>
            </a:tbl>
          </a:graphicData>
        </a:graphic>
      </p:graphicFrame>
    </p:spTree>
    <p:extLst>
      <p:ext uri="{BB962C8B-B14F-4D97-AF65-F5344CB8AC3E}">
        <p14:creationId xmlns:p14="http://schemas.microsoft.com/office/powerpoint/2010/main" val="1483447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5E2F1C-1A71-4CDB-90E1-1B6243A8541C}"/>
              </a:ext>
            </a:extLst>
          </p:cNvPr>
          <p:cNvSpPr>
            <a:spLocks noGrp="1"/>
          </p:cNvSpPr>
          <p:nvPr>
            <p:ph type="sldNum" sz="quarter" idx="4"/>
          </p:nvPr>
        </p:nvSpPr>
        <p:spPr/>
        <p:txBody>
          <a:bodyPr/>
          <a:lstStyle/>
          <a:p>
            <a:fld id="{01CD3B2E-BC1C-6C4D-9D91-A67B950EE325}" type="slidenum">
              <a:rPr lang="en-US" smtClean="0"/>
              <a:pPr/>
              <a:t>87</a:t>
            </a:fld>
            <a:endParaRPr lang="en-US" dirty="0"/>
          </a:p>
        </p:txBody>
      </p:sp>
      <p:sp>
        <p:nvSpPr>
          <p:cNvPr id="3" name="Subtitle 5">
            <a:extLst>
              <a:ext uri="{FF2B5EF4-FFF2-40B4-BE49-F238E27FC236}">
                <a16:creationId xmlns:a16="http://schemas.microsoft.com/office/drawing/2014/main" id="{A0EEF24B-BFC0-4EFE-B51B-D6ABA82D8273}"/>
              </a:ext>
            </a:extLst>
          </p:cNvPr>
          <p:cNvSpPr>
            <a:spLocks noGrp="1"/>
          </p:cNvSpPr>
          <p:nvPr>
            <p:ph type="subTitle" idx="1"/>
          </p:nvPr>
        </p:nvSpPr>
        <p:spPr>
          <a:xfrm>
            <a:off x="2514600" y="1044072"/>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 </a:t>
            </a:r>
            <a:endParaRPr lang="en-US" dirty="0"/>
          </a:p>
        </p:txBody>
      </p:sp>
      <p:graphicFrame>
        <p:nvGraphicFramePr>
          <p:cNvPr id="5" name="Table 4">
            <a:extLst>
              <a:ext uri="{FF2B5EF4-FFF2-40B4-BE49-F238E27FC236}">
                <a16:creationId xmlns:a16="http://schemas.microsoft.com/office/drawing/2014/main" id="{17739DB3-0355-4D4D-9EBF-0278305893D8}"/>
              </a:ext>
            </a:extLst>
          </p:cNvPr>
          <p:cNvGraphicFramePr>
            <a:graphicFrameLocks noGrp="1"/>
          </p:cNvGraphicFramePr>
          <p:nvPr>
            <p:extLst>
              <p:ext uri="{D42A27DB-BD31-4B8C-83A1-F6EECF244321}">
                <p14:modId xmlns:p14="http://schemas.microsoft.com/office/powerpoint/2010/main" val="3173476039"/>
              </p:ext>
            </p:extLst>
          </p:nvPr>
        </p:nvGraphicFramePr>
        <p:xfrm>
          <a:off x="1006474" y="1981200"/>
          <a:ext cx="12617451" cy="5199380"/>
        </p:xfrm>
        <a:graphic>
          <a:graphicData uri="http://schemas.openxmlformats.org/drawingml/2006/table">
            <a:tbl>
              <a:tblPr firstRow="1" firstCol="1" bandRow="1"/>
              <a:tblGrid>
                <a:gridCol w="2569426">
                  <a:extLst>
                    <a:ext uri="{9D8B030D-6E8A-4147-A177-3AD203B41FA5}">
                      <a16:colId xmlns:a16="http://schemas.microsoft.com/office/drawing/2014/main" val="1265143781"/>
                    </a:ext>
                  </a:extLst>
                </a:gridCol>
                <a:gridCol w="2816778">
                  <a:extLst>
                    <a:ext uri="{9D8B030D-6E8A-4147-A177-3AD203B41FA5}">
                      <a16:colId xmlns:a16="http://schemas.microsoft.com/office/drawing/2014/main" val="1518175544"/>
                    </a:ext>
                  </a:extLst>
                </a:gridCol>
                <a:gridCol w="2718343">
                  <a:extLst>
                    <a:ext uri="{9D8B030D-6E8A-4147-A177-3AD203B41FA5}">
                      <a16:colId xmlns:a16="http://schemas.microsoft.com/office/drawing/2014/main" val="509405273"/>
                    </a:ext>
                  </a:extLst>
                </a:gridCol>
                <a:gridCol w="2718343">
                  <a:extLst>
                    <a:ext uri="{9D8B030D-6E8A-4147-A177-3AD203B41FA5}">
                      <a16:colId xmlns:a16="http://schemas.microsoft.com/office/drawing/2014/main" val="4212664922"/>
                    </a:ext>
                  </a:extLst>
                </a:gridCol>
                <a:gridCol w="1794561">
                  <a:extLst>
                    <a:ext uri="{9D8B030D-6E8A-4147-A177-3AD203B41FA5}">
                      <a16:colId xmlns:a16="http://schemas.microsoft.com/office/drawing/2014/main" val="3057847711"/>
                    </a:ext>
                  </a:extLst>
                </a:gridCol>
              </a:tblGrid>
              <a:tr h="30669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Initial Daily Dose(s)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Target Doses(s)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Mean Doses Achieved in Clinical Trials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References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775234"/>
                  </a:ext>
                </a:extLst>
              </a:tr>
              <a:tr h="306695">
                <a:tc gridSpan="5">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ACEi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151195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Captopril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6.25 mg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 mg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122.7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915670"/>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Enalapril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10–20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16.6 mg total daily</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498829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Fosinopril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162883"/>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Lisinopril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20–40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32.5–35.0 mg total daily </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12466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Perindopril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8–16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795381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Quinapril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8991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Ramipril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192740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Trandolapril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187274"/>
                  </a:ext>
                </a:extLst>
              </a:tr>
            </a:tbl>
          </a:graphicData>
        </a:graphic>
      </p:graphicFrame>
    </p:spTree>
    <p:extLst>
      <p:ext uri="{BB962C8B-B14F-4D97-AF65-F5344CB8AC3E}">
        <p14:creationId xmlns:p14="http://schemas.microsoft.com/office/powerpoint/2010/main" val="2363886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88</a:t>
            </a:fld>
            <a:endParaRPr lang="en-US" dirty="0"/>
          </a:p>
        </p:txBody>
      </p:sp>
      <p:sp>
        <p:nvSpPr>
          <p:cNvPr id="7" name="Subtitle 5">
            <a:extLst>
              <a:ext uri="{FF2B5EF4-FFF2-40B4-BE49-F238E27FC236}">
                <a16:creationId xmlns:a16="http://schemas.microsoft.com/office/drawing/2014/main" id="{78F02246-B888-45A2-AFFF-55CD74D7C0DC}"/>
              </a:ext>
            </a:extLst>
          </p:cNvPr>
          <p:cNvSpPr>
            <a:spLocks noGrp="1"/>
          </p:cNvSpPr>
          <p:nvPr>
            <p:ph type="subTitle" idx="1"/>
          </p:nvPr>
        </p:nvSpPr>
        <p:spPr>
          <a:xfrm>
            <a:off x="2514599" y="1143000"/>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8" name="Table 7">
            <a:extLst>
              <a:ext uri="{FF2B5EF4-FFF2-40B4-BE49-F238E27FC236}">
                <a16:creationId xmlns:a16="http://schemas.microsoft.com/office/drawing/2014/main" id="{8196F4F2-DEBC-4EE1-A4AE-3D93BB5DF648}"/>
              </a:ext>
            </a:extLst>
          </p:cNvPr>
          <p:cNvGraphicFramePr>
            <a:graphicFrameLocks noGrp="1"/>
          </p:cNvGraphicFramePr>
          <p:nvPr>
            <p:extLst>
              <p:ext uri="{D42A27DB-BD31-4B8C-83A1-F6EECF244321}">
                <p14:modId xmlns:p14="http://schemas.microsoft.com/office/powerpoint/2010/main" val="634291861"/>
              </p:ext>
            </p:extLst>
          </p:nvPr>
        </p:nvGraphicFramePr>
        <p:xfrm>
          <a:off x="1006474" y="2286000"/>
          <a:ext cx="12617451" cy="4985004"/>
        </p:xfrm>
        <a:graphic>
          <a:graphicData uri="http://schemas.openxmlformats.org/drawingml/2006/table">
            <a:tbl>
              <a:tblPr firstRow="1" firstCol="1" bandRow="1"/>
              <a:tblGrid>
                <a:gridCol w="2569426">
                  <a:extLst>
                    <a:ext uri="{9D8B030D-6E8A-4147-A177-3AD203B41FA5}">
                      <a16:colId xmlns:a16="http://schemas.microsoft.com/office/drawing/2014/main" val="4192959863"/>
                    </a:ext>
                  </a:extLst>
                </a:gridCol>
                <a:gridCol w="2816778">
                  <a:extLst>
                    <a:ext uri="{9D8B030D-6E8A-4147-A177-3AD203B41FA5}">
                      <a16:colId xmlns:a16="http://schemas.microsoft.com/office/drawing/2014/main" val="202134898"/>
                    </a:ext>
                  </a:extLst>
                </a:gridCol>
                <a:gridCol w="2718343">
                  <a:extLst>
                    <a:ext uri="{9D8B030D-6E8A-4147-A177-3AD203B41FA5}">
                      <a16:colId xmlns:a16="http://schemas.microsoft.com/office/drawing/2014/main" val="2506401218"/>
                    </a:ext>
                  </a:extLst>
                </a:gridCol>
                <a:gridCol w="2718343">
                  <a:extLst>
                    <a:ext uri="{9D8B030D-6E8A-4147-A177-3AD203B41FA5}">
                      <a16:colId xmlns:a16="http://schemas.microsoft.com/office/drawing/2014/main" val="1486298646"/>
                    </a:ext>
                  </a:extLst>
                </a:gridCol>
                <a:gridCol w="1794561">
                  <a:extLst>
                    <a:ext uri="{9D8B030D-6E8A-4147-A177-3AD203B41FA5}">
                      <a16:colId xmlns:a16="http://schemas.microsoft.com/office/drawing/2014/main" val="311530975"/>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ARB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2073625"/>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Candesartan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4–8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32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 mg total daily</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19384"/>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Losartan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50–150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129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24472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Valsartan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20–40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254 mg total daily</a:t>
                      </a:r>
                      <a:r>
                        <a:rPr lang="en-US" sz="1800" baseline="30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566606"/>
                  </a:ext>
                </a:extLst>
              </a:tr>
              <a:tr h="306695">
                <a:tc gridSpan="5">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ARNi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5216987"/>
                  </a:ext>
                </a:extLst>
              </a:tr>
              <a:tr h="1392251">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Sacubitril-valsartan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49 mg sacubitril and 51 mg valsartan twice daily</a:t>
                      </a: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(therapy may be initiated at 24 mg sacubitril and 26 mg valsartan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97 mg sacubitril and 103 mg valsartan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182 mg sacubitril and 193 mg valsartan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70084"/>
                  </a:ext>
                </a:extLst>
              </a:tr>
            </a:tbl>
          </a:graphicData>
        </a:graphic>
      </p:graphicFrame>
    </p:spTree>
    <p:extLst>
      <p:ext uri="{BB962C8B-B14F-4D97-AF65-F5344CB8AC3E}">
        <p14:creationId xmlns:p14="http://schemas.microsoft.com/office/powerpoint/2010/main" val="27033210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89</a:t>
            </a:fld>
            <a:endParaRPr lang="en-US" dirty="0"/>
          </a:p>
        </p:txBody>
      </p:sp>
      <p:sp>
        <p:nvSpPr>
          <p:cNvPr id="5" name="Subtitle 5">
            <a:extLst>
              <a:ext uri="{FF2B5EF4-FFF2-40B4-BE49-F238E27FC236}">
                <a16:creationId xmlns:a16="http://schemas.microsoft.com/office/drawing/2014/main" id="{8F6E3A39-3162-47C3-B42D-9FF9827306F5}"/>
              </a:ext>
            </a:extLst>
          </p:cNvPr>
          <p:cNvSpPr>
            <a:spLocks noGrp="1"/>
          </p:cNvSpPr>
          <p:nvPr>
            <p:ph type="subTitle" idx="1"/>
          </p:nvPr>
        </p:nvSpPr>
        <p:spPr>
          <a:xfrm>
            <a:off x="2514599" y="1143000"/>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6" name="Table 5">
            <a:extLst>
              <a:ext uri="{FF2B5EF4-FFF2-40B4-BE49-F238E27FC236}">
                <a16:creationId xmlns:a16="http://schemas.microsoft.com/office/drawing/2014/main" id="{13FBB687-E572-4F57-8F85-519C28C60555}"/>
              </a:ext>
            </a:extLst>
          </p:cNvPr>
          <p:cNvGraphicFramePr>
            <a:graphicFrameLocks noGrp="1"/>
          </p:cNvGraphicFramePr>
          <p:nvPr>
            <p:extLst>
              <p:ext uri="{D42A27DB-BD31-4B8C-83A1-F6EECF244321}">
                <p14:modId xmlns:p14="http://schemas.microsoft.com/office/powerpoint/2010/main" val="2539159461"/>
              </p:ext>
            </p:extLst>
          </p:nvPr>
        </p:nvGraphicFramePr>
        <p:xfrm>
          <a:off x="1006473" y="2362200"/>
          <a:ext cx="12617451" cy="4817872"/>
        </p:xfrm>
        <a:graphic>
          <a:graphicData uri="http://schemas.openxmlformats.org/drawingml/2006/table">
            <a:tbl>
              <a:tblPr firstRow="1" firstCol="1" bandRow="1"/>
              <a:tblGrid>
                <a:gridCol w="2569426">
                  <a:extLst>
                    <a:ext uri="{9D8B030D-6E8A-4147-A177-3AD203B41FA5}">
                      <a16:colId xmlns:a16="http://schemas.microsoft.com/office/drawing/2014/main" val="2501471008"/>
                    </a:ext>
                  </a:extLst>
                </a:gridCol>
                <a:gridCol w="2816778">
                  <a:extLst>
                    <a:ext uri="{9D8B030D-6E8A-4147-A177-3AD203B41FA5}">
                      <a16:colId xmlns:a16="http://schemas.microsoft.com/office/drawing/2014/main" val="1707809395"/>
                    </a:ext>
                  </a:extLst>
                </a:gridCol>
                <a:gridCol w="2718343">
                  <a:extLst>
                    <a:ext uri="{9D8B030D-6E8A-4147-A177-3AD203B41FA5}">
                      <a16:colId xmlns:a16="http://schemas.microsoft.com/office/drawing/2014/main" val="1172723365"/>
                    </a:ext>
                  </a:extLst>
                </a:gridCol>
                <a:gridCol w="2718343">
                  <a:extLst>
                    <a:ext uri="{9D8B030D-6E8A-4147-A177-3AD203B41FA5}">
                      <a16:colId xmlns:a16="http://schemas.microsoft.com/office/drawing/2014/main" val="2616307206"/>
                    </a:ext>
                  </a:extLst>
                </a:gridCol>
                <a:gridCol w="1794561">
                  <a:extLst>
                    <a:ext uri="{9D8B030D-6E8A-4147-A177-3AD203B41FA5}">
                      <a16:colId xmlns:a16="http://schemas.microsoft.com/office/drawing/2014/main" val="3018000395"/>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Beta blockers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4398834"/>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Bisoprolol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8.6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99639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Carvedilol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3.125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25–50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37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210249"/>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Carvedilol CR</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83613"/>
                  </a:ext>
                </a:extLst>
              </a:tr>
              <a:tr h="66854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Metoprolol succinate extended release (metoprolol CR/XL)</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12.5–25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159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48444"/>
                  </a:ext>
                </a:extLst>
              </a:tr>
              <a:tr h="306695">
                <a:tc gridSpan="5">
                  <a:txBody>
                    <a:bodyPr/>
                    <a:lstStyle/>
                    <a:p>
                      <a:pPr marL="0" marR="0" algn="just">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Mineralocorticoid receptor antagonists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4059513"/>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Spironolactone</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12.5–25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644853"/>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Eplerenone</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42.6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158907"/>
                  </a:ext>
                </a:extLst>
              </a:tr>
            </a:tbl>
          </a:graphicData>
        </a:graphic>
      </p:graphicFrame>
    </p:spTree>
    <p:extLst>
      <p:ext uri="{BB962C8B-B14F-4D97-AF65-F5344CB8AC3E}">
        <p14:creationId xmlns:p14="http://schemas.microsoft.com/office/powerpoint/2010/main" val="101620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876300" y="2209800"/>
            <a:ext cx="12877800" cy="1676400"/>
          </a:xfrm>
        </p:spPr>
        <p:txBody>
          <a:bodyPr/>
          <a:lstStyle/>
          <a:p>
            <a:r>
              <a:rPr lang="en-US" sz="3200" dirty="0"/>
              <a:t>5. Value statements were created for select recommendations where high-quality cost-effectiveness studies of the intervention have been published.</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3886200" y="1219200"/>
            <a:ext cx="6477000" cy="572937"/>
          </a:xfrm>
        </p:spPr>
        <p:txBody>
          <a:bodyPr/>
          <a:lstStyle/>
          <a:p>
            <a:r>
              <a:rPr lang="en-US" sz="3600" b="1" dirty="0"/>
              <a:t>Top 10 Take 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9</a:t>
            </a:fld>
            <a:endParaRPr lang="en-US" dirty="0"/>
          </a:p>
        </p:txBody>
      </p:sp>
    </p:spTree>
    <p:extLst>
      <p:ext uri="{BB962C8B-B14F-4D97-AF65-F5344CB8AC3E}">
        <p14:creationId xmlns:p14="http://schemas.microsoft.com/office/powerpoint/2010/main" val="2224793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90</a:t>
            </a:fld>
            <a:endParaRPr lang="en-US" dirty="0"/>
          </a:p>
        </p:txBody>
      </p:sp>
      <p:sp>
        <p:nvSpPr>
          <p:cNvPr id="3" name="Subtitle 5">
            <a:extLst>
              <a:ext uri="{FF2B5EF4-FFF2-40B4-BE49-F238E27FC236}">
                <a16:creationId xmlns:a16="http://schemas.microsoft.com/office/drawing/2014/main" id="{3EC45E48-C316-4AF1-9A32-4AC43B230DB7}"/>
              </a:ext>
            </a:extLst>
          </p:cNvPr>
          <p:cNvSpPr>
            <a:spLocks noGrp="1"/>
          </p:cNvSpPr>
          <p:nvPr>
            <p:ph type="subTitle" idx="1"/>
          </p:nvPr>
        </p:nvSpPr>
        <p:spPr>
          <a:xfrm>
            <a:off x="2514598" y="790956"/>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2" name="Table 1">
            <a:extLst>
              <a:ext uri="{FF2B5EF4-FFF2-40B4-BE49-F238E27FC236}">
                <a16:creationId xmlns:a16="http://schemas.microsoft.com/office/drawing/2014/main" id="{0328C51E-DD25-48ED-9420-4BF9841C7AA4}"/>
              </a:ext>
            </a:extLst>
          </p:cNvPr>
          <p:cNvGraphicFramePr>
            <a:graphicFrameLocks noGrp="1"/>
          </p:cNvGraphicFramePr>
          <p:nvPr>
            <p:extLst>
              <p:ext uri="{D42A27DB-BD31-4B8C-83A1-F6EECF244321}">
                <p14:modId xmlns:p14="http://schemas.microsoft.com/office/powerpoint/2010/main" val="3410744805"/>
              </p:ext>
            </p:extLst>
          </p:nvPr>
        </p:nvGraphicFramePr>
        <p:xfrm>
          <a:off x="1006473" y="1905000"/>
          <a:ext cx="12617451" cy="5533644"/>
        </p:xfrm>
        <a:graphic>
          <a:graphicData uri="http://schemas.openxmlformats.org/drawingml/2006/table">
            <a:tbl>
              <a:tblPr firstRow="1" firstCol="1" bandRow="1"/>
              <a:tblGrid>
                <a:gridCol w="2569426">
                  <a:extLst>
                    <a:ext uri="{9D8B030D-6E8A-4147-A177-3AD203B41FA5}">
                      <a16:colId xmlns:a16="http://schemas.microsoft.com/office/drawing/2014/main" val="2608059337"/>
                    </a:ext>
                  </a:extLst>
                </a:gridCol>
                <a:gridCol w="2816778">
                  <a:extLst>
                    <a:ext uri="{9D8B030D-6E8A-4147-A177-3AD203B41FA5}">
                      <a16:colId xmlns:a16="http://schemas.microsoft.com/office/drawing/2014/main" val="2210384158"/>
                    </a:ext>
                  </a:extLst>
                </a:gridCol>
                <a:gridCol w="2718343">
                  <a:extLst>
                    <a:ext uri="{9D8B030D-6E8A-4147-A177-3AD203B41FA5}">
                      <a16:colId xmlns:a16="http://schemas.microsoft.com/office/drawing/2014/main" val="3700814144"/>
                    </a:ext>
                  </a:extLst>
                </a:gridCol>
                <a:gridCol w="2718343">
                  <a:extLst>
                    <a:ext uri="{9D8B030D-6E8A-4147-A177-3AD203B41FA5}">
                      <a16:colId xmlns:a16="http://schemas.microsoft.com/office/drawing/2014/main" val="3496640692"/>
                    </a:ext>
                  </a:extLst>
                </a:gridCol>
                <a:gridCol w="1794561">
                  <a:extLst>
                    <a:ext uri="{9D8B030D-6E8A-4147-A177-3AD203B41FA5}">
                      <a16:colId xmlns:a16="http://schemas.microsoft.com/office/drawing/2014/main" val="2473019772"/>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SGLT2i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1823275"/>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Dapagliflozin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9.8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179291"/>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Empagliflozin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NR</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262381"/>
                  </a:ext>
                </a:extLst>
              </a:tr>
              <a:tr h="306695">
                <a:tc gridSpan="5">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Isosorbide dinitrate and hydralazine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2684468"/>
                  </a:ext>
                </a:extLst>
              </a:tr>
              <a:tr h="668547">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Fixed dose combination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 mg isosorbide dinitrate and 37.5 mg hydralazine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 mg isosorbide dinitrate and 75 mg hydralazine 3 times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90 mg isosorbide dinitrate and ~175 mg hydralazine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7505310"/>
                  </a:ext>
                </a:extLst>
              </a:tr>
              <a:tr h="1030399">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Isosorbide dinitrate and hydralazine</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20–30 mg isosorbide dinitrate and 25–50 mg hydralazine 3–4 times daily</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120 mg isosorbide dinitrate total daily in divided doses and 300 mg hydralazine total daily in divided doses</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998710"/>
                  </a:ext>
                </a:extLst>
              </a:tr>
            </a:tbl>
          </a:graphicData>
        </a:graphic>
      </p:graphicFrame>
    </p:spTree>
    <p:extLst>
      <p:ext uri="{BB962C8B-B14F-4D97-AF65-F5344CB8AC3E}">
        <p14:creationId xmlns:p14="http://schemas.microsoft.com/office/powerpoint/2010/main" val="30517753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91</a:t>
            </a:fld>
            <a:endParaRPr lang="en-US" dirty="0"/>
          </a:p>
        </p:txBody>
      </p:sp>
      <p:sp>
        <p:nvSpPr>
          <p:cNvPr id="5" name="Subtitle 5">
            <a:extLst>
              <a:ext uri="{FF2B5EF4-FFF2-40B4-BE49-F238E27FC236}">
                <a16:creationId xmlns:a16="http://schemas.microsoft.com/office/drawing/2014/main" id="{4BFB166B-8612-4C93-A359-95761BC747D4}"/>
              </a:ext>
            </a:extLst>
          </p:cNvPr>
          <p:cNvSpPr>
            <a:spLocks noGrp="1"/>
          </p:cNvSpPr>
          <p:nvPr>
            <p:ph type="subTitle" idx="1"/>
          </p:nvPr>
        </p:nvSpPr>
        <p:spPr>
          <a:xfrm>
            <a:off x="2514597" y="533400"/>
            <a:ext cx="9601200" cy="6096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14. Drugs Commonly Used for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(Stage C HF)</a:t>
            </a:r>
          </a:p>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a:t>
            </a:r>
            <a:r>
              <a:rPr lang="en-US" sz="2800" b="1" dirty="0" err="1">
                <a:latin typeface="Lub Dub Medium" panose="020B0603030403020204" pitchFamily="34" charset="0"/>
                <a:ea typeface="Calibri" panose="020F0502020204030204" pitchFamily="34" charset="0"/>
              </a:rPr>
              <a:t>c</a:t>
            </a:r>
            <a:r>
              <a:rPr lang="en-US" sz="2800" b="1" dirty="0" err="1">
                <a:effectLst/>
                <a:latin typeface="Lub Dub Medium" panose="020B0603030403020204" pitchFamily="34" charset="0"/>
                <a:ea typeface="Calibri" panose="020F0502020204030204" pitchFamily="34" charset="0"/>
              </a:rPr>
              <a:t>on’t</a:t>
            </a:r>
            <a:r>
              <a:rPr lang="en-US" sz="2800" b="1" dirty="0">
                <a:effectLst/>
                <a:latin typeface="Lub Dub Medium" panose="020B0603030403020204" pitchFamily="34" charset="0"/>
                <a:ea typeface="Calibri" panose="020F0502020204030204" pitchFamily="34" charset="0"/>
              </a:rPr>
              <a:t>.) </a:t>
            </a:r>
            <a:endParaRPr lang="en-US" dirty="0"/>
          </a:p>
        </p:txBody>
      </p:sp>
      <p:graphicFrame>
        <p:nvGraphicFramePr>
          <p:cNvPr id="6" name="Table 5">
            <a:extLst>
              <a:ext uri="{FF2B5EF4-FFF2-40B4-BE49-F238E27FC236}">
                <a16:creationId xmlns:a16="http://schemas.microsoft.com/office/drawing/2014/main" id="{51F726D0-9EEE-451C-8E9F-3EA905B25D5A}"/>
              </a:ext>
            </a:extLst>
          </p:cNvPr>
          <p:cNvGraphicFramePr>
            <a:graphicFrameLocks noGrp="1"/>
          </p:cNvGraphicFramePr>
          <p:nvPr>
            <p:extLst>
              <p:ext uri="{D42A27DB-BD31-4B8C-83A1-F6EECF244321}">
                <p14:modId xmlns:p14="http://schemas.microsoft.com/office/powerpoint/2010/main" val="3030628590"/>
              </p:ext>
            </p:extLst>
          </p:nvPr>
        </p:nvGraphicFramePr>
        <p:xfrm>
          <a:off x="1006471" y="1828800"/>
          <a:ext cx="12617451" cy="3971290"/>
        </p:xfrm>
        <a:graphic>
          <a:graphicData uri="http://schemas.openxmlformats.org/drawingml/2006/table">
            <a:tbl>
              <a:tblPr firstRow="1" firstCol="1" bandRow="1"/>
              <a:tblGrid>
                <a:gridCol w="2569426">
                  <a:extLst>
                    <a:ext uri="{9D8B030D-6E8A-4147-A177-3AD203B41FA5}">
                      <a16:colId xmlns:a16="http://schemas.microsoft.com/office/drawing/2014/main" val="4122850941"/>
                    </a:ext>
                  </a:extLst>
                </a:gridCol>
                <a:gridCol w="2816778">
                  <a:extLst>
                    <a:ext uri="{9D8B030D-6E8A-4147-A177-3AD203B41FA5}">
                      <a16:colId xmlns:a16="http://schemas.microsoft.com/office/drawing/2014/main" val="174903883"/>
                    </a:ext>
                  </a:extLst>
                </a:gridCol>
                <a:gridCol w="2718343">
                  <a:extLst>
                    <a:ext uri="{9D8B030D-6E8A-4147-A177-3AD203B41FA5}">
                      <a16:colId xmlns:a16="http://schemas.microsoft.com/office/drawing/2014/main" val="115392701"/>
                    </a:ext>
                  </a:extLst>
                </a:gridCol>
                <a:gridCol w="2718343">
                  <a:extLst>
                    <a:ext uri="{9D8B030D-6E8A-4147-A177-3AD203B41FA5}">
                      <a16:colId xmlns:a16="http://schemas.microsoft.com/office/drawing/2014/main" val="135352213"/>
                    </a:ext>
                  </a:extLst>
                </a:gridCol>
                <a:gridCol w="1794561">
                  <a:extLst>
                    <a:ext uri="{9D8B030D-6E8A-4147-A177-3AD203B41FA5}">
                      <a16:colId xmlns:a16="http://schemas.microsoft.com/office/drawing/2014/main" val="2446729490"/>
                    </a:ext>
                  </a:extLst>
                </a:gridCol>
              </a:tblGrid>
              <a:tr h="306695">
                <a:tc gridSpan="5">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Channel inhibitor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890200"/>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Ivabradine</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7.5 mg twice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12.8 total daily </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(25-27)</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164246"/>
                  </a:ext>
                </a:extLst>
              </a:tr>
              <a:tr h="306695">
                <a:tc gridSpan="5">
                  <a:txBody>
                    <a:bodyPr/>
                    <a:lstStyle/>
                    <a:p>
                      <a:pPr marL="82550" marR="0" indent="-8255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Soluble guanylate cyclase stimulator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1802462"/>
                  </a:ext>
                </a:extLst>
              </a:tr>
              <a:tr h="30669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Vericiguat</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mg once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9.2 mg total daily</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054079"/>
                  </a:ext>
                </a:extLst>
              </a:tr>
              <a:tr h="1030399">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Digoxin</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0.125–0.25 mg daily (modified according to monogram)</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Individualized variable dose to achieve serum digoxin concentration 0.5–&lt;0.9 ng/mL </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7847" marR="678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0" marR="0" indent="-8255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(29, 30)</a:t>
                      </a:r>
                    </a:p>
                  </a:txBody>
                  <a:tcPr marL="67847" marR="678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66469"/>
                  </a:ext>
                </a:extLst>
              </a:tr>
            </a:tbl>
          </a:graphicData>
        </a:graphic>
      </p:graphicFrame>
      <p:sp>
        <p:nvSpPr>
          <p:cNvPr id="8" name="TextBox 7">
            <a:extLst>
              <a:ext uri="{FF2B5EF4-FFF2-40B4-BE49-F238E27FC236}">
                <a16:creationId xmlns:a16="http://schemas.microsoft.com/office/drawing/2014/main" id="{8C015880-F1E7-450B-A7F3-B947CC8F109E}"/>
              </a:ext>
            </a:extLst>
          </p:cNvPr>
          <p:cNvSpPr txBox="1"/>
          <p:nvPr/>
        </p:nvSpPr>
        <p:spPr>
          <a:xfrm>
            <a:off x="1006471" y="6151402"/>
            <a:ext cx="3962400" cy="1384995"/>
          </a:xfrm>
          <a:prstGeom prst="rect">
            <a:avLst/>
          </a:prstGeom>
          <a:noFill/>
        </p:spPr>
        <p:txBody>
          <a:bodyPr wrap="square">
            <a:spAutoFit/>
          </a:bodyPr>
          <a:lstStyle/>
          <a:p>
            <a:pPr marL="0" marR="0">
              <a:spcBef>
                <a:spcPts val="0"/>
              </a:spcBef>
              <a:spcAft>
                <a:spcPts val="0"/>
              </a:spcAft>
            </a:pPr>
            <a:r>
              <a:rPr lang="en-US" sz="1200" b="1" dirty="0">
                <a:effectLst/>
                <a:latin typeface="Lub Dub Medium" panose="020B0603030403020204" pitchFamily="34" charset="0"/>
                <a:ea typeface="Times New Roman" panose="02020603050405020304" pitchFamily="18" charset="0"/>
              </a:rPr>
              <a:t>ACE indicates angiotensin-converting enzyme; ARB, angiotensin receptor blocker; CR, controlled release; CR/XL, controlled release/extended release; HF, heart failure; </a:t>
            </a:r>
            <a:r>
              <a:rPr lang="en-US" sz="1200" b="1" dirty="0" err="1">
                <a:effectLst/>
                <a:latin typeface="Lub Dub Medium" panose="020B0603030403020204" pitchFamily="34" charset="0"/>
                <a:ea typeface="Times New Roman" panose="02020603050405020304" pitchFamily="18" charset="0"/>
              </a:rPr>
              <a:t>HFrEF</a:t>
            </a:r>
            <a:r>
              <a:rPr lang="en-US" sz="1200" b="1" dirty="0">
                <a:effectLst/>
                <a:latin typeface="Lub Dub Medium" panose="020B0603030403020204" pitchFamily="34" charset="0"/>
                <a:ea typeface="Times New Roman" panose="02020603050405020304" pitchFamily="18" charset="0"/>
              </a:rPr>
              <a:t>, heart failure with reduced ejection fraction; NA, not applicable; NR, not reported; and SGLT2i, sodium glucose cotransporter 2 inhibitor. </a:t>
            </a:r>
          </a:p>
        </p:txBody>
      </p:sp>
    </p:spTree>
    <p:extLst>
      <p:ext uri="{BB962C8B-B14F-4D97-AF65-F5344CB8AC3E}">
        <p14:creationId xmlns:p14="http://schemas.microsoft.com/office/powerpoint/2010/main" val="5513044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92</a:t>
            </a:fld>
            <a:endParaRPr lang="en-US" dirty="0"/>
          </a:p>
        </p:txBody>
      </p:sp>
      <p:sp>
        <p:nvSpPr>
          <p:cNvPr id="5" name="Subtitle 5">
            <a:extLst>
              <a:ext uri="{FF2B5EF4-FFF2-40B4-BE49-F238E27FC236}">
                <a16:creationId xmlns:a16="http://schemas.microsoft.com/office/drawing/2014/main" id="{7019A2F8-8BC5-4E80-B896-0EAF53B7A9CA}"/>
              </a:ext>
            </a:extLst>
          </p:cNvPr>
          <p:cNvSpPr>
            <a:spLocks noGrp="1"/>
          </p:cNvSpPr>
          <p:nvPr>
            <p:ph type="subTitle" idx="1"/>
          </p:nvPr>
        </p:nvSpPr>
        <p:spPr>
          <a:xfrm>
            <a:off x="2438396" y="1072320"/>
            <a:ext cx="9753603" cy="838200"/>
          </a:xfrm>
        </p:spPr>
        <p:txBody>
          <a:bodyPr/>
          <a:lstStyle/>
          <a:p>
            <a:pPr marL="0" marR="0" algn="ctr">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Table 15. Benefits of Evidence-Based Therapies for Patients With </a:t>
            </a:r>
            <a:r>
              <a:rPr lang="en-US" sz="2800" b="1" dirty="0" err="1">
                <a:effectLst/>
                <a:latin typeface="Lub Dub Medium" panose="020B0603030403020204" pitchFamily="34" charset="0"/>
                <a:ea typeface="Calibri" panose="020F0502020204030204" pitchFamily="34" charset="0"/>
              </a:rPr>
              <a:t>HFrEF</a:t>
            </a:r>
            <a:endParaRPr lang="en-US" dirty="0"/>
          </a:p>
        </p:txBody>
      </p:sp>
      <p:graphicFrame>
        <p:nvGraphicFramePr>
          <p:cNvPr id="3" name="Table 2">
            <a:extLst>
              <a:ext uri="{FF2B5EF4-FFF2-40B4-BE49-F238E27FC236}">
                <a16:creationId xmlns:a16="http://schemas.microsoft.com/office/drawing/2014/main" id="{FDE20830-1F07-4B8B-9599-647192B01B6C}"/>
              </a:ext>
            </a:extLst>
          </p:cNvPr>
          <p:cNvGraphicFramePr>
            <a:graphicFrameLocks noGrp="1"/>
          </p:cNvGraphicFramePr>
          <p:nvPr>
            <p:extLst>
              <p:ext uri="{D42A27DB-BD31-4B8C-83A1-F6EECF244321}">
                <p14:modId xmlns:p14="http://schemas.microsoft.com/office/powerpoint/2010/main" val="1210905749"/>
              </p:ext>
            </p:extLst>
          </p:nvPr>
        </p:nvGraphicFramePr>
        <p:xfrm>
          <a:off x="1006473" y="2209800"/>
          <a:ext cx="12617450" cy="4109280"/>
        </p:xfrm>
        <a:graphic>
          <a:graphicData uri="http://schemas.openxmlformats.org/drawingml/2006/table">
            <a:tbl>
              <a:tblPr firstRow="1" firstCol="1" bandRow="1"/>
              <a:tblGrid>
                <a:gridCol w="2975195">
                  <a:extLst>
                    <a:ext uri="{9D8B030D-6E8A-4147-A177-3AD203B41FA5}">
                      <a16:colId xmlns:a16="http://schemas.microsoft.com/office/drawing/2014/main" val="3327876505"/>
                    </a:ext>
                  </a:extLst>
                </a:gridCol>
                <a:gridCol w="2573960">
                  <a:extLst>
                    <a:ext uri="{9D8B030D-6E8A-4147-A177-3AD203B41FA5}">
                      <a16:colId xmlns:a16="http://schemas.microsoft.com/office/drawing/2014/main" val="3770645335"/>
                    </a:ext>
                  </a:extLst>
                </a:gridCol>
                <a:gridCol w="2404886">
                  <a:extLst>
                    <a:ext uri="{9D8B030D-6E8A-4147-A177-3AD203B41FA5}">
                      <a16:colId xmlns:a16="http://schemas.microsoft.com/office/drawing/2014/main" val="3303062763"/>
                    </a:ext>
                  </a:extLst>
                </a:gridCol>
                <a:gridCol w="2407409">
                  <a:extLst>
                    <a:ext uri="{9D8B030D-6E8A-4147-A177-3AD203B41FA5}">
                      <a16:colId xmlns:a16="http://schemas.microsoft.com/office/drawing/2014/main" val="3025142131"/>
                    </a:ext>
                  </a:extLst>
                </a:gridCol>
                <a:gridCol w="2256000">
                  <a:extLst>
                    <a:ext uri="{9D8B030D-6E8A-4147-A177-3AD203B41FA5}">
                      <a16:colId xmlns:a16="http://schemas.microsoft.com/office/drawing/2014/main" val="3017498722"/>
                    </a:ext>
                  </a:extLst>
                </a:gridCol>
              </a:tblGrid>
              <a:tr h="0">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Evidence-Based Therapy</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Relative Risk Reduction in All-Cause Mortality in Pivotal RCTs,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NNT to Prevent All-Cause Mortality Over Time*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NNT for All-Cause Mortality (Standardized to 12 mo)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NNT for All- Cause Mortality (Standardized to 36 mo)</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599810"/>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ACEi or ARB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 over 42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878459"/>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ARNi†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36 over 27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017012"/>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Beta blocker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over 12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949759"/>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Mineralocorticoid receptor antagonist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 over 24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675257"/>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SGLT2i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43 over 18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49551"/>
                  </a:ext>
                </a:extLst>
              </a:tr>
              <a:tr h="0">
                <a:tc>
                  <a:txBody>
                    <a:bodyPr/>
                    <a:lstStyle/>
                    <a:p>
                      <a:pPr marL="0" marR="0">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Hydralazine or nitrate‡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 over 10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015164"/>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CRT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12 over 24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397461"/>
                  </a:ext>
                </a:extLst>
              </a:tr>
              <a:tr h="0">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ICD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14 over 60 mo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712586"/>
                  </a:ext>
                </a:extLst>
              </a:tr>
            </a:tbl>
          </a:graphicData>
        </a:graphic>
      </p:graphicFrame>
      <p:sp>
        <p:nvSpPr>
          <p:cNvPr id="7" name="TextBox 6">
            <a:extLst>
              <a:ext uri="{FF2B5EF4-FFF2-40B4-BE49-F238E27FC236}">
                <a16:creationId xmlns:a16="http://schemas.microsoft.com/office/drawing/2014/main" id="{F3C448DD-E7FA-4BA4-97DE-0FA4E798950F}"/>
              </a:ext>
            </a:extLst>
          </p:cNvPr>
          <p:cNvSpPr txBox="1"/>
          <p:nvPr/>
        </p:nvSpPr>
        <p:spPr>
          <a:xfrm>
            <a:off x="1006473" y="6477000"/>
            <a:ext cx="5181600" cy="1015663"/>
          </a:xfrm>
          <a:prstGeom prst="rect">
            <a:avLst/>
          </a:prstGeom>
          <a:noFill/>
        </p:spPr>
        <p:txBody>
          <a:bodyPr wrap="square">
            <a:spAutoFit/>
          </a:bodyPr>
          <a:lstStyle/>
          <a:p>
            <a:pPr marL="0" marR="0">
              <a:spcBef>
                <a:spcPts val="0"/>
              </a:spcBef>
              <a:spcAft>
                <a:spcPts val="0"/>
              </a:spcAft>
            </a:pPr>
            <a:r>
              <a:rPr lang="en-US" sz="1200" b="1" dirty="0" err="1">
                <a:effectLst/>
                <a:latin typeface="Lub Dub Medium" panose="020B0603030403020204" pitchFamily="34" charset="0"/>
                <a:ea typeface="Times New Roman" panose="02020603050405020304" pitchFamily="18" charset="0"/>
              </a:rPr>
              <a:t>ACEi</a:t>
            </a:r>
            <a:r>
              <a:rPr lang="en-US" sz="1200" b="1" dirty="0">
                <a:effectLst/>
                <a:latin typeface="Lub Dub Medium" panose="020B0603030403020204" pitchFamily="34" charset="0"/>
                <a:ea typeface="Times New Roman" panose="02020603050405020304" pitchFamily="18" charset="0"/>
              </a:rPr>
              <a:t> indicates angiotensin-converting enzyme inhibitor; ARB, angiotensin receptor blocker; </a:t>
            </a:r>
            <a:r>
              <a:rPr lang="en-US" sz="1200" b="1" dirty="0" err="1">
                <a:effectLst/>
                <a:latin typeface="Lub Dub Medium" panose="020B0603030403020204" pitchFamily="34" charset="0"/>
                <a:ea typeface="Times New Roman" panose="02020603050405020304" pitchFamily="18" charset="0"/>
              </a:rPr>
              <a:t>ARNi</a:t>
            </a:r>
            <a:r>
              <a:rPr lang="en-US" sz="1200" b="1" dirty="0">
                <a:effectLst/>
                <a:latin typeface="Lub Dub Medium" panose="020B0603030403020204" pitchFamily="34" charset="0"/>
                <a:ea typeface="Times New Roman" panose="02020603050405020304" pitchFamily="18" charset="0"/>
              </a:rPr>
              <a:t>, angiotensin receptor </a:t>
            </a:r>
            <a:r>
              <a:rPr lang="en-US" sz="1200" b="1" dirty="0" err="1">
                <a:effectLst/>
                <a:latin typeface="Lub Dub Medium" panose="020B0603030403020204" pitchFamily="34" charset="0"/>
                <a:ea typeface="Times New Roman" panose="02020603050405020304" pitchFamily="18" charset="0"/>
              </a:rPr>
              <a:t>neprilysin</a:t>
            </a:r>
            <a:r>
              <a:rPr lang="en-US" sz="1200" b="1" dirty="0">
                <a:effectLst/>
                <a:latin typeface="Lub Dub Medium" panose="020B0603030403020204" pitchFamily="34" charset="0"/>
                <a:ea typeface="Times New Roman" panose="02020603050405020304" pitchFamily="18" charset="0"/>
              </a:rPr>
              <a:t> inhibitor; CRT, cardiac resynchronization therapy; ICD, implantable cardioverter-defibrillator; SGLT2i, sodium-glucose cotransporter-2 inhibitor; and NNT, number needed to treat.</a:t>
            </a:r>
          </a:p>
        </p:txBody>
      </p:sp>
      <p:sp>
        <p:nvSpPr>
          <p:cNvPr id="8" name="TextBox 7">
            <a:extLst>
              <a:ext uri="{FF2B5EF4-FFF2-40B4-BE49-F238E27FC236}">
                <a16:creationId xmlns:a16="http://schemas.microsoft.com/office/drawing/2014/main" id="{18F9106D-F6D1-4A35-9030-5EAB1430DAB6}"/>
              </a:ext>
            </a:extLst>
          </p:cNvPr>
          <p:cNvSpPr txBox="1"/>
          <p:nvPr/>
        </p:nvSpPr>
        <p:spPr>
          <a:xfrm>
            <a:off x="7003406" y="6477000"/>
            <a:ext cx="6619527" cy="1015663"/>
          </a:xfrm>
          <a:prstGeom prst="rect">
            <a:avLst/>
          </a:prstGeom>
          <a:noFill/>
        </p:spPr>
        <p:txBody>
          <a:bodyPr wrap="square">
            <a:spAutoFit/>
          </a:bodyPr>
          <a:lstStyle/>
          <a:p>
            <a:r>
              <a:rPr lang="en-US" sz="1200" dirty="0">
                <a:latin typeface="Lub Dub Medium" panose="020B0603030403020204" pitchFamily="34" charset="0"/>
              </a:rPr>
              <a:t>*Median duration follow-up in the respective clinical trial.</a:t>
            </a:r>
          </a:p>
          <a:p>
            <a:r>
              <a:rPr lang="en-US" sz="1200" dirty="0">
                <a:latin typeface="Lub Dub Medium" panose="020B0603030403020204" pitchFamily="34" charset="0"/>
              </a:rPr>
              <a:t>†Benefit of </a:t>
            </a:r>
            <a:r>
              <a:rPr lang="en-US" sz="1200" dirty="0" err="1">
                <a:latin typeface="Lub Dub Medium" panose="020B0603030403020204" pitchFamily="34" charset="0"/>
              </a:rPr>
              <a:t>ARNi</a:t>
            </a:r>
            <a:r>
              <a:rPr lang="en-US" sz="1200" dirty="0">
                <a:latin typeface="Lub Dub Medium" panose="020B0603030403020204" pitchFamily="34" charset="0"/>
              </a:rPr>
              <a:t> therapy incremental to that achieved with </a:t>
            </a:r>
            <a:r>
              <a:rPr lang="en-US" sz="1200" dirty="0" err="1">
                <a:latin typeface="Lub Dub Medium" panose="020B0603030403020204" pitchFamily="34" charset="0"/>
              </a:rPr>
              <a:t>ACEi</a:t>
            </a:r>
            <a:r>
              <a:rPr lang="en-US" sz="1200" dirty="0">
                <a:latin typeface="Lub Dub Medium" panose="020B0603030403020204" pitchFamily="34" charset="0"/>
              </a:rPr>
              <a:t> therapy. For the other medications shown, the benefits are based on comparisons to placebo control.</a:t>
            </a:r>
          </a:p>
          <a:p>
            <a:r>
              <a:rPr lang="en-US" sz="1200" dirty="0">
                <a:latin typeface="Lub Dub Medium" panose="020B0603030403020204" pitchFamily="34" charset="0"/>
              </a:rPr>
              <a:t>‡Benefit of hydralazine-nitrate therapy was limited to African American patients in this trial.</a:t>
            </a:r>
          </a:p>
        </p:txBody>
      </p:sp>
    </p:spTree>
    <p:extLst>
      <p:ext uri="{BB962C8B-B14F-4D97-AF65-F5344CB8AC3E}">
        <p14:creationId xmlns:p14="http://schemas.microsoft.com/office/powerpoint/2010/main" val="9097610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93</a:t>
            </a:fld>
            <a:endParaRPr lang="en-US" dirty="0"/>
          </a:p>
        </p:txBody>
      </p:sp>
      <p:sp>
        <p:nvSpPr>
          <p:cNvPr id="3" name="Subtitle 1">
            <a:extLst>
              <a:ext uri="{FF2B5EF4-FFF2-40B4-BE49-F238E27FC236}">
                <a16:creationId xmlns:a16="http://schemas.microsoft.com/office/drawing/2014/main" id="{8C27A7A3-A882-432B-B6A3-1C84647EFF86}"/>
              </a:ext>
            </a:extLst>
          </p:cNvPr>
          <p:cNvSpPr>
            <a:spLocks noGrp="1"/>
          </p:cNvSpPr>
          <p:nvPr>
            <p:ph type="subTitle" idx="1"/>
          </p:nvPr>
        </p:nvSpPr>
        <p:spPr>
          <a:xfrm>
            <a:off x="2552699" y="914400"/>
            <a:ext cx="9525000" cy="609600"/>
          </a:xfrm>
        </p:spPr>
        <p:txBody>
          <a:bodyPr/>
          <a:lstStyle/>
          <a:p>
            <a:pPr algn="ctr"/>
            <a:r>
              <a:rPr lang="en-US" sz="3600" b="1" dirty="0"/>
              <a:t>Management of Stage C HF: Ivabradine</a:t>
            </a:r>
          </a:p>
        </p:txBody>
      </p:sp>
      <p:graphicFrame>
        <p:nvGraphicFramePr>
          <p:cNvPr id="2" name="Table 1">
            <a:extLst>
              <a:ext uri="{FF2B5EF4-FFF2-40B4-BE49-F238E27FC236}">
                <a16:creationId xmlns:a16="http://schemas.microsoft.com/office/drawing/2014/main" id="{DD7B4E6A-1801-4BFA-9B0C-8148FCB4F95D}"/>
              </a:ext>
            </a:extLst>
          </p:cNvPr>
          <p:cNvGraphicFramePr>
            <a:graphicFrameLocks noGrp="1"/>
          </p:cNvGraphicFramePr>
          <p:nvPr>
            <p:extLst>
              <p:ext uri="{D42A27DB-BD31-4B8C-83A1-F6EECF244321}">
                <p14:modId xmlns:p14="http://schemas.microsoft.com/office/powerpoint/2010/main" val="2532732460"/>
              </p:ext>
            </p:extLst>
          </p:nvPr>
        </p:nvGraphicFramePr>
        <p:xfrm>
          <a:off x="1935162" y="1828800"/>
          <a:ext cx="10760075" cy="5012907"/>
        </p:xfrm>
        <a:graphic>
          <a:graphicData uri="http://schemas.openxmlformats.org/drawingml/2006/table">
            <a:tbl>
              <a:tblPr firstRow="1" firstCol="1" bandRow="1"/>
              <a:tblGrid>
                <a:gridCol w="1455942">
                  <a:extLst>
                    <a:ext uri="{9D8B030D-6E8A-4147-A177-3AD203B41FA5}">
                      <a16:colId xmlns:a16="http://schemas.microsoft.com/office/drawing/2014/main" val="1857641148"/>
                    </a:ext>
                  </a:extLst>
                </a:gridCol>
                <a:gridCol w="1306703">
                  <a:extLst>
                    <a:ext uri="{9D8B030D-6E8A-4147-A177-3AD203B41FA5}">
                      <a16:colId xmlns:a16="http://schemas.microsoft.com/office/drawing/2014/main" val="1930557083"/>
                    </a:ext>
                  </a:extLst>
                </a:gridCol>
                <a:gridCol w="7997430">
                  <a:extLst>
                    <a:ext uri="{9D8B030D-6E8A-4147-A177-3AD203B41FA5}">
                      <a16:colId xmlns:a16="http://schemas.microsoft.com/office/drawing/2014/main" val="24174977"/>
                    </a:ext>
                  </a:extLst>
                </a:gridCol>
              </a:tblGrid>
              <a:tr h="1435103">
                <a:tc gridSpan="3">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the Management of Stage C HF: Ivabradine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02404555"/>
                  </a:ext>
                </a:extLst>
              </a:tr>
              <a:tr h="405166">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10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9267062"/>
                  </a:ext>
                </a:extLst>
              </a:tr>
              <a:tr h="3112730">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10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symptomatic (NYHA class II to III) stable chronic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(LVEF ≤35%) who are receiving GDMT, including a beta blocker at maximum tolerated dose, and who are in sinus rhythm with a heart rate of ≥70 bpm  at rest, ivabradine can be beneficial to reduce HF hospitalizations and cardiovascular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01298"/>
                  </a:ext>
                </a:extLst>
              </a:tr>
            </a:tbl>
          </a:graphicData>
        </a:graphic>
      </p:graphicFrame>
    </p:spTree>
    <p:extLst>
      <p:ext uri="{BB962C8B-B14F-4D97-AF65-F5344CB8AC3E}">
        <p14:creationId xmlns:p14="http://schemas.microsoft.com/office/powerpoint/2010/main" val="21807690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94</a:t>
            </a:fld>
            <a:endParaRPr lang="en-US" dirty="0"/>
          </a:p>
        </p:txBody>
      </p:sp>
      <p:sp>
        <p:nvSpPr>
          <p:cNvPr id="3" name="Subtitle 1">
            <a:extLst>
              <a:ext uri="{FF2B5EF4-FFF2-40B4-BE49-F238E27FC236}">
                <a16:creationId xmlns:a16="http://schemas.microsoft.com/office/drawing/2014/main" id="{66325A5B-6F67-44AF-81B3-21B66F7C47A3}"/>
              </a:ext>
            </a:extLst>
          </p:cNvPr>
          <p:cNvSpPr>
            <a:spLocks noGrp="1"/>
          </p:cNvSpPr>
          <p:nvPr>
            <p:ph type="subTitle" idx="1"/>
          </p:nvPr>
        </p:nvSpPr>
        <p:spPr>
          <a:xfrm>
            <a:off x="2495549" y="1066800"/>
            <a:ext cx="9639301" cy="1066800"/>
          </a:xfrm>
        </p:spPr>
        <p:txBody>
          <a:bodyPr/>
          <a:lstStyle/>
          <a:p>
            <a:pPr algn="ctr"/>
            <a:r>
              <a:rPr lang="en-US" sz="3600" b="1" dirty="0"/>
              <a:t>Pharmacological Treatment for Stage C </a:t>
            </a:r>
            <a:r>
              <a:rPr lang="en-US" sz="3600" b="1" dirty="0" err="1"/>
              <a:t>HFrEF</a:t>
            </a:r>
            <a:r>
              <a:rPr lang="en-US" sz="3600" b="1" dirty="0"/>
              <a:t> (Digoxin) </a:t>
            </a:r>
          </a:p>
        </p:txBody>
      </p:sp>
      <p:graphicFrame>
        <p:nvGraphicFramePr>
          <p:cNvPr id="2" name="Table 1">
            <a:extLst>
              <a:ext uri="{FF2B5EF4-FFF2-40B4-BE49-F238E27FC236}">
                <a16:creationId xmlns:a16="http://schemas.microsoft.com/office/drawing/2014/main" id="{4930726E-BC24-4D7E-A375-B6E4F71807DA}"/>
              </a:ext>
            </a:extLst>
          </p:cNvPr>
          <p:cNvGraphicFramePr>
            <a:graphicFrameLocks noGrp="1"/>
          </p:cNvGraphicFramePr>
          <p:nvPr>
            <p:extLst>
              <p:ext uri="{D42A27DB-BD31-4B8C-83A1-F6EECF244321}">
                <p14:modId xmlns:p14="http://schemas.microsoft.com/office/powerpoint/2010/main" val="3883702209"/>
              </p:ext>
            </p:extLst>
          </p:nvPr>
        </p:nvGraphicFramePr>
        <p:xfrm>
          <a:off x="1895475" y="2590800"/>
          <a:ext cx="10839450" cy="3962400"/>
        </p:xfrm>
        <a:graphic>
          <a:graphicData uri="http://schemas.openxmlformats.org/drawingml/2006/table">
            <a:tbl>
              <a:tblPr firstRow="1" firstCol="1" bandRow="1"/>
              <a:tblGrid>
                <a:gridCol w="975550">
                  <a:extLst>
                    <a:ext uri="{9D8B030D-6E8A-4147-A177-3AD203B41FA5}">
                      <a16:colId xmlns:a16="http://schemas.microsoft.com/office/drawing/2014/main" val="2924057170"/>
                    </a:ext>
                  </a:extLst>
                </a:gridCol>
                <a:gridCol w="1034084">
                  <a:extLst>
                    <a:ext uri="{9D8B030D-6E8A-4147-A177-3AD203B41FA5}">
                      <a16:colId xmlns:a16="http://schemas.microsoft.com/office/drawing/2014/main" val="2560277483"/>
                    </a:ext>
                  </a:extLst>
                </a:gridCol>
                <a:gridCol w="8829816">
                  <a:extLst>
                    <a:ext uri="{9D8B030D-6E8A-4147-A177-3AD203B41FA5}">
                      <a16:colId xmlns:a16="http://schemas.microsoft.com/office/drawing/2014/main" val="3203622384"/>
                    </a:ext>
                  </a:extLst>
                </a:gridCol>
              </a:tblGrid>
              <a:tr h="1611529">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 for the Pharmacological Treatment for Stage C HFrEF (Digoxin)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48658474"/>
                  </a:ext>
                </a:extLst>
              </a:tr>
              <a:tr h="739342">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732289"/>
                  </a:ext>
                </a:extLst>
              </a:tr>
              <a:tr h="161152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14" marR="653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symptomatic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despite GDMT (or who are unable to tolerate GDMT), digoxin might be considered to decrease hospitalizations for HF.</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269936"/>
                  </a:ext>
                </a:extLst>
              </a:tr>
            </a:tbl>
          </a:graphicData>
        </a:graphic>
      </p:graphicFrame>
    </p:spTree>
    <p:extLst>
      <p:ext uri="{BB962C8B-B14F-4D97-AF65-F5344CB8AC3E}">
        <p14:creationId xmlns:p14="http://schemas.microsoft.com/office/powerpoint/2010/main" val="70054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95</a:t>
            </a:fld>
            <a:endParaRPr lang="en-US" dirty="0"/>
          </a:p>
        </p:txBody>
      </p:sp>
      <p:sp>
        <p:nvSpPr>
          <p:cNvPr id="3" name="Subtitle 1">
            <a:extLst>
              <a:ext uri="{FF2B5EF4-FFF2-40B4-BE49-F238E27FC236}">
                <a16:creationId xmlns:a16="http://schemas.microsoft.com/office/drawing/2014/main" id="{D2D85500-8467-4D46-8DA5-85C647A89AE5}"/>
              </a:ext>
            </a:extLst>
          </p:cNvPr>
          <p:cNvSpPr>
            <a:spLocks noGrp="1"/>
          </p:cNvSpPr>
          <p:nvPr>
            <p:ph type="subTitle" idx="1"/>
          </p:nvPr>
        </p:nvSpPr>
        <p:spPr>
          <a:xfrm>
            <a:off x="2047874" y="914400"/>
            <a:ext cx="10534651" cy="1219200"/>
          </a:xfrm>
        </p:spPr>
        <p:txBody>
          <a:bodyPr/>
          <a:lstStyle/>
          <a:p>
            <a:pPr algn="ctr"/>
            <a:r>
              <a:rPr lang="en-US" sz="3600" b="1" dirty="0"/>
              <a:t>Pharmacological Treatment for Stage C </a:t>
            </a:r>
            <a:r>
              <a:rPr lang="en-US" sz="3600" b="1" dirty="0" err="1"/>
              <a:t>HFrEF</a:t>
            </a:r>
            <a:r>
              <a:rPr lang="en-US" sz="3600" b="1" dirty="0"/>
              <a:t>: Soluble Guanylyl Cyclase Stimulators </a:t>
            </a:r>
          </a:p>
        </p:txBody>
      </p:sp>
      <p:graphicFrame>
        <p:nvGraphicFramePr>
          <p:cNvPr id="2" name="Table 1">
            <a:extLst>
              <a:ext uri="{FF2B5EF4-FFF2-40B4-BE49-F238E27FC236}">
                <a16:creationId xmlns:a16="http://schemas.microsoft.com/office/drawing/2014/main" id="{D33FD86E-2E4A-4B94-A6A3-5D5E515937F4}"/>
              </a:ext>
            </a:extLst>
          </p:cNvPr>
          <p:cNvGraphicFramePr>
            <a:graphicFrameLocks noGrp="1"/>
          </p:cNvGraphicFramePr>
          <p:nvPr>
            <p:extLst>
              <p:ext uri="{D42A27DB-BD31-4B8C-83A1-F6EECF244321}">
                <p14:modId xmlns:p14="http://schemas.microsoft.com/office/powerpoint/2010/main" val="513004887"/>
              </p:ext>
            </p:extLst>
          </p:nvPr>
        </p:nvGraphicFramePr>
        <p:xfrm>
          <a:off x="2047874" y="2362200"/>
          <a:ext cx="10534651" cy="4648200"/>
        </p:xfrm>
        <a:graphic>
          <a:graphicData uri="http://schemas.openxmlformats.org/drawingml/2006/table">
            <a:tbl>
              <a:tblPr firstRow="1" firstCol="1" bandRow="1"/>
              <a:tblGrid>
                <a:gridCol w="1106139">
                  <a:extLst>
                    <a:ext uri="{9D8B030D-6E8A-4147-A177-3AD203B41FA5}">
                      <a16:colId xmlns:a16="http://schemas.microsoft.com/office/drawing/2014/main" val="479846834"/>
                    </a:ext>
                  </a:extLst>
                </a:gridCol>
                <a:gridCol w="1184094">
                  <a:extLst>
                    <a:ext uri="{9D8B030D-6E8A-4147-A177-3AD203B41FA5}">
                      <a16:colId xmlns:a16="http://schemas.microsoft.com/office/drawing/2014/main" val="1778692437"/>
                    </a:ext>
                  </a:extLst>
                </a:gridCol>
                <a:gridCol w="8244418">
                  <a:extLst>
                    <a:ext uri="{9D8B030D-6E8A-4147-A177-3AD203B41FA5}">
                      <a16:colId xmlns:a16="http://schemas.microsoft.com/office/drawing/2014/main" val="3793351319"/>
                    </a:ext>
                  </a:extLst>
                </a:gridCol>
              </a:tblGrid>
              <a:tr h="1688908">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Recommendation for Pharmacological Treatment for Stage C HFrEF: Soluble Guanylyl Cyclase Stimulators</a:t>
                      </a:r>
                      <a:endParaRPr lang="en-US" sz="180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rPr>
                        <a:t>Referenced studies that support the recommendation are summarized in the Online Data Supplements.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1457791"/>
                  </a:ext>
                </a:extLst>
              </a:tr>
              <a:tr h="67730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672334"/>
                  </a:ext>
                </a:extLst>
              </a:tr>
              <a:tr h="228198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Times New Roman" panose="02020603050405020304" pitchFamily="18" charset="0"/>
                        </a:rPr>
                        <a:t>In selected high-risk patients with </a:t>
                      </a:r>
                      <a:r>
                        <a:rPr lang="en-US" sz="1800" b="1" u="none" strike="noStrike" dirty="0" err="1">
                          <a:solidFill>
                            <a:srgbClr val="000000"/>
                          </a:solidFill>
                          <a:effectLst/>
                          <a:latin typeface="Times New Roman" panose="02020603050405020304" pitchFamily="18" charset="0"/>
                          <a:ea typeface="Times New Roman" panose="02020603050405020304" pitchFamily="18" charset="0"/>
                        </a:rPr>
                        <a:t>HFrEF</a:t>
                      </a:r>
                      <a:r>
                        <a:rPr lang="en-US" sz="1800" b="1" u="none" strike="noStrike" dirty="0">
                          <a:solidFill>
                            <a:srgbClr val="000000"/>
                          </a:solidFill>
                          <a:effectLst/>
                          <a:latin typeface="Times New Roman" panose="02020603050405020304" pitchFamily="18" charset="0"/>
                          <a:ea typeface="Times New Roman" panose="02020603050405020304" pitchFamily="18" charset="0"/>
                        </a:rPr>
                        <a:t> and recent worsening of HF already on GDMT, an o</a:t>
                      </a:r>
                      <a:r>
                        <a:rPr lang="en-US" sz="1800" b="1" u="none" strike="noStrike" dirty="0">
                          <a:solidFill>
                            <a:srgbClr val="000000"/>
                          </a:solidFill>
                          <a:effectLst/>
                          <a:latin typeface="Times New Roman" panose="02020603050405020304" pitchFamily="18" charset="0"/>
                          <a:ea typeface="Calibri" panose="020F0502020204030204" pitchFamily="34" charset="0"/>
                        </a:rPr>
                        <a:t>ral soluble guanylate cyclase stimulator (vericiguat) may be considered to reduce HF hospitalization and cardiovascular death.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33194"/>
                  </a:ext>
                </a:extLst>
              </a:tr>
            </a:tbl>
          </a:graphicData>
        </a:graphic>
      </p:graphicFrame>
    </p:spTree>
    <p:extLst>
      <p:ext uri="{BB962C8B-B14F-4D97-AF65-F5344CB8AC3E}">
        <p14:creationId xmlns:p14="http://schemas.microsoft.com/office/powerpoint/2010/main" val="30499828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96</a:t>
            </a:fld>
            <a:endParaRPr lang="en-US" dirty="0"/>
          </a:p>
        </p:txBody>
      </p:sp>
      <p:pic>
        <p:nvPicPr>
          <p:cNvPr id="3" name="Picture 2">
            <a:extLst>
              <a:ext uri="{FF2B5EF4-FFF2-40B4-BE49-F238E27FC236}">
                <a16:creationId xmlns:a16="http://schemas.microsoft.com/office/drawing/2014/main" id="{64A30CAA-4CC0-495A-832F-90856DFBB1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0"/>
            <a:ext cx="5373488" cy="7495540"/>
          </a:xfrm>
          <a:prstGeom prst="rect">
            <a:avLst/>
          </a:prstGeom>
          <a:noFill/>
          <a:ln>
            <a:noFill/>
          </a:ln>
        </p:spPr>
      </p:pic>
      <p:sp>
        <p:nvSpPr>
          <p:cNvPr id="5" name="Subtitle 5">
            <a:extLst>
              <a:ext uri="{FF2B5EF4-FFF2-40B4-BE49-F238E27FC236}">
                <a16:creationId xmlns:a16="http://schemas.microsoft.com/office/drawing/2014/main" id="{B3B9E3A6-A6A4-4A9A-A771-01C9CB1F0A94}"/>
              </a:ext>
            </a:extLst>
          </p:cNvPr>
          <p:cNvSpPr>
            <a:spLocks noGrp="1"/>
          </p:cNvSpPr>
          <p:nvPr>
            <p:ph type="subTitle" idx="1"/>
          </p:nvPr>
        </p:nvSpPr>
        <p:spPr>
          <a:xfrm>
            <a:off x="304800" y="1371600"/>
            <a:ext cx="3200400" cy="2587259"/>
          </a:xfrm>
        </p:spPr>
        <p:txBody>
          <a:bodyPr/>
          <a:lstStyle/>
          <a:p>
            <a:pPr marL="0" marR="0">
              <a:lnSpc>
                <a:spcPct val="100000"/>
              </a:lnSpc>
              <a:spcBef>
                <a:spcPts val="0"/>
              </a:spcBef>
              <a:spcAft>
                <a:spcPts val="0"/>
              </a:spcAft>
            </a:pPr>
            <a:r>
              <a:rPr lang="en-US" sz="2800" b="1" dirty="0">
                <a:effectLst/>
                <a:latin typeface="Lub Dub Medium" panose="020B0603030403020204" pitchFamily="34" charset="0"/>
                <a:ea typeface="Calibri" panose="020F0502020204030204" pitchFamily="34" charset="0"/>
              </a:rPr>
              <a:t>Figure 7. Additional Medical Therapies for Patients With </a:t>
            </a:r>
            <a:r>
              <a:rPr lang="en-US" sz="2800" b="1" dirty="0" err="1">
                <a:effectLst/>
                <a:latin typeface="Lub Dub Medium" panose="020B0603030403020204" pitchFamily="34" charset="0"/>
                <a:ea typeface="Calibri" panose="020F0502020204030204" pitchFamily="34" charset="0"/>
              </a:rPr>
              <a:t>HFrEF</a:t>
            </a:r>
            <a:r>
              <a:rPr lang="en-US" sz="2800" b="1" dirty="0">
                <a:effectLst/>
                <a:latin typeface="Lub Dub Medium" panose="020B0603030403020204" pitchFamily="34" charset="0"/>
                <a:ea typeface="Calibri" panose="020F0502020204030204" pitchFamily="34" charset="0"/>
              </a:rPr>
              <a:t> </a:t>
            </a:r>
            <a:endParaRPr lang="en-US" dirty="0"/>
          </a:p>
        </p:txBody>
      </p:sp>
      <p:sp>
        <p:nvSpPr>
          <p:cNvPr id="6" name="TextBox 5">
            <a:extLst>
              <a:ext uri="{FF2B5EF4-FFF2-40B4-BE49-F238E27FC236}">
                <a16:creationId xmlns:a16="http://schemas.microsoft.com/office/drawing/2014/main" id="{9F3A9E0D-7292-4984-9C89-AF95917DD165}"/>
              </a:ext>
            </a:extLst>
          </p:cNvPr>
          <p:cNvSpPr txBox="1"/>
          <p:nvPr/>
        </p:nvSpPr>
        <p:spPr>
          <a:xfrm>
            <a:off x="302821" y="4296472"/>
            <a:ext cx="2895600" cy="276999"/>
          </a:xfrm>
          <a:prstGeom prst="rect">
            <a:avLst/>
          </a:prstGeom>
          <a:noFill/>
        </p:spPr>
        <p:txBody>
          <a:bodyPr wrap="square">
            <a:spAutoFit/>
          </a:bodyPr>
          <a:lstStyle/>
          <a:p>
            <a:r>
              <a:rPr lang="en-US" sz="1200" b="1" dirty="0">
                <a:effectLst/>
                <a:latin typeface="Lub Dub Medium" panose="020B0603030403020204" pitchFamily="34" charset="0"/>
                <a:ea typeface="Times New Roman" panose="02020603050405020304" pitchFamily="18" charset="0"/>
                <a:cs typeface="Arial" panose="020B0604020202020204" pitchFamily="34" charset="0"/>
              </a:rPr>
              <a:t>Colors correspond to COR in Table 2</a:t>
            </a:r>
            <a:endParaRPr lang="en-US" dirty="0">
              <a:latin typeface="Lub Dub Medium" panose="020B0603030403020204" pitchFamily="34" charset="0"/>
            </a:endParaRPr>
          </a:p>
        </p:txBody>
      </p:sp>
      <p:sp>
        <p:nvSpPr>
          <p:cNvPr id="8" name="TextBox 7">
            <a:extLst>
              <a:ext uri="{FF2B5EF4-FFF2-40B4-BE49-F238E27FC236}">
                <a16:creationId xmlns:a16="http://schemas.microsoft.com/office/drawing/2014/main" id="{BC0F207D-6966-43DA-B39B-40B3A0F0F589}"/>
              </a:ext>
            </a:extLst>
          </p:cNvPr>
          <p:cNvSpPr txBox="1"/>
          <p:nvPr/>
        </p:nvSpPr>
        <p:spPr>
          <a:xfrm>
            <a:off x="302821" y="4817884"/>
            <a:ext cx="3886200" cy="2677656"/>
          </a:xfrm>
          <a:prstGeom prst="rect">
            <a:avLst/>
          </a:prstGeom>
          <a:noFill/>
        </p:spPr>
        <p:txBody>
          <a:bodyPr wrap="square">
            <a:spAutoFit/>
          </a:bodyPr>
          <a:lstStyle/>
          <a:p>
            <a:r>
              <a:rPr lang="en-US" sz="1200" dirty="0">
                <a:latin typeface="Lub Dub Medium" panose="020B0603030403020204" pitchFamily="34" charset="0"/>
              </a:rPr>
              <a:t>Recommendations for additional medical therapies that may be considered for patients with HF are shown. </a:t>
            </a:r>
          </a:p>
          <a:p>
            <a:endParaRPr lang="en-US" sz="1200" dirty="0">
              <a:latin typeface="Lub Dub Medium" panose="020B0603030403020204" pitchFamily="34" charset="0"/>
            </a:endParaRPr>
          </a:p>
          <a:p>
            <a:r>
              <a:rPr lang="en-US" sz="1200" dirty="0">
                <a:latin typeface="Lub Dub Medium" panose="020B0603030403020204" pitchFamily="34" charset="0"/>
              </a:rPr>
              <a:t>GDMT indicates guideline-directed medical therapy; HF, heart failure; HFH, heart failure hospitalization;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LVESD, left ventricular end systolic dimension; MV, mitral valve; MR, mitral regurgitation; NP, natriuretic peptide; NSR, normal sinus rhythm; and NYHA, New York Heart Association; </a:t>
            </a:r>
            <a:r>
              <a:rPr lang="en-US" sz="1200" dirty="0" err="1">
                <a:latin typeface="Lub Dub Medium" panose="020B0603030403020204" pitchFamily="34" charset="0"/>
              </a:rPr>
              <a:t>RAASi</a:t>
            </a:r>
            <a:r>
              <a:rPr lang="en-US" sz="1200" dirty="0">
                <a:latin typeface="Lub Dub Medium" panose="020B0603030403020204" pitchFamily="34" charset="0"/>
              </a:rPr>
              <a:t>, renin-angiotensin-aldosterone system inhibitors.</a:t>
            </a:r>
          </a:p>
        </p:txBody>
      </p:sp>
    </p:spTree>
    <p:extLst>
      <p:ext uri="{BB962C8B-B14F-4D97-AF65-F5344CB8AC3E}">
        <p14:creationId xmlns:p14="http://schemas.microsoft.com/office/powerpoint/2010/main" val="14156944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97</a:t>
            </a:fld>
            <a:endParaRPr lang="en-US" dirty="0"/>
          </a:p>
        </p:txBody>
      </p:sp>
      <p:sp>
        <p:nvSpPr>
          <p:cNvPr id="3" name="Subtitle 1">
            <a:extLst>
              <a:ext uri="{FF2B5EF4-FFF2-40B4-BE49-F238E27FC236}">
                <a16:creationId xmlns:a16="http://schemas.microsoft.com/office/drawing/2014/main" id="{5CBB7B45-9480-4A0C-B243-DBFD44BB4E75}"/>
              </a:ext>
            </a:extLst>
          </p:cNvPr>
          <p:cNvSpPr>
            <a:spLocks noGrp="1"/>
          </p:cNvSpPr>
          <p:nvPr>
            <p:ph type="subTitle" idx="1"/>
          </p:nvPr>
        </p:nvSpPr>
        <p:spPr>
          <a:xfrm>
            <a:off x="4948237" y="661924"/>
            <a:ext cx="4733926" cy="685800"/>
          </a:xfrm>
        </p:spPr>
        <p:txBody>
          <a:bodyPr/>
          <a:lstStyle/>
          <a:p>
            <a:pPr algn="ctr"/>
            <a:r>
              <a:rPr lang="en-US" sz="3600" b="1" dirty="0"/>
              <a:t>ICDs and CRTs </a:t>
            </a:r>
          </a:p>
        </p:txBody>
      </p:sp>
      <p:graphicFrame>
        <p:nvGraphicFramePr>
          <p:cNvPr id="2" name="Table 1">
            <a:extLst>
              <a:ext uri="{FF2B5EF4-FFF2-40B4-BE49-F238E27FC236}">
                <a16:creationId xmlns:a16="http://schemas.microsoft.com/office/drawing/2014/main" id="{EF09FBC4-76A3-466F-A574-01CAEA6CEA18}"/>
              </a:ext>
            </a:extLst>
          </p:cNvPr>
          <p:cNvGraphicFramePr>
            <a:graphicFrameLocks noGrp="1"/>
          </p:cNvGraphicFramePr>
          <p:nvPr>
            <p:extLst>
              <p:ext uri="{D42A27DB-BD31-4B8C-83A1-F6EECF244321}">
                <p14:modId xmlns:p14="http://schemas.microsoft.com/office/powerpoint/2010/main" val="523123731"/>
              </p:ext>
            </p:extLst>
          </p:nvPr>
        </p:nvGraphicFramePr>
        <p:xfrm>
          <a:off x="1006475" y="1524000"/>
          <a:ext cx="12617450" cy="5700776"/>
        </p:xfrm>
        <a:graphic>
          <a:graphicData uri="http://schemas.openxmlformats.org/drawingml/2006/table">
            <a:tbl>
              <a:tblPr firstRow="1" firstCol="1" bandRow="1"/>
              <a:tblGrid>
                <a:gridCol w="1546899">
                  <a:extLst>
                    <a:ext uri="{9D8B030D-6E8A-4147-A177-3AD203B41FA5}">
                      <a16:colId xmlns:a16="http://schemas.microsoft.com/office/drawing/2014/main" val="2253975925"/>
                    </a:ext>
                  </a:extLst>
                </a:gridCol>
                <a:gridCol w="1564564">
                  <a:extLst>
                    <a:ext uri="{9D8B030D-6E8A-4147-A177-3AD203B41FA5}">
                      <a16:colId xmlns:a16="http://schemas.microsoft.com/office/drawing/2014/main" val="4058968234"/>
                    </a:ext>
                  </a:extLst>
                </a:gridCol>
                <a:gridCol w="9505987">
                  <a:extLst>
                    <a:ext uri="{9D8B030D-6E8A-4147-A177-3AD203B41FA5}">
                      <a16:colId xmlns:a16="http://schemas.microsoft.com/office/drawing/2014/main" val="2540718018"/>
                    </a:ext>
                  </a:extLst>
                </a:gridCol>
              </a:tblGrid>
              <a:tr h="185420">
                <a:tc gridSpan="3">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 for ICDs and CRTs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51198"/>
                  </a:ext>
                </a:extLst>
              </a:tr>
              <a:tr h="18542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69772"/>
                  </a:ext>
                </a:extLst>
              </a:tr>
              <a:tr h="9994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fontAlgn="base">
                        <a:lnSpc>
                          <a:spcPct val="200000"/>
                        </a:lnSpc>
                        <a:spcBef>
                          <a:spcPts val="0"/>
                        </a:spcBef>
                        <a:spcAft>
                          <a:spcPts val="0"/>
                        </a:spcAft>
                        <a:buSzPct val="100000"/>
                        <a:buFont typeface="Times New Roman" panose="02020603050405020304" pitchFamily="18" charset="0"/>
                        <a:buAutoNum type="arabicPeriod"/>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nonischemic DCM or ischemic heart disease at least 40 days post-MI with LVEF ≤35% and NYHA class II or III symptoms on chronic GDMT, who have reasonable expectation of meaningful survival for &gt;1 year, ICD therapy is recommended for primary prevention of SCD to reduce total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646495"/>
                  </a:ext>
                </a:extLst>
              </a:tr>
              <a:tr h="999490">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2"/>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transvenous ICD provides high economic value in the primary prevention of SCD particularly when the patient’s risk of death caused by ventricular arrythmia is deemed high and the risk of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nonarrhythmic</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death (either cardiac or noncardiac) is deemed low based on the patient’s burden of comorbidities and functional 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9647"/>
                  </a:ext>
                </a:extLst>
              </a:tr>
            </a:tbl>
          </a:graphicData>
        </a:graphic>
      </p:graphicFrame>
    </p:spTree>
    <p:extLst>
      <p:ext uri="{BB962C8B-B14F-4D97-AF65-F5344CB8AC3E}">
        <p14:creationId xmlns:p14="http://schemas.microsoft.com/office/powerpoint/2010/main" val="10371906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F31A0C-2AB9-4A74-8453-24C656F078A3}"/>
              </a:ext>
            </a:extLst>
          </p:cNvPr>
          <p:cNvSpPr>
            <a:spLocks noGrp="1"/>
          </p:cNvSpPr>
          <p:nvPr>
            <p:ph type="sldNum" sz="quarter" idx="4"/>
          </p:nvPr>
        </p:nvSpPr>
        <p:spPr/>
        <p:txBody>
          <a:bodyPr/>
          <a:lstStyle/>
          <a:p>
            <a:fld id="{01CD3B2E-BC1C-6C4D-9D91-A67B950EE325}" type="slidenum">
              <a:rPr lang="en-US" smtClean="0"/>
              <a:pPr/>
              <a:t>98</a:t>
            </a:fld>
            <a:endParaRPr lang="en-US" dirty="0"/>
          </a:p>
        </p:txBody>
      </p:sp>
      <p:sp>
        <p:nvSpPr>
          <p:cNvPr id="3" name="Subtitle 1">
            <a:extLst>
              <a:ext uri="{FF2B5EF4-FFF2-40B4-BE49-F238E27FC236}">
                <a16:creationId xmlns:a16="http://schemas.microsoft.com/office/drawing/2014/main" id="{2856A85E-DDF0-4BA8-B8EC-C64E3F50DABC}"/>
              </a:ext>
            </a:extLst>
          </p:cNvPr>
          <p:cNvSpPr>
            <a:spLocks noGrp="1"/>
          </p:cNvSpPr>
          <p:nvPr>
            <p:ph type="subTitle" idx="1"/>
          </p:nvPr>
        </p:nvSpPr>
        <p:spPr>
          <a:xfrm>
            <a:off x="4226718" y="810260"/>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5" name="Table 4">
            <a:extLst>
              <a:ext uri="{FF2B5EF4-FFF2-40B4-BE49-F238E27FC236}">
                <a16:creationId xmlns:a16="http://schemas.microsoft.com/office/drawing/2014/main" id="{6AD82DAD-FDBD-4104-AE42-748AEA196DDC}"/>
              </a:ext>
            </a:extLst>
          </p:cNvPr>
          <p:cNvGraphicFramePr>
            <a:graphicFrameLocks noGrp="1"/>
          </p:cNvGraphicFramePr>
          <p:nvPr>
            <p:extLst>
              <p:ext uri="{D42A27DB-BD31-4B8C-83A1-F6EECF244321}">
                <p14:modId xmlns:p14="http://schemas.microsoft.com/office/powerpoint/2010/main" val="2451667819"/>
              </p:ext>
            </p:extLst>
          </p:nvPr>
        </p:nvGraphicFramePr>
        <p:xfrm>
          <a:off x="1066800" y="1828800"/>
          <a:ext cx="12617450" cy="5235702"/>
        </p:xfrm>
        <a:graphic>
          <a:graphicData uri="http://schemas.openxmlformats.org/drawingml/2006/table">
            <a:tbl>
              <a:tblPr firstRow="1" firstCol="1" bandRow="1"/>
              <a:tblGrid>
                <a:gridCol w="1546899">
                  <a:extLst>
                    <a:ext uri="{9D8B030D-6E8A-4147-A177-3AD203B41FA5}">
                      <a16:colId xmlns:a16="http://schemas.microsoft.com/office/drawing/2014/main" val="874184147"/>
                    </a:ext>
                  </a:extLst>
                </a:gridCol>
                <a:gridCol w="1564564">
                  <a:extLst>
                    <a:ext uri="{9D8B030D-6E8A-4147-A177-3AD203B41FA5}">
                      <a16:colId xmlns:a16="http://schemas.microsoft.com/office/drawing/2014/main" val="613575727"/>
                    </a:ext>
                  </a:extLst>
                </a:gridCol>
                <a:gridCol w="9505987">
                  <a:extLst>
                    <a:ext uri="{9D8B030D-6E8A-4147-A177-3AD203B41FA5}">
                      <a16:colId xmlns:a16="http://schemas.microsoft.com/office/drawing/2014/main" val="3803939814"/>
                    </a:ext>
                  </a:extLst>
                </a:gridCol>
              </a:tblGrid>
              <a:tr h="95694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3"/>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at least 40 days post-MI with LVEF ≤30% and NYHA class I symptoms while receiving GDMT, who have reasonable expectation of meaningful survival for &gt;1 year, ICD therapy is recommended for primary prevention of SCD to reduce total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4217146"/>
                  </a:ext>
                </a:extLst>
              </a:tr>
              <a:tr h="95694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4"/>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left bundle branch block (LBBB) with a QRS duration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IV symptoms on GDMT, CRT is indicated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984218"/>
                  </a:ext>
                </a:extLst>
              </a:tr>
              <a:tr h="956945">
                <a:tc gridSpan="2">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Value Statement: High Value (B-NR)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342900" marR="0" lvl="0" indent="-342900" fontAlgn="base">
                        <a:lnSpc>
                          <a:spcPct val="200000"/>
                        </a:lnSpc>
                        <a:spcBef>
                          <a:spcPts val="0"/>
                        </a:spcBef>
                        <a:spcAft>
                          <a:spcPts val="0"/>
                        </a:spcAft>
                        <a:buSzPct val="100000"/>
                        <a:buFont typeface="+mj-lt"/>
                        <a:buAutoNum type="arabicPeriod" startAt="5"/>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LBBB with a QRS duration of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IV symptoms on GDMT, CRT implantation provides high economic value.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97372"/>
                  </a:ext>
                </a:extLst>
              </a:tr>
            </a:tbl>
          </a:graphicData>
        </a:graphic>
      </p:graphicFrame>
    </p:spTree>
    <p:extLst>
      <p:ext uri="{BB962C8B-B14F-4D97-AF65-F5344CB8AC3E}">
        <p14:creationId xmlns:p14="http://schemas.microsoft.com/office/powerpoint/2010/main" val="35637101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5E03B-413C-4F1C-93E4-FD265A0D79DC}"/>
              </a:ext>
            </a:extLst>
          </p:cNvPr>
          <p:cNvSpPr>
            <a:spLocks noGrp="1"/>
          </p:cNvSpPr>
          <p:nvPr>
            <p:ph type="sldNum" sz="quarter" idx="4"/>
          </p:nvPr>
        </p:nvSpPr>
        <p:spPr/>
        <p:txBody>
          <a:bodyPr/>
          <a:lstStyle/>
          <a:p>
            <a:fld id="{01CD3B2E-BC1C-6C4D-9D91-A67B950EE325}" type="slidenum">
              <a:rPr lang="en-US" smtClean="0"/>
              <a:pPr/>
              <a:t>99</a:t>
            </a:fld>
            <a:endParaRPr lang="en-US" dirty="0"/>
          </a:p>
        </p:txBody>
      </p:sp>
      <p:sp>
        <p:nvSpPr>
          <p:cNvPr id="3" name="Subtitle 1">
            <a:extLst>
              <a:ext uri="{FF2B5EF4-FFF2-40B4-BE49-F238E27FC236}">
                <a16:creationId xmlns:a16="http://schemas.microsoft.com/office/drawing/2014/main" id="{2C0170AD-0F68-4914-B00D-4CA69AED2BA5}"/>
              </a:ext>
            </a:extLst>
          </p:cNvPr>
          <p:cNvSpPr>
            <a:spLocks noGrp="1"/>
          </p:cNvSpPr>
          <p:nvPr>
            <p:ph type="subTitle" idx="1"/>
          </p:nvPr>
        </p:nvSpPr>
        <p:spPr>
          <a:xfrm>
            <a:off x="4226717" y="565536"/>
            <a:ext cx="6176963" cy="709676"/>
          </a:xfrm>
        </p:spPr>
        <p:txBody>
          <a:bodyPr/>
          <a:lstStyle/>
          <a:p>
            <a:pPr algn="ctr"/>
            <a:r>
              <a:rPr lang="en-US" sz="3600" b="1" dirty="0"/>
              <a:t>ICDs and CRTs (</a:t>
            </a:r>
            <a:r>
              <a:rPr lang="en-US" sz="3600" b="1" dirty="0" err="1"/>
              <a:t>con’t</a:t>
            </a:r>
            <a:r>
              <a:rPr lang="en-US" sz="3600" b="1" dirty="0"/>
              <a:t>.) </a:t>
            </a:r>
          </a:p>
        </p:txBody>
      </p:sp>
      <p:graphicFrame>
        <p:nvGraphicFramePr>
          <p:cNvPr id="5" name="Table 4">
            <a:extLst>
              <a:ext uri="{FF2B5EF4-FFF2-40B4-BE49-F238E27FC236}">
                <a16:creationId xmlns:a16="http://schemas.microsoft.com/office/drawing/2014/main" id="{9E82D465-150D-45FB-9A24-C9A32584DCF7}"/>
              </a:ext>
            </a:extLst>
          </p:cNvPr>
          <p:cNvGraphicFramePr>
            <a:graphicFrameLocks noGrp="1"/>
          </p:cNvGraphicFramePr>
          <p:nvPr>
            <p:extLst>
              <p:ext uri="{D42A27DB-BD31-4B8C-83A1-F6EECF244321}">
                <p14:modId xmlns:p14="http://schemas.microsoft.com/office/powerpoint/2010/main" val="2608756253"/>
              </p:ext>
            </p:extLst>
          </p:nvPr>
        </p:nvGraphicFramePr>
        <p:xfrm>
          <a:off x="1006474" y="1524884"/>
          <a:ext cx="12617450" cy="5784342"/>
        </p:xfrm>
        <a:graphic>
          <a:graphicData uri="http://schemas.openxmlformats.org/drawingml/2006/table">
            <a:tbl>
              <a:tblPr firstRow="1" firstCol="1" bandRow="1"/>
              <a:tblGrid>
                <a:gridCol w="1546899">
                  <a:extLst>
                    <a:ext uri="{9D8B030D-6E8A-4147-A177-3AD203B41FA5}">
                      <a16:colId xmlns:a16="http://schemas.microsoft.com/office/drawing/2014/main" val="1818886008"/>
                    </a:ext>
                  </a:extLst>
                </a:gridCol>
                <a:gridCol w="1564564">
                  <a:extLst>
                    <a:ext uri="{9D8B030D-6E8A-4147-A177-3AD203B41FA5}">
                      <a16:colId xmlns:a16="http://schemas.microsoft.com/office/drawing/2014/main" val="309540698"/>
                    </a:ext>
                  </a:extLst>
                </a:gridCol>
                <a:gridCol w="9505987">
                  <a:extLst>
                    <a:ext uri="{9D8B030D-6E8A-4147-A177-3AD203B41FA5}">
                      <a16:colId xmlns:a16="http://schemas.microsoft.com/office/drawing/2014/main" val="1173499508"/>
                    </a:ext>
                  </a:extLst>
                </a:gridCol>
              </a:tblGrid>
              <a:tr h="7620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6"/>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who have LVEF ≤35%, sinus rhythm, a non-LBBB pattern with a QRS duration ≥150 </a:t>
                      </a:r>
                      <a:r>
                        <a:rPr lang="en-US" sz="1800" b="1" u="none" strike="noStrike"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ms</a:t>
                      </a: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NYHA class II, III, or ambulatory class IV symptoms on GDMT, CRT can be useful to reduce total mortality, reduce hospitalizations, and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40658"/>
                  </a:ext>
                </a:extLst>
              </a:tr>
              <a:tr h="508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7"/>
                        <a:tabLst>
                          <a:tab pos="228600" algn="l"/>
                        </a:tabLst>
                      </a:pPr>
                      <a:r>
                        <a:rPr lang="en-US" sz="1800" b="1" kern="1200" dirty="0">
                          <a:solidFill>
                            <a:srgbClr val="000000"/>
                          </a:solidFill>
                          <a:effectLst/>
                          <a:latin typeface="Times New Roman" panose="02020603050405020304" pitchFamily="18" charset="0"/>
                          <a:ea typeface="Calibri" panose="020F0502020204030204" pitchFamily="34" charset="0"/>
                        </a:rPr>
                        <a:t>In patients with high-degree or complete heart block and LVEF of 36% to 50%, CRT is reasonable to reduce total mortality, reduce hospitalizations, and improve symptoms and QOL.</a:t>
                      </a:r>
                      <a:endPar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40339"/>
                  </a:ext>
                </a:extLst>
              </a:tr>
              <a:tr h="112522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fontAlgn="base">
                        <a:lnSpc>
                          <a:spcPct val="200000"/>
                        </a:lnSpc>
                        <a:spcBef>
                          <a:spcPts val="0"/>
                        </a:spcBef>
                        <a:spcAft>
                          <a:spcPts val="0"/>
                        </a:spcAft>
                        <a:buSzPct val="100000"/>
                        <a:buFont typeface="+mj-lt"/>
                        <a:buAutoNum type="arabicPeriod" startAt="8"/>
                        <a:tabLst>
                          <a:tab pos="228600" algn="l"/>
                        </a:tabLst>
                      </a:pPr>
                      <a:r>
                        <a:rPr lang="en-US" sz="1800" b="1" u="none" strike="noStrik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AF and LVEF ≤35%  on GDMT, CRT can be useful to reduce total mortality, improve symptoms and QOL, and increase LVEF, if: a) the patient requires ventricular pacing or otherwise meets CRT criteria and b) atrioventricular nodal ablation or pharmacological rate control will allow near 100% ventricular pacing with CRT.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183855"/>
                  </a:ext>
                </a:extLst>
              </a:tr>
            </a:tbl>
          </a:graphicData>
        </a:graphic>
      </p:graphicFrame>
    </p:spTree>
    <p:extLst>
      <p:ext uri="{BB962C8B-B14F-4D97-AF65-F5344CB8AC3E}">
        <p14:creationId xmlns:p14="http://schemas.microsoft.com/office/powerpoint/2010/main" val="61053814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ce6e8b2-8cbb-4f04-b2bc-073592fc7910">--Select--</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1" ma:contentTypeDescription="Create a new document." ma:contentTypeScope="" ma:versionID="7b00934ffaf1de72538918d583254db4">
  <xsd:schema xmlns:xsd="http://www.w3.org/2001/XMLSchema" xmlns:xs="http://www.w3.org/2001/XMLSchema" xmlns:p="http://schemas.microsoft.com/office/2006/metadata/properties" xmlns:ns2="9ce6e8b2-8cbb-4f04-b2bc-073592fc7910" targetNamespace="http://schemas.microsoft.com/office/2006/metadata/properties" ma:root="true" ma:fieldsID="399a2af15228a144db04eb9a2a620ecd" ns2:_="">
    <xsd:import namespace="9ce6e8b2-8cbb-4f04-b2bc-073592fc7910"/>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6e8b2-8cbb-4f04-b2bc-073592fc7910"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dexed="true" ma:internalName="Category">
      <xsd:simpleType>
        <xsd:restriction base="dms:Choice">
          <xsd:enumeration value="--Select--"/>
          <xsd:enumeration value="Guides, Instructions"/>
          <xsd:enumeration value="Meetings - Agenda"/>
          <xsd:enumeration value="Meetings - Logistics"/>
          <xsd:enumeration value="Meetings - Memos"/>
          <xsd:enumeration value="Meetings - Minutes"/>
          <xsd:enumeration value="Meetings - Slides"/>
          <xsd:enumeration value="Policies"/>
          <xsd:enumeration value="Report"/>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0DD31-0EB4-468C-A389-0ED885791036}">
  <ds:schemaRefs>
    <ds:schemaRef ds:uri="http://purl.org/dc/elements/1.1/"/>
    <ds:schemaRef ds:uri="http://schemas.microsoft.com/office/2006/metadata/properties"/>
    <ds:schemaRef ds:uri="http://purl.org/dc/terms/"/>
    <ds:schemaRef ds:uri="http://schemas.openxmlformats.org/package/2006/metadata/core-properties"/>
    <ds:schemaRef ds:uri="9ce6e8b2-8cbb-4f04-b2bc-073592fc7910"/>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F7B27AE2-CFC1-4A02-AAB6-01ECFA6F5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6e8b2-8cbb-4f04-b2bc-073592fc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2859</TotalTime>
  <Words>21945</Words>
  <Application>Microsoft Office PowerPoint</Application>
  <PresentationFormat>Custom</PresentationFormat>
  <Paragraphs>2898</Paragraphs>
  <Slides>211</Slides>
  <Notes>6</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211</vt:i4>
      </vt:variant>
    </vt:vector>
  </HeadingPairs>
  <TitlesOfParts>
    <vt:vector size="227" baseType="lpstr">
      <vt:lpstr>Arial</vt:lpstr>
      <vt:lpstr>Calibri</vt:lpstr>
      <vt:lpstr>Cambria Math</vt:lpstr>
      <vt:lpstr>Courier New</vt:lpstr>
      <vt:lpstr>Lub Dub Heavy</vt:lpstr>
      <vt:lpstr>Lub Dub Light</vt:lpstr>
      <vt:lpstr>Lub Dub Medium</vt:lpstr>
      <vt:lpstr>Symbol</vt:lpstr>
      <vt:lpstr>Times New Roman</vt:lpstr>
      <vt:lpstr>Title Slides</vt:lpstr>
      <vt:lpstr>Transition Slides</vt:lpstr>
      <vt:lpstr>Simple Slides</vt:lpstr>
      <vt:lpstr>Photo Slides</vt:lpstr>
      <vt:lpstr>Split Content</vt:lpstr>
      <vt:lpstr>Image Right</vt:lpstr>
      <vt:lpstr>Closing Slides</vt:lpstr>
      <vt:lpstr>2022 AHA/ACC/HFSA Guideline for the Management of Heart Failure</vt:lpstr>
      <vt:lpstr>Citation</vt:lpstr>
      <vt:lpstr>2022 Writing Committee Members*</vt:lpstr>
      <vt:lpstr>Top 10 Take-Home Messages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AHA/ACC 2022 Heart Failure guideline slide set</dc:title>
  <dc:creator>Thomas Getchius</dc:creator>
  <cp:lastModifiedBy>Morgane Cibotti-Sun</cp:lastModifiedBy>
  <cp:revision>62</cp:revision>
  <dcterms:created xsi:type="dcterms:W3CDTF">2020-01-10T22:06:40Z</dcterms:created>
  <dcterms:modified xsi:type="dcterms:W3CDTF">2022-04-08T13:37:21Z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0x0101001A8831BF62A3E34590989F9AED71B787</vt:lpwstr>
  </property>
</Properties>
</file>