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4"/>
    <p:sldMasterId id="2147483738" r:id="rId5"/>
    <p:sldMasterId id="2147483707" r:id="rId6"/>
    <p:sldMasterId id="2147483771" r:id="rId7"/>
    <p:sldMasterId id="2147483749" r:id="rId8"/>
    <p:sldMasterId id="2147483713" r:id="rId9"/>
    <p:sldMasterId id="2147483724" r:id="rId10"/>
    <p:sldMasterId id="2147483699" r:id="rId11"/>
    <p:sldMasterId id="2147483758" r:id="rId12"/>
  </p:sldMasterIdLst>
  <p:notesMasterIdLst>
    <p:notesMasterId r:id="rId233"/>
  </p:notesMasterIdLst>
  <p:handoutMasterIdLst>
    <p:handoutMasterId r:id="rId234"/>
  </p:handoutMasterIdLst>
  <p:sldIdLst>
    <p:sldId id="262" r:id="rId13"/>
    <p:sldId id="263" r:id="rId14"/>
    <p:sldId id="261" r:id="rId15"/>
    <p:sldId id="265" r:id="rId16"/>
    <p:sldId id="266" r:id="rId17"/>
    <p:sldId id="267" r:id="rId18"/>
    <p:sldId id="264" r:id="rId19"/>
    <p:sldId id="268" r:id="rId20"/>
    <p:sldId id="269" r:id="rId21"/>
    <p:sldId id="270" r:id="rId22"/>
    <p:sldId id="271" r:id="rId23"/>
    <p:sldId id="278" r:id="rId24"/>
    <p:sldId id="279" r:id="rId25"/>
    <p:sldId id="280" r:id="rId26"/>
    <p:sldId id="281" r:id="rId27"/>
    <p:sldId id="388" r:id="rId28"/>
    <p:sldId id="389" r:id="rId29"/>
    <p:sldId id="390" r:id="rId30"/>
    <p:sldId id="391" r:id="rId31"/>
    <p:sldId id="392" r:id="rId32"/>
    <p:sldId id="393" r:id="rId33"/>
    <p:sldId id="395" r:id="rId34"/>
    <p:sldId id="396" r:id="rId35"/>
    <p:sldId id="397" r:id="rId36"/>
    <p:sldId id="398" r:id="rId37"/>
    <p:sldId id="399" r:id="rId38"/>
    <p:sldId id="400" r:id="rId39"/>
    <p:sldId id="259" r:id="rId40"/>
    <p:sldId id="402" r:id="rId41"/>
    <p:sldId id="401" r:id="rId42"/>
    <p:sldId id="288" r:id="rId43"/>
    <p:sldId id="403" r:id="rId44"/>
    <p:sldId id="404" r:id="rId45"/>
    <p:sldId id="405" r:id="rId46"/>
    <p:sldId id="409" r:id="rId47"/>
    <p:sldId id="406" r:id="rId48"/>
    <p:sldId id="407" r:id="rId49"/>
    <p:sldId id="408" r:id="rId50"/>
    <p:sldId id="410" r:id="rId51"/>
    <p:sldId id="411" r:id="rId52"/>
    <p:sldId id="412" r:id="rId53"/>
    <p:sldId id="413" r:id="rId54"/>
    <p:sldId id="414" r:id="rId55"/>
    <p:sldId id="415" r:id="rId56"/>
    <p:sldId id="416" r:id="rId57"/>
    <p:sldId id="417" r:id="rId58"/>
    <p:sldId id="418" r:id="rId59"/>
    <p:sldId id="419" r:id="rId60"/>
    <p:sldId id="420" r:id="rId61"/>
    <p:sldId id="421" r:id="rId62"/>
    <p:sldId id="422" r:id="rId63"/>
    <p:sldId id="644" r:id="rId64"/>
    <p:sldId id="423" r:id="rId65"/>
    <p:sldId id="424" r:id="rId66"/>
    <p:sldId id="425" r:id="rId67"/>
    <p:sldId id="426" r:id="rId68"/>
    <p:sldId id="427" r:id="rId69"/>
    <p:sldId id="627" r:id="rId70"/>
    <p:sldId id="428" r:id="rId71"/>
    <p:sldId id="429" r:id="rId72"/>
    <p:sldId id="430" r:id="rId73"/>
    <p:sldId id="431" r:id="rId74"/>
    <p:sldId id="629" r:id="rId75"/>
    <p:sldId id="432" r:id="rId76"/>
    <p:sldId id="433" r:id="rId77"/>
    <p:sldId id="434" r:id="rId78"/>
    <p:sldId id="435" r:id="rId79"/>
    <p:sldId id="436" r:id="rId80"/>
    <p:sldId id="437" r:id="rId81"/>
    <p:sldId id="438" r:id="rId82"/>
    <p:sldId id="439" r:id="rId83"/>
    <p:sldId id="440" r:id="rId84"/>
    <p:sldId id="441" r:id="rId85"/>
    <p:sldId id="443" r:id="rId86"/>
    <p:sldId id="444" r:id="rId87"/>
    <p:sldId id="445" r:id="rId88"/>
    <p:sldId id="446" r:id="rId89"/>
    <p:sldId id="447" r:id="rId90"/>
    <p:sldId id="448" r:id="rId91"/>
    <p:sldId id="449" r:id="rId92"/>
    <p:sldId id="450" r:id="rId93"/>
    <p:sldId id="452" r:id="rId94"/>
    <p:sldId id="453" r:id="rId95"/>
    <p:sldId id="454" r:id="rId96"/>
    <p:sldId id="451" r:id="rId97"/>
    <p:sldId id="455" r:id="rId98"/>
    <p:sldId id="456" r:id="rId99"/>
    <p:sldId id="457" r:id="rId100"/>
    <p:sldId id="458" r:id="rId101"/>
    <p:sldId id="459" r:id="rId102"/>
    <p:sldId id="460" r:id="rId103"/>
    <p:sldId id="463" r:id="rId104"/>
    <p:sldId id="461" r:id="rId105"/>
    <p:sldId id="462" r:id="rId106"/>
    <p:sldId id="464" r:id="rId107"/>
    <p:sldId id="465" r:id="rId108"/>
    <p:sldId id="466" r:id="rId109"/>
    <p:sldId id="645" r:id="rId110"/>
    <p:sldId id="467" r:id="rId111"/>
    <p:sldId id="624" r:id="rId112"/>
    <p:sldId id="468" r:id="rId113"/>
    <p:sldId id="469" r:id="rId114"/>
    <p:sldId id="625" r:id="rId115"/>
    <p:sldId id="470" r:id="rId116"/>
    <p:sldId id="646" r:id="rId117"/>
    <p:sldId id="471" r:id="rId118"/>
    <p:sldId id="472" r:id="rId119"/>
    <p:sldId id="473" r:id="rId120"/>
    <p:sldId id="474" r:id="rId121"/>
    <p:sldId id="475" r:id="rId122"/>
    <p:sldId id="476" r:id="rId123"/>
    <p:sldId id="477" r:id="rId124"/>
    <p:sldId id="478" r:id="rId125"/>
    <p:sldId id="479" r:id="rId126"/>
    <p:sldId id="480" r:id="rId127"/>
    <p:sldId id="481" r:id="rId128"/>
    <p:sldId id="482" r:id="rId129"/>
    <p:sldId id="483" r:id="rId130"/>
    <p:sldId id="484" r:id="rId131"/>
    <p:sldId id="485" r:id="rId132"/>
    <p:sldId id="486" r:id="rId133"/>
    <p:sldId id="487" r:id="rId134"/>
    <p:sldId id="488" r:id="rId135"/>
    <p:sldId id="489" r:id="rId136"/>
    <p:sldId id="490" r:id="rId137"/>
    <p:sldId id="491" r:id="rId138"/>
    <p:sldId id="492" r:id="rId139"/>
    <p:sldId id="493" r:id="rId140"/>
    <p:sldId id="495" r:id="rId141"/>
    <p:sldId id="626" r:id="rId142"/>
    <p:sldId id="494" r:id="rId143"/>
    <p:sldId id="496" r:id="rId144"/>
    <p:sldId id="497" r:id="rId145"/>
    <p:sldId id="647" r:id="rId146"/>
    <p:sldId id="498" r:id="rId147"/>
    <p:sldId id="500" r:id="rId148"/>
    <p:sldId id="501" r:id="rId149"/>
    <p:sldId id="502" r:id="rId150"/>
    <p:sldId id="503" r:id="rId151"/>
    <p:sldId id="504" r:id="rId152"/>
    <p:sldId id="505" r:id="rId153"/>
    <p:sldId id="506" r:id="rId154"/>
    <p:sldId id="507" r:id="rId155"/>
    <p:sldId id="508" r:id="rId156"/>
    <p:sldId id="509" r:id="rId157"/>
    <p:sldId id="511" r:id="rId158"/>
    <p:sldId id="648" r:id="rId159"/>
    <p:sldId id="512" r:id="rId160"/>
    <p:sldId id="513" r:id="rId161"/>
    <p:sldId id="514" r:id="rId162"/>
    <p:sldId id="515" r:id="rId163"/>
    <p:sldId id="516" r:id="rId164"/>
    <p:sldId id="517" r:id="rId165"/>
    <p:sldId id="518" r:id="rId166"/>
    <p:sldId id="519" r:id="rId167"/>
    <p:sldId id="520" r:id="rId168"/>
    <p:sldId id="521" r:id="rId169"/>
    <p:sldId id="522" r:id="rId170"/>
    <p:sldId id="523" r:id="rId171"/>
    <p:sldId id="555" r:id="rId172"/>
    <p:sldId id="524" r:id="rId173"/>
    <p:sldId id="525" r:id="rId174"/>
    <p:sldId id="630" r:id="rId175"/>
    <p:sldId id="631" r:id="rId176"/>
    <p:sldId id="526" r:id="rId177"/>
    <p:sldId id="527" r:id="rId178"/>
    <p:sldId id="528" r:id="rId179"/>
    <p:sldId id="529" r:id="rId180"/>
    <p:sldId id="530" r:id="rId181"/>
    <p:sldId id="632" r:id="rId182"/>
    <p:sldId id="556" r:id="rId183"/>
    <p:sldId id="557" r:id="rId184"/>
    <p:sldId id="635" r:id="rId185"/>
    <p:sldId id="559" r:id="rId186"/>
    <p:sldId id="636" r:id="rId187"/>
    <p:sldId id="531" r:id="rId188"/>
    <p:sldId id="532" r:id="rId189"/>
    <p:sldId id="533" r:id="rId190"/>
    <p:sldId id="534" r:id="rId191"/>
    <p:sldId id="535" r:id="rId192"/>
    <p:sldId id="637" r:id="rId193"/>
    <p:sldId id="536" r:id="rId194"/>
    <p:sldId id="560" r:id="rId195"/>
    <p:sldId id="638" r:id="rId196"/>
    <p:sldId id="640" r:id="rId197"/>
    <p:sldId id="537" r:id="rId198"/>
    <p:sldId id="639" r:id="rId199"/>
    <p:sldId id="538" r:id="rId200"/>
    <p:sldId id="539" r:id="rId201"/>
    <p:sldId id="540" r:id="rId202"/>
    <p:sldId id="541" r:id="rId203"/>
    <p:sldId id="561" r:id="rId204"/>
    <p:sldId id="542" r:id="rId205"/>
    <p:sldId id="543" r:id="rId206"/>
    <p:sldId id="544" r:id="rId207"/>
    <p:sldId id="545" r:id="rId208"/>
    <p:sldId id="546" r:id="rId209"/>
    <p:sldId id="547" r:id="rId210"/>
    <p:sldId id="548" r:id="rId211"/>
    <p:sldId id="617" r:id="rId212"/>
    <p:sldId id="649" r:id="rId213"/>
    <p:sldId id="641" r:id="rId214"/>
    <p:sldId id="551" r:id="rId215"/>
    <p:sldId id="618" r:id="rId216"/>
    <p:sldId id="552" r:id="rId217"/>
    <p:sldId id="553" r:id="rId218"/>
    <p:sldId id="554" r:id="rId219"/>
    <p:sldId id="619" r:id="rId220"/>
    <p:sldId id="642" r:id="rId221"/>
    <p:sldId id="562" r:id="rId222"/>
    <p:sldId id="563" r:id="rId223"/>
    <p:sldId id="564" r:id="rId224"/>
    <p:sldId id="620" r:id="rId225"/>
    <p:sldId id="622" r:id="rId226"/>
    <p:sldId id="623" r:id="rId227"/>
    <p:sldId id="565" r:id="rId228"/>
    <p:sldId id="566" r:id="rId229"/>
    <p:sldId id="567" r:id="rId230"/>
    <p:sldId id="643" r:id="rId231"/>
    <p:sldId id="568" r:id="rId232"/>
  </p:sldIdLst>
  <p:sldSz cx="14630400" cy="8229600"/>
  <p:notesSz cx="9388475" cy="7102475"/>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521415D9-36F7-43E2-AB2F-B90AF26B5E84}">
      <p14:sectionLst xmlns:p14="http://schemas.microsoft.com/office/powerpoint/2010/main">
        <p14:section name="Default Section" id="{CC74F773-8F7C-47ED-AFB8-1085CBFF3EDE}">
          <p14:sldIdLst>
            <p14:sldId id="262"/>
            <p14:sldId id="263"/>
            <p14:sldId id="261"/>
            <p14:sldId id="265"/>
            <p14:sldId id="266"/>
            <p14:sldId id="267"/>
            <p14:sldId id="264"/>
            <p14:sldId id="268"/>
            <p14:sldId id="269"/>
            <p14:sldId id="270"/>
            <p14:sldId id="271"/>
            <p14:sldId id="278"/>
            <p14:sldId id="279"/>
            <p14:sldId id="280"/>
            <p14:sldId id="281"/>
            <p14:sldId id="388"/>
            <p14:sldId id="389"/>
            <p14:sldId id="390"/>
            <p14:sldId id="391"/>
            <p14:sldId id="392"/>
            <p14:sldId id="393"/>
            <p14:sldId id="395"/>
            <p14:sldId id="396"/>
            <p14:sldId id="397"/>
            <p14:sldId id="398"/>
            <p14:sldId id="399"/>
            <p14:sldId id="400"/>
            <p14:sldId id="259"/>
            <p14:sldId id="402"/>
            <p14:sldId id="401"/>
            <p14:sldId id="288"/>
            <p14:sldId id="403"/>
            <p14:sldId id="404"/>
            <p14:sldId id="405"/>
            <p14:sldId id="409"/>
            <p14:sldId id="406"/>
            <p14:sldId id="407"/>
            <p14:sldId id="408"/>
            <p14:sldId id="410"/>
            <p14:sldId id="411"/>
            <p14:sldId id="412"/>
            <p14:sldId id="413"/>
            <p14:sldId id="414"/>
            <p14:sldId id="415"/>
            <p14:sldId id="416"/>
            <p14:sldId id="417"/>
            <p14:sldId id="418"/>
            <p14:sldId id="419"/>
            <p14:sldId id="420"/>
            <p14:sldId id="421"/>
            <p14:sldId id="422"/>
            <p14:sldId id="644"/>
            <p14:sldId id="423"/>
            <p14:sldId id="424"/>
            <p14:sldId id="425"/>
            <p14:sldId id="426"/>
            <p14:sldId id="427"/>
            <p14:sldId id="627"/>
            <p14:sldId id="428"/>
            <p14:sldId id="429"/>
            <p14:sldId id="430"/>
            <p14:sldId id="431"/>
            <p14:sldId id="629"/>
            <p14:sldId id="432"/>
            <p14:sldId id="433"/>
            <p14:sldId id="434"/>
            <p14:sldId id="435"/>
            <p14:sldId id="436"/>
            <p14:sldId id="437"/>
            <p14:sldId id="438"/>
            <p14:sldId id="439"/>
            <p14:sldId id="440"/>
            <p14:sldId id="441"/>
            <p14:sldId id="443"/>
            <p14:sldId id="444"/>
            <p14:sldId id="445"/>
            <p14:sldId id="446"/>
            <p14:sldId id="447"/>
            <p14:sldId id="448"/>
            <p14:sldId id="449"/>
            <p14:sldId id="450"/>
            <p14:sldId id="452"/>
            <p14:sldId id="453"/>
            <p14:sldId id="454"/>
            <p14:sldId id="451"/>
            <p14:sldId id="455"/>
            <p14:sldId id="456"/>
            <p14:sldId id="457"/>
            <p14:sldId id="458"/>
            <p14:sldId id="459"/>
            <p14:sldId id="460"/>
            <p14:sldId id="463"/>
            <p14:sldId id="461"/>
            <p14:sldId id="462"/>
            <p14:sldId id="464"/>
            <p14:sldId id="465"/>
            <p14:sldId id="466"/>
            <p14:sldId id="645"/>
            <p14:sldId id="467"/>
            <p14:sldId id="624"/>
            <p14:sldId id="468"/>
            <p14:sldId id="469"/>
            <p14:sldId id="625"/>
            <p14:sldId id="470"/>
            <p14:sldId id="646"/>
            <p14:sldId id="471"/>
            <p14:sldId id="472"/>
            <p14:sldId id="473"/>
            <p14:sldId id="474"/>
            <p14:sldId id="475"/>
            <p14:sldId id="476"/>
            <p14:sldId id="477"/>
            <p14:sldId id="478"/>
            <p14:sldId id="479"/>
            <p14:sldId id="480"/>
            <p14:sldId id="481"/>
            <p14:sldId id="482"/>
            <p14:sldId id="483"/>
            <p14:sldId id="484"/>
            <p14:sldId id="485"/>
            <p14:sldId id="486"/>
            <p14:sldId id="487"/>
            <p14:sldId id="488"/>
            <p14:sldId id="489"/>
            <p14:sldId id="490"/>
            <p14:sldId id="491"/>
            <p14:sldId id="492"/>
            <p14:sldId id="493"/>
            <p14:sldId id="495"/>
            <p14:sldId id="626"/>
            <p14:sldId id="494"/>
            <p14:sldId id="496"/>
            <p14:sldId id="497"/>
            <p14:sldId id="647"/>
            <p14:sldId id="498"/>
            <p14:sldId id="500"/>
            <p14:sldId id="501"/>
            <p14:sldId id="502"/>
            <p14:sldId id="503"/>
            <p14:sldId id="504"/>
            <p14:sldId id="505"/>
            <p14:sldId id="506"/>
            <p14:sldId id="507"/>
            <p14:sldId id="508"/>
            <p14:sldId id="509"/>
            <p14:sldId id="511"/>
            <p14:sldId id="648"/>
            <p14:sldId id="512"/>
            <p14:sldId id="513"/>
            <p14:sldId id="514"/>
            <p14:sldId id="515"/>
            <p14:sldId id="516"/>
            <p14:sldId id="517"/>
            <p14:sldId id="518"/>
            <p14:sldId id="519"/>
            <p14:sldId id="520"/>
            <p14:sldId id="521"/>
            <p14:sldId id="522"/>
            <p14:sldId id="523"/>
            <p14:sldId id="555"/>
            <p14:sldId id="524"/>
            <p14:sldId id="525"/>
            <p14:sldId id="630"/>
            <p14:sldId id="631"/>
            <p14:sldId id="526"/>
            <p14:sldId id="527"/>
            <p14:sldId id="528"/>
            <p14:sldId id="529"/>
            <p14:sldId id="530"/>
            <p14:sldId id="632"/>
            <p14:sldId id="556"/>
            <p14:sldId id="557"/>
            <p14:sldId id="635"/>
            <p14:sldId id="559"/>
            <p14:sldId id="636"/>
            <p14:sldId id="531"/>
            <p14:sldId id="532"/>
            <p14:sldId id="533"/>
            <p14:sldId id="534"/>
            <p14:sldId id="535"/>
            <p14:sldId id="637"/>
            <p14:sldId id="536"/>
            <p14:sldId id="560"/>
            <p14:sldId id="638"/>
            <p14:sldId id="640"/>
            <p14:sldId id="537"/>
            <p14:sldId id="639"/>
            <p14:sldId id="538"/>
            <p14:sldId id="539"/>
            <p14:sldId id="540"/>
            <p14:sldId id="541"/>
            <p14:sldId id="561"/>
            <p14:sldId id="542"/>
            <p14:sldId id="543"/>
            <p14:sldId id="544"/>
            <p14:sldId id="545"/>
            <p14:sldId id="546"/>
            <p14:sldId id="547"/>
            <p14:sldId id="548"/>
            <p14:sldId id="617"/>
            <p14:sldId id="649"/>
            <p14:sldId id="641"/>
            <p14:sldId id="551"/>
            <p14:sldId id="618"/>
            <p14:sldId id="552"/>
            <p14:sldId id="553"/>
            <p14:sldId id="554"/>
            <p14:sldId id="619"/>
            <p14:sldId id="642"/>
            <p14:sldId id="562"/>
            <p14:sldId id="563"/>
            <p14:sldId id="564"/>
            <p14:sldId id="620"/>
            <p14:sldId id="622"/>
            <p14:sldId id="623"/>
            <p14:sldId id="565"/>
            <p14:sldId id="566"/>
            <p14:sldId id="567"/>
            <p14:sldId id="643"/>
            <p14:sldId id="56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dhika Rajgopal Singh" initials="RRS" lastIdx="28" clrIdx="0">
    <p:extLst>
      <p:ext uri="{19B8F6BF-5375-455C-9EA6-DF929625EA0E}">
        <p15:presenceInfo xmlns:p15="http://schemas.microsoft.com/office/powerpoint/2012/main" userId="S::Radhika.Rajgopal.Sin@heart.org::f3491993-44fe-4855-881d-9e0aa5f756db" providerId="AD"/>
      </p:ext>
    </p:extLst>
  </p:cmAuthor>
  <p:cmAuthor id="2" name="Laura Mitchell" initials="LM" lastIdx="26" clrIdx="1">
    <p:extLst>
      <p:ext uri="{19B8F6BF-5375-455C-9EA6-DF929625EA0E}">
        <p15:presenceInfo xmlns:p15="http://schemas.microsoft.com/office/powerpoint/2012/main" userId="S::Laura.Mitchell@heart.org::01324465-4d37-4936-a2bc-1d74eb5dd4a5" providerId="AD"/>
      </p:ext>
    </p:extLst>
  </p:cmAuthor>
  <p:cmAuthor id="3" name="Thomas Getchius" initials="TG" lastIdx="124" clrIdx="2">
    <p:extLst>
      <p:ext uri="{19B8F6BF-5375-455C-9EA6-DF929625EA0E}">
        <p15:presenceInfo xmlns:p15="http://schemas.microsoft.com/office/powerpoint/2012/main" userId="S::Thomas.Getchius@heart.org::ef367eb1-48a1-47b5-860c-f37bfabd7e55" providerId="AD"/>
      </p:ext>
    </p:extLst>
  </p:cmAuthor>
  <p:cmAuthor id="4" name="Paul St. Laurent" initials="PSL" lastIdx="52" clrIdx="3">
    <p:extLst>
      <p:ext uri="{19B8F6BF-5375-455C-9EA6-DF929625EA0E}">
        <p15:presenceInfo xmlns:p15="http://schemas.microsoft.com/office/powerpoint/2012/main" userId="S::Paul.StLaurent@heart.org::2e46ad51-cb08-4cb1-833f-88978fb9af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DA10"/>
    <a:srgbClr val="85ADD1"/>
    <a:srgbClr val="FFFFCC"/>
    <a:srgbClr val="FCE8D9"/>
    <a:srgbClr val="EBF2DF"/>
    <a:srgbClr val="DCE6F2"/>
    <a:srgbClr val="EF3824"/>
    <a:srgbClr val="C4D9F0"/>
    <a:srgbClr val="F99B1C"/>
    <a:srgbClr val="F373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9258" autoAdjust="0"/>
    <p:restoredTop sz="96357" autoAdjust="0"/>
  </p:normalViewPr>
  <p:slideViewPr>
    <p:cSldViewPr>
      <p:cViewPr varScale="1">
        <p:scale>
          <a:sx n="58" d="100"/>
          <a:sy n="58" d="100"/>
        </p:scale>
        <p:origin x="91" y="432"/>
      </p:cViewPr>
      <p:guideLst/>
    </p:cSldViewPr>
  </p:slideViewPr>
  <p:notesTextViewPr>
    <p:cViewPr>
      <p:scale>
        <a:sx n="1" d="1"/>
        <a:sy n="1" d="1"/>
      </p:scale>
      <p:origin x="0" y="0"/>
    </p:cViewPr>
  </p:notesTextViewPr>
  <p:sorterViewPr>
    <p:cViewPr>
      <p:scale>
        <a:sx n="80" d="100"/>
        <a:sy n="80" d="100"/>
      </p:scale>
      <p:origin x="0" y="-83960"/>
    </p:cViewPr>
  </p:sorterViewPr>
  <p:notesViewPr>
    <p:cSldViewPr>
      <p:cViewPr varScale="1">
        <p:scale>
          <a:sx n="97" d="100"/>
          <a:sy n="97" d="100"/>
        </p:scale>
        <p:origin x="978" y="9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slide" Target="slides/slide126.xml"/><Relationship Id="rId159" Type="http://schemas.openxmlformats.org/officeDocument/2006/relationships/slide" Target="slides/slide147.xml"/><Relationship Id="rId170" Type="http://schemas.openxmlformats.org/officeDocument/2006/relationships/slide" Target="slides/slide158.xml"/><Relationship Id="rId191" Type="http://schemas.openxmlformats.org/officeDocument/2006/relationships/slide" Target="slides/slide179.xml"/><Relationship Id="rId205" Type="http://schemas.openxmlformats.org/officeDocument/2006/relationships/slide" Target="slides/slide193.xml"/><Relationship Id="rId226" Type="http://schemas.openxmlformats.org/officeDocument/2006/relationships/slide" Target="slides/slide214.xml"/><Relationship Id="rId107" Type="http://schemas.openxmlformats.org/officeDocument/2006/relationships/slide" Target="slides/slide95.xml"/><Relationship Id="rId11" Type="http://schemas.openxmlformats.org/officeDocument/2006/relationships/slideMaster" Target="slideMasters/slideMaster8.xml"/><Relationship Id="rId32" Type="http://schemas.openxmlformats.org/officeDocument/2006/relationships/slide" Target="slides/slide20.xml"/><Relationship Id="rId53" Type="http://schemas.openxmlformats.org/officeDocument/2006/relationships/slide" Target="slides/slide41.xml"/><Relationship Id="rId74" Type="http://schemas.openxmlformats.org/officeDocument/2006/relationships/slide" Target="slides/slide62.xml"/><Relationship Id="rId128" Type="http://schemas.openxmlformats.org/officeDocument/2006/relationships/slide" Target="slides/slide116.xml"/><Relationship Id="rId149" Type="http://schemas.openxmlformats.org/officeDocument/2006/relationships/slide" Target="slides/slide137.xml"/><Relationship Id="rId5" Type="http://schemas.openxmlformats.org/officeDocument/2006/relationships/slideMaster" Target="slideMasters/slideMaster2.xml"/><Relationship Id="rId95" Type="http://schemas.openxmlformats.org/officeDocument/2006/relationships/slide" Target="slides/slide83.xml"/><Relationship Id="rId160" Type="http://schemas.openxmlformats.org/officeDocument/2006/relationships/slide" Target="slides/slide148.xml"/><Relationship Id="rId181" Type="http://schemas.openxmlformats.org/officeDocument/2006/relationships/slide" Target="slides/slide169.xml"/><Relationship Id="rId216" Type="http://schemas.openxmlformats.org/officeDocument/2006/relationships/slide" Target="slides/slide204.xml"/><Relationship Id="rId237" Type="http://schemas.openxmlformats.org/officeDocument/2006/relationships/viewProps" Target="viewProps.xml"/><Relationship Id="rId22" Type="http://schemas.openxmlformats.org/officeDocument/2006/relationships/slide" Target="slides/slide10.xml"/><Relationship Id="rId43" Type="http://schemas.openxmlformats.org/officeDocument/2006/relationships/slide" Target="slides/slide31.xml"/><Relationship Id="rId64" Type="http://schemas.openxmlformats.org/officeDocument/2006/relationships/slide" Target="slides/slide52.xml"/><Relationship Id="rId118" Type="http://schemas.openxmlformats.org/officeDocument/2006/relationships/slide" Target="slides/slide106.xml"/><Relationship Id="rId139" Type="http://schemas.openxmlformats.org/officeDocument/2006/relationships/slide" Target="slides/slide127.xml"/><Relationship Id="rId85" Type="http://schemas.openxmlformats.org/officeDocument/2006/relationships/slide" Target="slides/slide73.xml"/><Relationship Id="rId150" Type="http://schemas.openxmlformats.org/officeDocument/2006/relationships/slide" Target="slides/slide138.xml"/><Relationship Id="rId171" Type="http://schemas.openxmlformats.org/officeDocument/2006/relationships/slide" Target="slides/slide159.xml"/><Relationship Id="rId192" Type="http://schemas.openxmlformats.org/officeDocument/2006/relationships/slide" Target="slides/slide180.xml"/><Relationship Id="rId206" Type="http://schemas.openxmlformats.org/officeDocument/2006/relationships/slide" Target="slides/slide194.xml"/><Relationship Id="rId227" Type="http://schemas.openxmlformats.org/officeDocument/2006/relationships/slide" Target="slides/slide215.xml"/><Relationship Id="rId12" Type="http://schemas.openxmlformats.org/officeDocument/2006/relationships/slideMaster" Target="slideMasters/slideMaster9.xml"/><Relationship Id="rId33" Type="http://schemas.openxmlformats.org/officeDocument/2006/relationships/slide" Target="slides/slide21.xml"/><Relationship Id="rId108" Type="http://schemas.openxmlformats.org/officeDocument/2006/relationships/slide" Target="slides/slide96.xml"/><Relationship Id="rId129" Type="http://schemas.openxmlformats.org/officeDocument/2006/relationships/slide" Target="slides/slide117.xml"/><Relationship Id="rId54" Type="http://schemas.openxmlformats.org/officeDocument/2006/relationships/slide" Target="slides/slide42.xml"/><Relationship Id="rId75" Type="http://schemas.openxmlformats.org/officeDocument/2006/relationships/slide" Target="slides/slide63.xml"/><Relationship Id="rId96" Type="http://schemas.openxmlformats.org/officeDocument/2006/relationships/slide" Target="slides/slide84.xml"/><Relationship Id="rId140" Type="http://schemas.openxmlformats.org/officeDocument/2006/relationships/slide" Target="slides/slide128.xml"/><Relationship Id="rId161" Type="http://schemas.openxmlformats.org/officeDocument/2006/relationships/slide" Target="slides/slide149.xml"/><Relationship Id="rId182" Type="http://schemas.openxmlformats.org/officeDocument/2006/relationships/slide" Target="slides/slide170.xml"/><Relationship Id="rId217" Type="http://schemas.openxmlformats.org/officeDocument/2006/relationships/slide" Target="slides/slide205.xml"/><Relationship Id="rId6" Type="http://schemas.openxmlformats.org/officeDocument/2006/relationships/slideMaster" Target="slideMasters/slideMaster3.xml"/><Relationship Id="rId238" Type="http://schemas.openxmlformats.org/officeDocument/2006/relationships/theme" Target="theme/theme1.xml"/><Relationship Id="rId23" Type="http://schemas.openxmlformats.org/officeDocument/2006/relationships/slide" Target="slides/slide11.xml"/><Relationship Id="rId119" Type="http://schemas.openxmlformats.org/officeDocument/2006/relationships/slide" Target="slides/slide107.xml"/><Relationship Id="rId44" Type="http://schemas.openxmlformats.org/officeDocument/2006/relationships/slide" Target="slides/slide32.xml"/><Relationship Id="rId65" Type="http://schemas.openxmlformats.org/officeDocument/2006/relationships/slide" Target="slides/slide53.xml"/><Relationship Id="rId86" Type="http://schemas.openxmlformats.org/officeDocument/2006/relationships/slide" Target="slides/slide74.xml"/><Relationship Id="rId130" Type="http://schemas.openxmlformats.org/officeDocument/2006/relationships/slide" Target="slides/slide118.xml"/><Relationship Id="rId151" Type="http://schemas.openxmlformats.org/officeDocument/2006/relationships/slide" Target="slides/slide139.xml"/><Relationship Id="rId172" Type="http://schemas.openxmlformats.org/officeDocument/2006/relationships/slide" Target="slides/slide160.xml"/><Relationship Id="rId193" Type="http://schemas.openxmlformats.org/officeDocument/2006/relationships/slide" Target="slides/slide181.xml"/><Relationship Id="rId207" Type="http://schemas.openxmlformats.org/officeDocument/2006/relationships/slide" Target="slides/slide195.xml"/><Relationship Id="rId228" Type="http://schemas.openxmlformats.org/officeDocument/2006/relationships/slide" Target="slides/slide216.xml"/><Relationship Id="rId13" Type="http://schemas.openxmlformats.org/officeDocument/2006/relationships/slide" Target="slides/slide1.xml"/><Relationship Id="rId109" Type="http://schemas.openxmlformats.org/officeDocument/2006/relationships/slide" Target="slides/slide97.xml"/><Relationship Id="rId34" Type="http://schemas.openxmlformats.org/officeDocument/2006/relationships/slide" Target="slides/slide22.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20" Type="http://schemas.openxmlformats.org/officeDocument/2006/relationships/slide" Target="slides/slide108.xml"/><Relationship Id="rId141" Type="http://schemas.openxmlformats.org/officeDocument/2006/relationships/slide" Target="slides/slide129.xml"/><Relationship Id="rId7" Type="http://schemas.openxmlformats.org/officeDocument/2006/relationships/slideMaster" Target="slideMasters/slideMaster4.xml"/><Relationship Id="rId162" Type="http://schemas.openxmlformats.org/officeDocument/2006/relationships/slide" Target="slides/slide150.xml"/><Relationship Id="rId183" Type="http://schemas.openxmlformats.org/officeDocument/2006/relationships/slide" Target="slides/slide171.xml"/><Relationship Id="rId218" Type="http://schemas.openxmlformats.org/officeDocument/2006/relationships/slide" Target="slides/slide206.xml"/><Relationship Id="rId239" Type="http://schemas.openxmlformats.org/officeDocument/2006/relationships/tableStyles" Target="tableStyles.xml"/><Relationship Id="rId24" Type="http://schemas.openxmlformats.org/officeDocument/2006/relationships/slide" Target="slides/slide12.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31" Type="http://schemas.openxmlformats.org/officeDocument/2006/relationships/slide" Target="slides/slide119.xml"/><Relationship Id="rId152" Type="http://schemas.openxmlformats.org/officeDocument/2006/relationships/slide" Target="slides/slide140.xml"/><Relationship Id="rId173" Type="http://schemas.openxmlformats.org/officeDocument/2006/relationships/slide" Target="slides/slide161.xml"/><Relationship Id="rId194" Type="http://schemas.openxmlformats.org/officeDocument/2006/relationships/slide" Target="slides/slide182.xml"/><Relationship Id="rId208" Type="http://schemas.openxmlformats.org/officeDocument/2006/relationships/slide" Target="slides/slide196.xml"/><Relationship Id="rId229" Type="http://schemas.openxmlformats.org/officeDocument/2006/relationships/slide" Target="slides/slide217.xml"/><Relationship Id="rId14" Type="http://schemas.openxmlformats.org/officeDocument/2006/relationships/slide" Target="slides/slide2.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8" Type="http://schemas.openxmlformats.org/officeDocument/2006/relationships/slideMaster" Target="slideMasters/slideMaster5.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163" Type="http://schemas.openxmlformats.org/officeDocument/2006/relationships/slide" Target="slides/slide151.xml"/><Relationship Id="rId184" Type="http://schemas.openxmlformats.org/officeDocument/2006/relationships/slide" Target="slides/slide172.xml"/><Relationship Id="rId219" Type="http://schemas.openxmlformats.org/officeDocument/2006/relationships/slide" Target="slides/slide207.xml"/><Relationship Id="rId230" Type="http://schemas.openxmlformats.org/officeDocument/2006/relationships/slide" Target="slides/slide218.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slide" Target="slides/slide141.xml"/><Relationship Id="rId174" Type="http://schemas.openxmlformats.org/officeDocument/2006/relationships/slide" Target="slides/slide162.xml"/><Relationship Id="rId195" Type="http://schemas.openxmlformats.org/officeDocument/2006/relationships/slide" Target="slides/slide183.xml"/><Relationship Id="rId209" Type="http://schemas.openxmlformats.org/officeDocument/2006/relationships/slide" Target="slides/slide197.xml"/><Relationship Id="rId190" Type="http://schemas.openxmlformats.org/officeDocument/2006/relationships/slide" Target="slides/slide178.xml"/><Relationship Id="rId204" Type="http://schemas.openxmlformats.org/officeDocument/2006/relationships/slide" Target="slides/slide192.xml"/><Relationship Id="rId220" Type="http://schemas.openxmlformats.org/officeDocument/2006/relationships/slide" Target="slides/slide208.xml"/><Relationship Id="rId225" Type="http://schemas.openxmlformats.org/officeDocument/2006/relationships/slide" Target="slides/slide213.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10" Type="http://schemas.openxmlformats.org/officeDocument/2006/relationships/slideMaster" Target="slideMasters/slideMaster7.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slide" Target="slides/slide131.xml"/><Relationship Id="rId148" Type="http://schemas.openxmlformats.org/officeDocument/2006/relationships/slide" Target="slides/slide136.xml"/><Relationship Id="rId164" Type="http://schemas.openxmlformats.org/officeDocument/2006/relationships/slide" Target="slides/slide152.xml"/><Relationship Id="rId169" Type="http://schemas.openxmlformats.org/officeDocument/2006/relationships/slide" Target="slides/slide157.xml"/><Relationship Id="rId185" Type="http://schemas.openxmlformats.org/officeDocument/2006/relationships/slide" Target="slides/slide173.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8.xml"/><Relationship Id="rId210" Type="http://schemas.openxmlformats.org/officeDocument/2006/relationships/slide" Target="slides/slide198.xml"/><Relationship Id="rId215" Type="http://schemas.openxmlformats.org/officeDocument/2006/relationships/slide" Target="slides/slide203.xml"/><Relationship Id="rId236" Type="http://schemas.openxmlformats.org/officeDocument/2006/relationships/presProps" Target="presProps.xml"/><Relationship Id="rId26" Type="http://schemas.openxmlformats.org/officeDocument/2006/relationships/slide" Target="slides/slide14.xml"/><Relationship Id="rId231" Type="http://schemas.openxmlformats.org/officeDocument/2006/relationships/slide" Target="slides/slide219.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54" Type="http://schemas.openxmlformats.org/officeDocument/2006/relationships/slide" Target="slides/slide142.xml"/><Relationship Id="rId175" Type="http://schemas.openxmlformats.org/officeDocument/2006/relationships/slide" Target="slides/slide163.xml"/><Relationship Id="rId196" Type="http://schemas.openxmlformats.org/officeDocument/2006/relationships/slide" Target="slides/slide184.xml"/><Relationship Id="rId200" Type="http://schemas.openxmlformats.org/officeDocument/2006/relationships/slide" Target="slides/slide188.xml"/><Relationship Id="rId16" Type="http://schemas.openxmlformats.org/officeDocument/2006/relationships/slide" Target="slides/slide4.xml"/><Relationship Id="rId221" Type="http://schemas.openxmlformats.org/officeDocument/2006/relationships/slide" Target="slides/slide209.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44" Type="http://schemas.openxmlformats.org/officeDocument/2006/relationships/slide" Target="slides/slide132.xml"/><Relationship Id="rId90" Type="http://schemas.openxmlformats.org/officeDocument/2006/relationships/slide" Target="slides/slide78.xml"/><Relationship Id="rId165" Type="http://schemas.openxmlformats.org/officeDocument/2006/relationships/slide" Target="slides/slide153.xml"/><Relationship Id="rId186" Type="http://schemas.openxmlformats.org/officeDocument/2006/relationships/slide" Target="slides/slide174.xml"/><Relationship Id="rId211" Type="http://schemas.openxmlformats.org/officeDocument/2006/relationships/slide" Target="slides/slide199.xml"/><Relationship Id="rId232" Type="http://schemas.openxmlformats.org/officeDocument/2006/relationships/slide" Target="slides/slide220.xml"/><Relationship Id="rId27" Type="http://schemas.openxmlformats.org/officeDocument/2006/relationships/slide" Target="slides/slide15.xml"/><Relationship Id="rId48" Type="http://schemas.openxmlformats.org/officeDocument/2006/relationships/slide" Target="slides/slide36.xml"/><Relationship Id="rId69" Type="http://schemas.openxmlformats.org/officeDocument/2006/relationships/slide" Target="slides/slide57.xml"/><Relationship Id="rId113" Type="http://schemas.openxmlformats.org/officeDocument/2006/relationships/slide" Target="slides/slide101.xml"/><Relationship Id="rId134" Type="http://schemas.openxmlformats.org/officeDocument/2006/relationships/slide" Target="slides/slide122.xml"/><Relationship Id="rId80" Type="http://schemas.openxmlformats.org/officeDocument/2006/relationships/slide" Target="slides/slide68.xml"/><Relationship Id="rId155" Type="http://schemas.openxmlformats.org/officeDocument/2006/relationships/slide" Target="slides/slide143.xml"/><Relationship Id="rId176" Type="http://schemas.openxmlformats.org/officeDocument/2006/relationships/slide" Target="slides/slide164.xml"/><Relationship Id="rId197" Type="http://schemas.openxmlformats.org/officeDocument/2006/relationships/slide" Target="slides/slide185.xml"/><Relationship Id="rId201" Type="http://schemas.openxmlformats.org/officeDocument/2006/relationships/slide" Target="slides/slide189.xml"/><Relationship Id="rId222" Type="http://schemas.openxmlformats.org/officeDocument/2006/relationships/slide" Target="slides/slide210.xml"/><Relationship Id="rId17" Type="http://schemas.openxmlformats.org/officeDocument/2006/relationships/slide" Target="slides/slide5.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24" Type="http://schemas.openxmlformats.org/officeDocument/2006/relationships/slide" Target="slides/slide112.xml"/><Relationship Id="rId70" Type="http://schemas.openxmlformats.org/officeDocument/2006/relationships/slide" Target="slides/slide58.xml"/><Relationship Id="rId91" Type="http://schemas.openxmlformats.org/officeDocument/2006/relationships/slide" Target="slides/slide79.xml"/><Relationship Id="rId145" Type="http://schemas.openxmlformats.org/officeDocument/2006/relationships/slide" Target="slides/slide133.xml"/><Relationship Id="rId166" Type="http://schemas.openxmlformats.org/officeDocument/2006/relationships/slide" Target="slides/slide154.xml"/><Relationship Id="rId187" Type="http://schemas.openxmlformats.org/officeDocument/2006/relationships/slide" Target="slides/slide175.xml"/><Relationship Id="rId1" Type="http://schemas.openxmlformats.org/officeDocument/2006/relationships/customXml" Target="../customXml/item1.xml"/><Relationship Id="rId212" Type="http://schemas.openxmlformats.org/officeDocument/2006/relationships/slide" Target="slides/slide200.xml"/><Relationship Id="rId233" Type="http://schemas.openxmlformats.org/officeDocument/2006/relationships/notesMaster" Target="notesMasters/notesMaster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60" Type="http://schemas.openxmlformats.org/officeDocument/2006/relationships/slide" Target="slides/slide48.xml"/><Relationship Id="rId81" Type="http://schemas.openxmlformats.org/officeDocument/2006/relationships/slide" Target="slides/slide69.xml"/><Relationship Id="rId135" Type="http://schemas.openxmlformats.org/officeDocument/2006/relationships/slide" Target="slides/slide123.xml"/><Relationship Id="rId156" Type="http://schemas.openxmlformats.org/officeDocument/2006/relationships/slide" Target="slides/slide144.xml"/><Relationship Id="rId177" Type="http://schemas.openxmlformats.org/officeDocument/2006/relationships/slide" Target="slides/slide165.xml"/><Relationship Id="rId198" Type="http://schemas.openxmlformats.org/officeDocument/2006/relationships/slide" Target="slides/slide186.xml"/><Relationship Id="rId202" Type="http://schemas.openxmlformats.org/officeDocument/2006/relationships/slide" Target="slides/slide190.xml"/><Relationship Id="rId223" Type="http://schemas.openxmlformats.org/officeDocument/2006/relationships/slide" Target="slides/slide211.xml"/><Relationship Id="rId18" Type="http://schemas.openxmlformats.org/officeDocument/2006/relationships/slide" Target="slides/slide6.xml"/><Relationship Id="rId39" Type="http://schemas.openxmlformats.org/officeDocument/2006/relationships/slide" Target="slides/slide27.xml"/><Relationship Id="rId50" Type="http://schemas.openxmlformats.org/officeDocument/2006/relationships/slide" Target="slides/slide38.xml"/><Relationship Id="rId104" Type="http://schemas.openxmlformats.org/officeDocument/2006/relationships/slide" Target="slides/slide92.xml"/><Relationship Id="rId125" Type="http://schemas.openxmlformats.org/officeDocument/2006/relationships/slide" Target="slides/slide113.xml"/><Relationship Id="rId146" Type="http://schemas.openxmlformats.org/officeDocument/2006/relationships/slide" Target="slides/slide134.xml"/><Relationship Id="rId167" Type="http://schemas.openxmlformats.org/officeDocument/2006/relationships/slide" Target="slides/slide155.xml"/><Relationship Id="rId188" Type="http://schemas.openxmlformats.org/officeDocument/2006/relationships/slide" Target="slides/slide176.xml"/><Relationship Id="rId71" Type="http://schemas.openxmlformats.org/officeDocument/2006/relationships/slide" Target="slides/slide59.xml"/><Relationship Id="rId92" Type="http://schemas.openxmlformats.org/officeDocument/2006/relationships/slide" Target="slides/slide80.xml"/><Relationship Id="rId213" Type="http://schemas.openxmlformats.org/officeDocument/2006/relationships/slide" Target="slides/slide201.xml"/><Relationship Id="rId234"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17.xml"/><Relationship Id="rId40" Type="http://schemas.openxmlformats.org/officeDocument/2006/relationships/slide" Target="slides/slide28.xml"/><Relationship Id="rId115" Type="http://schemas.openxmlformats.org/officeDocument/2006/relationships/slide" Target="slides/slide103.xml"/><Relationship Id="rId136" Type="http://schemas.openxmlformats.org/officeDocument/2006/relationships/slide" Target="slides/slide124.xml"/><Relationship Id="rId157" Type="http://schemas.openxmlformats.org/officeDocument/2006/relationships/slide" Target="slides/slide145.xml"/><Relationship Id="rId178" Type="http://schemas.openxmlformats.org/officeDocument/2006/relationships/slide" Target="slides/slide166.xml"/><Relationship Id="rId61" Type="http://schemas.openxmlformats.org/officeDocument/2006/relationships/slide" Target="slides/slide49.xml"/><Relationship Id="rId82" Type="http://schemas.openxmlformats.org/officeDocument/2006/relationships/slide" Target="slides/slide70.xml"/><Relationship Id="rId199" Type="http://schemas.openxmlformats.org/officeDocument/2006/relationships/slide" Target="slides/slide187.xml"/><Relationship Id="rId203" Type="http://schemas.openxmlformats.org/officeDocument/2006/relationships/slide" Target="slides/slide191.xml"/><Relationship Id="rId19" Type="http://schemas.openxmlformats.org/officeDocument/2006/relationships/slide" Target="slides/slide7.xml"/><Relationship Id="rId224" Type="http://schemas.openxmlformats.org/officeDocument/2006/relationships/slide" Target="slides/slide212.xml"/><Relationship Id="rId30" Type="http://schemas.openxmlformats.org/officeDocument/2006/relationships/slide" Target="slides/slide1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168" Type="http://schemas.openxmlformats.org/officeDocument/2006/relationships/slide" Target="slides/slide156.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189" Type="http://schemas.openxmlformats.org/officeDocument/2006/relationships/slide" Target="slides/slide177.xml"/><Relationship Id="rId3" Type="http://schemas.openxmlformats.org/officeDocument/2006/relationships/customXml" Target="../customXml/item3.xml"/><Relationship Id="rId214" Type="http://schemas.openxmlformats.org/officeDocument/2006/relationships/slide" Target="slides/slide202.xml"/><Relationship Id="rId235" Type="http://schemas.openxmlformats.org/officeDocument/2006/relationships/commentAuthors" Target="commentAuthors.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slide" Target="slides/slide146.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179" Type="http://schemas.openxmlformats.org/officeDocument/2006/relationships/slide" Target="slides/slide16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98C9C6-BC80-4455-9D56-CFCA1805A81D}"/>
              </a:ext>
            </a:extLst>
          </p:cNvPr>
          <p:cNvSpPr>
            <a:spLocks noGrp="1"/>
          </p:cNvSpPr>
          <p:nvPr>
            <p:ph type="hdr" sz="quarter"/>
          </p:nvPr>
        </p:nvSpPr>
        <p:spPr>
          <a:xfrm>
            <a:off x="0" y="0"/>
            <a:ext cx="4068747" cy="356220"/>
          </a:xfrm>
          <a:prstGeom prst="rect">
            <a:avLst/>
          </a:prstGeom>
        </p:spPr>
        <p:txBody>
          <a:bodyPr vert="horz" lIns="65956" tIns="32978" rIns="65956" bIns="32978" rtlCol="0"/>
          <a:lstStyle>
            <a:lvl1pPr algn="l">
              <a:defRPr sz="900"/>
            </a:lvl1pPr>
          </a:lstStyle>
          <a:p>
            <a:endParaRPr lang="en-US" dirty="0"/>
          </a:p>
        </p:txBody>
      </p:sp>
      <p:sp>
        <p:nvSpPr>
          <p:cNvPr id="3" name="Date Placeholder 2">
            <a:extLst>
              <a:ext uri="{FF2B5EF4-FFF2-40B4-BE49-F238E27FC236}">
                <a16:creationId xmlns:a16="http://schemas.microsoft.com/office/drawing/2014/main" id="{1D9AB37C-46DA-4926-94B6-E46BCF06C2A5}"/>
              </a:ext>
            </a:extLst>
          </p:cNvPr>
          <p:cNvSpPr>
            <a:spLocks noGrp="1"/>
          </p:cNvSpPr>
          <p:nvPr>
            <p:ph type="dt" sz="quarter" idx="1"/>
          </p:nvPr>
        </p:nvSpPr>
        <p:spPr>
          <a:xfrm>
            <a:off x="5317691" y="0"/>
            <a:ext cx="4068747" cy="356220"/>
          </a:xfrm>
          <a:prstGeom prst="rect">
            <a:avLst/>
          </a:prstGeom>
        </p:spPr>
        <p:txBody>
          <a:bodyPr vert="horz" lIns="65956" tIns="32978" rIns="65956" bIns="32978" rtlCol="0"/>
          <a:lstStyle>
            <a:lvl1pPr algn="r">
              <a:defRPr sz="900"/>
            </a:lvl1pPr>
          </a:lstStyle>
          <a:p>
            <a:fld id="{27A3611F-7A02-481D-BC57-382DD2AC28CE}" type="datetimeFigureOut">
              <a:rPr lang="en-US" smtClean="0"/>
              <a:t>12/20/2020</a:t>
            </a:fld>
            <a:endParaRPr lang="en-US" dirty="0"/>
          </a:p>
        </p:txBody>
      </p:sp>
      <p:sp>
        <p:nvSpPr>
          <p:cNvPr id="4" name="Footer Placeholder 3">
            <a:extLst>
              <a:ext uri="{FF2B5EF4-FFF2-40B4-BE49-F238E27FC236}">
                <a16:creationId xmlns:a16="http://schemas.microsoft.com/office/drawing/2014/main" id="{0DDB703C-622C-4E39-86B9-B24BFAC7ED4E}"/>
              </a:ext>
            </a:extLst>
          </p:cNvPr>
          <p:cNvSpPr>
            <a:spLocks noGrp="1"/>
          </p:cNvSpPr>
          <p:nvPr>
            <p:ph type="ftr" sz="quarter" idx="2"/>
          </p:nvPr>
        </p:nvSpPr>
        <p:spPr>
          <a:xfrm>
            <a:off x="0" y="6746255"/>
            <a:ext cx="4068747" cy="356220"/>
          </a:xfrm>
          <a:prstGeom prst="rect">
            <a:avLst/>
          </a:prstGeom>
        </p:spPr>
        <p:txBody>
          <a:bodyPr vert="horz" lIns="65956" tIns="32978" rIns="65956" bIns="32978" rtlCol="0" anchor="b"/>
          <a:lstStyle>
            <a:lvl1pPr algn="l">
              <a:defRPr sz="900"/>
            </a:lvl1pPr>
          </a:lstStyle>
          <a:p>
            <a:endParaRPr lang="en-US" dirty="0"/>
          </a:p>
        </p:txBody>
      </p:sp>
      <p:sp>
        <p:nvSpPr>
          <p:cNvPr id="5" name="Slide Number Placeholder 4">
            <a:extLst>
              <a:ext uri="{FF2B5EF4-FFF2-40B4-BE49-F238E27FC236}">
                <a16:creationId xmlns:a16="http://schemas.microsoft.com/office/drawing/2014/main" id="{BEE805A1-1A07-4E46-BAFA-7D7741745E40}"/>
              </a:ext>
            </a:extLst>
          </p:cNvPr>
          <p:cNvSpPr>
            <a:spLocks noGrp="1"/>
          </p:cNvSpPr>
          <p:nvPr>
            <p:ph type="sldNum" sz="quarter" idx="3"/>
          </p:nvPr>
        </p:nvSpPr>
        <p:spPr>
          <a:xfrm>
            <a:off x="5317691" y="6746255"/>
            <a:ext cx="4068747" cy="356220"/>
          </a:xfrm>
          <a:prstGeom prst="rect">
            <a:avLst/>
          </a:prstGeom>
        </p:spPr>
        <p:txBody>
          <a:bodyPr vert="horz" lIns="65956" tIns="32978" rIns="65956" bIns="32978" rtlCol="0" anchor="b"/>
          <a:lstStyle>
            <a:lvl1pPr algn="r">
              <a:defRPr sz="900"/>
            </a:lvl1pPr>
          </a:lstStyle>
          <a:p>
            <a:fld id="{96D0125A-D328-4F75-A91B-A8CEDB63953F}" type="slidenum">
              <a:rPr lang="en-US" smtClean="0"/>
              <a:t>‹#›</a:t>
            </a:fld>
            <a:endParaRPr lang="en-US" dirty="0"/>
          </a:p>
        </p:txBody>
      </p:sp>
    </p:spTree>
    <p:extLst>
      <p:ext uri="{BB962C8B-B14F-4D97-AF65-F5344CB8AC3E}">
        <p14:creationId xmlns:p14="http://schemas.microsoft.com/office/powerpoint/2010/main" val="34616257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68747" cy="356220"/>
          </a:xfrm>
          <a:prstGeom prst="rect">
            <a:avLst/>
          </a:prstGeom>
        </p:spPr>
        <p:txBody>
          <a:bodyPr vert="horz" lIns="65956" tIns="32978" rIns="65956" bIns="32978" rtlCol="0"/>
          <a:lstStyle>
            <a:lvl1pPr algn="l">
              <a:defRPr sz="900"/>
            </a:lvl1pPr>
          </a:lstStyle>
          <a:p>
            <a:endParaRPr lang="en-US" dirty="0"/>
          </a:p>
        </p:txBody>
      </p:sp>
      <p:sp>
        <p:nvSpPr>
          <p:cNvPr id="3" name="Date Placeholder 2"/>
          <p:cNvSpPr>
            <a:spLocks noGrp="1"/>
          </p:cNvSpPr>
          <p:nvPr>
            <p:ph type="dt" idx="1"/>
          </p:nvPr>
        </p:nvSpPr>
        <p:spPr>
          <a:xfrm>
            <a:off x="5317691" y="0"/>
            <a:ext cx="4068747" cy="356220"/>
          </a:xfrm>
          <a:prstGeom prst="rect">
            <a:avLst/>
          </a:prstGeom>
        </p:spPr>
        <p:txBody>
          <a:bodyPr vert="horz" lIns="65956" tIns="32978" rIns="65956" bIns="32978" rtlCol="0"/>
          <a:lstStyle>
            <a:lvl1pPr algn="r">
              <a:defRPr sz="900"/>
            </a:lvl1pPr>
          </a:lstStyle>
          <a:p>
            <a:fld id="{85EE48BB-5CE7-364D-8AC6-A015D31DA59B}" type="datetimeFigureOut">
              <a:rPr lang="en-US" smtClean="0"/>
              <a:t>12/20/2020</a:t>
            </a:fld>
            <a:endParaRPr lang="en-US" dirty="0"/>
          </a:p>
        </p:txBody>
      </p:sp>
      <p:sp>
        <p:nvSpPr>
          <p:cNvPr id="4" name="Slide Image Placeholder 3"/>
          <p:cNvSpPr>
            <a:spLocks noGrp="1" noRot="1" noChangeAspect="1"/>
          </p:cNvSpPr>
          <p:nvPr>
            <p:ph type="sldImg" idx="2"/>
          </p:nvPr>
        </p:nvSpPr>
        <p:spPr>
          <a:xfrm>
            <a:off x="2562225" y="887413"/>
            <a:ext cx="4264025" cy="2398712"/>
          </a:xfrm>
          <a:prstGeom prst="rect">
            <a:avLst/>
          </a:prstGeom>
          <a:noFill/>
          <a:ln w="12700">
            <a:solidFill>
              <a:prstClr val="black"/>
            </a:solidFill>
          </a:ln>
        </p:spPr>
        <p:txBody>
          <a:bodyPr vert="horz" lIns="65956" tIns="32978" rIns="65956" bIns="32978" rtlCol="0" anchor="ctr"/>
          <a:lstStyle/>
          <a:p>
            <a:endParaRPr lang="en-US" dirty="0"/>
          </a:p>
        </p:txBody>
      </p:sp>
      <p:sp>
        <p:nvSpPr>
          <p:cNvPr id="5" name="Notes Placeholder 4"/>
          <p:cNvSpPr>
            <a:spLocks noGrp="1"/>
          </p:cNvSpPr>
          <p:nvPr>
            <p:ph type="body" sz="quarter" idx="3"/>
          </p:nvPr>
        </p:nvSpPr>
        <p:spPr>
          <a:xfrm>
            <a:off x="939255" y="3418341"/>
            <a:ext cx="7509965" cy="2796325"/>
          </a:xfrm>
          <a:prstGeom prst="rect">
            <a:avLst/>
          </a:prstGeom>
        </p:spPr>
        <p:txBody>
          <a:bodyPr vert="horz" lIns="65956" tIns="32978" rIns="65956" bIns="3297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46255"/>
            <a:ext cx="4068747" cy="356220"/>
          </a:xfrm>
          <a:prstGeom prst="rect">
            <a:avLst/>
          </a:prstGeom>
        </p:spPr>
        <p:txBody>
          <a:bodyPr vert="horz" lIns="65956" tIns="32978" rIns="65956" bIns="32978" rtlCol="0" anchor="b"/>
          <a:lstStyle>
            <a:lvl1pPr algn="l">
              <a:defRPr sz="900"/>
            </a:lvl1pPr>
          </a:lstStyle>
          <a:p>
            <a:endParaRPr lang="en-US" dirty="0"/>
          </a:p>
        </p:txBody>
      </p:sp>
      <p:sp>
        <p:nvSpPr>
          <p:cNvPr id="7" name="Slide Number Placeholder 6"/>
          <p:cNvSpPr>
            <a:spLocks noGrp="1"/>
          </p:cNvSpPr>
          <p:nvPr>
            <p:ph type="sldNum" sz="quarter" idx="5"/>
          </p:nvPr>
        </p:nvSpPr>
        <p:spPr>
          <a:xfrm>
            <a:off x="5317691" y="6746255"/>
            <a:ext cx="4068747" cy="356220"/>
          </a:xfrm>
          <a:prstGeom prst="rect">
            <a:avLst/>
          </a:prstGeom>
        </p:spPr>
        <p:txBody>
          <a:bodyPr vert="horz" lIns="65956" tIns="32978" rIns="65956" bIns="32978" rtlCol="0" anchor="b"/>
          <a:lstStyle>
            <a:lvl1pPr algn="r">
              <a:defRPr sz="900"/>
            </a:lvl1pPr>
          </a:lstStyle>
          <a:p>
            <a:fld id="{9535E1C7-88C3-9143-9718-91C56336BFCE}" type="slidenum">
              <a:rPr lang="en-US" smtClean="0"/>
              <a:t>‹#›</a:t>
            </a:fld>
            <a:endParaRPr lang="en-US" dirty="0"/>
          </a:p>
        </p:txBody>
      </p:sp>
    </p:spTree>
    <p:extLst>
      <p:ext uri="{BB962C8B-B14F-4D97-AF65-F5344CB8AC3E}">
        <p14:creationId xmlns:p14="http://schemas.microsoft.com/office/powerpoint/2010/main" val="2098789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659557">
              <a:defRPr/>
            </a:pPr>
            <a:fld id="{9535E1C7-88C3-9143-9718-91C56336BFCE}" type="slidenum">
              <a:rPr lang="en-US">
                <a:solidFill>
                  <a:prstClr val="black"/>
                </a:solidFill>
              </a:rPr>
              <a:pPr defTabSz="659557">
                <a:defRPr/>
              </a:pPr>
              <a:t>6</a:t>
            </a:fld>
            <a:endParaRPr lang="en-US" dirty="0">
              <a:solidFill>
                <a:prstClr val="black"/>
              </a:solidFill>
            </a:endParaRPr>
          </a:p>
        </p:txBody>
      </p:sp>
    </p:spTree>
    <p:extLst>
      <p:ext uri="{BB962C8B-B14F-4D97-AF65-F5344CB8AC3E}">
        <p14:creationId xmlns:p14="http://schemas.microsoft.com/office/powerpoint/2010/main" val="3567844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35E1C7-88C3-9143-9718-91C56336BFCE}" type="slidenum">
              <a:rPr lang="en-US" smtClean="0"/>
              <a:t>8</a:t>
            </a:fld>
            <a:endParaRPr lang="en-US" dirty="0"/>
          </a:p>
        </p:txBody>
      </p:sp>
    </p:spTree>
    <p:extLst>
      <p:ext uri="{BB962C8B-B14F-4D97-AF65-F5344CB8AC3E}">
        <p14:creationId xmlns:p14="http://schemas.microsoft.com/office/powerpoint/2010/main" val="1659504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35E1C7-88C3-9143-9718-91C56336BFCE}" type="slidenum">
              <a:rPr lang="en-US" smtClean="0"/>
              <a:t>25</a:t>
            </a:fld>
            <a:endParaRPr lang="en-US" dirty="0"/>
          </a:p>
        </p:txBody>
      </p:sp>
    </p:spTree>
    <p:extLst>
      <p:ext uri="{BB962C8B-B14F-4D97-AF65-F5344CB8AC3E}">
        <p14:creationId xmlns:p14="http://schemas.microsoft.com/office/powerpoint/2010/main" val="362095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35E1C7-88C3-9143-9718-91C56336BFCE}" type="slidenum">
              <a:rPr lang="en-US" smtClean="0"/>
              <a:t>38</a:t>
            </a:fld>
            <a:endParaRPr lang="en-US" dirty="0"/>
          </a:p>
        </p:txBody>
      </p:sp>
    </p:spTree>
    <p:extLst>
      <p:ext uri="{BB962C8B-B14F-4D97-AF65-F5344CB8AC3E}">
        <p14:creationId xmlns:p14="http://schemas.microsoft.com/office/powerpoint/2010/main" val="1774389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35E1C7-88C3-9143-9718-91C56336BFCE}" type="slidenum">
              <a:rPr lang="en-US" smtClean="0"/>
              <a:t>78</a:t>
            </a:fld>
            <a:endParaRPr lang="en-US" dirty="0"/>
          </a:p>
        </p:txBody>
      </p:sp>
    </p:spTree>
    <p:extLst>
      <p:ext uri="{BB962C8B-B14F-4D97-AF65-F5344CB8AC3E}">
        <p14:creationId xmlns:p14="http://schemas.microsoft.com/office/powerpoint/2010/main" val="7110391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5847EF98-FE67-924C-B40C-478327D6FCFD}"/>
              </a:ext>
            </a:extLst>
          </p:cNvPr>
          <p:cNvSpPr/>
          <p:nvPr userDrawn="1"/>
        </p:nvSpPr>
        <p:spPr>
          <a:xfrm flipH="1">
            <a:off x="7291388" y="2416175"/>
            <a:ext cx="7326312" cy="5813425"/>
          </a:xfrm>
          <a:prstGeom prst="rtTriangle">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Right Triangle 6">
            <a:extLst>
              <a:ext uri="{FF2B5EF4-FFF2-40B4-BE49-F238E27FC236}">
                <a16:creationId xmlns:a16="http://schemas.microsoft.com/office/drawing/2014/main" id="{25FA5ACE-6E30-CE4A-9699-7DD33C243EA6}"/>
              </a:ext>
            </a:extLst>
          </p:cNvPr>
          <p:cNvSpPr/>
          <p:nvPr userDrawn="1"/>
        </p:nvSpPr>
        <p:spPr>
          <a:xfrm flipH="1">
            <a:off x="7975600" y="2949575"/>
            <a:ext cx="6642100" cy="5280025"/>
          </a:xfrm>
          <a:prstGeom prst="rtTriangle">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8" name="Picture 10">
            <a:extLst>
              <a:ext uri="{FF2B5EF4-FFF2-40B4-BE49-F238E27FC236}">
                <a16:creationId xmlns:a16="http://schemas.microsoft.com/office/drawing/2014/main" id="{DBAFCCAB-7163-D44B-8686-3D305593615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76727" y="6675120"/>
            <a:ext cx="2396473" cy="1292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bject 4">
            <a:extLst>
              <a:ext uri="{FF2B5EF4-FFF2-40B4-BE49-F238E27FC236}">
                <a16:creationId xmlns:a16="http://schemas.microsoft.com/office/drawing/2014/main" id="{49B1250E-2FA9-6347-B9BF-43851009C456}"/>
              </a:ext>
            </a:extLst>
          </p:cNvPr>
          <p:cNvSpPr>
            <a:spLocks/>
          </p:cNvSpPr>
          <p:nvPr userDrawn="1"/>
        </p:nvSpPr>
        <p:spPr bwMode="auto">
          <a:xfrm>
            <a:off x="0" y="3079750"/>
            <a:ext cx="155575" cy="14478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dirty="0"/>
          </a:p>
        </p:txBody>
      </p:sp>
      <p:sp>
        <p:nvSpPr>
          <p:cNvPr id="13" name="object 2">
            <a:extLst>
              <a:ext uri="{FF2B5EF4-FFF2-40B4-BE49-F238E27FC236}">
                <a16:creationId xmlns:a16="http://schemas.microsoft.com/office/drawing/2014/main" id="{19CAB701-6BE7-2C43-B694-9E21587E9496}"/>
              </a:ext>
            </a:extLst>
          </p:cNvPr>
          <p:cNvSpPr>
            <a:spLocks/>
          </p:cNvSpPr>
          <p:nvPr userDrawn="1"/>
        </p:nvSpPr>
        <p:spPr bwMode="auto">
          <a:xfrm>
            <a:off x="0" y="4038600"/>
            <a:ext cx="3886200" cy="76200"/>
          </a:xfrm>
          <a:custGeom>
            <a:avLst/>
            <a:gdLst>
              <a:gd name="T0" fmla="*/ 0 w 3885565"/>
              <a:gd name="T1" fmla="*/ 0 h 70245"/>
              <a:gd name="T2" fmla="*/ 3885336 w 3885565"/>
              <a:gd name="T3" fmla="*/ 0 h 70245"/>
            </a:gdLst>
            <a:ahLst/>
            <a:cxnLst>
              <a:cxn ang="0">
                <a:pos x="T0" y="T1"/>
              </a:cxn>
              <a:cxn ang="0">
                <a:pos x="T2" y="T3"/>
              </a:cxn>
            </a:cxnLst>
            <a:rect l="0" t="0" r="r" b="b"/>
            <a:pathLst>
              <a:path w="3885565" h="70245">
                <a:moveTo>
                  <a:pt x="0" y="0"/>
                </a:moveTo>
                <a:lnTo>
                  <a:pt x="3885336" y="0"/>
                </a:lnTo>
              </a:path>
            </a:pathLst>
          </a:custGeom>
          <a:noFill/>
          <a:ln w="25400" cap="rnd">
            <a:solidFill>
              <a:srgbClr val="626469"/>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19" name="Subtitle 2">
            <a:extLst>
              <a:ext uri="{FF2B5EF4-FFF2-40B4-BE49-F238E27FC236}">
                <a16:creationId xmlns:a16="http://schemas.microsoft.com/office/drawing/2014/main" id="{052C6E0A-3C3E-8546-8D36-C5B71C787F11}"/>
              </a:ext>
            </a:extLst>
          </p:cNvPr>
          <p:cNvSpPr>
            <a:spLocks noGrp="1"/>
          </p:cNvSpPr>
          <p:nvPr>
            <p:ph type="subTitle" idx="1" hasCustomPrompt="1"/>
          </p:nvPr>
        </p:nvSpPr>
        <p:spPr>
          <a:xfrm>
            <a:off x="533400" y="4155946"/>
            <a:ext cx="8991600" cy="1985962"/>
          </a:xfrm>
          <a:prstGeom prst="rect">
            <a:avLst/>
          </a:prstGeom>
        </p:spPr>
        <p:txBody>
          <a:bodyPr/>
          <a:lstStyle>
            <a:lvl1pPr marL="0" indent="0" algn="l">
              <a:buNone/>
              <a:defRPr sz="2800" b="0" i="0">
                <a:solidFill>
                  <a:srgbClr val="636466"/>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20" name="Title 1">
            <a:extLst>
              <a:ext uri="{FF2B5EF4-FFF2-40B4-BE49-F238E27FC236}">
                <a16:creationId xmlns:a16="http://schemas.microsoft.com/office/drawing/2014/main" id="{53FACF0E-7710-8C45-B38A-36FE875BCA03}"/>
              </a:ext>
            </a:extLst>
          </p:cNvPr>
          <p:cNvSpPr>
            <a:spLocks noGrp="1"/>
          </p:cNvSpPr>
          <p:nvPr>
            <p:ph type="ctrTitle" hasCustomPrompt="1"/>
          </p:nvPr>
        </p:nvSpPr>
        <p:spPr>
          <a:xfrm>
            <a:off x="533400" y="2743201"/>
            <a:ext cx="10668000" cy="1311016"/>
          </a:xfrm>
          <a:prstGeom prst="rect">
            <a:avLst/>
          </a:prstGeom>
        </p:spPr>
        <p:txBody>
          <a:bodyPr anchor="b"/>
          <a:lstStyle>
            <a:lvl1pPr algn="l">
              <a:defRPr sz="7800" b="1" i="0" spc="300">
                <a:solidFill>
                  <a:schemeClr val="tx1"/>
                </a:solidFill>
                <a:latin typeface="Lub Dub Heavy" panose="020B0603030403020204" pitchFamily="34" charset="77"/>
              </a:defRPr>
            </a:lvl1pPr>
          </a:lstStyle>
          <a:p>
            <a:r>
              <a:rPr lang="en-US" dirty="0"/>
              <a:t>TITLE SLIDE</a:t>
            </a:r>
          </a:p>
        </p:txBody>
      </p:sp>
      <p:pic>
        <p:nvPicPr>
          <p:cNvPr id="3" name="Picture 2">
            <a:extLst>
              <a:ext uri="{FF2B5EF4-FFF2-40B4-BE49-F238E27FC236}">
                <a16:creationId xmlns:a16="http://schemas.microsoft.com/office/drawing/2014/main" id="{20D24466-DC47-42E2-A26B-EB38134E0F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77472" y="457200"/>
            <a:ext cx="2395728" cy="908633"/>
          </a:xfrm>
          <a:prstGeom prst="rect">
            <a:avLst/>
          </a:prstGeom>
        </p:spPr>
      </p:pic>
    </p:spTree>
    <p:extLst>
      <p:ext uri="{BB962C8B-B14F-4D97-AF65-F5344CB8AC3E}">
        <p14:creationId xmlns:p14="http://schemas.microsoft.com/office/powerpoint/2010/main" val="420153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527462" y="322433"/>
            <a:ext cx="12877800" cy="914399"/>
          </a:xfrm>
          <a:prstGeom prst="rect">
            <a:avLst/>
          </a:prstGeom>
        </p:spPr>
        <p:txBody>
          <a:bodyPr anchor="b"/>
          <a:lstStyle>
            <a:lvl1pPr algn="ctr">
              <a:defRPr sz="5000" b="1" i="0" spc="0">
                <a:solidFill>
                  <a:schemeClr val="tx1"/>
                </a:solidFill>
                <a:latin typeface="Lub Dub Medium" panose="020B0603030403020204" pitchFamily="34" charset="0"/>
              </a:defRPr>
            </a:lvl1pPr>
          </a:lstStyle>
          <a:p>
            <a:r>
              <a:rPr lang="en-US" dirty="0"/>
              <a:t>Content Slide</a:t>
            </a:r>
          </a:p>
        </p:txBody>
      </p:sp>
      <p:sp>
        <p:nvSpPr>
          <p:cNvPr id="9" name="Oval 8">
            <a:extLst>
              <a:ext uri="{FF2B5EF4-FFF2-40B4-BE49-F238E27FC236}">
                <a16:creationId xmlns:a16="http://schemas.microsoft.com/office/drawing/2014/main" id="{6825512A-79DD-984F-A5A7-1863E2C4B2B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2">
            <a:extLst>
              <a:ext uri="{FF2B5EF4-FFF2-40B4-BE49-F238E27FC236}">
                <a16:creationId xmlns:a16="http://schemas.microsoft.com/office/drawing/2014/main" id="{0FE1480A-7749-2744-B65A-F58DC8EC2794}"/>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1" name="Picture 10">
            <a:extLst>
              <a:ext uri="{FF2B5EF4-FFF2-40B4-BE49-F238E27FC236}">
                <a16:creationId xmlns:a16="http://schemas.microsoft.com/office/drawing/2014/main" id="{960CA2AB-CF41-47ED-873A-D3258F5117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4" name="TextBox 13">
            <a:extLst>
              <a:ext uri="{FF2B5EF4-FFF2-40B4-BE49-F238E27FC236}">
                <a16:creationId xmlns:a16="http://schemas.microsoft.com/office/drawing/2014/main" id="{7EE7A0F1-4F4E-4E26-8269-DE9C516F3631}"/>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graphicFrame>
        <p:nvGraphicFramePr>
          <p:cNvPr id="2" name="Table 2">
            <a:extLst>
              <a:ext uri="{FF2B5EF4-FFF2-40B4-BE49-F238E27FC236}">
                <a16:creationId xmlns:a16="http://schemas.microsoft.com/office/drawing/2014/main" id="{0244971E-1871-4334-808A-29A30C1A20CF}"/>
              </a:ext>
            </a:extLst>
          </p:cNvPr>
          <p:cNvGraphicFramePr>
            <a:graphicFrameLocks noGrp="1"/>
          </p:cNvGraphicFramePr>
          <p:nvPr userDrawn="1">
            <p:extLst>
              <p:ext uri="{D42A27DB-BD31-4B8C-83A1-F6EECF244321}">
                <p14:modId xmlns:p14="http://schemas.microsoft.com/office/powerpoint/2010/main" val="3734961273"/>
              </p:ext>
            </p:extLst>
          </p:nvPr>
        </p:nvGraphicFramePr>
        <p:xfrm>
          <a:off x="2438399" y="2438400"/>
          <a:ext cx="9753600" cy="2966720"/>
        </p:xfrm>
        <a:graphic>
          <a:graphicData uri="http://schemas.openxmlformats.org/drawingml/2006/table">
            <a:tbl>
              <a:tblPr firstRow="1" bandRow="1">
                <a:tableStyleId>{5940675A-B579-460E-94D1-54222C63F5DA}</a:tableStyleId>
              </a:tblPr>
              <a:tblGrid>
                <a:gridCol w="1950720">
                  <a:extLst>
                    <a:ext uri="{9D8B030D-6E8A-4147-A177-3AD203B41FA5}">
                      <a16:colId xmlns:a16="http://schemas.microsoft.com/office/drawing/2014/main" val="473662090"/>
                    </a:ext>
                  </a:extLst>
                </a:gridCol>
                <a:gridCol w="1950720">
                  <a:extLst>
                    <a:ext uri="{9D8B030D-6E8A-4147-A177-3AD203B41FA5}">
                      <a16:colId xmlns:a16="http://schemas.microsoft.com/office/drawing/2014/main" val="716048259"/>
                    </a:ext>
                  </a:extLst>
                </a:gridCol>
                <a:gridCol w="1950720">
                  <a:extLst>
                    <a:ext uri="{9D8B030D-6E8A-4147-A177-3AD203B41FA5}">
                      <a16:colId xmlns:a16="http://schemas.microsoft.com/office/drawing/2014/main" val="3425279343"/>
                    </a:ext>
                  </a:extLst>
                </a:gridCol>
                <a:gridCol w="1950720">
                  <a:extLst>
                    <a:ext uri="{9D8B030D-6E8A-4147-A177-3AD203B41FA5}">
                      <a16:colId xmlns:a16="http://schemas.microsoft.com/office/drawing/2014/main" val="1163762749"/>
                    </a:ext>
                  </a:extLst>
                </a:gridCol>
                <a:gridCol w="1950720">
                  <a:extLst>
                    <a:ext uri="{9D8B030D-6E8A-4147-A177-3AD203B41FA5}">
                      <a16:colId xmlns:a16="http://schemas.microsoft.com/office/drawing/2014/main" val="2366115328"/>
                    </a:ext>
                  </a:extLst>
                </a:gridCol>
              </a:tblGrid>
              <a:tr h="370840">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690839060"/>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632987178"/>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735956556"/>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989895900"/>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090276909"/>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339737618"/>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620240702"/>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585163451"/>
                  </a:ext>
                </a:extLst>
              </a:tr>
            </a:tbl>
          </a:graphicData>
        </a:graphic>
      </p:graphicFrame>
    </p:spTree>
    <p:extLst>
      <p:ext uri="{BB962C8B-B14F-4D97-AF65-F5344CB8AC3E}">
        <p14:creationId xmlns:p14="http://schemas.microsoft.com/office/powerpoint/2010/main" val="2639647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0BE0D-9A90-4C86-8D92-45D9419EDF52}"/>
              </a:ext>
            </a:extLst>
          </p:cNvPr>
          <p:cNvSpPr>
            <a:spLocks noGrp="1"/>
          </p:cNvSpPr>
          <p:nvPr>
            <p:ph type="title"/>
          </p:nvPr>
        </p:nvSpPr>
        <p:spPr>
          <a:xfrm>
            <a:off x="1006475" y="438150"/>
            <a:ext cx="12617450" cy="1590675"/>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414137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LSM_Simple Slide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2053431" y="387218"/>
            <a:ext cx="10591800" cy="784830"/>
          </a:xfrm>
          <a:prstGeom prst="rect">
            <a:avLst/>
          </a:prstGeom>
        </p:spPr>
        <p:txBody>
          <a:bodyPr anchor="b">
            <a:noAutofit/>
          </a:bodyPr>
          <a:lstStyle>
            <a:lvl1pPr algn="ctr">
              <a:defRPr sz="3600" b="1" i="0" spc="0">
                <a:solidFill>
                  <a:schemeClr val="tx1"/>
                </a:solidFill>
                <a:latin typeface="Lub Dub Medium" panose="020B0603030403020204" pitchFamily="34" charset="0"/>
              </a:defRPr>
            </a:lvl1pPr>
          </a:lstStyle>
          <a:p>
            <a:r>
              <a:rPr lang="en-US" dirty="0"/>
              <a:t>Content Slide</a:t>
            </a:r>
          </a:p>
        </p:txBody>
      </p:sp>
      <p:sp>
        <p:nvSpPr>
          <p:cNvPr id="9" name="Oval 8">
            <a:extLst>
              <a:ext uri="{FF2B5EF4-FFF2-40B4-BE49-F238E27FC236}">
                <a16:creationId xmlns:a16="http://schemas.microsoft.com/office/drawing/2014/main" id="{6825512A-79DD-984F-A5A7-1863E2C4B2B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2">
            <a:extLst>
              <a:ext uri="{FF2B5EF4-FFF2-40B4-BE49-F238E27FC236}">
                <a16:creationId xmlns:a16="http://schemas.microsoft.com/office/drawing/2014/main" id="{0FE1480A-7749-2744-B65A-F58DC8EC2794}"/>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1" name="Picture 10">
            <a:extLst>
              <a:ext uri="{FF2B5EF4-FFF2-40B4-BE49-F238E27FC236}">
                <a16:creationId xmlns:a16="http://schemas.microsoft.com/office/drawing/2014/main" id="{960CA2AB-CF41-47ED-873A-D3258F5117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4" name="TextBox 13">
            <a:extLst>
              <a:ext uri="{FF2B5EF4-FFF2-40B4-BE49-F238E27FC236}">
                <a16:creationId xmlns:a16="http://schemas.microsoft.com/office/drawing/2014/main" id="{378FE397-4402-4C4C-8DBB-E5971B7A8006}"/>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365482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2 LSM_Simple Slide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2053431" y="387218"/>
            <a:ext cx="10591800" cy="784830"/>
          </a:xfrm>
          <a:prstGeom prst="rect">
            <a:avLst/>
          </a:prstGeom>
        </p:spPr>
        <p:txBody>
          <a:bodyPr anchor="b">
            <a:noAutofit/>
          </a:bodyPr>
          <a:lstStyle>
            <a:lvl1pPr algn="ctr">
              <a:defRPr sz="4000" b="1" i="0" spc="0">
                <a:solidFill>
                  <a:schemeClr val="tx1"/>
                </a:solidFill>
                <a:latin typeface="Lub Dub Medium" panose="020B0603030403020204" pitchFamily="34" charset="0"/>
              </a:defRPr>
            </a:lvl1pPr>
          </a:lstStyle>
          <a:p>
            <a:r>
              <a:rPr lang="en-US" dirty="0"/>
              <a:t>Content Slide</a:t>
            </a:r>
          </a:p>
        </p:txBody>
      </p:sp>
      <p:sp>
        <p:nvSpPr>
          <p:cNvPr id="9" name="Oval 8">
            <a:extLst>
              <a:ext uri="{FF2B5EF4-FFF2-40B4-BE49-F238E27FC236}">
                <a16:creationId xmlns:a16="http://schemas.microsoft.com/office/drawing/2014/main" id="{6825512A-79DD-984F-A5A7-1863E2C4B2B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2">
            <a:extLst>
              <a:ext uri="{FF2B5EF4-FFF2-40B4-BE49-F238E27FC236}">
                <a16:creationId xmlns:a16="http://schemas.microsoft.com/office/drawing/2014/main" id="{0FE1480A-7749-2744-B65A-F58DC8EC2794}"/>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1" name="Picture 10">
            <a:extLst>
              <a:ext uri="{FF2B5EF4-FFF2-40B4-BE49-F238E27FC236}">
                <a16:creationId xmlns:a16="http://schemas.microsoft.com/office/drawing/2014/main" id="{960CA2AB-CF41-47ED-873A-D3258F5117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4" name="TextBox 13">
            <a:extLst>
              <a:ext uri="{FF2B5EF4-FFF2-40B4-BE49-F238E27FC236}">
                <a16:creationId xmlns:a16="http://schemas.microsoft.com/office/drawing/2014/main" id="{378FE397-4402-4C4C-8DBB-E5971B7A8006}"/>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31783510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mple Slides - Two Column">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1498A16D-F29A-4B47-9973-22BF68A388C7}"/>
              </a:ext>
            </a:extLst>
          </p:cNvPr>
          <p:cNvSpPr>
            <a:spLocks noGrp="1"/>
          </p:cNvSpPr>
          <p:nvPr>
            <p:ph sz="quarter" idx="14" hasCustomPrompt="1"/>
          </p:nvPr>
        </p:nvSpPr>
        <p:spPr>
          <a:xfrm>
            <a:off x="685800" y="3048000"/>
            <a:ext cx="62484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5">
            <a:extLst>
              <a:ext uri="{FF2B5EF4-FFF2-40B4-BE49-F238E27FC236}">
                <a16:creationId xmlns:a16="http://schemas.microsoft.com/office/drawing/2014/main" id="{5D37EE80-0F81-B24A-A8D4-25EFF546BF11}"/>
              </a:ext>
            </a:extLst>
          </p:cNvPr>
          <p:cNvSpPr>
            <a:spLocks noGrp="1"/>
          </p:cNvSpPr>
          <p:nvPr>
            <p:ph sz="quarter" idx="15" hasCustomPrompt="1"/>
          </p:nvPr>
        </p:nvSpPr>
        <p:spPr>
          <a:xfrm>
            <a:off x="7315200" y="3048000"/>
            <a:ext cx="62484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352A0864-913A-744E-97D9-B5F3D10B0428}"/>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8" name="Title 1">
            <a:extLst>
              <a:ext uri="{FF2B5EF4-FFF2-40B4-BE49-F238E27FC236}">
                <a16:creationId xmlns:a16="http://schemas.microsoft.com/office/drawing/2014/main" id="{33C1D0BF-DADE-104C-B1AD-6A24FC83C0EC}"/>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7AADEBE1-0008-444B-A330-1EF28DBCE1EE}"/>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2">
            <a:extLst>
              <a:ext uri="{FF2B5EF4-FFF2-40B4-BE49-F238E27FC236}">
                <a16:creationId xmlns:a16="http://schemas.microsoft.com/office/drawing/2014/main" id="{DA9DC9A5-5917-BE42-B90F-8B88BA2105D5}"/>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9" name="Picture 8">
            <a:extLst>
              <a:ext uri="{FF2B5EF4-FFF2-40B4-BE49-F238E27FC236}">
                <a16:creationId xmlns:a16="http://schemas.microsoft.com/office/drawing/2014/main" id="{AC03AB69-A7A1-4946-98D5-665DA99F90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3" name="TextBox 12">
            <a:extLst>
              <a:ext uri="{FF2B5EF4-FFF2-40B4-BE49-F238E27FC236}">
                <a16:creationId xmlns:a16="http://schemas.microsoft.com/office/drawing/2014/main" id="{BC4F22BC-6D35-4FFF-B4E3-FE315F50BF66}"/>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3082868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imple Slides - Two Column">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1498A16D-F29A-4B47-9973-22BF68A388C7}"/>
              </a:ext>
            </a:extLst>
          </p:cNvPr>
          <p:cNvSpPr>
            <a:spLocks noGrp="1"/>
          </p:cNvSpPr>
          <p:nvPr>
            <p:ph sz="quarter" idx="14" hasCustomPrompt="1"/>
          </p:nvPr>
        </p:nvSpPr>
        <p:spPr>
          <a:xfrm>
            <a:off x="685800" y="3048000"/>
            <a:ext cx="62484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5">
            <a:extLst>
              <a:ext uri="{FF2B5EF4-FFF2-40B4-BE49-F238E27FC236}">
                <a16:creationId xmlns:a16="http://schemas.microsoft.com/office/drawing/2014/main" id="{5D37EE80-0F81-B24A-A8D4-25EFF546BF11}"/>
              </a:ext>
            </a:extLst>
          </p:cNvPr>
          <p:cNvSpPr>
            <a:spLocks noGrp="1"/>
          </p:cNvSpPr>
          <p:nvPr>
            <p:ph sz="quarter" idx="15" hasCustomPrompt="1"/>
          </p:nvPr>
        </p:nvSpPr>
        <p:spPr>
          <a:xfrm>
            <a:off x="7315200" y="3048000"/>
            <a:ext cx="62484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352A0864-913A-744E-97D9-B5F3D10B0428}"/>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8" name="Title 1">
            <a:extLst>
              <a:ext uri="{FF2B5EF4-FFF2-40B4-BE49-F238E27FC236}">
                <a16:creationId xmlns:a16="http://schemas.microsoft.com/office/drawing/2014/main" id="{33C1D0BF-DADE-104C-B1AD-6A24FC83C0EC}"/>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7AADEBE1-0008-444B-A330-1EF28DBCE1EE}"/>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2">
            <a:extLst>
              <a:ext uri="{FF2B5EF4-FFF2-40B4-BE49-F238E27FC236}">
                <a16:creationId xmlns:a16="http://schemas.microsoft.com/office/drawing/2014/main" id="{DA9DC9A5-5917-BE42-B90F-8B88BA2105D5}"/>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9" name="Picture 8">
            <a:extLst>
              <a:ext uri="{FF2B5EF4-FFF2-40B4-BE49-F238E27FC236}">
                <a16:creationId xmlns:a16="http://schemas.microsoft.com/office/drawing/2014/main" id="{AC03AB69-A7A1-4946-98D5-665DA99F90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3" name="TextBox 12">
            <a:extLst>
              <a:ext uri="{FF2B5EF4-FFF2-40B4-BE49-F238E27FC236}">
                <a16:creationId xmlns:a16="http://schemas.microsoft.com/office/drawing/2014/main" id="{48EEDD4E-DB99-4C47-84D8-C12E7573206B}"/>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2173248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mple Slides - Three Column">
    <p:spTree>
      <p:nvGrpSpPr>
        <p:cNvPr id="1" name=""/>
        <p:cNvGrpSpPr/>
        <p:nvPr/>
      </p:nvGrpSpPr>
      <p:grpSpPr>
        <a:xfrm>
          <a:off x="0" y="0"/>
          <a:ext cx="0" cy="0"/>
          <a:chOff x="0" y="0"/>
          <a:chExt cx="0" cy="0"/>
        </a:xfrm>
      </p:grpSpPr>
      <p:sp>
        <p:nvSpPr>
          <p:cNvPr id="8" name="Content Placeholder 15">
            <a:extLst>
              <a:ext uri="{FF2B5EF4-FFF2-40B4-BE49-F238E27FC236}">
                <a16:creationId xmlns:a16="http://schemas.microsoft.com/office/drawing/2014/main" id="{489D98E7-9AB5-704E-A7B3-35778CD6ED68}"/>
              </a:ext>
            </a:extLst>
          </p:cNvPr>
          <p:cNvSpPr>
            <a:spLocks noGrp="1"/>
          </p:cNvSpPr>
          <p:nvPr>
            <p:ph sz="quarter" idx="14" hasCustomPrompt="1"/>
          </p:nvPr>
        </p:nvSpPr>
        <p:spPr>
          <a:xfrm>
            <a:off x="685800" y="3048000"/>
            <a:ext cx="3886200" cy="4419599"/>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5">
            <a:extLst>
              <a:ext uri="{FF2B5EF4-FFF2-40B4-BE49-F238E27FC236}">
                <a16:creationId xmlns:a16="http://schemas.microsoft.com/office/drawing/2014/main" id="{AE1C5EA5-5FBD-7043-B925-D73F4D4759CB}"/>
              </a:ext>
            </a:extLst>
          </p:cNvPr>
          <p:cNvSpPr>
            <a:spLocks noGrp="1"/>
          </p:cNvSpPr>
          <p:nvPr>
            <p:ph sz="quarter" idx="15" hasCustomPrompt="1"/>
          </p:nvPr>
        </p:nvSpPr>
        <p:spPr>
          <a:xfrm>
            <a:off x="9677400" y="3048000"/>
            <a:ext cx="38862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5">
            <a:extLst>
              <a:ext uri="{FF2B5EF4-FFF2-40B4-BE49-F238E27FC236}">
                <a16:creationId xmlns:a16="http://schemas.microsoft.com/office/drawing/2014/main" id="{A8AEA138-EF89-5B4E-85EC-1A78D845188F}"/>
              </a:ext>
            </a:extLst>
          </p:cNvPr>
          <p:cNvSpPr>
            <a:spLocks noGrp="1"/>
          </p:cNvSpPr>
          <p:nvPr>
            <p:ph sz="quarter" idx="16" hasCustomPrompt="1"/>
          </p:nvPr>
        </p:nvSpPr>
        <p:spPr>
          <a:xfrm>
            <a:off x="5181600" y="3048000"/>
            <a:ext cx="3886200" cy="4419599"/>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FCA20B7F-DB91-5B42-8772-995F89C16C81}"/>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3C8D48B6-0FFD-6E40-9D1E-E714914C21BA}"/>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4" name="Oval 13">
            <a:extLst>
              <a:ext uri="{FF2B5EF4-FFF2-40B4-BE49-F238E27FC236}">
                <a16:creationId xmlns:a16="http://schemas.microsoft.com/office/drawing/2014/main" id="{F22F69F2-8FAB-5B42-9171-982FA11B2664}"/>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2">
            <a:extLst>
              <a:ext uri="{FF2B5EF4-FFF2-40B4-BE49-F238E27FC236}">
                <a16:creationId xmlns:a16="http://schemas.microsoft.com/office/drawing/2014/main" id="{49446BA8-058E-034F-AB76-4422A9AE37BE}"/>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7641F30B-85CB-4A8F-AB1E-1DA874F07A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7" name="TextBox 16">
            <a:extLst>
              <a:ext uri="{FF2B5EF4-FFF2-40B4-BE49-F238E27FC236}">
                <a16:creationId xmlns:a16="http://schemas.microsoft.com/office/drawing/2014/main" id="{01984FAA-BD07-416B-9A8E-376451A9342A}"/>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12244399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imple Slides - Three Column">
    <p:spTree>
      <p:nvGrpSpPr>
        <p:cNvPr id="1" name=""/>
        <p:cNvGrpSpPr/>
        <p:nvPr/>
      </p:nvGrpSpPr>
      <p:grpSpPr>
        <a:xfrm>
          <a:off x="0" y="0"/>
          <a:ext cx="0" cy="0"/>
          <a:chOff x="0" y="0"/>
          <a:chExt cx="0" cy="0"/>
        </a:xfrm>
      </p:grpSpPr>
      <p:sp>
        <p:nvSpPr>
          <p:cNvPr id="8" name="Content Placeholder 15">
            <a:extLst>
              <a:ext uri="{FF2B5EF4-FFF2-40B4-BE49-F238E27FC236}">
                <a16:creationId xmlns:a16="http://schemas.microsoft.com/office/drawing/2014/main" id="{489D98E7-9AB5-704E-A7B3-35778CD6ED68}"/>
              </a:ext>
            </a:extLst>
          </p:cNvPr>
          <p:cNvSpPr>
            <a:spLocks noGrp="1"/>
          </p:cNvSpPr>
          <p:nvPr>
            <p:ph sz="quarter" idx="14" hasCustomPrompt="1"/>
          </p:nvPr>
        </p:nvSpPr>
        <p:spPr>
          <a:xfrm>
            <a:off x="685800" y="3048000"/>
            <a:ext cx="3886200" cy="4419599"/>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5">
            <a:extLst>
              <a:ext uri="{FF2B5EF4-FFF2-40B4-BE49-F238E27FC236}">
                <a16:creationId xmlns:a16="http://schemas.microsoft.com/office/drawing/2014/main" id="{AE1C5EA5-5FBD-7043-B925-D73F4D4759CB}"/>
              </a:ext>
            </a:extLst>
          </p:cNvPr>
          <p:cNvSpPr>
            <a:spLocks noGrp="1"/>
          </p:cNvSpPr>
          <p:nvPr>
            <p:ph sz="quarter" idx="15" hasCustomPrompt="1"/>
          </p:nvPr>
        </p:nvSpPr>
        <p:spPr>
          <a:xfrm>
            <a:off x="9677400" y="3048000"/>
            <a:ext cx="38862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5">
            <a:extLst>
              <a:ext uri="{FF2B5EF4-FFF2-40B4-BE49-F238E27FC236}">
                <a16:creationId xmlns:a16="http://schemas.microsoft.com/office/drawing/2014/main" id="{A8AEA138-EF89-5B4E-85EC-1A78D845188F}"/>
              </a:ext>
            </a:extLst>
          </p:cNvPr>
          <p:cNvSpPr>
            <a:spLocks noGrp="1"/>
          </p:cNvSpPr>
          <p:nvPr>
            <p:ph sz="quarter" idx="16" hasCustomPrompt="1"/>
          </p:nvPr>
        </p:nvSpPr>
        <p:spPr>
          <a:xfrm>
            <a:off x="5181600" y="3048000"/>
            <a:ext cx="3886200" cy="4419599"/>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FCA20B7F-DB91-5B42-8772-995F89C16C81}"/>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3C8D48B6-0FFD-6E40-9D1E-E714914C21BA}"/>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4" name="Oval 13">
            <a:extLst>
              <a:ext uri="{FF2B5EF4-FFF2-40B4-BE49-F238E27FC236}">
                <a16:creationId xmlns:a16="http://schemas.microsoft.com/office/drawing/2014/main" id="{F22F69F2-8FAB-5B42-9171-982FA11B2664}"/>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2">
            <a:extLst>
              <a:ext uri="{FF2B5EF4-FFF2-40B4-BE49-F238E27FC236}">
                <a16:creationId xmlns:a16="http://schemas.microsoft.com/office/drawing/2014/main" id="{49446BA8-058E-034F-AB76-4422A9AE37BE}"/>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7641F30B-85CB-4A8F-AB1E-1DA874F07A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6" name="TextBox 15">
            <a:extLst>
              <a:ext uri="{FF2B5EF4-FFF2-40B4-BE49-F238E27FC236}">
                <a16:creationId xmlns:a16="http://schemas.microsoft.com/office/drawing/2014/main" id="{E761F5B7-0E06-4DCC-847D-EEFBB1A22BF6}"/>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3502400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Simple Slides - Title Only">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1AA6EDBC-FB6A-B64C-81F8-E3CC6A7D4B94}"/>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11" name="Title 1">
            <a:extLst>
              <a:ext uri="{FF2B5EF4-FFF2-40B4-BE49-F238E27FC236}">
                <a16:creationId xmlns:a16="http://schemas.microsoft.com/office/drawing/2014/main" id="{D071E32A-24AE-B14F-B5C9-A4A95D514888}"/>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6" name="Oval 5">
            <a:extLst>
              <a:ext uri="{FF2B5EF4-FFF2-40B4-BE49-F238E27FC236}">
                <a16:creationId xmlns:a16="http://schemas.microsoft.com/office/drawing/2014/main" id="{0DE6F699-6614-4E4A-9A3A-5CBC08D00386}"/>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Slide Number Placeholder 2">
            <a:extLst>
              <a:ext uri="{FF2B5EF4-FFF2-40B4-BE49-F238E27FC236}">
                <a16:creationId xmlns:a16="http://schemas.microsoft.com/office/drawing/2014/main" id="{B1297DD0-FE1F-E240-B9DD-27B5D6D8BB69}"/>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pic>
        <p:nvPicPr>
          <p:cNvPr id="8" name="Picture 7">
            <a:extLst>
              <a:ext uri="{FF2B5EF4-FFF2-40B4-BE49-F238E27FC236}">
                <a16:creationId xmlns:a16="http://schemas.microsoft.com/office/drawing/2014/main" id="{05365441-9754-4E5E-A4C3-78E00EC85D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2" name="TextBox 11">
            <a:extLst>
              <a:ext uri="{FF2B5EF4-FFF2-40B4-BE49-F238E27FC236}">
                <a16:creationId xmlns:a16="http://schemas.microsoft.com/office/drawing/2014/main" id="{D9933B73-CBF8-4D78-AE91-FC687090A463}"/>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970898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2C666-2A3D-406C-9D60-C71B828DF661}"/>
              </a:ext>
            </a:extLst>
          </p:cNvPr>
          <p:cNvSpPr>
            <a:spLocks noGrp="1"/>
          </p:cNvSpPr>
          <p:nvPr>
            <p:ph type="ctrTitle"/>
          </p:nvPr>
        </p:nvSpPr>
        <p:spPr>
          <a:xfrm>
            <a:off x="1828800" y="1346200"/>
            <a:ext cx="10972800" cy="28654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C2F1F0-D910-4C71-A9B2-E4831013A9E4}"/>
              </a:ext>
            </a:extLst>
          </p:cNvPr>
          <p:cNvSpPr>
            <a:spLocks noGrp="1"/>
          </p:cNvSpPr>
          <p:nvPr>
            <p:ph type="subTitle" idx="1"/>
          </p:nvPr>
        </p:nvSpPr>
        <p:spPr>
          <a:xfrm>
            <a:off x="1828800" y="4322763"/>
            <a:ext cx="10972800" cy="19859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2F0F58-6CE1-400A-B183-52AAAB53BACE}"/>
              </a:ext>
            </a:extLst>
          </p:cNvPr>
          <p:cNvSpPr>
            <a:spLocks noGrp="1"/>
          </p:cNvSpPr>
          <p:nvPr>
            <p:ph type="dt" sz="half" idx="10"/>
          </p:nvPr>
        </p:nvSpPr>
        <p:spPr/>
        <p:txBody>
          <a:bodyPr/>
          <a:lstStyle/>
          <a:p>
            <a:fld id="{7B606B56-59F8-49B9-A05F-E6A07D89AE46}" type="datetimeFigureOut">
              <a:rPr lang="en-US" smtClean="0"/>
              <a:t>12/20/2020</a:t>
            </a:fld>
            <a:endParaRPr lang="en-US"/>
          </a:p>
        </p:txBody>
      </p:sp>
      <p:sp>
        <p:nvSpPr>
          <p:cNvPr id="5" name="Footer Placeholder 4">
            <a:extLst>
              <a:ext uri="{FF2B5EF4-FFF2-40B4-BE49-F238E27FC236}">
                <a16:creationId xmlns:a16="http://schemas.microsoft.com/office/drawing/2014/main" id="{576E63CC-CE76-452F-A3F0-DE6E60BB32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60B42B-4333-42DB-AEE4-61DCCD2B76D5}"/>
              </a:ext>
            </a:extLst>
          </p:cNvPr>
          <p:cNvSpPr>
            <a:spLocks noGrp="1"/>
          </p:cNvSpPr>
          <p:nvPr>
            <p:ph type="sldNum" sz="quarter" idx="12"/>
          </p:nvPr>
        </p:nvSpPr>
        <p:spPr/>
        <p:txBody>
          <a:bodyPr/>
          <a:lstStyle/>
          <a:p>
            <a:fld id="{A186EAC2-6EE4-4510-8EBF-8267D6A6576E}" type="slidenum">
              <a:rPr lang="en-US" smtClean="0"/>
              <a:t>‹#›</a:t>
            </a:fld>
            <a:endParaRPr lang="en-US"/>
          </a:p>
        </p:txBody>
      </p:sp>
    </p:spTree>
    <p:extLst>
      <p:ext uri="{BB962C8B-B14F-4D97-AF65-F5344CB8AC3E}">
        <p14:creationId xmlns:p14="http://schemas.microsoft.com/office/powerpoint/2010/main" val="1936175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8F24E8C2-88D0-8543-A512-86696E5FF2E1}"/>
              </a:ext>
            </a:extLst>
          </p:cNvPr>
          <p:cNvSpPr>
            <a:spLocks/>
          </p:cNvSpPr>
          <p:nvPr userDrawn="1"/>
        </p:nvSpPr>
        <p:spPr bwMode="auto">
          <a:xfrm>
            <a:off x="14325600" y="3079750"/>
            <a:ext cx="304800" cy="1447800"/>
          </a:xfrm>
          <a:custGeom>
            <a:avLst/>
            <a:gdLst>
              <a:gd name="T0" fmla="*/ 0 w 440054"/>
              <a:gd name="T1" fmla="*/ 8229600 h 8229600"/>
              <a:gd name="T2" fmla="*/ 439712 w 440054"/>
              <a:gd name="T3" fmla="*/ 8229600 h 8229600"/>
              <a:gd name="T4" fmla="*/ 439712 w 440054"/>
              <a:gd name="T5" fmla="*/ 0 h 8229600"/>
              <a:gd name="T6" fmla="*/ 0 w 440054"/>
              <a:gd name="T7" fmla="*/ 0 h 8229600"/>
              <a:gd name="T8" fmla="*/ 0 w 440054"/>
              <a:gd name="T9" fmla="*/ 8229600 h 8229600"/>
            </a:gdLst>
            <a:ahLst/>
            <a:cxnLst>
              <a:cxn ang="0">
                <a:pos x="T0" y="T1"/>
              </a:cxn>
              <a:cxn ang="0">
                <a:pos x="T2" y="T3"/>
              </a:cxn>
              <a:cxn ang="0">
                <a:pos x="T4" y="T5"/>
              </a:cxn>
              <a:cxn ang="0">
                <a:pos x="T6" y="T7"/>
              </a:cxn>
              <a:cxn ang="0">
                <a:pos x="T8" y="T9"/>
              </a:cxn>
            </a:cxnLst>
            <a:rect l="0" t="0" r="r" b="b"/>
            <a:pathLst>
              <a:path w="440054" h="8229600">
                <a:moveTo>
                  <a:pt x="0" y="8229600"/>
                </a:moveTo>
                <a:lnTo>
                  <a:pt x="439712" y="8229600"/>
                </a:lnTo>
                <a:lnTo>
                  <a:pt x="439712" y="0"/>
                </a:lnTo>
                <a:lnTo>
                  <a:pt x="0" y="0"/>
                </a:lnTo>
                <a:lnTo>
                  <a:pt x="0" y="8229600"/>
                </a:lnTo>
                <a:close/>
              </a:path>
            </a:pathLst>
          </a:custGeom>
          <a:solidFill>
            <a:srgbClr val="C10E21"/>
          </a:solidFill>
          <a:ln>
            <a:noFill/>
          </a:ln>
        </p:spPr>
        <p:txBody>
          <a:bodyPr lIns="0" tIns="0" rIns="0" bIns="0"/>
          <a:lstStyle/>
          <a:p>
            <a:endParaRPr lang="en-US" dirty="0"/>
          </a:p>
        </p:txBody>
      </p:sp>
      <p:sp>
        <p:nvSpPr>
          <p:cNvPr id="19" name="object 2">
            <a:extLst>
              <a:ext uri="{FF2B5EF4-FFF2-40B4-BE49-F238E27FC236}">
                <a16:creationId xmlns:a16="http://schemas.microsoft.com/office/drawing/2014/main" id="{21FBA6B4-9211-EF49-AF9D-88B4DD38744B}"/>
              </a:ext>
            </a:extLst>
          </p:cNvPr>
          <p:cNvSpPr>
            <a:spLocks/>
          </p:cNvSpPr>
          <p:nvPr userDrawn="1"/>
        </p:nvSpPr>
        <p:spPr bwMode="auto">
          <a:xfrm>
            <a:off x="596900" y="4038600"/>
            <a:ext cx="14033500" cy="609600"/>
          </a:xfrm>
          <a:custGeom>
            <a:avLst/>
            <a:gdLst>
              <a:gd name="T0" fmla="*/ 0 w 3885565"/>
              <a:gd name="T1" fmla="*/ 0 h 152400"/>
              <a:gd name="T2" fmla="*/ 3885336 w 3885565"/>
              <a:gd name="T3" fmla="*/ 0 h 152400"/>
            </a:gdLst>
            <a:ahLst/>
            <a:cxnLst>
              <a:cxn ang="0">
                <a:pos x="T0" y="T1"/>
              </a:cxn>
              <a:cxn ang="0">
                <a:pos x="T2" y="T3"/>
              </a:cxn>
            </a:cxnLst>
            <a:rect l="0" t="0" r="r" b="b"/>
            <a:pathLst>
              <a:path w="3885565" h="152400">
                <a:moveTo>
                  <a:pt x="0" y="0"/>
                </a:moveTo>
                <a:lnTo>
                  <a:pt x="3885336" y="0"/>
                </a:lnTo>
              </a:path>
            </a:pathLst>
          </a:custGeom>
          <a:noFill/>
          <a:ln w="25400" cap="rnd">
            <a:solidFill>
              <a:srgbClr val="626469"/>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21" name="Subtitle 2">
            <a:extLst>
              <a:ext uri="{FF2B5EF4-FFF2-40B4-BE49-F238E27FC236}">
                <a16:creationId xmlns:a16="http://schemas.microsoft.com/office/drawing/2014/main" id="{8C148770-7075-5D49-A2F3-01F8004D6A72}"/>
              </a:ext>
            </a:extLst>
          </p:cNvPr>
          <p:cNvSpPr>
            <a:spLocks noGrp="1"/>
          </p:cNvSpPr>
          <p:nvPr>
            <p:ph type="subTitle" idx="1" hasCustomPrompt="1"/>
          </p:nvPr>
        </p:nvSpPr>
        <p:spPr>
          <a:xfrm>
            <a:off x="533400" y="4155946"/>
            <a:ext cx="13258800" cy="1985962"/>
          </a:xfrm>
          <a:prstGeom prst="rect">
            <a:avLst/>
          </a:prstGeom>
        </p:spPr>
        <p:txBody>
          <a:bodyPr/>
          <a:lstStyle>
            <a:lvl1pPr marL="0" indent="0" algn="l">
              <a:buNone/>
              <a:defRPr sz="2800" b="0" i="0">
                <a:solidFill>
                  <a:srgbClr val="636466"/>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22" name="Title 1">
            <a:extLst>
              <a:ext uri="{FF2B5EF4-FFF2-40B4-BE49-F238E27FC236}">
                <a16:creationId xmlns:a16="http://schemas.microsoft.com/office/drawing/2014/main" id="{B9FB1A25-CAE0-FC4F-A7F8-28305F3782C0}"/>
              </a:ext>
            </a:extLst>
          </p:cNvPr>
          <p:cNvSpPr>
            <a:spLocks noGrp="1"/>
          </p:cNvSpPr>
          <p:nvPr>
            <p:ph type="ctrTitle" hasCustomPrompt="1"/>
          </p:nvPr>
        </p:nvSpPr>
        <p:spPr>
          <a:xfrm>
            <a:off x="533400" y="2743201"/>
            <a:ext cx="13258800" cy="1311016"/>
          </a:xfrm>
          <a:prstGeom prst="rect">
            <a:avLst/>
          </a:prstGeom>
        </p:spPr>
        <p:txBody>
          <a:bodyPr anchor="b"/>
          <a:lstStyle>
            <a:lvl1pPr algn="l">
              <a:defRPr sz="7800" b="1" i="0" spc="300">
                <a:solidFill>
                  <a:schemeClr val="tx1"/>
                </a:solidFill>
                <a:latin typeface="Lub Dub Heavy" panose="020B0603030403020204" pitchFamily="34" charset="77"/>
              </a:defRPr>
            </a:lvl1pPr>
          </a:lstStyle>
          <a:p>
            <a:r>
              <a:rPr lang="en-US" dirty="0"/>
              <a:t>Title Slide</a:t>
            </a:r>
          </a:p>
        </p:txBody>
      </p:sp>
      <p:sp>
        <p:nvSpPr>
          <p:cNvPr id="2" name="Rectangle 1">
            <a:extLst>
              <a:ext uri="{FF2B5EF4-FFF2-40B4-BE49-F238E27FC236}">
                <a16:creationId xmlns:a16="http://schemas.microsoft.com/office/drawing/2014/main" id="{CFB90EDC-B8CB-E841-BCB2-A63384585752}"/>
              </a:ext>
            </a:extLst>
          </p:cNvPr>
          <p:cNvSpPr/>
          <p:nvPr userDrawn="1"/>
        </p:nvSpPr>
        <p:spPr>
          <a:xfrm>
            <a:off x="0" y="7010400"/>
            <a:ext cx="14630400" cy="1219200"/>
          </a:xfrm>
          <a:prstGeom prst="rect">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10E21"/>
              </a:solidFill>
            </a:endParaRPr>
          </a:p>
        </p:txBody>
      </p:sp>
      <p:sp>
        <p:nvSpPr>
          <p:cNvPr id="10" name="Rectangle 9">
            <a:extLst>
              <a:ext uri="{FF2B5EF4-FFF2-40B4-BE49-F238E27FC236}">
                <a16:creationId xmlns:a16="http://schemas.microsoft.com/office/drawing/2014/main" id="{4CDABD89-4697-7A46-9378-1D6696666B3E}"/>
              </a:ext>
            </a:extLst>
          </p:cNvPr>
          <p:cNvSpPr/>
          <p:nvPr userDrawn="1"/>
        </p:nvSpPr>
        <p:spPr>
          <a:xfrm flipV="1">
            <a:off x="0" y="7315200"/>
            <a:ext cx="14630400" cy="914400"/>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0000"/>
              </a:solidFill>
            </a:endParaRPr>
          </a:p>
        </p:txBody>
      </p:sp>
      <p:pic>
        <p:nvPicPr>
          <p:cNvPr id="9" name="Picture 8">
            <a:extLst>
              <a:ext uri="{FF2B5EF4-FFF2-40B4-BE49-F238E27FC236}">
                <a16:creationId xmlns:a16="http://schemas.microsoft.com/office/drawing/2014/main" id="{25C71139-E34D-D04E-A7C2-F2E7DAA14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452393"/>
            <a:ext cx="2364956" cy="1279289"/>
          </a:xfrm>
          <a:prstGeom prst="rect">
            <a:avLst/>
          </a:prstGeom>
        </p:spPr>
      </p:pic>
      <p:pic>
        <p:nvPicPr>
          <p:cNvPr id="11" name="Picture 10">
            <a:extLst>
              <a:ext uri="{FF2B5EF4-FFF2-40B4-BE49-F238E27FC236}">
                <a16:creationId xmlns:a16="http://schemas.microsoft.com/office/drawing/2014/main" id="{767F2B47-1C63-4CB8-88E1-447C29CF2D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01272" y="637720"/>
            <a:ext cx="2395728" cy="908633"/>
          </a:xfrm>
          <a:prstGeom prst="rect">
            <a:avLst/>
          </a:prstGeom>
        </p:spPr>
      </p:pic>
      <p:sp>
        <p:nvSpPr>
          <p:cNvPr id="3" name="Rectangle 2">
            <a:extLst>
              <a:ext uri="{FF2B5EF4-FFF2-40B4-BE49-F238E27FC236}">
                <a16:creationId xmlns:a16="http://schemas.microsoft.com/office/drawing/2014/main" id="{5D368B5D-317D-41A4-B0ED-67361050E6D1}"/>
              </a:ext>
            </a:extLst>
          </p:cNvPr>
          <p:cNvSpPr/>
          <p:nvPr userDrawn="1"/>
        </p:nvSpPr>
        <p:spPr>
          <a:xfrm>
            <a:off x="14325600" y="2971800"/>
            <a:ext cx="3048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endParaRPr>
          </a:p>
        </p:txBody>
      </p:sp>
      <p:sp>
        <p:nvSpPr>
          <p:cNvPr id="12" name="TextBox 11">
            <a:extLst>
              <a:ext uri="{FF2B5EF4-FFF2-40B4-BE49-F238E27FC236}">
                <a16:creationId xmlns:a16="http://schemas.microsoft.com/office/drawing/2014/main" id="{CDF90826-05C2-4B2E-8539-BD2916C67EA4}"/>
              </a:ext>
            </a:extLst>
          </p:cNvPr>
          <p:cNvSpPr txBox="1"/>
          <p:nvPr userDrawn="1"/>
        </p:nvSpPr>
        <p:spPr>
          <a:xfrm rot="10800000">
            <a:off x="0" y="6906161"/>
            <a:ext cx="14630400" cy="1323439"/>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8987264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64A60-5518-4600-99DE-BAEAAB275F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F2B75B-2EDF-4309-995F-55E07CFA5F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2CA2E0-1E9B-499D-AD0E-D3F7FBE53E0F}"/>
              </a:ext>
            </a:extLst>
          </p:cNvPr>
          <p:cNvSpPr>
            <a:spLocks noGrp="1"/>
          </p:cNvSpPr>
          <p:nvPr>
            <p:ph type="dt" sz="half" idx="10"/>
          </p:nvPr>
        </p:nvSpPr>
        <p:spPr/>
        <p:txBody>
          <a:bodyPr/>
          <a:lstStyle/>
          <a:p>
            <a:fld id="{7B606B56-59F8-49B9-A05F-E6A07D89AE46}" type="datetimeFigureOut">
              <a:rPr lang="en-US" smtClean="0"/>
              <a:t>12/20/2020</a:t>
            </a:fld>
            <a:endParaRPr lang="en-US"/>
          </a:p>
        </p:txBody>
      </p:sp>
      <p:sp>
        <p:nvSpPr>
          <p:cNvPr id="5" name="Footer Placeholder 4">
            <a:extLst>
              <a:ext uri="{FF2B5EF4-FFF2-40B4-BE49-F238E27FC236}">
                <a16:creationId xmlns:a16="http://schemas.microsoft.com/office/drawing/2014/main" id="{EB960EFC-9783-4FE7-9464-30AE16F8B4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89DDA7-CAC7-471D-8E95-FA8BE5E767FB}"/>
              </a:ext>
            </a:extLst>
          </p:cNvPr>
          <p:cNvSpPr>
            <a:spLocks noGrp="1"/>
          </p:cNvSpPr>
          <p:nvPr>
            <p:ph type="sldNum" sz="quarter" idx="12"/>
          </p:nvPr>
        </p:nvSpPr>
        <p:spPr/>
        <p:txBody>
          <a:bodyPr/>
          <a:lstStyle/>
          <a:p>
            <a:fld id="{A186EAC2-6EE4-4510-8EBF-8267D6A6576E}" type="slidenum">
              <a:rPr lang="en-US" smtClean="0"/>
              <a:t>‹#›</a:t>
            </a:fld>
            <a:endParaRPr lang="en-US"/>
          </a:p>
        </p:txBody>
      </p:sp>
    </p:spTree>
    <p:extLst>
      <p:ext uri="{BB962C8B-B14F-4D97-AF65-F5344CB8AC3E}">
        <p14:creationId xmlns:p14="http://schemas.microsoft.com/office/powerpoint/2010/main" val="10110065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00F41-B3E0-444F-B35E-F7EDCBC19396}"/>
              </a:ext>
            </a:extLst>
          </p:cNvPr>
          <p:cNvSpPr>
            <a:spLocks noGrp="1"/>
          </p:cNvSpPr>
          <p:nvPr>
            <p:ph type="title"/>
          </p:nvPr>
        </p:nvSpPr>
        <p:spPr>
          <a:xfrm>
            <a:off x="998538" y="2051050"/>
            <a:ext cx="12619037" cy="342423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18E2EB-2006-4AA8-880D-8C4186568860}"/>
              </a:ext>
            </a:extLst>
          </p:cNvPr>
          <p:cNvSpPr>
            <a:spLocks noGrp="1"/>
          </p:cNvSpPr>
          <p:nvPr>
            <p:ph type="body" idx="1"/>
          </p:nvPr>
        </p:nvSpPr>
        <p:spPr>
          <a:xfrm>
            <a:off x="998538" y="5507038"/>
            <a:ext cx="12619037" cy="18002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3838E4-2E89-498A-9BB8-2AD5C9D139D5}"/>
              </a:ext>
            </a:extLst>
          </p:cNvPr>
          <p:cNvSpPr>
            <a:spLocks noGrp="1"/>
          </p:cNvSpPr>
          <p:nvPr>
            <p:ph type="dt" sz="half" idx="10"/>
          </p:nvPr>
        </p:nvSpPr>
        <p:spPr/>
        <p:txBody>
          <a:bodyPr/>
          <a:lstStyle/>
          <a:p>
            <a:fld id="{7B606B56-59F8-49B9-A05F-E6A07D89AE46}" type="datetimeFigureOut">
              <a:rPr lang="en-US" smtClean="0"/>
              <a:t>12/20/2020</a:t>
            </a:fld>
            <a:endParaRPr lang="en-US"/>
          </a:p>
        </p:txBody>
      </p:sp>
      <p:sp>
        <p:nvSpPr>
          <p:cNvPr id="5" name="Footer Placeholder 4">
            <a:extLst>
              <a:ext uri="{FF2B5EF4-FFF2-40B4-BE49-F238E27FC236}">
                <a16:creationId xmlns:a16="http://schemas.microsoft.com/office/drawing/2014/main" id="{07E3E29C-7E81-4298-BDBE-5B7963DE17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C1E94B-800B-44DD-8A84-52D43C213F0E}"/>
              </a:ext>
            </a:extLst>
          </p:cNvPr>
          <p:cNvSpPr>
            <a:spLocks noGrp="1"/>
          </p:cNvSpPr>
          <p:nvPr>
            <p:ph type="sldNum" sz="quarter" idx="12"/>
          </p:nvPr>
        </p:nvSpPr>
        <p:spPr/>
        <p:txBody>
          <a:bodyPr/>
          <a:lstStyle/>
          <a:p>
            <a:fld id="{A186EAC2-6EE4-4510-8EBF-8267D6A6576E}" type="slidenum">
              <a:rPr lang="en-US" smtClean="0"/>
              <a:t>‹#›</a:t>
            </a:fld>
            <a:endParaRPr lang="en-US"/>
          </a:p>
        </p:txBody>
      </p:sp>
    </p:spTree>
    <p:extLst>
      <p:ext uri="{BB962C8B-B14F-4D97-AF65-F5344CB8AC3E}">
        <p14:creationId xmlns:p14="http://schemas.microsoft.com/office/powerpoint/2010/main" val="1996939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FFF4-733A-48E8-A43F-C29C9D86C2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02FD83-43A9-444A-9A71-00631688EFC7}"/>
              </a:ext>
            </a:extLst>
          </p:cNvPr>
          <p:cNvSpPr>
            <a:spLocks noGrp="1"/>
          </p:cNvSpPr>
          <p:nvPr>
            <p:ph sz="half" idx="1"/>
          </p:nvPr>
        </p:nvSpPr>
        <p:spPr>
          <a:xfrm>
            <a:off x="1006475" y="2190750"/>
            <a:ext cx="6232525" cy="5221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CFA7D-7829-47BD-A52B-0B5D88D5B255}"/>
              </a:ext>
            </a:extLst>
          </p:cNvPr>
          <p:cNvSpPr>
            <a:spLocks noGrp="1"/>
          </p:cNvSpPr>
          <p:nvPr>
            <p:ph sz="half" idx="2"/>
          </p:nvPr>
        </p:nvSpPr>
        <p:spPr>
          <a:xfrm>
            <a:off x="7391400" y="2190750"/>
            <a:ext cx="6232525" cy="5221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27112A-8629-4861-8682-614D69B7A581}"/>
              </a:ext>
            </a:extLst>
          </p:cNvPr>
          <p:cNvSpPr>
            <a:spLocks noGrp="1"/>
          </p:cNvSpPr>
          <p:nvPr>
            <p:ph type="dt" sz="half" idx="10"/>
          </p:nvPr>
        </p:nvSpPr>
        <p:spPr/>
        <p:txBody>
          <a:bodyPr/>
          <a:lstStyle/>
          <a:p>
            <a:fld id="{7B606B56-59F8-49B9-A05F-E6A07D89AE46}" type="datetimeFigureOut">
              <a:rPr lang="en-US" smtClean="0"/>
              <a:t>12/20/2020</a:t>
            </a:fld>
            <a:endParaRPr lang="en-US"/>
          </a:p>
        </p:txBody>
      </p:sp>
      <p:sp>
        <p:nvSpPr>
          <p:cNvPr id="6" name="Footer Placeholder 5">
            <a:extLst>
              <a:ext uri="{FF2B5EF4-FFF2-40B4-BE49-F238E27FC236}">
                <a16:creationId xmlns:a16="http://schemas.microsoft.com/office/drawing/2014/main" id="{80D4CB76-956C-4888-94B5-14F3EAA54C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45B2CD-8D08-4F2D-8490-F59DF4D3C00B}"/>
              </a:ext>
            </a:extLst>
          </p:cNvPr>
          <p:cNvSpPr>
            <a:spLocks noGrp="1"/>
          </p:cNvSpPr>
          <p:nvPr>
            <p:ph type="sldNum" sz="quarter" idx="12"/>
          </p:nvPr>
        </p:nvSpPr>
        <p:spPr/>
        <p:txBody>
          <a:bodyPr/>
          <a:lstStyle/>
          <a:p>
            <a:fld id="{A186EAC2-6EE4-4510-8EBF-8267D6A6576E}" type="slidenum">
              <a:rPr lang="en-US" smtClean="0"/>
              <a:t>‹#›</a:t>
            </a:fld>
            <a:endParaRPr lang="en-US"/>
          </a:p>
        </p:txBody>
      </p:sp>
    </p:spTree>
    <p:extLst>
      <p:ext uri="{BB962C8B-B14F-4D97-AF65-F5344CB8AC3E}">
        <p14:creationId xmlns:p14="http://schemas.microsoft.com/office/powerpoint/2010/main" val="2263328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EF504-C28F-4A68-8100-9D53DBA85AE6}"/>
              </a:ext>
            </a:extLst>
          </p:cNvPr>
          <p:cNvSpPr>
            <a:spLocks noGrp="1"/>
          </p:cNvSpPr>
          <p:nvPr>
            <p:ph type="title"/>
          </p:nvPr>
        </p:nvSpPr>
        <p:spPr>
          <a:xfrm>
            <a:off x="1008063" y="438150"/>
            <a:ext cx="12619037" cy="15906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14FAE2-102C-4948-AE65-0AC362AD029F}"/>
              </a:ext>
            </a:extLst>
          </p:cNvPr>
          <p:cNvSpPr>
            <a:spLocks noGrp="1"/>
          </p:cNvSpPr>
          <p:nvPr>
            <p:ph type="body" idx="1"/>
          </p:nvPr>
        </p:nvSpPr>
        <p:spPr>
          <a:xfrm>
            <a:off x="1008063" y="2017713"/>
            <a:ext cx="6189662" cy="989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BD2B95-01C9-4F51-8F4B-E4E08FAA5F9B}"/>
              </a:ext>
            </a:extLst>
          </p:cNvPr>
          <p:cNvSpPr>
            <a:spLocks noGrp="1"/>
          </p:cNvSpPr>
          <p:nvPr>
            <p:ph sz="half" idx="2"/>
          </p:nvPr>
        </p:nvSpPr>
        <p:spPr>
          <a:xfrm>
            <a:off x="1008063" y="3006725"/>
            <a:ext cx="6189662"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871141-BDE3-4761-A687-84F4BB7B98B6}"/>
              </a:ext>
            </a:extLst>
          </p:cNvPr>
          <p:cNvSpPr>
            <a:spLocks noGrp="1"/>
          </p:cNvSpPr>
          <p:nvPr>
            <p:ph type="body" sz="quarter" idx="3"/>
          </p:nvPr>
        </p:nvSpPr>
        <p:spPr>
          <a:xfrm>
            <a:off x="7407275" y="2017713"/>
            <a:ext cx="6219825" cy="989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DA318B-CADC-4D09-ACBB-A28A7AABDCEF}"/>
              </a:ext>
            </a:extLst>
          </p:cNvPr>
          <p:cNvSpPr>
            <a:spLocks noGrp="1"/>
          </p:cNvSpPr>
          <p:nvPr>
            <p:ph sz="quarter" idx="4"/>
          </p:nvPr>
        </p:nvSpPr>
        <p:spPr>
          <a:xfrm>
            <a:off x="7407275" y="3006725"/>
            <a:ext cx="6219825"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1617AB-D611-4C30-8166-377725761B11}"/>
              </a:ext>
            </a:extLst>
          </p:cNvPr>
          <p:cNvSpPr>
            <a:spLocks noGrp="1"/>
          </p:cNvSpPr>
          <p:nvPr>
            <p:ph type="dt" sz="half" idx="10"/>
          </p:nvPr>
        </p:nvSpPr>
        <p:spPr/>
        <p:txBody>
          <a:bodyPr/>
          <a:lstStyle/>
          <a:p>
            <a:fld id="{7B606B56-59F8-49B9-A05F-E6A07D89AE46}" type="datetimeFigureOut">
              <a:rPr lang="en-US" smtClean="0"/>
              <a:t>12/20/2020</a:t>
            </a:fld>
            <a:endParaRPr lang="en-US"/>
          </a:p>
        </p:txBody>
      </p:sp>
      <p:sp>
        <p:nvSpPr>
          <p:cNvPr id="8" name="Footer Placeholder 7">
            <a:extLst>
              <a:ext uri="{FF2B5EF4-FFF2-40B4-BE49-F238E27FC236}">
                <a16:creationId xmlns:a16="http://schemas.microsoft.com/office/drawing/2014/main" id="{5BF08B1C-B622-4EA7-80D9-E3FBDA2D6A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F7DAAD-6132-40E1-BD70-9298C6FCDF57}"/>
              </a:ext>
            </a:extLst>
          </p:cNvPr>
          <p:cNvSpPr>
            <a:spLocks noGrp="1"/>
          </p:cNvSpPr>
          <p:nvPr>
            <p:ph type="sldNum" sz="quarter" idx="12"/>
          </p:nvPr>
        </p:nvSpPr>
        <p:spPr/>
        <p:txBody>
          <a:bodyPr/>
          <a:lstStyle/>
          <a:p>
            <a:fld id="{A186EAC2-6EE4-4510-8EBF-8267D6A6576E}" type="slidenum">
              <a:rPr lang="en-US" smtClean="0"/>
              <a:t>‹#›</a:t>
            </a:fld>
            <a:endParaRPr lang="en-US"/>
          </a:p>
        </p:txBody>
      </p:sp>
    </p:spTree>
    <p:extLst>
      <p:ext uri="{BB962C8B-B14F-4D97-AF65-F5344CB8AC3E}">
        <p14:creationId xmlns:p14="http://schemas.microsoft.com/office/powerpoint/2010/main" val="720683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EF97-C998-4EBA-899A-DC13CF90C6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6F86DF-D7B5-415D-A2BF-8ED20D860E63}"/>
              </a:ext>
            </a:extLst>
          </p:cNvPr>
          <p:cNvSpPr>
            <a:spLocks noGrp="1"/>
          </p:cNvSpPr>
          <p:nvPr>
            <p:ph type="dt" sz="half" idx="10"/>
          </p:nvPr>
        </p:nvSpPr>
        <p:spPr/>
        <p:txBody>
          <a:bodyPr/>
          <a:lstStyle/>
          <a:p>
            <a:fld id="{7B606B56-59F8-49B9-A05F-E6A07D89AE46}" type="datetimeFigureOut">
              <a:rPr lang="en-US" smtClean="0"/>
              <a:t>12/20/2020</a:t>
            </a:fld>
            <a:endParaRPr lang="en-US"/>
          </a:p>
        </p:txBody>
      </p:sp>
      <p:sp>
        <p:nvSpPr>
          <p:cNvPr id="4" name="Footer Placeholder 3">
            <a:extLst>
              <a:ext uri="{FF2B5EF4-FFF2-40B4-BE49-F238E27FC236}">
                <a16:creationId xmlns:a16="http://schemas.microsoft.com/office/drawing/2014/main" id="{FF609DB8-FFB3-4DD6-B47F-B8CBB0C27C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45619D-3B8B-4D74-AABF-E523D9788A09}"/>
              </a:ext>
            </a:extLst>
          </p:cNvPr>
          <p:cNvSpPr>
            <a:spLocks noGrp="1"/>
          </p:cNvSpPr>
          <p:nvPr>
            <p:ph type="sldNum" sz="quarter" idx="12"/>
          </p:nvPr>
        </p:nvSpPr>
        <p:spPr/>
        <p:txBody>
          <a:bodyPr/>
          <a:lstStyle/>
          <a:p>
            <a:fld id="{A186EAC2-6EE4-4510-8EBF-8267D6A6576E}" type="slidenum">
              <a:rPr lang="en-US" smtClean="0"/>
              <a:t>‹#›</a:t>
            </a:fld>
            <a:endParaRPr lang="en-US"/>
          </a:p>
        </p:txBody>
      </p:sp>
    </p:spTree>
    <p:extLst>
      <p:ext uri="{BB962C8B-B14F-4D97-AF65-F5344CB8AC3E}">
        <p14:creationId xmlns:p14="http://schemas.microsoft.com/office/powerpoint/2010/main" val="1357064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B493FC-D5C4-4314-8B89-5D2B8B4112F1}"/>
              </a:ext>
            </a:extLst>
          </p:cNvPr>
          <p:cNvSpPr>
            <a:spLocks noGrp="1"/>
          </p:cNvSpPr>
          <p:nvPr>
            <p:ph type="dt" sz="half" idx="10"/>
          </p:nvPr>
        </p:nvSpPr>
        <p:spPr/>
        <p:txBody>
          <a:bodyPr/>
          <a:lstStyle/>
          <a:p>
            <a:fld id="{7B606B56-59F8-49B9-A05F-E6A07D89AE46}" type="datetimeFigureOut">
              <a:rPr lang="en-US" smtClean="0"/>
              <a:t>12/20/2020</a:t>
            </a:fld>
            <a:endParaRPr lang="en-US"/>
          </a:p>
        </p:txBody>
      </p:sp>
      <p:sp>
        <p:nvSpPr>
          <p:cNvPr id="3" name="Footer Placeholder 2">
            <a:extLst>
              <a:ext uri="{FF2B5EF4-FFF2-40B4-BE49-F238E27FC236}">
                <a16:creationId xmlns:a16="http://schemas.microsoft.com/office/drawing/2014/main" id="{852EF31A-1FE5-4076-B4B1-8978B5C03D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BAE1A5-DD41-4A78-B21D-28EACB689D7A}"/>
              </a:ext>
            </a:extLst>
          </p:cNvPr>
          <p:cNvSpPr>
            <a:spLocks noGrp="1"/>
          </p:cNvSpPr>
          <p:nvPr>
            <p:ph type="sldNum" sz="quarter" idx="12"/>
          </p:nvPr>
        </p:nvSpPr>
        <p:spPr/>
        <p:txBody>
          <a:bodyPr/>
          <a:lstStyle/>
          <a:p>
            <a:fld id="{A186EAC2-6EE4-4510-8EBF-8267D6A6576E}" type="slidenum">
              <a:rPr lang="en-US" smtClean="0"/>
              <a:t>‹#›</a:t>
            </a:fld>
            <a:endParaRPr lang="en-US"/>
          </a:p>
        </p:txBody>
      </p:sp>
    </p:spTree>
    <p:extLst>
      <p:ext uri="{BB962C8B-B14F-4D97-AF65-F5344CB8AC3E}">
        <p14:creationId xmlns:p14="http://schemas.microsoft.com/office/powerpoint/2010/main" val="18626338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F1931-FF78-4222-829F-504F75C6729F}"/>
              </a:ext>
            </a:extLst>
          </p:cNvPr>
          <p:cNvSpPr>
            <a:spLocks noGrp="1"/>
          </p:cNvSpPr>
          <p:nvPr>
            <p:ph type="title"/>
          </p:nvPr>
        </p:nvSpPr>
        <p:spPr>
          <a:xfrm>
            <a:off x="1008063" y="549275"/>
            <a:ext cx="4718050" cy="191928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A06438-CC84-473A-A0A9-50A21606972E}"/>
              </a:ext>
            </a:extLst>
          </p:cNvPr>
          <p:cNvSpPr>
            <a:spLocks noGrp="1"/>
          </p:cNvSpPr>
          <p:nvPr>
            <p:ph idx="1"/>
          </p:nvPr>
        </p:nvSpPr>
        <p:spPr>
          <a:xfrm>
            <a:off x="6219825" y="1184275"/>
            <a:ext cx="7407275" cy="58483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CA0E41-8AC9-4562-A9B6-1434919532EE}"/>
              </a:ext>
            </a:extLst>
          </p:cNvPr>
          <p:cNvSpPr>
            <a:spLocks noGrp="1"/>
          </p:cNvSpPr>
          <p:nvPr>
            <p:ph type="body" sz="half" idx="2"/>
          </p:nvPr>
        </p:nvSpPr>
        <p:spPr>
          <a:xfrm>
            <a:off x="1008063" y="2468563"/>
            <a:ext cx="4718050" cy="457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512EE8-0690-4BCD-ACC4-DF5C05D36957}"/>
              </a:ext>
            </a:extLst>
          </p:cNvPr>
          <p:cNvSpPr>
            <a:spLocks noGrp="1"/>
          </p:cNvSpPr>
          <p:nvPr>
            <p:ph type="dt" sz="half" idx="10"/>
          </p:nvPr>
        </p:nvSpPr>
        <p:spPr/>
        <p:txBody>
          <a:bodyPr/>
          <a:lstStyle/>
          <a:p>
            <a:fld id="{7B606B56-59F8-49B9-A05F-E6A07D89AE46}" type="datetimeFigureOut">
              <a:rPr lang="en-US" smtClean="0"/>
              <a:t>12/20/2020</a:t>
            </a:fld>
            <a:endParaRPr lang="en-US"/>
          </a:p>
        </p:txBody>
      </p:sp>
      <p:sp>
        <p:nvSpPr>
          <p:cNvPr id="6" name="Footer Placeholder 5">
            <a:extLst>
              <a:ext uri="{FF2B5EF4-FFF2-40B4-BE49-F238E27FC236}">
                <a16:creationId xmlns:a16="http://schemas.microsoft.com/office/drawing/2014/main" id="{EBE9C190-B04F-406B-BF85-17838BBD4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67CCB0-6017-4C4B-8F0D-89822BF422F3}"/>
              </a:ext>
            </a:extLst>
          </p:cNvPr>
          <p:cNvSpPr>
            <a:spLocks noGrp="1"/>
          </p:cNvSpPr>
          <p:nvPr>
            <p:ph type="sldNum" sz="quarter" idx="12"/>
          </p:nvPr>
        </p:nvSpPr>
        <p:spPr/>
        <p:txBody>
          <a:bodyPr/>
          <a:lstStyle/>
          <a:p>
            <a:fld id="{A186EAC2-6EE4-4510-8EBF-8267D6A6576E}" type="slidenum">
              <a:rPr lang="en-US" smtClean="0"/>
              <a:t>‹#›</a:t>
            </a:fld>
            <a:endParaRPr lang="en-US"/>
          </a:p>
        </p:txBody>
      </p:sp>
    </p:spTree>
    <p:extLst>
      <p:ext uri="{BB962C8B-B14F-4D97-AF65-F5344CB8AC3E}">
        <p14:creationId xmlns:p14="http://schemas.microsoft.com/office/powerpoint/2010/main" val="8283145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D4B36-EBE5-4466-B156-60793A8CCE5B}"/>
              </a:ext>
            </a:extLst>
          </p:cNvPr>
          <p:cNvSpPr>
            <a:spLocks noGrp="1"/>
          </p:cNvSpPr>
          <p:nvPr>
            <p:ph type="title"/>
          </p:nvPr>
        </p:nvSpPr>
        <p:spPr>
          <a:xfrm>
            <a:off x="1008063" y="549275"/>
            <a:ext cx="4718050" cy="191928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ACD78F-AD38-4BF0-8883-EB0942D3EEC1}"/>
              </a:ext>
            </a:extLst>
          </p:cNvPr>
          <p:cNvSpPr>
            <a:spLocks noGrp="1"/>
          </p:cNvSpPr>
          <p:nvPr>
            <p:ph type="pic" idx="1"/>
          </p:nvPr>
        </p:nvSpPr>
        <p:spPr>
          <a:xfrm>
            <a:off x="6219825" y="1184275"/>
            <a:ext cx="7407275" cy="58483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48942A-BD2D-4CF9-A449-C3DAFC6AB38B}"/>
              </a:ext>
            </a:extLst>
          </p:cNvPr>
          <p:cNvSpPr>
            <a:spLocks noGrp="1"/>
          </p:cNvSpPr>
          <p:nvPr>
            <p:ph type="body" sz="half" idx="2"/>
          </p:nvPr>
        </p:nvSpPr>
        <p:spPr>
          <a:xfrm>
            <a:off x="1008063" y="2468563"/>
            <a:ext cx="4718050" cy="457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084B76-0D9E-4896-A2CB-ED8A63B276E2}"/>
              </a:ext>
            </a:extLst>
          </p:cNvPr>
          <p:cNvSpPr>
            <a:spLocks noGrp="1"/>
          </p:cNvSpPr>
          <p:nvPr>
            <p:ph type="dt" sz="half" idx="10"/>
          </p:nvPr>
        </p:nvSpPr>
        <p:spPr/>
        <p:txBody>
          <a:bodyPr/>
          <a:lstStyle/>
          <a:p>
            <a:fld id="{7B606B56-59F8-49B9-A05F-E6A07D89AE46}" type="datetimeFigureOut">
              <a:rPr lang="en-US" smtClean="0"/>
              <a:t>12/20/2020</a:t>
            </a:fld>
            <a:endParaRPr lang="en-US"/>
          </a:p>
        </p:txBody>
      </p:sp>
      <p:sp>
        <p:nvSpPr>
          <p:cNvPr id="6" name="Footer Placeholder 5">
            <a:extLst>
              <a:ext uri="{FF2B5EF4-FFF2-40B4-BE49-F238E27FC236}">
                <a16:creationId xmlns:a16="http://schemas.microsoft.com/office/drawing/2014/main" id="{06E97CA4-C10D-4076-8145-3D9A8187F1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8AFDF4-0372-4485-A724-40F915F32F08}"/>
              </a:ext>
            </a:extLst>
          </p:cNvPr>
          <p:cNvSpPr>
            <a:spLocks noGrp="1"/>
          </p:cNvSpPr>
          <p:nvPr>
            <p:ph type="sldNum" sz="quarter" idx="12"/>
          </p:nvPr>
        </p:nvSpPr>
        <p:spPr/>
        <p:txBody>
          <a:bodyPr/>
          <a:lstStyle/>
          <a:p>
            <a:fld id="{A186EAC2-6EE4-4510-8EBF-8267D6A6576E}" type="slidenum">
              <a:rPr lang="en-US" smtClean="0"/>
              <a:t>‹#›</a:t>
            </a:fld>
            <a:endParaRPr lang="en-US"/>
          </a:p>
        </p:txBody>
      </p:sp>
    </p:spTree>
    <p:extLst>
      <p:ext uri="{BB962C8B-B14F-4D97-AF65-F5344CB8AC3E}">
        <p14:creationId xmlns:p14="http://schemas.microsoft.com/office/powerpoint/2010/main" val="16459900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C3211-1CE7-42CD-9142-6BFC09C481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3B782A-A015-4242-A126-2C787519CA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C1E0BE-3925-4261-A611-F8A930534B11}"/>
              </a:ext>
            </a:extLst>
          </p:cNvPr>
          <p:cNvSpPr>
            <a:spLocks noGrp="1"/>
          </p:cNvSpPr>
          <p:nvPr>
            <p:ph type="dt" sz="half" idx="10"/>
          </p:nvPr>
        </p:nvSpPr>
        <p:spPr/>
        <p:txBody>
          <a:bodyPr/>
          <a:lstStyle/>
          <a:p>
            <a:fld id="{7B606B56-59F8-49B9-A05F-E6A07D89AE46}" type="datetimeFigureOut">
              <a:rPr lang="en-US" smtClean="0"/>
              <a:t>12/20/2020</a:t>
            </a:fld>
            <a:endParaRPr lang="en-US"/>
          </a:p>
        </p:txBody>
      </p:sp>
      <p:sp>
        <p:nvSpPr>
          <p:cNvPr id="5" name="Footer Placeholder 4">
            <a:extLst>
              <a:ext uri="{FF2B5EF4-FFF2-40B4-BE49-F238E27FC236}">
                <a16:creationId xmlns:a16="http://schemas.microsoft.com/office/drawing/2014/main" id="{4F877CC6-9CD2-4113-B76F-0E495B7CBD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574F9-C7FF-427E-9A8C-31FE4246973B}"/>
              </a:ext>
            </a:extLst>
          </p:cNvPr>
          <p:cNvSpPr>
            <a:spLocks noGrp="1"/>
          </p:cNvSpPr>
          <p:nvPr>
            <p:ph type="sldNum" sz="quarter" idx="12"/>
          </p:nvPr>
        </p:nvSpPr>
        <p:spPr/>
        <p:txBody>
          <a:bodyPr/>
          <a:lstStyle/>
          <a:p>
            <a:fld id="{A186EAC2-6EE4-4510-8EBF-8267D6A6576E}" type="slidenum">
              <a:rPr lang="en-US" smtClean="0"/>
              <a:t>‹#›</a:t>
            </a:fld>
            <a:endParaRPr lang="en-US"/>
          </a:p>
        </p:txBody>
      </p:sp>
    </p:spTree>
    <p:extLst>
      <p:ext uri="{BB962C8B-B14F-4D97-AF65-F5344CB8AC3E}">
        <p14:creationId xmlns:p14="http://schemas.microsoft.com/office/powerpoint/2010/main" val="11389418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E7BCD7-7046-42E8-B7DE-A00652488F94}"/>
              </a:ext>
            </a:extLst>
          </p:cNvPr>
          <p:cNvSpPr>
            <a:spLocks noGrp="1"/>
          </p:cNvSpPr>
          <p:nvPr>
            <p:ph type="title" orient="vert"/>
          </p:nvPr>
        </p:nvSpPr>
        <p:spPr>
          <a:xfrm>
            <a:off x="10469563" y="438150"/>
            <a:ext cx="3154362" cy="697388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540731-B86F-41D1-A310-304DE9084357}"/>
              </a:ext>
            </a:extLst>
          </p:cNvPr>
          <p:cNvSpPr>
            <a:spLocks noGrp="1"/>
          </p:cNvSpPr>
          <p:nvPr>
            <p:ph type="body" orient="vert" idx="1"/>
          </p:nvPr>
        </p:nvSpPr>
        <p:spPr>
          <a:xfrm>
            <a:off x="1006475" y="438150"/>
            <a:ext cx="9310688" cy="6973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2D5A9F-352F-4372-BAA1-E9956E141D76}"/>
              </a:ext>
            </a:extLst>
          </p:cNvPr>
          <p:cNvSpPr>
            <a:spLocks noGrp="1"/>
          </p:cNvSpPr>
          <p:nvPr>
            <p:ph type="dt" sz="half" idx="10"/>
          </p:nvPr>
        </p:nvSpPr>
        <p:spPr/>
        <p:txBody>
          <a:bodyPr/>
          <a:lstStyle/>
          <a:p>
            <a:fld id="{7B606B56-59F8-49B9-A05F-E6A07D89AE46}" type="datetimeFigureOut">
              <a:rPr lang="en-US" smtClean="0"/>
              <a:t>12/20/2020</a:t>
            </a:fld>
            <a:endParaRPr lang="en-US"/>
          </a:p>
        </p:txBody>
      </p:sp>
      <p:sp>
        <p:nvSpPr>
          <p:cNvPr id="5" name="Footer Placeholder 4">
            <a:extLst>
              <a:ext uri="{FF2B5EF4-FFF2-40B4-BE49-F238E27FC236}">
                <a16:creationId xmlns:a16="http://schemas.microsoft.com/office/drawing/2014/main" id="{D199B74E-EC4D-4AC8-A3A8-F8967EB7F1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7AC5E-48F7-4593-8A4F-AD9D6616108A}"/>
              </a:ext>
            </a:extLst>
          </p:cNvPr>
          <p:cNvSpPr>
            <a:spLocks noGrp="1"/>
          </p:cNvSpPr>
          <p:nvPr>
            <p:ph type="sldNum" sz="quarter" idx="12"/>
          </p:nvPr>
        </p:nvSpPr>
        <p:spPr/>
        <p:txBody>
          <a:bodyPr/>
          <a:lstStyle/>
          <a:p>
            <a:fld id="{A186EAC2-6EE4-4510-8EBF-8267D6A6576E}" type="slidenum">
              <a:rPr lang="en-US" smtClean="0"/>
              <a:t>‹#›</a:t>
            </a:fld>
            <a:endParaRPr lang="en-US"/>
          </a:p>
        </p:txBody>
      </p:sp>
    </p:spTree>
    <p:extLst>
      <p:ext uri="{BB962C8B-B14F-4D97-AF65-F5344CB8AC3E}">
        <p14:creationId xmlns:p14="http://schemas.microsoft.com/office/powerpoint/2010/main" val="1465188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8F24E8C2-88D0-8543-A512-86696E5FF2E1}"/>
              </a:ext>
            </a:extLst>
          </p:cNvPr>
          <p:cNvSpPr>
            <a:spLocks/>
          </p:cNvSpPr>
          <p:nvPr userDrawn="1"/>
        </p:nvSpPr>
        <p:spPr bwMode="auto">
          <a:xfrm>
            <a:off x="14325600" y="3079750"/>
            <a:ext cx="304800" cy="1447800"/>
          </a:xfrm>
          <a:custGeom>
            <a:avLst/>
            <a:gdLst>
              <a:gd name="T0" fmla="*/ 0 w 440054"/>
              <a:gd name="T1" fmla="*/ 8229600 h 8229600"/>
              <a:gd name="T2" fmla="*/ 439712 w 440054"/>
              <a:gd name="T3" fmla="*/ 8229600 h 8229600"/>
              <a:gd name="T4" fmla="*/ 439712 w 440054"/>
              <a:gd name="T5" fmla="*/ 0 h 8229600"/>
              <a:gd name="T6" fmla="*/ 0 w 440054"/>
              <a:gd name="T7" fmla="*/ 0 h 8229600"/>
              <a:gd name="T8" fmla="*/ 0 w 440054"/>
              <a:gd name="T9" fmla="*/ 8229600 h 8229600"/>
            </a:gdLst>
            <a:ahLst/>
            <a:cxnLst>
              <a:cxn ang="0">
                <a:pos x="T0" y="T1"/>
              </a:cxn>
              <a:cxn ang="0">
                <a:pos x="T2" y="T3"/>
              </a:cxn>
              <a:cxn ang="0">
                <a:pos x="T4" y="T5"/>
              </a:cxn>
              <a:cxn ang="0">
                <a:pos x="T6" y="T7"/>
              </a:cxn>
              <a:cxn ang="0">
                <a:pos x="T8" y="T9"/>
              </a:cxn>
            </a:cxnLst>
            <a:rect l="0" t="0" r="r" b="b"/>
            <a:pathLst>
              <a:path w="440054" h="8229600">
                <a:moveTo>
                  <a:pt x="0" y="8229600"/>
                </a:moveTo>
                <a:lnTo>
                  <a:pt x="439712" y="8229600"/>
                </a:lnTo>
                <a:lnTo>
                  <a:pt x="439712" y="0"/>
                </a:lnTo>
                <a:lnTo>
                  <a:pt x="0" y="0"/>
                </a:lnTo>
                <a:lnTo>
                  <a:pt x="0" y="8229600"/>
                </a:lnTo>
                <a:close/>
              </a:path>
            </a:pathLst>
          </a:custGeom>
          <a:solidFill>
            <a:srgbClr val="C10E21"/>
          </a:solidFill>
          <a:ln>
            <a:noFill/>
          </a:ln>
        </p:spPr>
        <p:txBody>
          <a:bodyPr lIns="0" tIns="0" rIns="0" bIns="0"/>
          <a:lstStyle/>
          <a:p>
            <a:endParaRPr lang="en-US" dirty="0"/>
          </a:p>
        </p:txBody>
      </p:sp>
      <p:sp>
        <p:nvSpPr>
          <p:cNvPr id="19" name="object 2">
            <a:extLst>
              <a:ext uri="{FF2B5EF4-FFF2-40B4-BE49-F238E27FC236}">
                <a16:creationId xmlns:a16="http://schemas.microsoft.com/office/drawing/2014/main" id="{21FBA6B4-9211-EF49-AF9D-88B4DD38744B}"/>
              </a:ext>
            </a:extLst>
          </p:cNvPr>
          <p:cNvSpPr>
            <a:spLocks/>
          </p:cNvSpPr>
          <p:nvPr userDrawn="1"/>
        </p:nvSpPr>
        <p:spPr bwMode="auto">
          <a:xfrm>
            <a:off x="596900" y="4038600"/>
            <a:ext cx="14033500" cy="609600"/>
          </a:xfrm>
          <a:custGeom>
            <a:avLst/>
            <a:gdLst>
              <a:gd name="T0" fmla="*/ 0 w 3885565"/>
              <a:gd name="T1" fmla="*/ 0 h 152400"/>
              <a:gd name="T2" fmla="*/ 3885336 w 3885565"/>
              <a:gd name="T3" fmla="*/ 0 h 152400"/>
            </a:gdLst>
            <a:ahLst/>
            <a:cxnLst>
              <a:cxn ang="0">
                <a:pos x="T0" y="T1"/>
              </a:cxn>
              <a:cxn ang="0">
                <a:pos x="T2" y="T3"/>
              </a:cxn>
            </a:cxnLst>
            <a:rect l="0" t="0" r="r" b="b"/>
            <a:pathLst>
              <a:path w="3885565" h="152400">
                <a:moveTo>
                  <a:pt x="0" y="0"/>
                </a:moveTo>
                <a:lnTo>
                  <a:pt x="3885336" y="0"/>
                </a:lnTo>
              </a:path>
            </a:pathLst>
          </a:custGeom>
          <a:noFill/>
          <a:ln w="25400" cap="rnd">
            <a:solidFill>
              <a:srgbClr val="626469"/>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21" name="Subtitle 2">
            <a:extLst>
              <a:ext uri="{FF2B5EF4-FFF2-40B4-BE49-F238E27FC236}">
                <a16:creationId xmlns:a16="http://schemas.microsoft.com/office/drawing/2014/main" id="{8C148770-7075-5D49-A2F3-01F8004D6A72}"/>
              </a:ext>
            </a:extLst>
          </p:cNvPr>
          <p:cNvSpPr>
            <a:spLocks noGrp="1"/>
          </p:cNvSpPr>
          <p:nvPr>
            <p:ph type="subTitle" idx="1" hasCustomPrompt="1"/>
          </p:nvPr>
        </p:nvSpPr>
        <p:spPr>
          <a:xfrm>
            <a:off x="533400" y="4155946"/>
            <a:ext cx="13258800" cy="1985962"/>
          </a:xfrm>
          <a:prstGeom prst="rect">
            <a:avLst/>
          </a:prstGeom>
        </p:spPr>
        <p:txBody>
          <a:bodyPr/>
          <a:lstStyle>
            <a:lvl1pPr marL="0" indent="0" algn="l">
              <a:buNone/>
              <a:defRPr sz="2800" b="0" i="0">
                <a:solidFill>
                  <a:srgbClr val="636466"/>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22" name="Title 1">
            <a:extLst>
              <a:ext uri="{FF2B5EF4-FFF2-40B4-BE49-F238E27FC236}">
                <a16:creationId xmlns:a16="http://schemas.microsoft.com/office/drawing/2014/main" id="{B9FB1A25-CAE0-FC4F-A7F8-28305F3782C0}"/>
              </a:ext>
            </a:extLst>
          </p:cNvPr>
          <p:cNvSpPr>
            <a:spLocks noGrp="1"/>
          </p:cNvSpPr>
          <p:nvPr>
            <p:ph type="ctrTitle" hasCustomPrompt="1"/>
          </p:nvPr>
        </p:nvSpPr>
        <p:spPr>
          <a:xfrm>
            <a:off x="533400" y="2743201"/>
            <a:ext cx="13258800" cy="1311016"/>
          </a:xfrm>
          <a:prstGeom prst="rect">
            <a:avLst/>
          </a:prstGeom>
        </p:spPr>
        <p:txBody>
          <a:bodyPr anchor="b"/>
          <a:lstStyle>
            <a:lvl1pPr algn="l">
              <a:defRPr sz="7800" b="1" i="0" spc="300">
                <a:solidFill>
                  <a:schemeClr val="tx1"/>
                </a:solidFill>
                <a:latin typeface="Lub Dub Heavy" panose="020B0603030403020204" pitchFamily="34" charset="77"/>
              </a:defRPr>
            </a:lvl1pPr>
          </a:lstStyle>
          <a:p>
            <a:r>
              <a:rPr lang="en-US" dirty="0"/>
              <a:t>Title Slide</a:t>
            </a:r>
          </a:p>
        </p:txBody>
      </p:sp>
      <p:sp>
        <p:nvSpPr>
          <p:cNvPr id="2" name="Rectangle 1">
            <a:extLst>
              <a:ext uri="{FF2B5EF4-FFF2-40B4-BE49-F238E27FC236}">
                <a16:creationId xmlns:a16="http://schemas.microsoft.com/office/drawing/2014/main" id="{CFB90EDC-B8CB-E841-BCB2-A63384585752}"/>
              </a:ext>
            </a:extLst>
          </p:cNvPr>
          <p:cNvSpPr/>
          <p:nvPr userDrawn="1"/>
        </p:nvSpPr>
        <p:spPr>
          <a:xfrm>
            <a:off x="0" y="7010400"/>
            <a:ext cx="14630400" cy="1219200"/>
          </a:xfrm>
          <a:prstGeom prst="rect">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10E21"/>
              </a:solidFill>
            </a:endParaRPr>
          </a:p>
        </p:txBody>
      </p:sp>
      <p:sp>
        <p:nvSpPr>
          <p:cNvPr id="10" name="Rectangle 9">
            <a:extLst>
              <a:ext uri="{FF2B5EF4-FFF2-40B4-BE49-F238E27FC236}">
                <a16:creationId xmlns:a16="http://schemas.microsoft.com/office/drawing/2014/main" id="{4CDABD89-4697-7A46-9378-1D6696666B3E}"/>
              </a:ext>
            </a:extLst>
          </p:cNvPr>
          <p:cNvSpPr/>
          <p:nvPr userDrawn="1"/>
        </p:nvSpPr>
        <p:spPr>
          <a:xfrm flipV="1">
            <a:off x="0" y="7315200"/>
            <a:ext cx="14630400" cy="914400"/>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0000"/>
              </a:solidFill>
            </a:endParaRPr>
          </a:p>
        </p:txBody>
      </p:sp>
      <p:pic>
        <p:nvPicPr>
          <p:cNvPr id="9" name="Picture 8">
            <a:extLst>
              <a:ext uri="{FF2B5EF4-FFF2-40B4-BE49-F238E27FC236}">
                <a16:creationId xmlns:a16="http://schemas.microsoft.com/office/drawing/2014/main" id="{25C71139-E34D-D04E-A7C2-F2E7DAA14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452393"/>
            <a:ext cx="2364956" cy="1279289"/>
          </a:xfrm>
          <a:prstGeom prst="rect">
            <a:avLst/>
          </a:prstGeom>
        </p:spPr>
      </p:pic>
      <p:pic>
        <p:nvPicPr>
          <p:cNvPr id="11" name="Picture 10">
            <a:extLst>
              <a:ext uri="{FF2B5EF4-FFF2-40B4-BE49-F238E27FC236}">
                <a16:creationId xmlns:a16="http://schemas.microsoft.com/office/drawing/2014/main" id="{767F2B47-1C63-4CB8-88E1-447C29CF2D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01272" y="637720"/>
            <a:ext cx="2395728" cy="908633"/>
          </a:xfrm>
          <a:prstGeom prst="rect">
            <a:avLst/>
          </a:prstGeom>
        </p:spPr>
      </p:pic>
      <p:sp>
        <p:nvSpPr>
          <p:cNvPr id="3" name="Rectangle 2">
            <a:extLst>
              <a:ext uri="{FF2B5EF4-FFF2-40B4-BE49-F238E27FC236}">
                <a16:creationId xmlns:a16="http://schemas.microsoft.com/office/drawing/2014/main" id="{5D368B5D-317D-41A4-B0ED-67361050E6D1}"/>
              </a:ext>
            </a:extLst>
          </p:cNvPr>
          <p:cNvSpPr/>
          <p:nvPr userDrawn="1"/>
        </p:nvSpPr>
        <p:spPr>
          <a:xfrm>
            <a:off x="14325600" y="2971800"/>
            <a:ext cx="3048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endParaRPr>
          </a:p>
        </p:txBody>
      </p:sp>
      <p:sp>
        <p:nvSpPr>
          <p:cNvPr id="12" name="TextBox 11">
            <a:extLst>
              <a:ext uri="{FF2B5EF4-FFF2-40B4-BE49-F238E27FC236}">
                <a16:creationId xmlns:a16="http://schemas.microsoft.com/office/drawing/2014/main" id="{CDF90826-05C2-4B2E-8539-BD2916C67EA4}"/>
              </a:ext>
            </a:extLst>
          </p:cNvPr>
          <p:cNvSpPr txBox="1"/>
          <p:nvPr userDrawn="1"/>
        </p:nvSpPr>
        <p:spPr>
          <a:xfrm>
            <a:off x="0" y="6906161"/>
            <a:ext cx="14630400" cy="1323439"/>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2903838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 Slides - Photo Only">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1A1176CE-ACD2-0649-82A4-CB21ED1FE4F7}"/>
              </a:ext>
            </a:extLst>
          </p:cNvPr>
          <p:cNvSpPr>
            <a:spLocks noGrp="1"/>
          </p:cNvSpPr>
          <p:nvPr>
            <p:ph type="pic" sz="quarter" idx="10"/>
          </p:nvPr>
        </p:nvSpPr>
        <p:spPr>
          <a:xfrm>
            <a:off x="142874" y="0"/>
            <a:ext cx="14487525" cy="8229600"/>
          </a:xfrm>
          <a:prstGeom prst="rect">
            <a:avLst/>
          </a:prstGeom>
        </p:spPr>
        <p:txBody>
          <a:bodyPr/>
          <a:lstStyle/>
          <a:p>
            <a:endParaRPr lang="en-US" dirty="0"/>
          </a:p>
        </p:txBody>
      </p:sp>
      <p:sp>
        <p:nvSpPr>
          <p:cNvPr id="3" name="object 4">
            <a:extLst>
              <a:ext uri="{FF2B5EF4-FFF2-40B4-BE49-F238E27FC236}">
                <a16:creationId xmlns:a16="http://schemas.microsoft.com/office/drawing/2014/main" id="{8C8D5801-9BE1-6142-BC32-56BBE40E147E}"/>
              </a:ext>
            </a:extLst>
          </p:cNvPr>
          <p:cNvSpPr>
            <a:spLocks/>
          </p:cNvSpPr>
          <p:nvPr userDrawn="1"/>
        </p:nvSpPr>
        <p:spPr bwMode="auto">
          <a:xfrm>
            <a:off x="0" y="0"/>
            <a:ext cx="142875" cy="82296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dirty="0"/>
          </a:p>
        </p:txBody>
      </p:sp>
      <p:pic>
        <p:nvPicPr>
          <p:cNvPr id="4" name="Picture 3">
            <a:extLst>
              <a:ext uri="{FF2B5EF4-FFF2-40B4-BE49-F238E27FC236}">
                <a16:creationId xmlns:a16="http://schemas.microsoft.com/office/drawing/2014/main" id="{9A8428B2-E1D8-6242-BE84-24F70A3B57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444500"/>
            <a:ext cx="1216025" cy="657791"/>
          </a:xfrm>
          <a:prstGeom prst="rect">
            <a:avLst/>
          </a:prstGeom>
        </p:spPr>
      </p:pic>
      <p:sp>
        <p:nvSpPr>
          <p:cNvPr id="6" name="Oval 5">
            <a:extLst>
              <a:ext uri="{FF2B5EF4-FFF2-40B4-BE49-F238E27FC236}">
                <a16:creationId xmlns:a16="http://schemas.microsoft.com/office/drawing/2014/main" id="{CD7ECD57-6281-6647-8604-6BDCA7F1138D}"/>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a:extLst>
              <a:ext uri="{FF2B5EF4-FFF2-40B4-BE49-F238E27FC236}">
                <a16:creationId xmlns:a16="http://schemas.microsoft.com/office/drawing/2014/main" id="{501CC036-35EB-724C-925B-AFE34D3DE798}"/>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DF2ABD52-5E76-4B6B-8D05-700C3B272E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Tree>
    <p:extLst>
      <p:ext uri="{BB962C8B-B14F-4D97-AF65-F5344CB8AC3E}">
        <p14:creationId xmlns:p14="http://schemas.microsoft.com/office/powerpoint/2010/main" val="27631240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oto Slides - Photo and Tit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BA7B55E-4760-D54F-A779-CBEB05DF9858}"/>
              </a:ext>
            </a:extLst>
          </p:cNvPr>
          <p:cNvSpPr>
            <a:spLocks noGrp="1"/>
          </p:cNvSpPr>
          <p:nvPr>
            <p:ph type="pic" sz="quarter" idx="10"/>
          </p:nvPr>
        </p:nvSpPr>
        <p:spPr>
          <a:xfrm>
            <a:off x="142874" y="0"/>
            <a:ext cx="14487525" cy="8229600"/>
          </a:xfrm>
          <a:prstGeom prst="rect">
            <a:avLst/>
          </a:prstGeom>
        </p:spPr>
        <p:txBody>
          <a:bodyPr/>
          <a:lstStyle/>
          <a:p>
            <a:endParaRPr lang="en-US" dirty="0"/>
          </a:p>
        </p:txBody>
      </p:sp>
      <p:sp>
        <p:nvSpPr>
          <p:cNvPr id="4" name="object 4">
            <a:extLst>
              <a:ext uri="{FF2B5EF4-FFF2-40B4-BE49-F238E27FC236}">
                <a16:creationId xmlns:a16="http://schemas.microsoft.com/office/drawing/2014/main" id="{91623268-0FBE-3043-A9AB-94B1D687CFF8}"/>
              </a:ext>
            </a:extLst>
          </p:cNvPr>
          <p:cNvSpPr>
            <a:spLocks/>
          </p:cNvSpPr>
          <p:nvPr userDrawn="1"/>
        </p:nvSpPr>
        <p:spPr bwMode="auto">
          <a:xfrm>
            <a:off x="0" y="0"/>
            <a:ext cx="142875" cy="82296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dirty="0"/>
          </a:p>
        </p:txBody>
      </p:sp>
      <p:pic>
        <p:nvPicPr>
          <p:cNvPr id="5" name="Picture 4">
            <a:extLst>
              <a:ext uri="{FF2B5EF4-FFF2-40B4-BE49-F238E27FC236}">
                <a16:creationId xmlns:a16="http://schemas.microsoft.com/office/drawing/2014/main" id="{2176BA84-C665-124A-AD82-9ADF60C22A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444500"/>
            <a:ext cx="1216025" cy="657791"/>
          </a:xfrm>
          <a:prstGeom prst="rect">
            <a:avLst/>
          </a:prstGeom>
        </p:spPr>
      </p:pic>
      <p:sp>
        <p:nvSpPr>
          <p:cNvPr id="8" name="Subtitle 2">
            <a:extLst>
              <a:ext uri="{FF2B5EF4-FFF2-40B4-BE49-F238E27FC236}">
                <a16:creationId xmlns:a16="http://schemas.microsoft.com/office/drawing/2014/main" id="{81798FFD-7972-4C41-A1BF-1F5E78A62734}"/>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45F08A23-0D0A-604A-B122-1143AC77178C}"/>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823FCDC5-09AA-4E4D-99F5-A435E87BED50}"/>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2">
            <a:extLst>
              <a:ext uri="{FF2B5EF4-FFF2-40B4-BE49-F238E27FC236}">
                <a16:creationId xmlns:a16="http://schemas.microsoft.com/office/drawing/2014/main" id="{45942103-09C0-3946-B874-1D277B93356A}"/>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65D32050-436E-47F8-87B9-1689FC0855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Tree>
    <p:extLst>
      <p:ext uri="{BB962C8B-B14F-4D97-AF65-F5344CB8AC3E}">
        <p14:creationId xmlns:p14="http://schemas.microsoft.com/office/powerpoint/2010/main" val="34112602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plit Content - Title Only">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8EE977C-0903-384F-B0C6-AD29D4C80396}"/>
              </a:ext>
            </a:extLst>
          </p:cNvPr>
          <p:cNvSpPr>
            <a:spLocks noGrp="1"/>
          </p:cNvSpPr>
          <p:nvPr>
            <p:ph type="pic" sz="quarter" idx="11"/>
          </p:nvPr>
        </p:nvSpPr>
        <p:spPr>
          <a:xfrm>
            <a:off x="1371599" y="1987550"/>
            <a:ext cx="5129891" cy="4489450"/>
          </a:xfrm>
          <a:prstGeom prst="rect">
            <a:avLst/>
          </a:prstGeom>
        </p:spPr>
        <p:txBody>
          <a:bodyPr/>
          <a:lstStyle/>
          <a:p>
            <a:endParaRPr lang="en-US" dirty="0"/>
          </a:p>
        </p:txBody>
      </p:sp>
      <p:sp>
        <p:nvSpPr>
          <p:cNvPr id="6" name="Subtitle 2">
            <a:extLst>
              <a:ext uri="{FF2B5EF4-FFF2-40B4-BE49-F238E27FC236}">
                <a16:creationId xmlns:a16="http://schemas.microsoft.com/office/drawing/2014/main" id="{F5A34989-DB6B-1C47-9B02-53A27AB01FCA}"/>
              </a:ext>
            </a:extLst>
          </p:cNvPr>
          <p:cNvSpPr>
            <a:spLocks noGrp="1"/>
          </p:cNvSpPr>
          <p:nvPr>
            <p:ph type="subTitle" idx="1" hasCustomPrompt="1"/>
          </p:nvPr>
        </p:nvSpPr>
        <p:spPr>
          <a:xfrm>
            <a:off x="7391400" y="4267199"/>
            <a:ext cx="59436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E7B90F26-5B26-2D49-947D-3C1DF8DB18ED}"/>
              </a:ext>
            </a:extLst>
          </p:cNvPr>
          <p:cNvSpPr>
            <a:spLocks noGrp="1"/>
          </p:cNvSpPr>
          <p:nvPr>
            <p:ph type="ctrTitle" hasCustomPrompt="1"/>
          </p:nvPr>
        </p:nvSpPr>
        <p:spPr>
          <a:xfrm>
            <a:off x="7391400" y="3429000"/>
            <a:ext cx="5943600" cy="914398"/>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5" name="Oval 4">
            <a:extLst>
              <a:ext uri="{FF2B5EF4-FFF2-40B4-BE49-F238E27FC236}">
                <a16:creationId xmlns:a16="http://schemas.microsoft.com/office/drawing/2014/main" id="{1569F22E-B2E0-B24E-9B0F-DF7020148A74}"/>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a:extLst>
              <a:ext uri="{FF2B5EF4-FFF2-40B4-BE49-F238E27FC236}">
                <a16:creationId xmlns:a16="http://schemas.microsoft.com/office/drawing/2014/main" id="{61A349BA-F882-9A47-AC0B-B7341A2C05D8}"/>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B659C271-5C34-4EF1-B447-F0DA22A55F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30289" y="609600"/>
            <a:ext cx="1298448" cy="492466"/>
          </a:xfrm>
          <a:prstGeom prst="rect">
            <a:avLst/>
          </a:prstGeom>
        </p:spPr>
      </p:pic>
    </p:spTree>
    <p:extLst>
      <p:ext uri="{BB962C8B-B14F-4D97-AF65-F5344CB8AC3E}">
        <p14:creationId xmlns:p14="http://schemas.microsoft.com/office/powerpoint/2010/main" val="17343632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plit Content - Titl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8EE977C-0903-384F-B0C6-AD29D4C80396}"/>
              </a:ext>
            </a:extLst>
          </p:cNvPr>
          <p:cNvSpPr>
            <a:spLocks noGrp="1"/>
          </p:cNvSpPr>
          <p:nvPr>
            <p:ph type="pic" sz="quarter" idx="11"/>
          </p:nvPr>
        </p:nvSpPr>
        <p:spPr>
          <a:xfrm>
            <a:off x="1371599" y="1987550"/>
            <a:ext cx="5129891" cy="4489450"/>
          </a:xfrm>
          <a:prstGeom prst="rect">
            <a:avLst/>
          </a:prstGeom>
        </p:spPr>
        <p:txBody>
          <a:bodyPr/>
          <a:lstStyle/>
          <a:p>
            <a:endParaRPr lang="en-US" dirty="0"/>
          </a:p>
        </p:txBody>
      </p:sp>
      <p:sp>
        <p:nvSpPr>
          <p:cNvPr id="6" name="Subtitle 2">
            <a:extLst>
              <a:ext uri="{FF2B5EF4-FFF2-40B4-BE49-F238E27FC236}">
                <a16:creationId xmlns:a16="http://schemas.microsoft.com/office/drawing/2014/main" id="{F5A34989-DB6B-1C47-9B02-53A27AB01FCA}"/>
              </a:ext>
            </a:extLst>
          </p:cNvPr>
          <p:cNvSpPr>
            <a:spLocks noGrp="1"/>
          </p:cNvSpPr>
          <p:nvPr>
            <p:ph type="subTitle" idx="1" hasCustomPrompt="1"/>
          </p:nvPr>
        </p:nvSpPr>
        <p:spPr>
          <a:xfrm>
            <a:off x="7391400" y="2057400"/>
            <a:ext cx="59436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E7B90F26-5B26-2D49-947D-3C1DF8DB18ED}"/>
              </a:ext>
            </a:extLst>
          </p:cNvPr>
          <p:cNvSpPr>
            <a:spLocks noGrp="1"/>
          </p:cNvSpPr>
          <p:nvPr>
            <p:ph type="ctrTitle" hasCustomPrompt="1"/>
          </p:nvPr>
        </p:nvSpPr>
        <p:spPr>
          <a:xfrm>
            <a:off x="7391400" y="1219201"/>
            <a:ext cx="5943600" cy="914398"/>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5" name="Oval 4">
            <a:extLst>
              <a:ext uri="{FF2B5EF4-FFF2-40B4-BE49-F238E27FC236}">
                <a16:creationId xmlns:a16="http://schemas.microsoft.com/office/drawing/2014/main" id="{4BBAE693-D56F-7448-87FA-F37C077EBB71}"/>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a:extLst>
              <a:ext uri="{FF2B5EF4-FFF2-40B4-BE49-F238E27FC236}">
                <a16:creationId xmlns:a16="http://schemas.microsoft.com/office/drawing/2014/main" id="{9F0B3A60-FF11-6D47-8544-AACB4B620B60}"/>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216D3FA7-52B5-47E9-A111-93C3AAB6DD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609600"/>
            <a:ext cx="1298448" cy="492466"/>
          </a:xfrm>
          <a:prstGeom prst="rect">
            <a:avLst/>
          </a:prstGeom>
        </p:spPr>
      </p:pic>
    </p:spTree>
    <p:extLst>
      <p:ext uri="{BB962C8B-B14F-4D97-AF65-F5344CB8AC3E}">
        <p14:creationId xmlns:p14="http://schemas.microsoft.com/office/powerpoint/2010/main" val="19164923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plit Content - Basic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8EE977C-0903-384F-B0C6-AD29D4C80396}"/>
              </a:ext>
            </a:extLst>
          </p:cNvPr>
          <p:cNvSpPr>
            <a:spLocks noGrp="1"/>
          </p:cNvSpPr>
          <p:nvPr>
            <p:ph type="pic" sz="quarter" idx="11"/>
          </p:nvPr>
        </p:nvSpPr>
        <p:spPr>
          <a:xfrm>
            <a:off x="1371599" y="1987550"/>
            <a:ext cx="5129891" cy="4489450"/>
          </a:xfrm>
          <a:prstGeom prst="rect">
            <a:avLst/>
          </a:prstGeom>
        </p:spPr>
        <p:txBody>
          <a:bodyPr/>
          <a:lstStyle/>
          <a:p>
            <a:endParaRPr lang="en-US" dirty="0"/>
          </a:p>
        </p:txBody>
      </p:sp>
      <p:sp>
        <p:nvSpPr>
          <p:cNvPr id="12" name="Subtitle 2">
            <a:extLst>
              <a:ext uri="{FF2B5EF4-FFF2-40B4-BE49-F238E27FC236}">
                <a16:creationId xmlns:a16="http://schemas.microsoft.com/office/drawing/2014/main" id="{59D77126-D501-464C-8E85-B7D943936202}"/>
              </a:ext>
            </a:extLst>
          </p:cNvPr>
          <p:cNvSpPr>
            <a:spLocks noGrp="1"/>
          </p:cNvSpPr>
          <p:nvPr>
            <p:ph type="subTitle" idx="1" hasCustomPrompt="1"/>
          </p:nvPr>
        </p:nvSpPr>
        <p:spPr>
          <a:xfrm>
            <a:off x="7391400" y="2057400"/>
            <a:ext cx="59436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13" name="Title 1">
            <a:extLst>
              <a:ext uri="{FF2B5EF4-FFF2-40B4-BE49-F238E27FC236}">
                <a16:creationId xmlns:a16="http://schemas.microsoft.com/office/drawing/2014/main" id="{BA48D990-F660-F748-BB05-82ACBE430FD1}"/>
              </a:ext>
            </a:extLst>
          </p:cNvPr>
          <p:cNvSpPr>
            <a:spLocks noGrp="1"/>
          </p:cNvSpPr>
          <p:nvPr>
            <p:ph type="ctrTitle" hasCustomPrompt="1"/>
          </p:nvPr>
        </p:nvSpPr>
        <p:spPr>
          <a:xfrm>
            <a:off x="7391400" y="1219201"/>
            <a:ext cx="5943600" cy="914398"/>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4" name="Text Placeholder 9">
            <a:extLst>
              <a:ext uri="{FF2B5EF4-FFF2-40B4-BE49-F238E27FC236}">
                <a16:creationId xmlns:a16="http://schemas.microsoft.com/office/drawing/2014/main" id="{F35E03D2-EF9E-C247-AD8B-154D56C5B07B}"/>
              </a:ext>
            </a:extLst>
          </p:cNvPr>
          <p:cNvSpPr>
            <a:spLocks noGrp="1"/>
          </p:cNvSpPr>
          <p:nvPr>
            <p:ph type="body" sz="quarter" idx="10" hasCustomPrompt="1"/>
          </p:nvPr>
        </p:nvSpPr>
        <p:spPr>
          <a:xfrm>
            <a:off x="7391400" y="3048000"/>
            <a:ext cx="5943600" cy="4572000"/>
          </a:xfrm>
          <a:prstGeom prst="rect">
            <a:avLst/>
          </a:prstGeom>
        </p:spPr>
        <p:txBody>
          <a:bodyPr/>
          <a:lstStyle>
            <a:lvl1pPr eaLnBrk="1" hangingPunct="1">
              <a:lnSpc>
                <a:spcPct val="130000"/>
              </a:lnSpc>
              <a:spcBef>
                <a:spcPts val="38"/>
              </a:spcBef>
              <a:defRPr sz="1700" b="0" i="0">
                <a:latin typeface="Lub Dub Medium" panose="020B0603030403020204" pitchFamily="34" charset="77"/>
              </a:defRPr>
            </a:lvl1pPr>
            <a:lvl2pPr>
              <a:defRPr sz="1700" b="0" i="0">
                <a:latin typeface="Lub Dub Medium" panose="020B0603030403020204" pitchFamily="34" charset="77"/>
              </a:defRPr>
            </a:lvl2pPr>
            <a:lvl3pPr>
              <a:defRPr sz="1700" b="0" i="0">
                <a:latin typeface="Lub Dub Medium" panose="020B0603030403020204" pitchFamily="34" charset="77"/>
              </a:defRPr>
            </a:lvl3pPr>
            <a:lvl4pPr>
              <a:defRPr sz="1700" b="0" i="0">
                <a:latin typeface="Lub Dub Medium" panose="020B0603030403020204" pitchFamily="34" charset="77"/>
              </a:defRPr>
            </a:lvl4pPr>
            <a:lvl5pPr>
              <a:defRPr sz="1700" b="0" i="0">
                <a:latin typeface="Lub Dub Medium" panose="020B0603030403020204" pitchFamily="34" charset="77"/>
              </a:defRPr>
            </a:lvl5pPr>
          </a:lstStyle>
          <a:p>
            <a:pPr eaLnBrk="1" hangingPunct="1">
              <a:lnSpc>
                <a:spcPct val="130000"/>
              </a:lnSpc>
              <a:spcBef>
                <a:spcPts val="100"/>
              </a:spcBef>
            </a:pPr>
            <a:r>
              <a:rPr lang="en-US" altLang="en-US" sz="1700" dirty="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700" dirty="0">
              <a:solidFill>
                <a:srgbClr val="231F20"/>
              </a:solidFill>
              <a:latin typeface="Lub Dub Medium" panose="020B0603030403020204" pitchFamily="34" charset="77"/>
            </a:endParaRPr>
          </a:p>
          <a:p>
            <a:pPr eaLnBrk="1" hangingPunct="1">
              <a:lnSpc>
                <a:spcPct val="130000"/>
              </a:lnSpc>
            </a:pPr>
            <a:r>
              <a:rPr lang="en-US" altLang="en-US" sz="1700" dirty="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dirty="0">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dirty="0">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6" name="Oval 5">
            <a:extLst>
              <a:ext uri="{FF2B5EF4-FFF2-40B4-BE49-F238E27FC236}">
                <a16:creationId xmlns:a16="http://schemas.microsoft.com/office/drawing/2014/main" id="{64B34046-8BCE-3D4F-99C7-B68567F1F642}"/>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a:extLst>
              <a:ext uri="{FF2B5EF4-FFF2-40B4-BE49-F238E27FC236}">
                <a16:creationId xmlns:a16="http://schemas.microsoft.com/office/drawing/2014/main" id="{D996E112-1B45-A74F-8501-DD441D00F6CD}"/>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AC8034F5-86AE-4AF9-9B39-63609395BC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609600"/>
            <a:ext cx="1298448" cy="492466"/>
          </a:xfrm>
          <a:prstGeom prst="rect">
            <a:avLst/>
          </a:prstGeom>
        </p:spPr>
      </p:pic>
    </p:spTree>
    <p:extLst>
      <p:ext uri="{BB962C8B-B14F-4D97-AF65-F5344CB8AC3E}">
        <p14:creationId xmlns:p14="http://schemas.microsoft.com/office/powerpoint/2010/main" val="23104813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plit Content - One Column">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6164BC8B-2DDC-624C-A5E0-17F9D36C6C22}"/>
              </a:ext>
            </a:extLst>
          </p:cNvPr>
          <p:cNvSpPr>
            <a:spLocks noGrp="1"/>
          </p:cNvSpPr>
          <p:nvPr>
            <p:ph type="pic" sz="quarter" idx="11"/>
          </p:nvPr>
        </p:nvSpPr>
        <p:spPr>
          <a:xfrm>
            <a:off x="1371599" y="1987550"/>
            <a:ext cx="5129891" cy="4489450"/>
          </a:xfrm>
          <a:prstGeom prst="rect">
            <a:avLst/>
          </a:prstGeom>
        </p:spPr>
        <p:txBody>
          <a:bodyPr/>
          <a:lstStyle/>
          <a:p>
            <a:endParaRPr lang="en-US" dirty="0"/>
          </a:p>
        </p:txBody>
      </p:sp>
      <p:sp>
        <p:nvSpPr>
          <p:cNvPr id="8" name="Content Placeholder 15">
            <a:extLst>
              <a:ext uri="{FF2B5EF4-FFF2-40B4-BE49-F238E27FC236}">
                <a16:creationId xmlns:a16="http://schemas.microsoft.com/office/drawing/2014/main" id="{61E630F4-058D-094F-B095-F42FA481FDED}"/>
              </a:ext>
            </a:extLst>
          </p:cNvPr>
          <p:cNvSpPr>
            <a:spLocks noGrp="1"/>
          </p:cNvSpPr>
          <p:nvPr>
            <p:ph sz="quarter" idx="14" hasCustomPrompt="1"/>
          </p:nvPr>
        </p:nvSpPr>
        <p:spPr>
          <a:xfrm>
            <a:off x="7391400" y="3048000"/>
            <a:ext cx="5943600" cy="45720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ubtitle 2">
            <a:extLst>
              <a:ext uri="{FF2B5EF4-FFF2-40B4-BE49-F238E27FC236}">
                <a16:creationId xmlns:a16="http://schemas.microsoft.com/office/drawing/2014/main" id="{3A499F2E-D4BF-6241-B666-AECAC4376125}"/>
              </a:ext>
            </a:extLst>
          </p:cNvPr>
          <p:cNvSpPr>
            <a:spLocks noGrp="1"/>
          </p:cNvSpPr>
          <p:nvPr>
            <p:ph type="subTitle" idx="1" hasCustomPrompt="1"/>
          </p:nvPr>
        </p:nvSpPr>
        <p:spPr>
          <a:xfrm>
            <a:off x="7391400" y="2057400"/>
            <a:ext cx="59436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11" name="Title 1">
            <a:extLst>
              <a:ext uri="{FF2B5EF4-FFF2-40B4-BE49-F238E27FC236}">
                <a16:creationId xmlns:a16="http://schemas.microsoft.com/office/drawing/2014/main" id="{7CD8ABC0-539D-4E40-B8EC-8E2AE2233701}"/>
              </a:ext>
            </a:extLst>
          </p:cNvPr>
          <p:cNvSpPr>
            <a:spLocks noGrp="1"/>
          </p:cNvSpPr>
          <p:nvPr>
            <p:ph type="ctrTitle" hasCustomPrompt="1"/>
          </p:nvPr>
        </p:nvSpPr>
        <p:spPr>
          <a:xfrm>
            <a:off x="7391400" y="1219201"/>
            <a:ext cx="5943600" cy="914398"/>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7" name="Oval 6">
            <a:extLst>
              <a:ext uri="{FF2B5EF4-FFF2-40B4-BE49-F238E27FC236}">
                <a16:creationId xmlns:a16="http://schemas.microsoft.com/office/drawing/2014/main" id="{2ABCDC6D-A828-4F4A-901D-D307BFA19520}"/>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2">
            <a:extLst>
              <a:ext uri="{FF2B5EF4-FFF2-40B4-BE49-F238E27FC236}">
                <a16:creationId xmlns:a16="http://schemas.microsoft.com/office/drawing/2014/main" id="{9FA10DA0-4455-3D43-ACD5-EF24C9BDC133}"/>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D0038BC1-865C-4EC7-8442-40094C5B0C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609600"/>
            <a:ext cx="1298448" cy="492466"/>
          </a:xfrm>
          <a:prstGeom prst="rect">
            <a:avLst/>
          </a:prstGeom>
        </p:spPr>
      </p:pic>
    </p:spTree>
    <p:extLst>
      <p:ext uri="{BB962C8B-B14F-4D97-AF65-F5344CB8AC3E}">
        <p14:creationId xmlns:p14="http://schemas.microsoft.com/office/powerpoint/2010/main" val="3704955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Right - Title Only">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5F22C1C2-FE88-CB4E-9288-00F45F659375}"/>
              </a:ext>
            </a:extLst>
          </p:cNvPr>
          <p:cNvSpPr>
            <a:spLocks noGrp="1"/>
          </p:cNvSpPr>
          <p:nvPr>
            <p:ph type="subTitle" idx="1" hasCustomPrompt="1"/>
          </p:nvPr>
        </p:nvSpPr>
        <p:spPr>
          <a:xfrm>
            <a:off x="685800" y="2057400"/>
            <a:ext cx="59436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3" name="Title 1">
            <a:extLst>
              <a:ext uri="{FF2B5EF4-FFF2-40B4-BE49-F238E27FC236}">
                <a16:creationId xmlns:a16="http://schemas.microsoft.com/office/drawing/2014/main" id="{4F7531D0-4694-D142-9626-C24B523FA067}"/>
              </a:ext>
            </a:extLst>
          </p:cNvPr>
          <p:cNvSpPr>
            <a:spLocks noGrp="1"/>
          </p:cNvSpPr>
          <p:nvPr>
            <p:ph type="ctrTitle" hasCustomPrompt="1"/>
          </p:nvPr>
        </p:nvSpPr>
        <p:spPr>
          <a:xfrm>
            <a:off x="685800" y="1219202"/>
            <a:ext cx="5943600" cy="914398"/>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4" name="Picture Placeholder 9">
            <a:extLst>
              <a:ext uri="{FF2B5EF4-FFF2-40B4-BE49-F238E27FC236}">
                <a16:creationId xmlns:a16="http://schemas.microsoft.com/office/drawing/2014/main" id="{30833C13-1F9B-3C42-9C7D-27E25968D170}"/>
              </a:ext>
            </a:extLst>
          </p:cNvPr>
          <p:cNvSpPr>
            <a:spLocks noGrp="1"/>
          </p:cNvSpPr>
          <p:nvPr>
            <p:ph type="pic" sz="quarter" idx="11"/>
          </p:nvPr>
        </p:nvSpPr>
        <p:spPr>
          <a:xfrm>
            <a:off x="8718550" y="0"/>
            <a:ext cx="5911850" cy="8229600"/>
          </a:xfrm>
          <a:prstGeom prst="rect">
            <a:avLst/>
          </a:prstGeom>
        </p:spPr>
        <p:txBody>
          <a:bodyPr/>
          <a:lstStyle/>
          <a:p>
            <a:endParaRPr lang="en-US" dirty="0"/>
          </a:p>
        </p:txBody>
      </p:sp>
      <p:sp>
        <p:nvSpPr>
          <p:cNvPr id="5" name="Oval 4">
            <a:extLst>
              <a:ext uri="{FF2B5EF4-FFF2-40B4-BE49-F238E27FC236}">
                <a16:creationId xmlns:a16="http://schemas.microsoft.com/office/drawing/2014/main" id="{B57A8FD8-0BAD-ED48-BA15-0DD596AE339D}"/>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2">
            <a:extLst>
              <a:ext uri="{FF2B5EF4-FFF2-40B4-BE49-F238E27FC236}">
                <a16:creationId xmlns:a16="http://schemas.microsoft.com/office/drawing/2014/main" id="{8A23F1EA-FE2D-2542-A304-9429368A26B2}"/>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7" name="Picture 6">
            <a:extLst>
              <a:ext uri="{FF2B5EF4-FFF2-40B4-BE49-F238E27FC236}">
                <a16:creationId xmlns:a16="http://schemas.microsoft.com/office/drawing/2014/main" id="{CE911D8C-3F3D-489E-896A-5F75CEFC09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00" y="577061"/>
            <a:ext cx="1298448" cy="492466"/>
          </a:xfrm>
          <a:prstGeom prst="rect">
            <a:avLst/>
          </a:prstGeom>
        </p:spPr>
      </p:pic>
    </p:spTree>
    <p:extLst>
      <p:ext uri="{BB962C8B-B14F-4D97-AF65-F5344CB8AC3E}">
        <p14:creationId xmlns:p14="http://schemas.microsoft.com/office/powerpoint/2010/main" val="27069038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Right - Basic Content">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7A3C3A83-05F3-7249-BE06-6450862A74A5}"/>
              </a:ext>
            </a:extLst>
          </p:cNvPr>
          <p:cNvSpPr>
            <a:spLocks noGrp="1"/>
          </p:cNvSpPr>
          <p:nvPr>
            <p:ph type="pic" sz="quarter" idx="11"/>
          </p:nvPr>
        </p:nvSpPr>
        <p:spPr>
          <a:xfrm>
            <a:off x="8718550" y="0"/>
            <a:ext cx="5911850" cy="8229600"/>
          </a:xfrm>
          <a:prstGeom prst="rect">
            <a:avLst/>
          </a:prstGeom>
        </p:spPr>
        <p:txBody>
          <a:bodyPr/>
          <a:lstStyle/>
          <a:p>
            <a:endParaRPr lang="en-US" dirty="0"/>
          </a:p>
        </p:txBody>
      </p:sp>
      <p:sp>
        <p:nvSpPr>
          <p:cNvPr id="7" name="Text Placeholder 9">
            <a:extLst>
              <a:ext uri="{FF2B5EF4-FFF2-40B4-BE49-F238E27FC236}">
                <a16:creationId xmlns:a16="http://schemas.microsoft.com/office/drawing/2014/main" id="{26076040-D0B2-F045-83D5-24B463563355}"/>
              </a:ext>
            </a:extLst>
          </p:cNvPr>
          <p:cNvSpPr>
            <a:spLocks noGrp="1"/>
          </p:cNvSpPr>
          <p:nvPr>
            <p:ph type="body" sz="quarter" idx="10" hasCustomPrompt="1"/>
          </p:nvPr>
        </p:nvSpPr>
        <p:spPr>
          <a:xfrm>
            <a:off x="685800" y="3048000"/>
            <a:ext cx="5943600" cy="4572000"/>
          </a:xfrm>
          <a:prstGeom prst="rect">
            <a:avLst/>
          </a:prstGeom>
        </p:spPr>
        <p:txBody>
          <a:bodyPr/>
          <a:lstStyle>
            <a:lvl1pPr eaLnBrk="1" hangingPunct="1">
              <a:lnSpc>
                <a:spcPct val="130000"/>
              </a:lnSpc>
              <a:spcBef>
                <a:spcPts val="38"/>
              </a:spcBef>
              <a:defRPr sz="1700" b="0" i="0">
                <a:latin typeface="Lub Dub Medium" panose="020B0603030403020204" pitchFamily="34" charset="77"/>
              </a:defRPr>
            </a:lvl1pPr>
            <a:lvl2pPr>
              <a:defRPr sz="1700" b="0" i="0">
                <a:latin typeface="Lub Dub Medium" panose="020B0603030403020204" pitchFamily="34" charset="77"/>
              </a:defRPr>
            </a:lvl2pPr>
            <a:lvl3pPr>
              <a:defRPr sz="1700" b="0" i="0">
                <a:latin typeface="Lub Dub Medium" panose="020B0603030403020204" pitchFamily="34" charset="77"/>
              </a:defRPr>
            </a:lvl3pPr>
            <a:lvl4pPr>
              <a:defRPr sz="1700" b="0" i="0">
                <a:latin typeface="Lub Dub Medium" panose="020B0603030403020204" pitchFamily="34" charset="77"/>
              </a:defRPr>
            </a:lvl4pPr>
            <a:lvl5pPr>
              <a:defRPr sz="1700" b="0" i="0">
                <a:latin typeface="Lub Dub Medium" panose="020B0603030403020204" pitchFamily="34" charset="77"/>
              </a:defRPr>
            </a:lvl5pPr>
          </a:lstStyle>
          <a:p>
            <a:pPr eaLnBrk="1" hangingPunct="1">
              <a:lnSpc>
                <a:spcPct val="130000"/>
              </a:lnSpc>
              <a:spcBef>
                <a:spcPts val="100"/>
              </a:spcBef>
            </a:pPr>
            <a:r>
              <a:rPr lang="en-US" altLang="en-US" sz="1700" dirty="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700" dirty="0">
              <a:solidFill>
                <a:srgbClr val="231F20"/>
              </a:solidFill>
              <a:latin typeface="Lub Dub Medium" panose="020B0603030403020204" pitchFamily="34" charset="77"/>
            </a:endParaRPr>
          </a:p>
          <a:p>
            <a:pPr eaLnBrk="1" hangingPunct="1">
              <a:lnSpc>
                <a:spcPct val="130000"/>
              </a:lnSpc>
            </a:pPr>
            <a:r>
              <a:rPr lang="en-US" altLang="en-US" sz="1700" dirty="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dirty="0">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dirty="0">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8" name="Subtitle 2">
            <a:extLst>
              <a:ext uri="{FF2B5EF4-FFF2-40B4-BE49-F238E27FC236}">
                <a16:creationId xmlns:a16="http://schemas.microsoft.com/office/drawing/2014/main" id="{DCF5348A-731F-EA46-96B3-05A1F66489B7}"/>
              </a:ext>
            </a:extLst>
          </p:cNvPr>
          <p:cNvSpPr>
            <a:spLocks noGrp="1"/>
          </p:cNvSpPr>
          <p:nvPr>
            <p:ph type="subTitle" idx="1" hasCustomPrompt="1"/>
          </p:nvPr>
        </p:nvSpPr>
        <p:spPr>
          <a:xfrm>
            <a:off x="685800" y="2057400"/>
            <a:ext cx="59436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D6781F4C-FC8D-D54D-92A4-89280638ABD6}"/>
              </a:ext>
            </a:extLst>
          </p:cNvPr>
          <p:cNvSpPr>
            <a:spLocks noGrp="1"/>
          </p:cNvSpPr>
          <p:nvPr>
            <p:ph type="ctrTitle" hasCustomPrompt="1"/>
          </p:nvPr>
        </p:nvSpPr>
        <p:spPr>
          <a:xfrm>
            <a:off x="685800" y="1219202"/>
            <a:ext cx="5943600" cy="914398"/>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bject 11">
            <a:extLst>
              <a:ext uri="{FF2B5EF4-FFF2-40B4-BE49-F238E27FC236}">
                <a16:creationId xmlns:a16="http://schemas.microsoft.com/office/drawing/2014/main" id="{C4C3982A-5FE4-4C4E-AE78-0FD3C46F5728}"/>
              </a:ext>
            </a:extLst>
          </p:cNvPr>
          <p:cNvSpPr>
            <a:spLocks/>
          </p:cNvSpPr>
          <p:nvPr userDrawn="1"/>
        </p:nvSpPr>
        <p:spPr bwMode="auto">
          <a:xfrm>
            <a:off x="685800" y="2819400"/>
            <a:ext cx="760413" cy="0"/>
          </a:xfrm>
          <a:custGeom>
            <a:avLst/>
            <a:gdLst>
              <a:gd name="T0" fmla="*/ 0 w 759459"/>
              <a:gd name="T1" fmla="*/ 759460 w 759459"/>
            </a:gdLst>
            <a:ahLst/>
            <a:cxnLst>
              <a:cxn ang="0">
                <a:pos x="T0" y="0"/>
              </a:cxn>
              <a:cxn ang="0">
                <a:pos x="T1" y="0"/>
              </a:cxn>
            </a:cxnLst>
            <a:rect l="0" t="0" r="r" b="b"/>
            <a:pathLst>
              <a:path w="759459">
                <a:moveTo>
                  <a:pt x="0" y="0"/>
                </a:moveTo>
                <a:lnTo>
                  <a:pt x="759460" y="0"/>
                </a:lnTo>
              </a:path>
            </a:pathLst>
          </a:custGeom>
          <a:noFill/>
          <a:ln w="12700">
            <a:solidFill>
              <a:srgbClr val="231F2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11" name="Oval 10">
            <a:extLst>
              <a:ext uri="{FF2B5EF4-FFF2-40B4-BE49-F238E27FC236}">
                <a16:creationId xmlns:a16="http://schemas.microsoft.com/office/drawing/2014/main" id="{1CD90073-4747-F844-BDFF-DE623FE36792}"/>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2">
            <a:extLst>
              <a:ext uri="{FF2B5EF4-FFF2-40B4-BE49-F238E27FC236}">
                <a16:creationId xmlns:a16="http://schemas.microsoft.com/office/drawing/2014/main" id="{7A7C26E4-40D6-E34F-917F-4F7C10793CE1}"/>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3" name="Picture 12">
            <a:extLst>
              <a:ext uri="{FF2B5EF4-FFF2-40B4-BE49-F238E27FC236}">
                <a16:creationId xmlns:a16="http://schemas.microsoft.com/office/drawing/2014/main" id="{087F61C7-185D-4C50-8C61-12BE539DD4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00" y="577061"/>
            <a:ext cx="1298448" cy="492466"/>
          </a:xfrm>
          <a:prstGeom prst="rect">
            <a:avLst/>
          </a:prstGeom>
        </p:spPr>
      </p:pic>
    </p:spTree>
    <p:extLst>
      <p:ext uri="{BB962C8B-B14F-4D97-AF65-F5344CB8AC3E}">
        <p14:creationId xmlns:p14="http://schemas.microsoft.com/office/powerpoint/2010/main" val="8711908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Right - One Column">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625101B7-49A3-8944-BC1B-6F8DF661DA61}"/>
              </a:ext>
            </a:extLst>
          </p:cNvPr>
          <p:cNvSpPr>
            <a:spLocks noGrp="1"/>
          </p:cNvSpPr>
          <p:nvPr>
            <p:ph type="pic" sz="quarter" idx="11"/>
          </p:nvPr>
        </p:nvSpPr>
        <p:spPr>
          <a:xfrm>
            <a:off x="8718550" y="0"/>
            <a:ext cx="5911850" cy="8229600"/>
          </a:xfrm>
          <a:prstGeom prst="rect">
            <a:avLst/>
          </a:prstGeom>
        </p:spPr>
        <p:txBody>
          <a:bodyPr/>
          <a:lstStyle/>
          <a:p>
            <a:endParaRPr lang="en-US" dirty="0"/>
          </a:p>
        </p:txBody>
      </p:sp>
      <p:sp>
        <p:nvSpPr>
          <p:cNvPr id="7" name="Content Placeholder 15">
            <a:extLst>
              <a:ext uri="{FF2B5EF4-FFF2-40B4-BE49-F238E27FC236}">
                <a16:creationId xmlns:a16="http://schemas.microsoft.com/office/drawing/2014/main" id="{B174C1E9-BB6B-6B47-820E-D4339AF65BE4}"/>
              </a:ext>
            </a:extLst>
          </p:cNvPr>
          <p:cNvSpPr>
            <a:spLocks noGrp="1"/>
          </p:cNvSpPr>
          <p:nvPr>
            <p:ph sz="quarter" idx="14" hasCustomPrompt="1"/>
          </p:nvPr>
        </p:nvSpPr>
        <p:spPr>
          <a:xfrm>
            <a:off x="685800" y="3048000"/>
            <a:ext cx="5943600" cy="45720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2">
            <a:extLst>
              <a:ext uri="{FF2B5EF4-FFF2-40B4-BE49-F238E27FC236}">
                <a16:creationId xmlns:a16="http://schemas.microsoft.com/office/drawing/2014/main" id="{4551712B-66B3-5543-B0A3-F298F5E9E697}"/>
              </a:ext>
            </a:extLst>
          </p:cNvPr>
          <p:cNvSpPr>
            <a:spLocks noGrp="1"/>
          </p:cNvSpPr>
          <p:nvPr>
            <p:ph type="subTitle" idx="1" hasCustomPrompt="1"/>
          </p:nvPr>
        </p:nvSpPr>
        <p:spPr>
          <a:xfrm>
            <a:off x="685800" y="2057400"/>
            <a:ext cx="59436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28085ECD-EEF8-7D48-8630-01864158D03A}"/>
              </a:ext>
            </a:extLst>
          </p:cNvPr>
          <p:cNvSpPr>
            <a:spLocks noGrp="1"/>
          </p:cNvSpPr>
          <p:nvPr>
            <p:ph type="ctrTitle" hasCustomPrompt="1"/>
          </p:nvPr>
        </p:nvSpPr>
        <p:spPr>
          <a:xfrm>
            <a:off x="685800" y="1219202"/>
            <a:ext cx="5943600" cy="914398"/>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1" name="object 11">
            <a:extLst>
              <a:ext uri="{FF2B5EF4-FFF2-40B4-BE49-F238E27FC236}">
                <a16:creationId xmlns:a16="http://schemas.microsoft.com/office/drawing/2014/main" id="{0FB5E4C0-4D36-294B-921A-D1DEB3D66B64}"/>
              </a:ext>
            </a:extLst>
          </p:cNvPr>
          <p:cNvSpPr>
            <a:spLocks/>
          </p:cNvSpPr>
          <p:nvPr userDrawn="1"/>
        </p:nvSpPr>
        <p:spPr bwMode="auto">
          <a:xfrm>
            <a:off x="685800" y="2819400"/>
            <a:ext cx="760413" cy="0"/>
          </a:xfrm>
          <a:custGeom>
            <a:avLst/>
            <a:gdLst>
              <a:gd name="T0" fmla="*/ 0 w 759459"/>
              <a:gd name="T1" fmla="*/ 759460 w 759459"/>
            </a:gdLst>
            <a:ahLst/>
            <a:cxnLst>
              <a:cxn ang="0">
                <a:pos x="T0" y="0"/>
              </a:cxn>
              <a:cxn ang="0">
                <a:pos x="T1" y="0"/>
              </a:cxn>
            </a:cxnLst>
            <a:rect l="0" t="0" r="r" b="b"/>
            <a:pathLst>
              <a:path w="759459">
                <a:moveTo>
                  <a:pt x="0" y="0"/>
                </a:moveTo>
                <a:lnTo>
                  <a:pt x="759460" y="0"/>
                </a:lnTo>
              </a:path>
            </a:pathLst>
          </a:custGeom>
          <a:noFill/>
          <a:ln w="12700">
            <a:solidFill>
              <a:srgbClr val="231F2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10" name="Oval 9">
            <a:extLst>
              <a:ext uri="{FF2B5EF4-FFF2-40B4-BE49-F238E27FC236}">
                <a16:creationId xmlns:a16="http://schemas.microsoft.com/office/drawing/2014/main" id="{ADB783BE-9726-EE41-93AA-518A5DAC358D}"/>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2">
            <a:extLst>
              <a:ext uri="{FF2B5EF4-FFF2-40B4-BE49-F238E27FC236}">
                <a16:creationId xmlns:a16="http://schemas.microsoft.com/office/drawing/2014/main" id="{FF36A4CE-E968-1549-B8E8-8D8C4787FEC8}"/>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3" name="Picture 12">
            <a:extLst>
              <a:ext uri="{FF2B5EF4-FFF2-40B4-BE49-F238E27FC236}">
                <a16:creationId xmlns:a16="http://schemas.microsoft.com/office/drawing/2014/main" id="{D185E008-04A7-4A94-B78C-192CF43E43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00" y="577061"/>
            <a:ext cx="1298448" cy="492466"/>
          </a:xfrm>
          <a:prstGeom prst="rect">
            <a:avLst/>
          </a:prstGeom>
        </p:spPr>
      </p:pic>
    </p:spTree>
    <p:extLst>
      <p:ext uri="{BB962C8B-B14F-4D97-AF65-F5344CB8AC3E}">
        <p14:creationId xmlns:p14="http://schemas.microsoft.com/office/powerpoint/2010/main" val="17052646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mple Slides - Blank">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DD78818-412B-FE44-895A-9337A55C547F}"/>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2">
            <a:extLst>
              <a:ext uri="{FF2B5EF4-FFF2-40B4-BE49-F238E27FC236}">
                <a16:creationId xmlns:a16="http://schemas.microsoft.com/office/drawing/2014/main" id="{E7D0F66D-373B-FB49-907C-22051F984F08}"/>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6" name="Picture 5">
            <a:extLst>
              <a:ext uri="{FF2B5EF4-FFF2-40B4-BE49-F238E27FC236}">
                <a16:creationId xmlns:a16="http://schemas.microsoft.com/office/drawing/2014/main" id="{2B006C9A-B571-4F4B-8AEE-118B36A330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609600"/>
            <a:ext cx="1298448" cy="492466"/>
          </a:xfrm>
          <a:prstGeom prst="rect">
            <a:avLst/>
          </a:prstGeom>
        </p:spPr>
      </p:pic>
    </p:spTree>
    <p:extLst>
      <p:ext uri="{BB962C8B-B14F-4D97-AF65-F5344CB8AC3E}">
        <p14:creationId xmlns:p14="http://schemas.microsoft.com/office/powerpoint/2010/main" val="1022098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mple Slides - Blank">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DD78818-412B-FE44-895A-9337A55C547F}"/>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2">
            <a:extLst>
              <a:ext uri="{FF2B5EF4-FFF2-40B4-BE49-F238E27FC236}">
                <a16:creationId xmlns:a16="http://schemas.microsoft.com/office/drawing/2014/main" id="{E7D0F66D-373B-FB49-907C-22051F984F08}"/>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6" name="Picture 5">
            <a:extLst>
              <a:ext uri="{FF2B5EF4-FFF2-40B4-BE49-F238E27FC236}">
                <a16:creationId xmlns:a16="http://schemas.microsoft.com/office/drawing/2014/main" id="{2B006C9A-B571-4F4B-8AEE-118B36A330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609600"/>
            <a:ext cx="1298448" cy="492466"/>
          </a:xfrm>
          <a:prstGeom prst="rect">
            <a:avLst/>
          </a:prstGeom>
        </p:spPr>
      </p:pic>
    </p:spTree>
    <p:extLst>
      <p:ext uri="{BB962C8B-B14F-4D97-AF65-F5344CB8AC3E}">
        <p14:creationId xmlns:p14="http://schemas.microsoft.com/office/powerpoint/2010/main" val="6680719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imple Slides - Title Only">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1AA6EDBC-FB6A-B64C-81F8-E3CC6A7D4B94}"/>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11" name="Title 1">
            <a:extLst>
              <a:ext uri="{FF2B5EF4-FFF2-40B4-BE49-F238E27FC236}">
                <a16:creationId xmlns:a16="http://schemas.microsoft.com/office/drawing/2014/main" id="{D071E32A-24AE-B14F-B5C9-A4A95D514888}"/>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6" name="Oval 5">
            <a:extLst>
              <a:ext uri="{FF2B5EF4-FFF2-40B4-BE49-F238E27FC236}">
                <a16:creationId xmlns:a16="http://schemas.microsoft.com/office/drawing/2014/main" id="{0DE6F699-6614-4E4A-9A3A-5CBC08D00386}"/>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a:extLst>
              <a:ext uri="{FF2B5EF4-FFF2-40B4-BE49-F238E27FC236}">
                <a16:creationId xmlns:a16="http://schemas.microsoft.com/office/drawing/2014/main" id="{B1297DD0-FE1F-E240-B9DD-27B5D6D8BB69}"/>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05365441-9754-4E5E-A4C3-78E00EC85D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2" name="TextBox 11">
            <a:extLst>
              <a:ext uri="{FF2B5EF4-FFF2-40B4-BE49-F238E27FC236}">
                <a16:creationId xmlns:a16="http://schemas.microsoft.com/office/drawing/2014/main" id="{2D3A6BFD-F00C-4917-9E22-B401C71022B9}"/>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13699663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imple Slides - Title Only">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1AA6EDBC-FB6A-B64C-81F8-E3CC6A7D4B94}"/>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11" name="Title 1">
            <a:extLst>
              <a:ext uri="{FF2B5EF4-FFF2-40B4-BE49-F238E27FC236}">
                <a16:creationId xmlns:a16="http://schemas.microsoft.com/office/drawing/2014/main" id="{D071E32A-24AE-B14F-B5C9-A4A95D514888}"/>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6" name="Oval 5">
            <a:extLst>
              <a:ext uri="{FF2B5EF4-FFF2-40B4-BE49-F238E27FC236}">
                <a16:creationId xmlns:a16="http://schemas.microsoft.com/office/drawing/2014/main" id="{0DE6F699-6614-4E4A-9A3A-5CBC08D00386}"/>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a:extLst>
              <a:ext uri="{FF2B5EF4-FFF2-40B4-BE49-F238E27FC236}">
                <a16:creationId xmlns:a16="http://schemas.microsoft.com/office/drawing/2014/main" id="{B1297DD0-FE1F-E240-B9DD-27B5D6D8BB69}"/>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05365441-9754-4E5E-A4C3-78E00EC85D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2" name="TextBox 11">
            <a:extLst>
              <a:ext uri="{FF2B5EF4-FFF2-40B4-BE49-F238E27FC236}">
                <a16:creationId xmlns:a16="http://schemas.microsoft.com/office/drawing/2014/main" id="{D9933B73-CBF8-4D78-AE91-FC687090A463}"/>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15339075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imple Slides - Basic Conten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0667A15C-60AE-E648-AA9F-A7CD6BDCE55E}"/>
              </a:ext>
            </a:extLst>
          </p:cNvPr>
          <p:cNvSpPr>
            <a:spLocks noGrp="1"/>
          </p:cNvSpPr>
          <p:nvPr>
            <p:ph type="body" sz="quarter" idx="10" hasCustomPrompt="1"/>
          </p:nvPr>
        </p:nvSpPr>
        <p:spPr>
          <a:xfrm>
            <a:off x="685800" y="3048000"/>
            <a:ext cx="8458200" cy="4419600"/>
          </a:xfrm>
          <a:prstGeom prst="rect">
            <a:avLst/>
          </a:prstGeom>
        </p:spPr>
        <p:txBody>
          <a:bodyPr/>
          <a:lstStyle>
            <a:lvl1pPr eaLnBrk="1" hangingPunct="1">
              <a:lnSpc>
                <a:spcPct val="130000"/>
              </a:lnSpc>
              <a:spcBef>
                <a:spcPts val="38"/>
              </a:spcBef>
              <a:defRPr sz="1700" b="0" i="0">
                <a:latin typeface="Lub Dub Medium" panose="020B0603030403020204" pitchFamily="34" charset="77"/>
              </a:defRPr>
            </a:lvl1pPr>
            <a:lvl2pPr>
              <a:defRPr sz="1700" b="0" i="0">
                <a:latin typeface="Lub Dub Medium" panose="020B0603030403020204" pitchFamily="34" charset="77"/>
              </a:defRPr>
            </a:lvl2pPr>
            <a:lvl3pPr>
              <a:defRPr sz="1700" b="0" i="0">
                <a:latin typeface="Lub Dub Medium" panose="020B0603030403020204" pitchFamily="34" charset="77"/>
              </a:defRPr>
            </a:lvl3pPr>
            <a:lvl4pPr>
              <a:defRPr sz="1700" b="0" i="0">
                <a:latin typeface="Lub Dub Medium" panose="020B0603030403020204" pitchFamily="34" charset="77"/>
              </a:defRPr>
            </a:lvl4pPr>
            <a:lvl5pPr>
              <a:defRPr sz="1700" b="0" i="0">
                <a:latin typeface="Lub Dub Medium" panose="020B0603030403020204" pitchFamily="34" charset="77"/>
              </a:defRPr>
            </a:lvl5pPr>
          </a:lstStyle>
          <a:p>
            <a:pPr eaLnBrk="1" hangingPunct="1">
              <a:lnSpc>
                <a:spcPct val="130000"/>
              </a:lnSpc>
              <a:spcBef>
                <a:spcPts val="100"/>
              </a:spcBef>
            </a:pPr>
            <a:r>
              <a:rPr lang="en-US" altLang="en-US" sz="1700" dirty="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700" dirty="0">
              <a:solidFill>
                <a:srgbClr val="231F20"/>
              </a:solidFill>
              <a:latin typeface="Lub Dub Medium" panose="020B0603030403020204" pitchFamily="34" charset="77"/>
            </a:endParaRPr>
          </a:p>
          <a:p>
            <a:pPr eaLnBrk="1" hangingPunct="1">
              <a:lnSpc>
                <a:spcPct val="130000"/>
              </a:lnSpc>
            </a:pPr>
            <a:r>
              <a:rPr lang="en-US" altLang="en-US" sz="1700" dirty="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dirty="0">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dirty="0">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8" name="Subtitle 2">
            <a:extLst>
              <a:ext uri="{FF2B5EF4-FFF2-40B4-BE49-F238E27FC236}">
                <a16:creationId xmlns:a16="http://schemas.microsoft.com/office/drawing/2014/main" id="{AE941285-5DAB-EB45-BBC9-430771F69B85}"/>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2B0CDC34-C872-E444-B355-C45F23CFFC90}"/>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3E56B900-ADAD-8346-A8B0-DFCC0F2F8AE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2">
            <a:extLst>
              <a:ext uri="{FF2B5EF4-FFF2-40B4-BE49-F238E27FC236}">
                <a16:creationId xmlns:a16="http://schemas.microsoft.com/office/drawing/2014/main" id="{883F241E-1237-3148-932F-9EB979FBD9B0}"/>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A2224E5D-51A5-41DB-86FF-1A75F0B85E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4" name="TextBox 13">
            <a:extLst>
              <a:ext uri="{FF2B5EF4-FFF2-40B4-BE49-F238E27FC236}">
                <a16:creationId xmlns:a16="http://schemas.microsoft.com/office/drawing/2014/main" id="{3BA815EF-0ECA-40DD-831C-2CF9F0F8AA3B}"/>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24983604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imple Slides - Basic Conten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0667A15C-60AE-E648-AA9F-A7CD6BDCE55E}"/>
              </a:ext>
            </a:extLst>
          </p:cNvPr>
          <p:cNvSpPr>
            <a:spLocks noGrp="1"/>
          </p:cNvSpPr>
          <p:nvPr>
            <p:ph type="body" sz="quarter" idx="10" hasCustomPrompt="1"/>
          </p:nvPr>
        </p:nvSpPr>
        <p:spPr>
          <a:xfrm>
            <a:off x="685800" y="3048000"/>
            <a:ext cx="8458200" cy="4419600"/>
          </a:xfrm>
          <a:prstGeom prst="rect">
            <a:avLst/>
          </a:prstGeom>
        </p:spPr>
        <p:txBody>
          <a:bodyPr/>
          <a:lstStyle>
            <a:lvl1pPr eaLnBrk="1" hangingPunct="1">
              <a:lnSpc>
                <a:spcPct val="130000"/>
              </a:lnSpc>
              <a:spcBef>
                <a:spcPts val="38"/>
              </a:spcBef>
              <a:defRPr sz="1700" b="0" i="0">
                <a:latin typeface="Lub Dub Medium" panose="020B0603030403020204" pitchFamily="34" charset="77"/>
              </a:defRPr>
            </a:lvl1pPr>
            <a:lvl2pPr>
              <a:defRPr sz="1700" b="0" i="0">
                <a:latin typeface="Lub Dub Medium" panose="020B0603030403020204" pitchFamily="34" charset="77"/>
              </a:defRPr>
            </a:lvl2pPr>
            <a:lvl3pPr>
              <a:defRPr sz="1700" b="0" i="0">
                <a:latin typeface="Lub Dub Medium" panose="020B0603030403020204" pitchFamily="34" charset="77"/>
              </a:defRPr>
            </a:lvl3pPr>
            <a:lvl4pPr>
              <a:defRPr sz="1700" b="0" i="0">
                <a:latin typeface="Lub Dub Medium" panose="020B0603030403020204" pitchFamily="34" charset="77"/>
              </a:defRPr>
            </a:lvl4pPr>
            <a:lvl5pPr>
              <a:defRPr sz="1700" b="0" i="0">
                <a:latin typeface="Lub Dub Medium" panose="020B0603030403020204" pitchFamily="34" charset="77"/>
              </a:defRPr>
            </a:lvl5pPr>
          </a:lstStyle>
          <a:p>
            <a:pPr eaLnBrk="1" hangingPunct="1">
              <a:lnSpc>
                <a:spcPct val="130000"/>
              </a:lnSpc>
              <a:spcBef>
                <a:spcPts val="100"/>
              </a:spcBef>
            </a:pPr>
            <a:r>
              <a:rPr lang="en-US" altLang="en-US" sz="1700" dirty="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700" dirty="0">
              <a:solidFill>
                <a:srgbClr val="231F20"/>
              </a:solidFill>
              <a:latin typeface="Lub Dub Medium" panose="020B0603030403020204" pitchFamily="34" charset="77"/>
            </a:endParaRPr>
          </a:p>
          <a:p>
            <a:pPr eaLnBrk="1" hangingPunct="1">
              <a:lnSpc>
                <a:spcPct val="130000"/>
              </a:lnSpc>
            </a:pPr>
            <a:r>
              <a:rPr lang="en-US" altLang="en-US" sz="1700" dirty="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dirty="0">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dirty="0">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8" name="Subtitle 2">
            <a:extLst>
              <a:ext uri="{FF2B5EF4-FFF2-40B4-BE49-F238E27FC236}">
                <a16:creationId xmlns:a16="http://schemas.microsoft.com/office/drawing/2014/main" id="{AE941285-5DAB-EB45-BBC9-430771F69B85}"/>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2B0CDC34-C872-E444-B355-C45F23CFFC90}"/>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3E56B900-ADAD-8346-A8B0-DFCC0F2F8AE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2">
            <a:extLst>
              <a:ext uri="{FF2B5EF4-FFF2-40B4-BE49-F238E27FC236}">
                <a16:creationId xmlns:a16="http://schemas.microsoft.com/office/drawing/2014/main" id="{883F241E-1237-3148-932F-9EB979FBD9B0}"/>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A2224E5D-51A5-41DB-86FF-1A75F0B85E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3" name="TextBox 12">
            <a:extLst>
              <a:ext uri="{FF2B5EF4-FFF2-40B4-BE49-F238E27FC236}">
                <a16:creationId xmlns:a16="http://schemas.microsoft.com/office/drawing/2014/main" id="{0F2EA940-C15B-4B8F-865E-A4FB11EDDE1F}"/>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27167792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imple Slides - One Column">
    <p:spTree>
      <p:nvGrpSpPr>
        <p:cNvPr id="1" name=""/>
        <p:cNvGrpSpPr/>
        <p:nvPr/>
      </p:nvGrpSpPr>
      <p:grpSpPr>
        <a:xfrm>
          <a:off x="0" y="0"/>
          <a:ext cx="0" cy="0"/>
          <a:chOff x="0" y="0"/>
          <a:chExt cx="0" cy="0"/>
        </a:xfrm>
      </p:grpSpPr>
      <p:sp>
        <p:nvSpPr>
          <p:cNvPr id="12" name="Text Placeholder 17">
            <a:extLst>
              <a:ext uri="{FF2B5EF4-FFF2-40B4-BE49-F238E27FC236}">
                <a16:creationId xmlns:a16="http://schemas.microsoft.com/office/drawing/2014/main" id="{01E162F1-DE1D-D541-873B-D19CF471034F}"/>
              </a:ext>
            </a:extLst>
          </p:cNvPr>
          <p:cNvSpPr>
            <a:spLocks noGrp="1"/>
          </p:cNvSpPr>
          <p:nvPr>
            <p:ph type="body" sz="quarter" idx="15" hasCustomPrompt="1"/>
          </p:nvPr>
        </p:nvSpPr>
        <p:spPr>
          <a:xfrm>
            <a:off x="685800" y="3048000"/>
            <a:ext cx="128778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6BEDE2E2-0412-E04F-8B0C-108E90FADF79}"/>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9" name="Oval 8">
            <a:extLst>
              <a:ext uri="{FF2B5EF4-FFF2-40B4-BE49-F238E27FC236}">
                <a16:creationId xmlns:a16="http://schemas.microsoft.com/office/drawing/2014/main" id="{6825512A-79DD-984F-A5A7-1863E2C4B2B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2">
            <a:extLst>
              <a:ext uri="{FF2B5EF4-FFF2-40B4-BE49-F238E27FC236}">
                <a16:creationId xmlns:a16="http://schemas.microsoft.com/office/drawing/2014/main" id="{0FE1480A-7749-2744-B65A-F58DC8EC2794}"/>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1" name="Picture 10">
            <a:extLst>
              <a:ext uri="{FF2B5EF4-FFF2-40B4-BE49-F238E27FC236}">
                <a16:creationId xmlns:a16="http://schemas.microsoft.com/office/drawing/2014/main" id="{960CA2AB-CF41-47ED-873A-D3258F5117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4" name="TextBox 13">
            <a:extLst>
              <a:ext uri="{FF2B5EF4-FFF2-40B4-BE49-F238E27FC236}">
                <a16:creationId xmlns:a16="http://schemas.microsoft.com/office/drawing/2014/main" id="{7EE7A0F1-4F4E-4E26-8269-DE9C516F3631}"/>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19697947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imple Slides - One Column">
    <p:spTree>
      <p:nvGrpSpPr>
        <p:cNvPr id="1" name=""/>
        <p:cNvGrpSpPr/>
        <p:nvPr/>
      </p:nvGrpSpPr>
      <p:grpSpPr>
        <a:xfrm>
          <a:off x="0" y="0"/>
          <a:ext cx="0" cy="0"/>
          <a:chOff x="0" y="0"/>
          <a:chExt cx="0" cy="0"/>
        </a:xfrm>
      </p:grpSpPr>
      <p:sp>
        <p:nvSpPr>
          <p:cNvPr id="12" name="Text Placeholder 17">
            <a:extLst>
              <a:ext uri="{FF2B5EF4-FFF2-40B4-BE49-F238E27FC236}">
                <a16:creationId xmlns:a16="http://schemas.microsoft.com/office/drawing/2014/main" id="{01E162F1-DE1D-D541-873B-D19CF471034F}"/>
              </a:ext>
            </a:extLst>
          </p:cNvPr>
          <p:cNvSpPr>
            <a:spLocks noGrp="1"/>
          </p:cNvSpPr>
          <p:nvPr>
            <p:ph type="body" sz="quarter" idx="15" hasCustomPrompt="1"/>
          </p:nvPr>
        </p:nvSpPr>
        <p:spPr>
          <a:xfrm>
            <a:off x="685800" y="3048000"/>
            <a:ext cx="128778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6BEDE2E2-0412-E04F-8B0C-108E90FADF79}"/>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9" name="Oval 8">
            <a:extLst>
              <a:ext uri="{FF2B5EF4-FFF2-40B4-BE49-F238E27FC236}">
                <a16:creationId xmlns:a16="http://schemas.microsoft.com/office/drawing/2014/main" id="{6825512A-79DD-984F-A5A7-1863E2C4B2B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2">
            <a:extLst>
              <a:ext uri="{FF2B5EF4-FFF2-40B4-BE49-F238E27FC236}">
                <a16:creationId xmlns:a16="http://schemas.microsoft.com/office/drawing/2014/main" id="{0FE1480A-7749-2744-B65A-F58DC8EC2794}"/>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1" name="Picture 10">
            <a:extLst>
              <a:ext uri="{FF2B5EF4-FFF2-40B4-BE49-F238E27FC236}">
                <a16:creationId xmlns:a16="http://schemas.microsoft.com/office/drawing/2014/main" id="{960CA2AB-CF41-47ED-873A-D3258F5117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4" name="TextBox 13">
            <a:extLst>
              <a:ext uri="{FF2B5EF4-FFF2-40B4-BE49-F238E27FC236}">
                <a16:creationId xmlns:a16="http://schemas.microsoft.com/office/drawing/2014/main" id="{378FE397-4402-4C4C-8DBB-E5971B7A8006}"/>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13387997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imple Slides - Two Column">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1498A16D-F29A-4B47-9973-22BF68A388C7}"/>
              </a:ext>
            </a:extLst>
          </p:cNvPr>
          <p:cNvSpPr>
            <a:spLocks noGrp="1"/>
          </p:cNvSpPr>
          <p:nvPr>
            <p:ph sz="quarter" idx="14" hasCustomPrompt="1"/>
          </p:nvPr>
        </p:nvSpPr>
        <p:spPr>
          <a:xfrm>
            <a:off x="685800" y="3048000"/>
            <a:ext cx="62484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5">
            <a:extLst>
              <a:ext uri="{FF2B5EF4-FFF2-40B4-BE49-F238E27FC236}">
                <a16:creationId xmlns:a16="http://schemas.microsoft.com/office/drawing/2014/main" id="{5D37EE80-0F81-B24A-A8D4-25EFF546BF11}"/>
              </a:ext>
            </a:extLst>
          </p:cNvPr>
          <p:cNvSpPr>
            <a:spLocks noGrp="1"/>
          </p:cNvSpPr>
          <p:nvPr>
            <p:ph sz="quarter" idx="15" hasCustomPrompt="1"/>
          </p:nvPr>
        </p:nvSpPr>
        <p:spPr>
          <a:xfrm>
            <a:off x="7315200" y="3048000"/>
            <a:ext cx="62484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352A0864-913A-744E-97D9-B5F3D10B0428}"/>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8" name="Title 1">
            <a:extLst>
              <a:ext uri="{FF2B5EF4-FFF2-40B4-BE49-F238E27FC236}">
                <a16:creationId xmlns:a16="http://schemas.microsoft.com/office/drawing/2014/main" id="{33C1D0BF-DADE-104C-B1AD-6A24FC83C0EC}"/>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7AADEBE1-0008-444B-A330-1EF28DBCE1EE}"/>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2">
            <a:extLst>
              <a:ext uri="{FF2B5EF4-FFF2-40B4-BE49-F238E27FC236}">
                <a16:creationId xmlns:a16="http://schemas.microsoft.com/office/drawing/2014/main" id="{DA9DC9A5-5917-BE42-B90F-8B88BA2105D5}"/>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9" name="Picture 8">
            <a:extLst>
              <a:ext uri="{FF2B5EF4-FFF2-40B4-BE49-F238E27FC236}">
                <a16:creationId xmlns:a16="http://schemas.microsoft.com/office/drawing/2014/main" id="{AC03AB69-A7A1-4946-98D5-665DA99F90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3" name="TextBox 12">
            <a:extLst>
              <a:ext uri="{FF2B5EF4-FFF2-40B4-BE49-F238E27FC236}">
                <a16:creationId xmlns:a16="http://schemas.microsoft.com/office/drawing/2014/main" id="{BC4F22BC-6D35-4FFF-B4E3-FE315F50BF66}"/>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28790800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imple Slides - Two Column">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1498A16D-F29A-4B47-9973-22BF68A388C7}"/>
              </a:ext>
            </a:extLst>
          </p:cNvPr>
          <p:cNvSpPr>
            <a:spLocks noGrp="1"/>
          </p:cNvSpPr>
          <p:nvPr>
            <p:ph sz="quarter" idx="14" hasCustomPrompt="1"/>
          </p:nvPr>
        </p:nvSpPr>
        <p:spPr>
          <a:xfrm>
            <a:off x="685800" y="3048000"/>
            <a:ext cx="62484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5">
            <a:extLst>
              <a:ext uri="{FF2B5EF4-FFF2-40B4-BE49-F238E27FC236}">
                <a16:creationId xmlns:a16="http://schemas.microsoft.com/office/drawing/2014/main" id="{5D37EE80-0F81-B24A-A8D4-25EFF546BF11}"/>
              </a:ext>
            </a:extLst>
          </p:cNvPr>
          <p:cNvSpPr>
            <a:spLocks noGrp="1"/>
          </p:cNvSpPr>
          <p:nvPr>
            <p:ph sz="quarter" idx="15" hasCustomPrompt="1"/>
          </p:nvPr>
        </p:nvSpPr>
        <p:spPr>
          <a:xfrm>
            <a:off x="7315200" y="3048000"/>
            <a:ext cx="62484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352A0864-913A-744E-97D9-B5F3D10B0428}"/>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8" name="Title 1">
            <a:extLst>
              <a:ext uri="{FF2B5EF4-FFF2-40B4-BE49-F238E27FC236}">
                <a16:creationId xmlns:a16="http://schemas.microsoft.com/office/drawing/2014/main" id="{33C1D0BF-DADE-104C-B1AD-6A24FC83C0EC}"/>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7AADEBE1-0008-444B-A330-1EF28DBCE1EE}"/>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2">
            <a:extLst>
              <a:ext uri="{FF2B5EF4-FFF2-40B4-BE49-F238E27FC236}">
                <a16:creationId xmlns:a16="http://schemas.microsoft.com/office/drawing/2014/main" id="{DA9DC9A5-5917-BE42-B90F-8B88BA2105D5}"/>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9" name="Picture 8">
            <a:extLst>
              <a:ext uri="{FF2B5EF4-FFF2-40B4-BE49-F238E27FC236}">
                <a16:creationId xmlns:a16="http://schemas.microsoft.com/office/drawing/2014/main" id="{AC03AB69-A7A1-4946-98D5-665DA99F90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3" name="TextBox 12">
            <a:extLst>
              <a:ext uri="{FF2B5EF4-FFF2-40B4-BE49-F238E27FC236}">
                <a16:creationId xmlns:a16="http://schemas.microsoft.com/office/drawing/2014/main" id="{48EEDD4E-DB99-4C47-84D8-C12E7573206B}"/>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34126803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mple Slides - Three Column">
    <p:spTree>
      <p:nvGrpSpPr>
        <p:cNvPr id="1" name=""/>
        <p:cNvGrpSpPr/>
        <p:nvPr/>
      </p:nvGrpSpPr>
      <p:grpSpPr>
        <a:xfrm>
          <a:off x="0" y="0"/>
          <a:ext cx="0" cy="0"/>
          <a:chOff x="0" y="0"/>
          <a:chExt cx="0" cy="0"/>
        </a:xfrm>
      </p:grpSpPr>
      <p:sp>
        <p:nvSpPr>
          <p:cNvPr id="8" name="Content Placeholder 15">
            <a:extLst>
              <a:ext uri="{FF2B5EF4-FFF2-40B4-BE49-F238E27FC236}">
                <a16:creationId xmlns:a16="http://schemas.microsoft.com/office/drawing/2014/main" id="{489D98E7-9AB5-704E-A7B3-35778CD6ED68}"/>
              </a:ext>
            </a:extLst>
          </p:cNvPr>
          <p:cNvSpPr>
            <a:spLocks noGrp="1"/>
          </p:cNvSpPr>
          <p:nvPr>
            <p:ph sz="quarter" idx="14" hasCustomPrompt="1"/>
          </p:nvPr>
        </p:nvSpPr>
        <p:spPr>
          <a:xfrm>
            <a:off x="685800" y="3048000"/>
            <a:ext cx="3886200" cy="4419599"/>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5">
            <a:extLst>
              <a:ext uri="{FF2B5EF4-FFF2-40B4-BE49-F238E27FC236}">
                <a16:creationId xmlns:a16="http://schemas.microsoft.com/office/drawing/2014/main" id="{AE1C5EA5-5FBD-7043-B925-D73F4D4759CB}"/>
              </a:ext>
            </a:extLst>
          </p:cNvPr>
          <p:cNvSpPr>
            <a:spLocks noGrp="1"/>
          </p:cNvSpPr>
          <p:nvPr>
            <p:ph sz="quarter" idx="15" hasCustomPrompt="1"/>
          </p:nvPr>
        </p:nvSpPr>
        <p:spPr>
          <a:xfrm>
            <a:off x="9677400" y="3048000"/>
            <a:ext cx="38862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5">
            <a:extLst>
              <a:ext uri="{FF2B5EF4-FFF2-40B4-BE49-F238E27FC236}">
                <a16:creationId xmlns:a16="http://schemas.microsoft.com/office/drawing/2014/main" id="{A8AEA138-EF89-5B4E-85EC-1A78D845188F}"/>
              </a:ext>
            </a:extLst>
          </p:cNvPr>
          <p:cNvSpPr>
            <a:spLocks noGrp="1"/>
          </p:cNvSpPr>
          <p:nvPr>
            <p:ph sz="quarter" idx="16" hasCustomPrompt="1"/>
          </p:nvPr>
        </p:nvSpPr>
        <p:spPr>
          <a:xfrm>
            <a:off x="5181600" y="3048000"/>
            <a:ext cx="3886200" cy="4419599"/>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FCA20B7F-DB91-5B42-8772-995F89C16C81}"/>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3C8D48B6-0FFD-6E40-9D1E-E714914C21BA}"/>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4" name="Oval 13">
            <a:extLst>
              <a:ext uri="{FF2B5EF4-FFF2-40B4-BE49-F238E27FC236}">
                <a16:creationId xmlns:a16="http://schemas.microsoft.com/office/drawing/2014/main" id="{F22F69F2-8FAB-5B42-9171-982FA11B2664}"/>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2">
            <a:extLst>
              <a:ext uri="{FF2B5EF4-FFF2-40B4-BE49-F238E27FC236}">
                <a16:creationId xmlns:a16="http://schemas.microsoft.com/office/drawing/2014/main" id="{49446BA8-058E-034F-AB76-4422A9AE37BE}"/>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7641F30B-85CB-4A8F-AB1E-1DA874F07A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7" name="TextBox 16">
            <a:extLst>
              <a:ext uri="{FF2B5EF4-FFF2-40B4-BE49-F238E27FC236}">
                <a16:creationId xmlns:a16="http://schemas.microsoft.com/office/drawing/2014/main" id="{01984FAA-BD07-416B-9A8E-376451A9342A}"/>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26392008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Simple Slides - Three Column">
    <p:spTree>
      <p:nvGrpSpPr>
        <p:cNvPr id="1" name=""/>
        <p:cNvGrpSpPr/>
        <p:nvPr/>
      </p:nvGrpSpPr>
      <p:grpSpPr>
        <a:xfrm>
          <a:off x="0" y="0"/>
          <a:ext cx="0" cy="0"/>
          <a:chOff x="0" y="0"/>
          <a:chExt cx="0" cy="0"/>
        </a:xfrm>
      </p:grpSpPr>
      <p:sp>
        <p:nvSpPr>
          <p:cNvPr id="8" name="Content Placeholder 15">
            <a:extLst>
              <a:ext uri="{FF2B5EF4-FFF2-40B4-BE49-F238E27FC236}">
                <a16:creationId xmlns:a16="http://schemas.microsoft.com/office/drawing/2014/main" id="{489D98E7-9AB5-704E-A7B3-35778CD6ED68}"/>
              </a:ext>
            </a:extLst>
          </p:cNvPr>
          <p:cNvSpPr>
            <a:spLocks noGrp="1"/>
          </p:cNvSpPr>
          <p:nvPr>
            <p:ph sz="quarter" idx="14" hasCustomPrompt="1"/>
          </p:nvPr>
        </p:nvSpPr>
        <p:spPr>
          <a:xfrm>
            <a:off x="685800" y="3048000"/>
            <a:ext cx="3886200" cy="4419599"/>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5">
            <a:extLst>
              <a:ext uri="{FF2B5EF4-FFF2-40B4-BE49-F238E27FC236}">
                <a16:creationId xmlns:a16="http://schemas.microsoft.com/office/drawing/2014/main" id="{AE1C5EA5-5FBD-7043-B925-D73F4D4759CB}"/>
              </a:ext>
            </a:extLst>
          </p:cNvPr>
          <p:cNvSpPr>
            <a:spLocks noGrp="1"/>
          </p:cNvSpPr>
          <p:nvPr>
            <p:ph sz="quarter" idx="15" hasCustomPrompt="1"/>
          </p:nvPr>
        </p:nvSpPr>
        <p:spPr>
          <a:xfrm>
            <a:off x="9677400" y="3048000"/>
            <a:ext cx="38862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5">
            <a:extLst>
              <a:ext uri="{FF2B5EF4-FFF2-40B4-BE49-F238E27FC236}">
                <a16:creationId xmlns:a16="http://schemas.microsoft.com/office/drawing/2014/main" id="{A8AEA138-EF89-5B4E-85EC-1A78D845188F}"/>
              </a:ext>
            </a:extLst>
          </p:cNvPr>
          <p:cNvSpPr>
            <a:spLocks noGrp="1"/>
          </p:cNvSpPr>
          <p:nvPr>
            <p:ph sz="quarter" idx="16" hasCustomPrompt="1"/>
          </p:nvPr>
        </p:nvSpPr>
        <p:spPr>
          <a:xfrm>
            <a:off x="5181600" y="3048000"/>
            <a:ext cx="3886200" cy="4419599"/>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FCA20B7F-DB91-5B42-8772-995F89C16C81}"/>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3C8D48B6-0FFD-6E40-9D1E-E714914C21BA}"/>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4" name="Oval 13">
            <a:extLst>
              <a:ext uri="{FF2B5EF4-FFF2-40B4-BE49-F238E27FC236}">
                <a16:creationId xmlns:a16="http://schemas.microsoft.com/office/drawing/2014/main" id="{F22F69F2-8FAB-5B42-9171-982FA11B2664}"/>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2">
            <a:extLst>
              <a:ext uri="{FF2B5EF4-FFF2-40B4-BE49-F238E27FC236}">
                <a16:creationId xmlns:a16="http://schemas.microsoft.com/office/drawing/2014/main" id="{49446BA8-058E-034F-AB76-4422A9AE37BE}"/>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7641F30B-85CB-4A8F-AB1E-1DA874F07A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6" name="TextBox 15">
            <a:extLst>
              <a:ext uri="{FF2B5EF4-FFF2-40B4-BE49-F238E27FC236}">
                <a16:creationId xmlns:a16="http://schemas.microsoft.com/office/drawing/2014/main" id="{E761F5B7-0E06-4DCC-847D-EEFBB1A22BF6}"/>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1205171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mple Slides - 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071E32A-24AE-B14F-B5C9-A4A95D514888}"/>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6" name="Oval 5">
            <a:extLst>
              <a:ext uri="{FF2B5EF4-FFF2-40B4-BE49-F238E27FC236}">
                <a16:creationId xmlns:a16="http://schemas.microsoft.com/office/drawing/2014/main" id="{0DE6F699-6614-4E4A-9A3A-5CBC08D00386}"/>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a:extLst>
              <a:ext uri="{FF2B5EF4-FFF2-40B4-BE49-F238E27FC236}">
                <a16:creationId xmlns:a16="http://schemas.microsoft.com/office/drawing/2014/main" id="{B1297DD0-FE1F-E240-B9DD-27B5D6D8BB69}"/>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05365441-9754-4E5E-A4C3-78E00EC85D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2" name="TextBox 11">
            <a:extLst>
              <a:ext uri="{FF2B5EF4-FFF2-40B4-BE49-F238E27FC236}">
                <a16:creationId xmlns:a16="http://schemas.microsoft.com/office/drawing/2014/main" id="{2D3A6BFD-F00C-4917-9E22-B401C71022B9}"/>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1099747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imple Slides - 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071E32A-24AE-B14F-B5C9-A4A95D514888}"/>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6" name="Oval 5">
            <a:extLst>
              <a:ext uri="{FF2B5EF4-FFF2-40B4-BE49-F238E27FC236}">
                <a16:creationId xmlns:a16="http://schemas.microsoft.com/office/drawing/2014/main" id="{0DE6F699-6614-4E4A-9A3A-5CBC08D00386}"/>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a:extLst>
              <a:ext uri="{FF2B5EF4-FFF2-40B4-BE49-F238E27FC236}">
                <a16:creationId xmlns:a16="http://schemas.microsoft.com/office/drawing/2014/main" id="{B1297DD0-FE1F-E240-B9DD-27B5D6D8BB69}"/>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05365441-9754-4E5E-A4C3-78E00EC85D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2" name="TextBox 11">
            <a:extLst>
              <a:ext uri="{FF2B5EF4-FFF2-40B4-BE49-F238E27FC236}">
                <a16:creationId xmlns:a16="http://schemas.microsoft.com/office/drawing/2014/main" id="{D9933B73-CBF8-4D78-AE91-FC687090A463}"/>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2003763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mple Slides - Basic Conten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0667A15C-60AE-E648-AA9F-A7CD6BDCE55E}"/>
              </a:ext>
            </a:extLst>
          </p:cNvPr>
          <p:cNvSpPr>
            <a:spLocks noGrp="1"/>
          </p:cNvSpPr>
          <p:nvPr>
            <p:ph type="body" sz="quarter" idx="10" hasCustomPrompt="1"/>
          </p:nvPr>
        </p:nvSpPr>
        <p:spPr>
          <a:xfrm>
            <a:off x="685800" y="3048000"/>
            <a:ext cx="8458200" cy="4419600"/>
          </a:xfrm>
          <a:prstGeom prst="rect">
            <a:avLst/>
          </a:prstGeom>
        </p:spPr>
        <p:txBody>
          <a:bodyPr/>
          <a:lstStyle>
            <a:lvl1pPr eaLnBrk="1" hangingPunct="1">
              <a:lnSpc>
                <a:spcPct val="130000"/>
              </a:lnSpc>
              <a:spcBef>
                <a:spcPts val="38"/>
              </a:spcBef>
              <a:defRPr sz="1700" b="0" i="0">
                <a:latin typeface="Lub Dub Medium" panose="020B0603030403020204" pitchFamily="34" charset="77"/>
              </a:defRPr>
            </a:lvl1pPr>
            <a:lvl2pPr>
              <a:defRPr sz="1700" b="0" i="0">
                <a:latin typeface="Lub Dub Medium" panose="020B0603030403020204" pitchFamily="34" charset="77"/>
              </a:defRPr>
            </a:lvl2pPr>
            <a:lvl3pPr>
              <a:defRPr sz="1700" b="0" i="0">
                <a:latin typeface="Lub Dub Medium" panose="020B0603030403020204" pitchFamily="34" charset="77"/>
              </a:defRPr>
            </a:lvl3pPr>
            <a:lvl4pPr>
              <a:defRPr sz="1700" b="0" i="0">
                <a:latin typeface="Lub Dub Medium" panose="020B0603030403020204" pitchFamily="34" charset="77"/>
              </a:defRPr>
            </a:lvl4pPr>
            <a:lvl5pPr>
              <a:defRPr sz="1700" b="0" i="0">
                <a:latin typeface="Lub Dub Medium" panose="020B0603030403020204" pitchFamily="34" charset="77"/>
              </a:defRPr>
            </a:lvl5pPr>
          </a:lstStyle>
          <a:p>
            <a:pPr eaLnBrk="1" hangingPunct="1">
              <a:lnSpc>
                <a:spcPct val="130000"/>
              </a:lnSpc>
              <a:spcBef>
                <a:spcPts val="100"/>
              </a:spcBef>
            </a:pPr>
            <a:r>
              <a:rPr lang="en-US" altLang="en-US" sz="1700" dirty="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700" dirty="0">
              <a:solidFill>
                <a:srgbClr val="231F20"/>
              </a:solidFill>
              <a:latin typeface="Lub Dub Medium" panose="020B0603030403020204" pitchFamily="34" charset="77"/>
            </a:endParaRPr>
          </a:p>
          <a:p>
            <a:pPr eaLnBrk="1" hangingPunct="1">
              <a:lnSpc>
                <a:spcPct val="130000"/>
              </a:lnSpc>
            </a:pPr>
            <a:r>
              <a:rPr lang="en-US" altLang="en-US" sz="1700" dirty="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dirty="0">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dirty="0">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8" name="Subtitle 2">
            <a:extLst>
              <a:ext uri="{FF2B5EF4-FFF2-40B4-BE49-F238E27FC236}">
                <a16:creationId xmlns:a16="http://schemas.microsoft.com/office/drawing/2014/main" id="{AE941285-5DAB-EB45-BBC9-430771F69B85}"/>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2B0CDC34-C872-E444-B355-C45F23CFFC90}"/>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3E56B900-ADAD-8346-A8B0-DFCC0F2F8AE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2">
            <a:extLst>
              <a:ext uri="{FF2B5EF4-FFF2-40B4-BE49-F238E27FC236}">
                <a16:creationId xmlns:a16="http://schemas.microsoft.com/office/drawing/2014/main" id="{883F241E-1237-3148-932F-9EB979FBD9B0}"/>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A2224E5D-51A5-41DB-86FF-1A75F0B85E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4" name="TextBox 13">
            <a:extLst>
              <a:ext uri="{FF2B5EF4-FFF2-40B4-BE49-F238E27FC236}">
                <a16:creationId xmlns:a16="http://schemas.microsoft.com/office/drawing/2014/main" id="{3BA815EF-0ECA-40DD-831C-2CF9F0F8AA3B}"/>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49840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imple Slides - Basic Conten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0667A15C-60AE-E648-AA9F-A7CD6BDCE55E}"/>
              </a:ext>
            </a:extLst>
          </p:cNvPr>
          <p:cNvSpPr>
            <a:spLocks noGrp="1"/>
          </p:cNvSpPr>
          <p:nvPr>
            <p:ph type="body" sz="quarter" idx="10" hasCustomPrompt="1"/>
          </p:nvPr>
        </p:nvSpPr>
        <p:spPr>
          <a:xfrm>
            <a:off x="685800" y="3048000"/>
            <a:ext cx="8458200" cy="4419600"/>
          </a:xfrm>
          <a:prstGeom prst="rect">
            <a:avLst/>
          </a:prstGeom>
        </p:spPr>
        <p:txBody>
          <a:bodyPr/>
          <a:lstStyle>
            <a:lvl1pPr eaLnBrk="1" hangingPunct="1">
              <a:lnSpc>
                <a:spcPct val="130000"/>
              </a:lnSpc>
              <a:spcBef>
                <a:spcPts val="38"/>
              </a:spcBef>
              <a:defRPr sz="1700" b="0" i="0">
                <a:latin typeface="Lub Dub Medium" panose="020B0603030403020204" pitchFamily="34" charset="77"/>
              </a:defRPr>
            </a:lvl1pPr>
            <a:lvl2pPr>
              <a:defRPr sz="1700" b="0" i="0">
                <a:latin typeface="Lub Dub Medium" panose="020B0603030403020204" pitchFamily="34" charset="77"/>
              </a:defRPr>
            </a:lvl2pPr>
            <a:lvl3pPr>
              <a:defRPr sz="1700" b="0" i="0">
                <a:latin typeface="Lub Dub Medium" panose="020B0603030403020204" pitchFamily="34" charset="77"/>
              </a:defRPr>
            </a:lvl3pPr>
            <a:lvl4pPr>
              <a:defRPr sz="1700" b="0" i="0">
                <a:latin typeface="Lub Dub Medium" panose="020B0603030403020204" pitchFamily="34" charset="77"/>
              </a:defRPr>
            </a:lvl4pPr>
            <a:lvl5pPr>
              <a:defRPr sz="1700" b="0" i="0">
                <a:latin typeface="Lub Dub Medium" panose="020B0603030403020204" pitchFamily="34" charset="77"/>
              </a:defRPr>
            </a:lvl5pPr>
          </a:lstStyle>
          <a:p>
            <a:pPr eaLnBrk="1" hangingPunct="1">
              <a:lnSpc>
                <a:spcPct val="130000"/>
              </a:lnSpc>
              <a:spcBef>
                <a:spcPts val="100"/>
              </a:spcBef>
            </a:pPr>
            <a:r>
              <a:rPr lang="en-US" altLang="en-US" sz="1700" dirty="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700" dirty="0">
              <a:solidFill>
                <a:srgbClr val="231F20"/>
              </a:solidFill>
              <a:latin typeface="Lub Dub Medium" panose="020B0603030403020204" pitchFamily="34" charset="77"/>
            </a:endParaRPr>
          </a:p>
          <a:p>
            <a:pPr eaLnBrk="1" hangingPunct="1">
              <a:lnSpc>
                <a:spcPct val="130000"/>
              </a:lnSpc>
            </a:pPr>
            <a:r>
              <a:rPr lang="en-US" altLang="en-US" sz="1700" dirty="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dirty="0">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dirty="0">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8" name="Subtitle 2">
            <a:extLst>
              <a:ext uri="{FF2B5EF4-FFF2-40B4-BE49-F238E27FC236}">
                <a16:creationId xmlns:a16="http://schemas.microsoft.com/office/drawing/2014/main" id="{AE941285-5DAB-EB45-BBC9-430771F69B85}"/>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2B0CDC34-C872-E444-B355-C45F23CFFC90}"/>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3E56B900-ADAD-8346-A8B0-DFCC0F2F8AE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2">
            <a:extLst>
              <a:ext uri="{FF2B5EF4-FFF2-40B4-BE49-F238E27FC236}">
                <a16:creationId xmlns:a16="http://schemas.microsoft.com/office/drawing/2014/main" id="{883F241E-1237-3148-932F-9EB979FBD9B0}"/>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A2224E5D-51A5-41DB-86FF-1A75F0B85E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3" name="TextBox 12">
            <a:extLst>
              <a:ext uri="{FF2B5EF4-FFF2-40B4-BE49-F238E27FC236}">
                <a16:creationId xmlns:a16="http://schemas.microsoft.com/office/drawing/2014/main" id="{0F2EA940-C15B-4B8F-865E-A4FB11EDDE1F}"/>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1401383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mple Slides - LSM- Blu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2705099" y="322433"/>
            <a:ext cx="9220200" cy="914399"/>
          </a:xfrm>
          <a:prstGeom prst="rect">
            <a:avLst/>
          </a:prstGeom>
        </p:spPr>
        <p:txBody>
          <a:bodyPr anchor="b"/>
          <a:lstStyle>
            <a:lvl1pPr algn="ctr">
              <a:defRPr sz="3600" b="1" i="0" spc="0">
                <a:solidFill>
                  <a:schemeClr val="tx1"/>
                </a:solidFill>
                <a:latin typeface="Lub Dub Medium" panose="020B0603030403020204" pitchFamily="34" charset="0"/>
              </a:defRPr>
            </a:lvl1pPr>
          </a:lstStyle>
          <a:p>
            <a:r>
              <a:rPr lang="en-US" dirty="0"/>
              <a:t>Content Slide</a:t>
            </a:r>
          </a:p>
        </p:txBody>
      </p:sp>
      <p:sp>
        <p:nvSpPr>
          <p:cNvPr id="9" name="Oval 8">
            <a:extLst>
              <a:ext uri="{FF2B5EF4-FFF2-40B4-BE49-F238E27FC236}">
                <a16:creationId xmlns:a16="http://schemas.microsoft.com/office/drawing/2014/main" id="{6825512A-79DD-984F-A5A7-1863E2C4B2B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2">
            <a:extLst>
              <a:ext uri="{FF2B5EF4-FFF2-40B4-BE49-F238E27FC236}">
                <a16:creationId xmlns:a16="http://schemas.microsoft.com/office/drawing/2014/main" id="{0FE1480A-7749-2744-B65A-F58DC8EC2794}"/>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1" name="Picture 10">
            <a:extLst>
              <a:ext uri="{FF2B5EF4-FFF2-40B4-BE49-F238E27FC236}">
                <a16:creationId xmlns:a16="http://schemas.microsoft.com/office/drawing/2014/main" id="{960CA2AB-CF41-47ED-873A-D3258F5117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4" name="TextBox 13">
            <a:extLst>
              <a:ext uri="{FF2B5EF4-FFF2-40B4-BE49-F238E27FC236}">
                <a16:creationId xmlns:a16="http://schemas.microsoft.com/office/drawing/2014/main" id="{7EE7A0F1-4F4E-4E26-8269-DE9C516F3631}"/>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3452887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image" Target="../media/image3.png"/><Relationship Id="rId2" Type="http://schemas.openxmlformats.org/officeDocument/2006/relationships/slideLayout" Target="../slideLayouts/slideLayout5.xml"/><Relationship Id="rId16" Type="http://schemas.openxmlformats.org/officeDocument/2006/relationships/theme" Target="../theme/theme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2.jp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3.png"/><Relationship Id="rId5" Type="http://schemas.openxmlformats.org/officeDocument/2006/relationships/theme" Target="../theme/theme6.xml"/><Relationship Id="rId4"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image" Target="../media/image3.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3.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9.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2" r:id="rId1"/>
    <p:sldLayoutId id="2147483667" r:id="rId2"/>
    <p:sldLayoutId id="2147483751" r:id="rId3"/>
  </p:sldLayoutIdLst>
  <p:hf hdr="0" ftr="0" dt="0"/>
  <p:txStyles>
    <p:titleStyle>
      <a:lvl1pPr algn="ctr" rtl="0" eaLnBrk="1" fontAlgn="base" hangingPunct="1">
        <a:spcBef>
          <a:spcPct val="0"/>
        </a:spcBef>
        <a:spcAft>
          <a:spcPct val="0"/>
        </a:spcAft>
        <a:defRPr>
          <a:solidFill>
            <a:schemeClr val="tx2"/>
          </a:solidFill>
          <a:latin typeface="+mj-lt"/>
          <a:ea typeface="+mj-ea"/>
          <a:cs typeface="+mj-cs"/>
        </a:defRPr>
      </a:lvl1pPr>
      <a:lvl2pPr algn="ctr" rtl="0" eaLnBrk="1" fontAlgn="base" hangingPunct="1">
        <a:spcBef>
          <a:spcPct val="0"/>
        </a:spcBef>
        <a:spcAft>
          <a:spcPct val="0"/>
        </a:spcAft>
        <a:defRPr>
          <a:solidFill>
            <a:schemeClr val="tx2"/>
          </a:solidFill>
          <a:latin typeface="Calibri" panose="020F0502020204030204" pitchFamily="34" charset="0"/>
        </a:defRPr>
      </a:lvl2pPr>
      <a:lvl3pPr algn="ctr" rtl="0" eaLnBrk="1" fontAlgn="base" hangingPunct="1">
        <a:spcBef>
          <a:spcPct val="0"/>
        </a:spcBef>
        <a:spcAft>
          <a:spcPct val="0"/>
        </a:spcAft>
        <a:defRPr>
          <a:solidFill>
            <a:schemeClr val="tx2"/>
          </a:solidFill>
          <a:latin typeface="Calibri" panose="020F0502020204030204" pitchFamily="34" charset="0"/>
        </a:defRPr>
      </a:lvl3pPr>
      <a:lvl4pPr algn="ctr" rtl="0" eaLnBrk="1" fontAlgn="base" hangingPunct="1">
        <a:spcBef>
          <a:spcPct val="0"/>
        </a:spcBef>
        <a:spcAft>
          <a:spcPct val="0"/>
        </a:spcAft>
        <a:defRPr>
          <a:solidFill>
            <a:schemeClr val="tx2"/>
          </a:solidFill>
          <a:latin typeface="Calibri" panose="020F0502020204030204" pitchFamily="34" charset="0"/>
        </a:defRPr>
      </a:lvl4pPr>
      <a:lvl5pPr algn="ctr" rtl="0" eaLnBrk="1" fontAlgn="base" hangingPunct="1">
        <a:spcBef>
          <a:spcPct val="0"/>
        </a:spcBef>
        <a:spcAft>
          <a:spcPct val="0"/>
        </a:spcAft>
        <a:defRPr>
          <a:solidFill>
            <a:schemeClr val="tx2"/>
          </a:solidFill>
          <a:latin typeface="Calibri" panose="020F0502020204030204" pitchFamily="34" charset="0"/>
        </a:defRPr>
      </a:lvl5pPr>
      <a:lvl6pPr marL="457200" algn="ctr" rtl="0" eaLnBrk="1" fontAlgn="base" hangingPunct="1">
        <a:spcBef>
          <a:spcPct val="0"/>
        </a:spcBef>
        <a:spcAft>
          <a:spcPct val="0"/>
        </a:spcAft>
        <a:defRPr>
          <a:solidFill>
            <a:schemeClr val="tx2"/>
          </a:solidFill>
          <a:latin typeface="Calibri" panose="020F0502020204030204" pitchFamily="34" charset="0"/>
        </a:defRPr>
      </a:lvl6pPr>
      <a:lvl7pPr marL="914400" algn="ctr" rtl="0" eaLnBrk="1" fontAlgn="base" hangingPunct="1">
        <a:spcBef>
          <a:spcPct val="0"/>
        </a:spcBef>
        <a:spcAft>
          <a:spcPct val="0"/>
        </a:spcAft>
        <a:defRPr>
          <a:solidFill>
            <a:schemeClr val="tx2"/>
          </a:solidFill>
          <a:latin typeface="Calibri" panose="020F0502020204030204" pitchFamily="34" charset="0"/>
        </a:defRPr>
      </a:lvl7pPr>
      <a:lvl8pPr marL="1371600" algn="ctr" rtl="0" eaLnBrk="1" fontAlgn="base" hangingPunct="1">
        <a:spcBef>
          <a:spcPct val="0"/>
        </a:spcBef>
        <a:spcAft>
          <a:spcPct val="0"/>
        </a:spcAft>
        <a:defRPr>
          <a:solidFill>
            <a:schemeClr val="tx2"/>
          </a:solidFill>
          <a:latin typeface="Calibri" panose="020F0502020204030204" pitchFamily="34" charset="0"/>
        </a:defRPr>
      </a:lvl8pPr>
      <a:lvl9pPr marL="1828800" algn="ctr" rtl="0" eaLnBrk="1" fontAlgn="base" hangingPunct="1">
        <a:spcBef>
          <a:spcPct val="0"/>
        </a:spcBef>
        <a:spcAft>
          <a:spcPct val="0"/>
        </a:spcAft>
        <a:defRPr>
          <a:solidFill>
            <a:schemeClr val="tx2"/>
          </a:solidFill>
          <a:latin typeface="Calibri" panose="020F0502020204030204" pitchFamily="34" charset="0"/>
        </a:defRPr>
      </a:lvl9pPr>
    </p:titleStyle>
    <p:bodyStyle>
      <a:lvl1pPr algn="l" rtl="0" eaLnBrk="1" fontAlgn="base" hangingPunct="1">
        <a:spcBef>
          <a:spcPct val="20000"/>
        </a:spcBef>
        <a:spcAft>
          <a:spcPct val="0"/>
        </a:spcAft>
        <a:defRPr>
          <a:solidFill>
            <a:schemeClr val="tx1"/>
          </a:solidFill>
          <a:latin typeface="+mn-lt"/>
          <a:ea typeface="+mn-ea"/>
          <a:cs typeface="+mn-cs"/>
        </a:defRPr>
      </a:lvl1pPr>
      <a:lvl2pPr marL="457200" algn="l" rtl="0" eaLnBrk="1" fontAlgn="base" hangingPunct="1">
        <a:spcBef>
          <a:spcPct val="20000"/>
        </a:spcBef>
        <a:spcAft>
          <a:spcPct val="0"/>
        </a:spcAft>
        <a:defRPr>
          <a:solidFill>
            <a:schemeClr val="tx1"/>
          </a:solidFill>
          <a:latin typeface="+mn-lt"/>
          <a:ea typeface="+mn-ea"/>
          <a:cs typeface="+mn-cs"/>
        </a:defRPr>
      </a:lvl2pPr>
      <a:lvl3pPr marL="914400" algn="l" rtl="0" eaLnBrk="1" fontAlgn="base" hangingPunct="1">
        <a:spcBef>
          <a:spcPct val="20000"/>
        </a:spcBef>
        <a:spcAft>
          <a:spcPct val="0"/>
        </a:spcAft>
        <a:defRPr>
          <a:solidFill>
            <a:schemeClr val="tx1"/>
          </a:solidFill>
          <a:latin typeface="+mn-lt"/>
          <a:ea typeface="+mn-ea"/>
          <a:cs typeface="+mn-cs"/>
        </a:defRPr>
      </a:lvl3pPr>
      <a:lvl4pPr marL="1371600" algn="l" rtl="0" eaLnBrk="1" fontAlgn="base" hangingPunct="1">
        <a:spcBef>
          <a:spcPct val="20000"/>
        </a:spcBef>
        <a:spcAft>
          <a:spcPct val="0"/>
        </a:spcAft>
        <a:defRPr>
          <a:solidFill>
            <a:schemeClr val="tx1"/>
          </a:solidFill>
          <a:latin typeface="+mn-lt"/>
          <a:ea typeface="+mn-ea"/>
          <a:cs typeface="+mn-cs"/>
        </a:defRPr>
      </a:lvl4pPr>
      <a:lvl5pPr marL="1828800" algn="l" rtl="0" eaLnBrk="1" fontAlgn="base" hangingPunct="1">
        <a:spcBef>
          <a:spcPct val="20000"/>
        </a:spcBef>
        <a:spcAft>
          <a:spcPct val="0"/>
        </a:spcAft>
        <a:defRPr>
          <a:solidFill>
            <a:schemeClr val="tx1"/>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310402"/>
      </p:ext>
    </p:extLst>
  </p:cSld>
  <p:clrMap bg1="lt1" tx1="dk1" bg2="lt2" tx2="dk2" accent1="accent1" accent2="accent2" accent3="accent3" accent4="accent4" accent5="accent5" accent6="accent6" hlink="hlink" folHlink="folHlink"/>
  <p:hf hdr="0" ftr="0" dt="0"/>
  <p:txStyles>
    <p:titleStyle>
      <a:lvl1pPr algn="ctr" rtl="0" eaLnBrk="1" fontAlgn="base" hangingPunct="1">
        <a:spcBef>
          <a:spcPct val="0"/>
        </a:spcBef>
        <a:spcAft>
          <a:spcPct val="0"/>
        </a:spcAft>
        <a:defRPr>
          <a:solidFill>
            <a:schemeClr val="tx2"/>
          </a:solidFill>
          <a:latin typeface="+mj-lt"/>
          <a:ea typeface="+mj-ea"/>
          <a:cs typeface="+mj-cs"/>
        </a:defRPr>
      </a:lvl1pPr>
      <a:lvl2pPr algn="ctr" rtl="0" eaLnBrk="1" fontAlgn="base" hangingPunct="1">
        <a:spcBef>
          <a:spcPct val="0"/>
        </a:spcBef>
        <a:spcAft>
          <a:spcPct val="0"/>
        </a:spcAft>
        <a:defRPr>
          <a:solidFill>
            <a:schemeClr val="tx2"/>
          </a:solidFill>
          <a:latin typeface="Calibri" panose="020F0502020204030204" pitchFamily="34" charset="0"/>
        </a:defRPr>
      </a:lvl2pPr>
      <a:lvl3pPr algn="ctr" rtl="0" eaLnBrk="1" fontAlgn="base" hangingPunct="1">
        <a:spcBef>
          <a:spcPct val="0"/>
        </a:spcBef>
        <a:spcAft>
          <a:spcPct val="0"/>
        </a:spcAft>
        <a:defRPr>
          <a:solidFill>
            <a:schemeClr val="tx2"/>
          </a:solidFill>
          <a:latin typeface="Calibri" panose="020F0502020204030204" pitchFamily="34" charset="0"/>
        </a:defRPr>
      </a:lvl3pPr>
      <a:lvl4pPr algn="ctr" rtl="0" eaLnBrk="1" fontAlgn="base" hangingPunct="1">
        <a:spcBef>
          <a:spcPct val="0"/>
        </a:spcBef>
        <a:spcAft>
          <a:spcPct val="0"/>
        </a:spcAft>
        <a:defRPr>
          <a:solidFill>
            <a:schemeClr val="tx2"/>
          </a:solidFill>
          <a:latin typeface="Calibri" panose="020F0502020204030204" pitchFamily="34" charset="0"/>
        </a:defRPr>
      </a:lvl4pPr>
      <a:lvl5pPr algn="ctr" rtl="0" eaLnBrk="1" fontAlgn="base" hangingPunct="1">
        <a:spcBef>
          <a:spcPct val="0"/>
        </a:spcBef>
        <a:spcAft>
          <a:spcPct val="0"/>
        </a:spcAft>
        <a:defRPr>
          <a:solidFill>
            <a:schemeClr val="tx2"/>
          </a:solidFill>
          <a:latin typeface="Calibri" panose="020F0502020204030204" pitchFamily="34" charset="0"/>
        </a:defRPr>
      </a:lvl5pPr>
      <a:lvl6pPr marL="457200" algn="ctr" rtl="0" eaLnBrk="1" fontAlgn="base" hangingPunct="1">
        <a:spcBef>
          <a:spcPct val="0"/>
        </a:spcBef>
        <a:spcAft>
          <a:spcPct val="0"/>
        </a:spcAft>
        <a:defRPr>
          <a:solidFill>
            <a:schemeClr val="tx2"/>
          </a:solidFill>
          <a:latin typeface="Calibri" panose="020F0502020204030204" pitchFamily="34" charset="0"/>
        </a:defRPr>
      </a:lvl6pPr>
      <a:lvl7pPr marL="914400" algn="ctr" rtl="0" eaLnBrk="1" fontAlgn="base" hangingPunct="1">
        <a:spcBef>
          <a:spcPct val="0"/>
        </a:spcBef>
        <a:spcAft>
          <a:spcPct val="0"/>
        </a:spcAft>
        <a:defRPr>
          <a:solidFill>
            <a:schemeClr val="tx2"/>
          </a:solidFill>
          <a:latin typeface="Calibri" panose="020F0502020204030204" pitchFamily="34" charset="0"/>
        </a:defRPr>
      </a:lvl7pPr>
      <a:lvl8pPr marL="1371600" algn="ctr" rtl="0" eaLnBrk="1" fontAlgn="base" hangingPunct="1">
        <a:spcBef>
          <a:spcPct val="0"/>
        </a:spcBef>
        <a:spcAft>
          <a:spcPct val="0"/>
        </a:spcAft>
        <a:defRPr>
          <a:solidFill>
            <a:schemeClr val="tx2"/>
          </a:solidFill>
          <a:latin typeface="Calibri" panose="020F0502020204030204" pitchFamily="34" charset="0"/>
        </a:defRPr>
      </a:lvl8pPr>
      <a:lvl9pPr marL="1828800" algn="ctr" rtl="0" eaLnBrk="1" fontAlgn="base" hangingPunct="1">
        <a:spcBef>
          <a:spcPct val="0"/>
        </a:spcBef>
        <a:spcAft>
          <a:spcPct val="0"/>
        </a:spcAft>
        <a:defRPr>
          <a:solidFill>
            <a:schemeClr val="tx2"/>
          </a:solidFill>
          <a:latin typeface="Calibri" panose="020F0502020204030204" pitchFamily="34" charset="0"/>
        </a:defRPr>
      </a:lvl9pPr>
    </p:titleStyle>
    <p:bodyStyle>
      <a:lvl1pPr algn="l" rtl="0" eaLnBrk="1" fontAlgn="base" hangingPunct="1">
        <a:spcBef>
          <a:spcPct val="20000"/>
        </a:spcBef>
        <a:spcAft>
          <a:spcPct val="0"/>
        </a:spcAft>
        <a:defRPr>
          <a:solidFill>
            <a:schemeClr val="tx1"/>
          </a:solidFill>
          <a:latin typeface="+mn-lt"/>
          <a:ea typeface="+mn-ea"/>
          <a:cs typeface="+mn-cs"/>
        </a:defRPr>
      </a:lvl1pPr>
      <a:lvl2pPr marL="457200" algn="l" rtl="0" eaLnBrk="1" fontAlgn="base" hangingPunct="1">
        <a:spcBef>
          <a:spcPct val="20000"/>
        </a:spcBef>
        <a:spcAft>
          <a:spcPct val="0"/>
        </a:spcAft>
        <a:defRPr>
          <a:solidFill>
            <a:schemeClr val="tx1"/>
          </a:solidFill>
          <a:latin typeface="+mn-lt"/>
          <a:ea typeface="+mn-ea"/>
          <a:cs typeface="+mn-cs"/>
        </a:defRPr>
      </a:lvl2pPr>
      <a:lvl3pPr marL="914400" algn="l" rtl="0" eaLnBrk="1" fontAlgn="base" hangingPunct="1">
        <a:spcBef>
          <a:spcPct val="20000"/>
        </a:spcBef>
        <a:spcAft>
          <a:spcPct val="0"/>
        </a:spcAft>
        <a:defRPr>
          <a:solidFill>
            <a:schemeClr val="tx1"/>
          </a:solidFill>
          <a:latin typeface="+mn-lt"/>
          <a:ea typeface="+mn-ea"/>
          <a:cs typeface="+mn-cs"/>
        </a:defRPr>
      </a:lvl3pPr>
      <a:lvl4pPr marL="1371600" algn="l" rtl="0" eaLnBrk="1" fontAlgn="base" hangingPunct="1">
        <a:spcBef>
          <a:spcPct val="20000"/>
        </a:spcBef>
        <a:spcAft>
          <a:spcPct val="0"/>
        </a:spcAft>
        <a:defRPr>
          <a:solidFill>
            <a:schemeClr val="tx1"/>
          </a:solidFill>
          <a:latin typeface="+mn-lt"/>
          <a:ea typeface="+mn-ea"/>
          <a:cs typeface="+mn-cs"/>
        </a:defRPr>
      </a:lvl4pPr>
      <a:lvl5pPr marL="1828800" algn="l" rtl="0" eaLnBrk="1" fontAlgn="base" hangingPunct="1">
        <a:spcBef>
          <a:spcPct val="20000"/>
        </a:spcBef>
        <a:spcAft>
          <a:spcPct val="0"/>
        </a:spcAft>
        <a:defRPr>
          <a:solidFill>
            <a:schemeClr val="tx1"/>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4A076FD-13A1-4746-BDE2-4CF2846E150B}"/>
              </a:ext>
            </a:extLst>
          </p:cNvPr>
          <p:cNvSpPr>
            <a:spLocks/>
          </p:cNvSpPr>
          <p:nvPr userDrawn="1"/>
        </p:nvSpPr>
        <p:spPr bwMode="auto">
          <a:xfrm>
            <a:off x="0" y="0"/>
            <a:ext cx="142875" cy="82296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dirty="0"/>
          </a:p>
        </p:txBody>
      </p:sp>
      <p:pic>
        <p:nvPicPr>
          <p:cNvPr id="5" name="Picture 4">
            <a:extLst>
              <a:ext uri="{FF2B5EF4-FFF2-40B4-BE49-F238E27FC236}">
                <a16:creationId xmlns:a16="http://schemas.microsoft.com/office/drawing/2014/main" id="{16A36E79-B8E1-0544-A7D4-0652F6F7FF3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533400" y="444500"/>
            <a:ext cx="1216025" cy="657791"/>
          </a:xfrm>
          <a:prstGeom prst="rect">
            <a:avLst/>
          </a:prstGeom>
        </p:spPr>
      </p:pic>
    </p:spTree>
    <p:extLst>
      <p:ext uri="{BB962C8B-B14F-4D97-AF65-F5344CB8AC3E}">
        <p14:creationId xmlns:p14="http://schemas.microsoft.com/office/powerpoint/2010/main" val="613640918"/>
      </p:ext>
    </p:extLst>
  </p:cSld>
  <p:clrMap bg1="lt1" tx1="dk1" bg2="lt2" tx2="dk2" accent1="accent1" accent2="accent2" accent3="accent3" accent4="accent4" accent5="accent5" accent6="accent6" hlink="hlink" folHlink="folHlink"/>
  <p:sldLayoutIdLst>
    <p:sldLayoutId id="2147483736" r:id="rId1"/>
    <p:sldLayoutId id="2147483708" r:id="rId2"/>
    <p:sldLayoutId id="2147483752" r:id="rId3"/>
    <p:sldLayoutId id="2147483709" r:id="rId4"/>
    <p:sldLayoutId id="2147483753" r:id="rId5"/>
    <p:sldLayoutId id="2147483710" r:id="rId6"/>
    <p:sldLayoutId id="2147483784" r:id="rId7"/>
    <p:sldLayoutId id="2147483783" r:id="rId8"/>
    <p:sldLayoutId id="2147483754" r:id="rId9"/>
    <p:sldLayoutId id="2147483770" r:id="rId10"/>
    <p:sldLayoutId id="2147483711" r:id="rId11"/>
    <p:sldLayoutId id="2147483755" r:id="rId12"/>
    <p:sldLayoutId id="2147483712" r:id="rId13"/>
    <p:sldLayoutId id="2147483756" r:id="rId14"/>
    <p:sldLayoutId id="2147483757"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339D92-EEB9-4FCC-BB2B-A206CD9C6B66}"/>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5F9BB5-4C1B-497C-ACF4-2ADF98F3ED1B}"/>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B85CB0-A4D9-4163-9B74-1DEEE63AF859}"/>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75000"/>
                  </a:schemeClr>
                </a:solidFill>
              </a:defRPr>
            </a:lvl1pPr>
          </a:lstStyle>
          <a:p>
            <a:fld id="{7B606B56-59F8-49B9-A05F-E6A07D89AE46}" type="datetimeFigureOut">
              <a:rPr lang="en-US" smtClean="0"/>
              <a:t>12/20/2020</a:t>
            </a:fld>
            <a:endParaRPr lang="en-US"/>
          </a:p>
        </p:txBody>
      </p:sp>
      <p:sp>
        <p:nvSpPr>
          <p:cNvPr id="5" name="Footer Placeholder 4">
            <a:extLst>
              <a:ext uri="{FF2B5EF4-FFF2-40B4-BE49-F238E27FC236}">
                <a16:creationId xmlns:a16="http://schemas.microsoft.com/office/drawing/2014/main" id="{A6469501-8EC9-4214-B089-636272BC14AD}"/>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3F4016-BCB3-4493-B45F-CB587973EC3A}"/>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A186EAC2-6EE4-4510-8EBF-8267D6A6576E}" type="slidenum">
              <a:rPr lang="en-US" smtClean="0"/>
              <a:t>‹#›</a:t>
            </a:fld>
            <a:endParaRPr lang="en-US"/>
          </a:p>
        </p:txBody>
      </p:sp>
    </p:spTree>
    <p:extLst>
      <p:ext uri="{BB962C8B-B14F-4D97-AF65-F5344CB8AC3E}">
        <p14:creationId xmlns:p14="http://schemas.microsoft.com/office/powerpoint/2010/main" val="316064528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152662"/>
      </p:ext>
    </p:extLst>
  </p:cSld>
  <p:clrMap bg1="lt1" tx1="dk1" bg2="lt2" tx2="dk2" accent1="accent1" accent2="accent2" accent3="accent3" accent4="accent4" accent5="accent5" accent6="accent6" hlink="hlink" folHlink="folHlink"/>
  <p:sldLayoutIdLst>
    <p:sldLayoutId id="2147483747" r:id="rId1"/>
    <p:sldLayoutId id="2147483748"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15">
            <a:extLst>
              <a:ext uri="{FF2B5EF4-FFF2-40B4-BE49-F238E27FC236}">
                <a16:creationId xmlns:a16="http://schemas.microsoft.com/office/drawing/2014/main" id="{035E415B-D00C-7D4B-92D4-6ECA34AC6D39}"/>
              </a:ext>
            </a:extLst>
          </p:cNvPr>
          <p:cNvSpPr>
            <a:spLocks/>
          </p:cNvSpPr>
          <p:nvPr userDrawn="1"/>
        </p:nvSpPr>
        <p:spPr bwMode="auto">
          <a:xfrm>
            <a:off x="6923586" y="1987550"/>
            <a:ext cx="45719" cy="4489450"/>
          </a:xfrm>
          <a:custGeom>
            <a:avLst/>
            <a:gdLst>
              <a:gd name="T0" fmla="*/ 0 h 5119370"/>
              <a:gd name="T1" fmla="*/ 5118976 h 5119370"/>
            </a:gdLst>
            <a:ahLst/>
            <a:cxnLst>
              <a:cxn ang="0">
                <a:pos x="0" y="T0"/>
              </a:cxn>
              <a:cxn ang="0">
                <a:pos x="0" y="T1"/>
              </a:cxn>
            </a:cxnLst>
            <a:rect l="0" t="0" r="r" b="b"/>
            <a:pathLst>
              <a:path h="5119370">
                <a:moveTo>
                  <a:pt x="0" y="0"/>
                </a:moveTo>
                <a:lnTo>
                  <a:pt x="0" y="5118976"/>
                </a:lnTo>
              </a:path>
            </a:pathLst>
          </a:custGeom>
          <a:noFill/>
          <a:ln w="25400">
            <a:solidFill>
              <a:srgbClr val="626469"/>
            </a:solidFill>
            <a:prstDash val="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9" name="object 4">
            <a:extLst>
              <a:ext uri="{FF2B5EF4-FFF2-40B4-BE49-F238E27FC236}">
                <a16:creationId xmlns:a16="http://schemas.microsoft.com/office/drawing/2014/main" id="{81087960-ACC1-9E44-A88B-8BAEE7CDC18B}"/>
              </a:ext>
            </a:extLst>
          </p:cNvPr>
          <p:cNvSpPr>
            <a:spLocks/>
          </p:cNvSpPr>
          <p:nvPr userDrawn="1"/>
        </p:nvSpPr>
        <p:spPr bwMode="auto">
          <a:xfrm>
            <a:off x="0" y="0"/>
            <a:ext cx="142875" cy="82296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dirty="0"/>
          </a:p>
        </p:txBody>
      </p:sp>
      <p:pic>
        <p:nvPicPr>
          <p:cNvPr id="5" name="Picture 4">
            <a:extLst>
              <a:ext uri="{FF2B5EF4-FFF2-40B4-BE49-F238E27FC236}">
                <a16:creationId xmlns:a16="http://schemas.microsoft.com/office/drawing/2014/main" id="{2289171A-E85E-9744-8C3D-4C36E29FF89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33400" y="444500"/>
            <a:ext cx="1216025" cy="657791"/>
          </a:xfrm>
          <a:prstGeom prst="rect">
            <a:avLst/>
          </a:prstGeom>
        </p:spPr>
      </p:pic>
      <p:pic>
        <p:nvPicPr>
          <p:cNvPr id="6" name="Picture 5">
            <a:extLst>
              <a:ext uri="{FF2B5EF4-FFF2-40B4-BE49-F238E27FC236}">
                <a16:creationId xmlns:a16="http://schemas.microsoft.com/office/drawing/2014/main" id="{1F04B597-54DC-4A6E-B393-86DECABEF6A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2730289" y="609600"/>
            <a:ext cx="1298448" cy="492466"/>
          </a:xfrm>
          <a:prstGeom prst="rect">
            <a:avLst/>
          </a:prstGeom>
        </p:spPr>
      </p:pic>
    </p:spTree>
    <p:extLst>
      <p:ext uri="{BB962C8B-B14F-4D97-AF65-F5344CB8AC3E}">
        <p14:creationId xmlns:p14="http://schemas.microsoft.com/office/powerpoint/2010/main" val="2595193367"/>
      </p:ext>
    </p:extLst>
  </p:cSld>
  <p:clrMap bg1="lt1" tx1="dk1" bg2="lt2" tx2="dk2" accent1="accent1" accent2="accent2" accent3="accent3" accent4="accent4" accent5="accent5" accent6="accent6" hlink="hlink" folHlink="folHlink"/>
  <p:sldLayoutIdLst>
    <p:sldLayoutId id="2147483718" r:id="rId1"/>
    <p:sldLayoutId id="2147483750" r:id="rId2"/>
    <p:sldLayoutId id="2147483714" r:id="rId3"/>
    <p:sldLayoutId id="2147483715"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1086F47F-978C-6346-A004-B73C5114D8BF}"/>
              </a:ext>
            </a:extLst>
          </p:cNvPr>
          <p:cNvSpPr>
            <a:spLocks/>
          </p:cNvSpPr>
          <p:nvPr userDrawn="1"/>
        </p:nvSpPr>
        <p:spPr bwMode="auto">
          <a:xfrm>
            <a:off x="0" y="0"/>
            <a:ext cx="142875" cy="82296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dirty="0"/>
          </a:p>
        </p:txBody>
      </p:sp>
      <p:pic>
        <p:nvPicPr>
          <p:cNvPr id="4" name="Picture 3">
            <a:extLst>
              <a:ext uri="{FF2B5EF4-FFF2-40B4-BE49-F238E27FC236}">
                <a16:creationId xmlns:a16="http://schemas.microsoft.com/office/drawing/2014/main" id="{C8B6CB7C-356D-6D4E-8FC7-49F827EBF25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33400" y="444500"/>
            <a:ext cx="1216025" cy="657791"/>
          </a:xfrm>
          <a:prstGeom prst="rect">
            <a:avLst/>
          </a:prstGeom>
        </p:spPr>
      </p:pic>
    </p:spTree>
    <p:extLst>
      <p:ext uri="{BB962C8B-B14F-4D97-AF65-F5344CB8AC3E}">
        <p14:creationId xmlns:p14="http://schemas.microsoft.com/office/powerpoint/2010/main" val="357090870"/>
      </p:ext>
    </p:extLst>
  </p:cSld>
  <p:clrMap bg1="lt1" tx1="dk1" bg2="lt2" tx2="dk2" accent1="accent1" accent2="accent2" accent3="accent3" accent4="accent4" accent5="accent5" accent6="accent6" hlink="hlink" folHlink="folHlink"/>
  <p:sldLayoutIdLst>
    <p:sldLayoutId id="2147483725" r:id="rId1"/>
    <p:sldLayoutId id="2147483731" r:id="rId2"/>
    <p:sldLayoutId id="2147483732"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8387540"/>
      </p:ext>
    </p:extLst>
  </p:cSld>
  <p:clrMap bg1="lt1" tx1="dk1" bg2="lt2" tx2="dk2" accent1="accent1" accent2="accent2" accent3="accent3" accent4="accent4" accent5="accent5" accent6="accent6" hlink="hlink" folHlink="folHlink"/>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4A076FD-13A1-4746-BDE2-4CF2846E150B}"/>
              </a:ext>
            </a:extLst>
          </p:cNvPr>
          <p:cNvSpPr>
            <a:spLocks/>
          </p:cNvSpPr>
          <p:nvPr userDrawn="1"/>
        </p:nvSpPr>
        <p:spPr bwMode="auto">
          <a:xfrm>
            <a:off x="0" y="0"/>
            <a:ext cx="142875" cy="82296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dirty="0"/>
          </a:p>
        </p:txBody>
      </p:sp>
      <p:pic>
        <p:nvPicPr>
          <p:cNvPr id="5" name="Picture 4">
            <a:extLst>
              <a:ext uri="{FF2B5EF4-FFF2-40B4-BE49-F238E27FC236}">
                <a16:creationId xmlns:a16="http://schemas.microsoft.com/office/drawing/2014/main" id="{16A36E79-B8E1-0544-A7D4-0652F6F7FF3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3400" y="444500"/>
            <a:ext cx="1216025" cy="657791"/>
          </a:xfrm>
          <a:prstGeom prst="rect">
            <a:avLst/>
          </a:prstGeom>
        </p:spPr>
      </p:pic>
    </p:spTree>
    <p:extLst>
      <p:ext uri="{BB962C8B-B14F-4D97-AF65-F5344CB8AC3E}">
        <p14:creationId xmlns:p14="http://schemas.microsoft.com/office/powerpoint/2010/main" val="72680890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riskcalc.sts.org/stswebriskcalc/#/"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www.euroscore.org/calc.html"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05E613-F01C-49DE-A43E-8949B21067C3}"/>
              </a:ext>
            </a:extLst>
          </p:cNvPr>
          <p:cNvSpPr>
            <a:spLocks noGrp="1"/>
          </p:cNvSpPr>
          <p:nvPr>
            <p:ph type="ctrTitle"/>
          </p:nvPr>
        </p:nvSpPr>
        <p:spPr>
          <a:xfrm>
            <a:off x="647700" y="1371600"/>
            <a:ext cx="13258800" cy="2225417"/>
          </a:xfrm>
        </p:spPr>
        <p:txBody>
          <a:bodyPr/>
          <a:lstStyle/>
          <a:p>
            <a:pPr algn="ctr"/>
            <a:r>
              <a:rPr lang="en-US" sz="3800" dirty="0"/>
              <a:t>2020 ACC/AHA Guideline for the Management of Patients with Valvular Heart Disease </a:t>
            </a:r>
          </a:p>
        </p:txBody>
      </p:sp>
      <p:sp>
        <p:nvSpPr>
          <p:cNvPr id="3" name="Subtitle 2">
            <a:extLst>
              <a:ext uri="{FF2B5EF4-FFF2-40B4-BE49-F238E27FC236}">
                <a16:creationId xmlns:a16="http://schemas.microsoft.com/office/drawing/2014/main" id="{DBECCD27-135D-4650-BF7B-0CD264113E9F}"/>
              </a:ext>
            </a:extLst>
          </p:cNvPr>
          <p:cNvSpPr>
            <a:spLocks noGrp="1"/>
          </p:cNvSpPr>
          <p:nvPr>
            <p:ph type="subTitle" idx="1"/>
          </p:nvPr>
        </p:nvSpPr>
        <p:spPr>
          <a:xfrm>
            <a:off x="76200" y="4495800"/>
            <a:ext cx="14401800" cy="2225416"/>
          </a:xfrm>
        </p:spPr>
        <p:txBody>
          <a:bodyPr/>
          <a:lstStyle/>
          <a:p>
            <a:pPr algn="ctr"/>
            <a:r>
              <a:rPr lang="en-US" dirty="0">
                <a:solidFill>
                  <a:schemeClr val="tx1"/>
                </a:solidFill>
              </a:rPr>
              <a:t>Developed in collaboration with and endorsed by the American Association for Thoracic Surgery, American Society of Echocardiography, Society for Cardiovascular Angiography and Interventions, Society of Cardiovascular Anesthesiologists, and Society of Thoracic Surgeons</a:t>
            </a:r>
          </a:p>
        </p:txBody>
      </p:sp>
    </p:spTree>
    <p:extLst>
      <p:ext uri="{BB962C8B-B14F-4D97-AF65-F5344CB8AC3E}">
        <p14:creationId xmlns:p14="http://schemas.microsoft.com/office/powerpoint/2010/main" val="3274169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C806F9-F30F-4414-912B-90F0EC577455}"/>
              </a:ext>
            </a:extLst>
          </p:cNvPr>
          <p:cNvSpPr>
            <a:spLocks noGrp="1"/>
          </p:cNvSpPr>
          <p:nvPr>
            <p:ph type="body" sz="quarter" idx="10"/>
          </p:nvPr>
        </p:nvSpPr>
        <p:spPr>
          <a:xfrm>
            <a:off x="308769" y="1753673"/>
            <a:ext cx="13936662" cy="5754537"/>
          </a:xfrm>
        </p:spPr>
        <p:txBody>
          <a:bodyPr/>
          <a:lstStyle/>
          <a:p>
            <a:pPr marL="630238" indent="-630238">
              <a:buNone/>
            </a:pPr>
            <a:r>
              <a:rPr lang="en-US" sz="4000" dirty="0"/>
              <a:t>5. Treatment of severe aortic stenosis with either a transcatheter or surgical valve prosthesis should be based primarily on symptoms or reduced ventricular systolic function.  Earlier intervention may be considered if indicated by results of exercise testing, biomarkers, rapid progression, or the presence of very severe stenosis. </a:t>
            </a:r>
          </a:p>
        </p:txBody>
      </p:sp>
      <p:sp>
        <p:nvSpPr>
          <p:cNvPr id="5" name="Slide Number Placeholder 4">
            <a:extLst>
              <a:ext uri="{FF2B5EF4-FFF2-40B4-BE49-F238E27FC236}">
                <a16:creationId xmlns:a16="http://schemas.microsoft.com/office/drawing/2014/main" id="{9F5F0B35-4965-4E89-BEFC-B1CD0AE097DD}"/>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10</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4" name="Subtitle 2">
            <a:extLst>
              <a:ext uri="{FF2B5EF4-FFF2-40B4-BE49-F238E27FC236}">
                <a16:creationId xmlns:a16="http://schemas.microsoft.com/office/drawing/2014/main" id="{603C7D2D-F8D9-47B9-8E0C-8F0857484978}"/>
              </a:ext>
            </a:extLst>
          </p:cNvPr>
          <p:cNvSpPr txBox="1">
            <a:spLocks/>
          </p:cNvSpPr>
          <p:nvPr/>
        </p:nvSpPr>
        <p:spPr>
          <a:xfrm>
            <a:off x="3124200" y="457200"/>
            <a:ext cx="8382000" cy="10301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600" b="0" i="0" kern="1200" spc="0">
                <a:solidFill>
                  <a:schemeClr val="tx1"/>
                </a:solidFill>
                <a:latin typeface="Lub Dub Medium" panose="020B06030304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black"/>
                </a:solidFill>
                <a:effectLst/>
                <a:uLnTx/>
                <a:uFillTx/>
                <a:latin typeface="Lub Dub Medium" panose="020B0603030403020204" pitchFamily="34" charset="77"/>
                <a:ea typeface="+mn-ea"/>
                <a:cs typeface="+mn-cs"/>
              </a:rPr>
              <a:t>Top 10 Take Home Messages </a:t>
            </a:r>
          </a:p>
        </p:txBody>
      </p:sp>
    </p:spTree>
    <p:extLst>
      <p:ext uri="{BB962C8B-B14F-4D97-AF65-F5344CB8AC3E}">
        <p14:creationId xmlns:p14="http://schemas.microsoft.com/office/powerpoint/2010/main" val="32889152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7D33B-C636-4705-B3F2-448A8E83D839}"/>
              </a:ext>
            </a:extLst>
          </p:cNvPr>
          <p:cNvSpPr>
            <a:spLocks noGrp="1"/>
          </p:cNvSpPr>
          <p:nvPr>
            <p:ph type="ctrTitle"/>
          </p:nvPr>
        </p:nvSpPr>
        <p:spPr>
          <a:xfrm>
            <a:off x="2743200" y="8587"/>
            <a:ext cx="9944101" cy="677214"/>
          </a:xfrm>
        </p:spPr>
        <p:txBody>
          <a:bodyPr/>
          <a:lstStyle/>
          <a:p>
            <a:r>
              <a:rPr lang="en-US" dirty="0"/>
              <a:t>Intervention – Patients with Rheumatic MS</a:t>
            </a:r>
          </a:p>
        </p:txBody>
      </p:sp>
      <p:sp>
        <p:nvSpPr>
          <p:cNvPr id="3" name="Slide Number Placeholder 2">
            <a:extLst>
              <a:ext uri="{FF2B5EF4-FFF2-40B4-BE49-F238E27FC236}">
                <a16:creationId xmlns:a16="http://schemas.microsoft.com/office/drawing/2014/main" id="{CE48A551-E6B7-45A0-ADFA-0F2AB700FB9F}"/>
              </a:ext>
            </a:extLst>
          </p:cNvPr>
          <p:cNvSpPr>
            <a:spLocks noGrp="1"/>
          </p:cNvSpPr>
          <p:nvPr>
            <p:ph type="sldNum" sz="quarter" idx="4"/>
          </p:nvPr>
        </p:nvSpPr>
        <p:spPr/>
        <p:txBody>
          <a:bodyPr/>
          <a:lstStyle/>
          <a:p>
            <a:fld id="{01CD3B2E-BC1C-6C4D-9D91-A67B950EE325}" type="slidenum">
              <a:rPr lang="en-US" smtClean="0"/>
              <a:pPr/>
              <a:t>100</a:t>
            </a:fld>
            <a:endParaRPr lang="en-US" dirty="0"/>
          </a:p>
        </p:txBody>
      </p:sp>
      <p:graphicFrame>
        <p:nvGraphicFramePr>
          <p:cNvPr id="5" name="Table 4">
            <a:extLst>
              <a:ext uri="{FF2B5EF4-FFF2-40B4-BE49-F238E27FC236}">
                <a16:creationId xmlns:a16="http://schemas.microsoft.com/office/drawing/2014/main" id="{7088DD86-758E-4313-9B3C-979290A2CD75}"/>
              </a:ext>
            </a:extLst>
          </p:cNvPr>
          <p:cNvGraphicFramePr>
            <a:graphicFrameLocks noGrp="1"/>
          </p:cNvGraphicFramePr>
          <p:nvPr>
            <p:extLst>
              <p:ext uri="{D42A27DB-BD31-4B8C-83A1-F6EECF244321}">
                <p14:modId xmlns:p14="http://schemas.microsoft.com/office/powerpoint/2010/main" val="3337291122"/>
              </p:ext>
            </p:extLst>
          </p:nvPr>
        </p:nvGraphicFramePr>
        <p:xfrm>
          <a:off x="304800" y="1447800"/>
          <a:ext cx="14165262" cy="5987512"/>
        </p:xfrm>
        <a:graphic>
          <a:graphicData uri="http://schemas.openxmlformats.org/drawingml/2006/table">
            <a:tbl>
              <a:tblPr firstRow="1" firstCol="1" bandRow="1"/>
              <a:tblGrid>
                <a:gridCol w="1354199">
                  <a:extLst>
                    <a:ext uri="{9D8B030D-6E8A-4147-A177-3AD203B41FA5}">
                      <a16:colId xmlns:a16="http://schemas.microsoft.com/office/drawing/2014/main" val="1337036446"/>
                    </a:ext>
                  </a:extLst>
                </a:gridCol>
                <a:gridCol w="1376863">
                  <a:extLst>
                    <a:ext uri="{9D8B030D-6E8A-4147-A177-3AD203B41FA5}">
                      <a16:colId xmlns:a16="http://schemas.microsoft.com/office/drawing/2014/main" val="4108486605"/>
                    </a:ext>
                  </a:extLst>
                </a:gridCol>
                <a:gridCol w="11434200">
                  <a:extLst>
                    <a:ext uri="{9D8B030D-6E8A-4147-A177-3AD203B41FA5}">
                      <a16:colId xmlns:a16="http://schemas.microsoft.com/office/drawing/2014/main" val="3221561650"/>
                    </a:ext>
                  </a:extLst>
                </a:gridCol>
              </a:tblGrid>
              <a:tr h="687468">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Calibri" panose="020F0502020204030204" pitchFamily="34" charset="0"/>
                        </a:rPr>
                        <a:t>COR</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Calibri" panose="020F0502020204030204" pitchFamily="34" charset="0"/>
                        </a:rPr>
                        <a:t>LOE</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Calibri" panose="020F0502020204030204" pitchFamily="34" charset="0"/>
                        </a:rPr>
                        <a:t>Recommendations</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5720469"/>
                  </a:ext>
                </a:extLst>
              </a:tr>
              <a:tr h="1752044">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Calibri" panose="020F0502020204030204" pitchFamily="34" charset="0"/>
                        </a:rPr>
                        <a:t>2b</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Calibri" panose="020F0502020204030204" pitchFamily="34" charset="0"/>
                        </a:rPr>
                        <a:t>C-LD</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just">
                        <a:lnSpc>
                          <a:spcPct val="150000"/>
                        </a:lnSpc>
                        <a:spcBef>
                          <a:spcPts val="0"/>
                        </a:spcBef>
                        <a:spcAft>
                          <a:spcPts val="0"/>
                        </a:spcAft>
                        <a:buFont typeface="+mj-lt"/>
                        <a:buNone/>
                      </a:pPr>
                      <a:r>
                        <a:rPr lang="en-US" sz="2000" b="1" dirty="0">
                          <a:solidFill>
                            <a:srgbClr val="000000"/>
                          </a:solidFill>
                          <a:effectLst/>
                          <a:latin typeface="Times New Roman" panose="02020603050405020304" pitchFamily="18" charset="0"/>
                          <a:ea typeface="Calibri" panose="020F0502020204030204" pitchFamily="34" charset="0"/>
                        </a:rPr>
                        <a:t>4. In asymptomatic patients with severe rheumatic MS (mitral valve area ≤1.5 cm</a:t>
                      </a:r>
                      <a:r>
                        <a:rPr lang="en-US" sz="2000" b="1" baseline="30000" dirty="0">
                          <a:solidFill>
                            <a:srgbClr val="000000"/>
                          </a:solidFill>
                          <a:effectLst/>
                          <a:latin typeface="Times New Roman" panose="02020603050405020304" pitchFamily="18" charset="0"/>
                          <a:ea typeface="Calibri" panose="020F0502020204030204" pitchFamily="34" charset="0"/>
                        </a:rPr>
                        <a:t>2</a:t>
                      </a:r>
                      <a:r>
                        <a:rPr lang="en-US" sz="2000" b="1" dirty="0">
                          <a:solidFill>
                            <a:srgbClr val="000000"/>
                          </a:solidFill>
                          <a:effectLst/>
                          <a:latin typeface="Times New Roman" panose="02020603050405020304" pitchFamily="18" charset="0"/>
                          <a:ea typeface="Calibri" panose="020F0502020204030204" pitchFamily="34" charset="0"/>
                        </a:rPr>
                        <a:t>, Stage C) and favorable valve morphology with less than 2+/ MR* in the absence of LA thrombus who have new onset of AF, PMBC may be considered if it can be performed at a Comprehensive Valve Center.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0483756"/>
                  </a:ext>
                </a:extLst>
              </a:tr>
              <a:tr h="1752044">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Calibri" panose="020F0502020204030204" pitchFamily="34" charset="0"/>
                        </a:rPr>
                        <a:t>2b</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Calibri" panose="020F0502020204030204" pitchFamily="34" charset="0"/>
                        </a:rPr>
                        <a:t>C-LD</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just">
                        <a:lnSpc>
                          <a:spcPct val="150000"/>
                        </a:lnSpc>
                        <a:spcBef>
                          <a:spcPts val="0"/>
                        </a:spcBef>
                        <a:spcAft>
                          <a:spcPts val="0"/>
                        </a:spcAft>
                        <a:buFont typeface="+mj-lt"/>
                        <a:buNone/>
                      </a:pPr>
                      <a:r>
                        <a:rPr lang="en-US" sz="2000" b="1" dirty="0">
                          <a:solidFill>
                            <a:srgbClr val="000000"/>
                          </a:solidFill>
                          <a:effectLst/>
                          <a:latin typeface="Times New Roman" panose="02020603050405020304" pitchFamily="18" charset="0"/>
                          <a:ea typeface="Calibri" panose="020F0502020204030204" pitchFamily="34" charset="0"/>
                        </a:rPr>
                        <a:t>5.  In symptomatic patients (NYHA class II, III, or IV) with rheumatic MS and an mitral valve area &gt;1.5 cm</a:t>
                      </a:r>
                      <a:r>
                        <a:rPr lang="en-US" sz="2000" b="1" baseline="30000" dirty="0">
                          <a:solidFill>
                            <a:srgbClr val="000000"/>
                          </a:solidFill>
                          <a:effectLst/>
                          <a:latin typeface="Times New Roman" panose="02020603050405020304" pitchFamily="18" charset="0"/>
                          <a:ea typeface="Calibri" panose="020F0502020204030204" pitchFamily="34" charset="0"/>
                        </a:rPr>
                        <a:t>2</a:t>
                      </a:r>
                      <a:r>
                        <a:rPr lang="en-US" sz="2000" b="1" dirty="0">
                          <a:solidFill>
                            <a:srgbClr val="000000"/>
                          </a:solidFill>
                          <a:effectLst/>
                          <a:latin typeface="Times New Roman" panose="02020603050405020304" pitchFamily="18" charset="0"/>
                          <a:ea typeface="Calibri" panose="020F0502020204030204" pitchFamily="34" charset="0"/>
                        </a:rPr>
                        <a:t>, if there is evidence of hemodynamically significant rheumatic MS on the basis of a pulmonary artery wedge pressure &gt;25 mm Hg or a mean mitral valve gradient &gt;15 mm Hg during exercise, PMBC may be considered if it can be performed at a Comprehensive Valve Center.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561551"/>
                  </a:ext>
                </a:extLst>
              </a:tr>
              <a:tr h="1752044">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Calibri" panose="020F0502020204030204" pitchFamily="34" charset="0"/>
                        </a:rPr>
                        <a:t>2b</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Calibri" panose="020F0502020204030204" pitchFamily="34" charset="0"/>
                        </a:rPr>
                        <a:t>B-NR</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just">
                        <a:lnSpc>
                          <a:spcPct val="150000"/>
                        </a:lnSpc>
                        <a:spcBef>
                          <a:spcPts val="0"/>
                        </a:spcBef>
                        <a:spcAft>
                          <a:spcPts val="0"/>
                        </a:spcAft>
                        <a:buFont typeface="+mj-lt"/>
                        <a:buNone/>
                      </a:pPr>
                      <a:r>
                        <a:rPr lang="en-US" sz="2000" b="1" dirty="0">
                          <a:solidFill>
                            <a:srgbClr val="000000"/>
                          </a:solidFill>
                          <a:effectLst/>
                          <a:latin typeface="Times New Roman" panose="02020603050405020304" pitchFamily="18" charset="0"/>
                          <a:ea typeface="Calibri" panose="020F0502020204030204" pitchFamily="34" charset="0"/>
                        </a:rPr>
                        <a:t>6.  In severely symptomatic patients (NYHA class III or IV) with severe rheumatic MS (mitral valve area ≤1.5 cm</a:t>
                      </a:r>
                      <a:r>
                        <a:rPr lang="en-US" sz="2000" b="1" baseline="30000" dirty="0">
                          <a:solidFill>
                            <a:srgbClr val="000000"/>
                          </a:solidFill>
                          <a:effectLst/>
                          <a:latin typeface="Times New Roman" panose="02020603050405020304" pitchFamily="18" charset="0"/>
                          <a:ea typeface="Calibri" panose="020F0502020204030204" pitchFamily="34" charset="0"/>
                        </a:rPr>
                        <a:t>2</a:t>
                      </a:r>
                      <a:r>
                        <a:rPr lang="en-US" sz="2000" b="1" dirty="0">
                          <a:solidFill>
                            <a:srgbClr val="000000"/>
                          </a:solidFill>
                          <a:effectLst/>
                          <a:latin typeface="Times New Roman" panose="02020603050405020304" pitchFamily="18" charset="0"/>
                          <a:ea typeface="Calibri" panose="020F0502020204030204" pitchFamily="34" charset="0"/>
                        </a:rPr>
                        <a:t>, Stage D) who have a suboptimal valve anatomy and who are not candidates for surgery or are at high risk for surgery, PMBC may be considered if it can be performed at a Comprehensive Valve Center.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0385571"/>
                  </a:ext>
                </a:extLst>
              </a:tr>
            </a:tbl>
          </a:graphicData>
        </a:graphic>
      </p:graphicFrame>
      <p:sp>
        <p:nvSpPr>
          <p:cNvPr id="4" name="Rectangle 3">
            <a:extLst>
              <a:ext uri="{FF2B5EF4-FFF2-40B4-BE49-F238E27FC236}">
                <a16:creationId xmlns:a16="http://schemas.microsoft.com/office/drawing/2014/main" id="{7D3CA97A-AAEB-4B5A-AC52-FAE41019EE29}"/>
              </a:ext>
            </a:extLst>
          </p:cNvPr>
          <p:cNvSpPr>
            <a:spLocks noChangeArrowheads="1"/>
          </p:cNvSpPr>
          <p:nvPr/>
        </p:nvSpPr>
        <p:spPr bwMode="auto">
          <a:xfrm>
            <a:off x="2286000" y="798581"/>
            <a:ext cx="111126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 on a 0 - 4+ scale according to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Sellar’s</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criteria or &lt; moderate by Doppler Echo</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55195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380CDA-D51B-4D58-9F4A-A048C16330BB}"/>
              </a:ext>
            </a:extLst>
          </p:cNvPr>
          <p:cNvSpPr>
            <a:spLocks noGrp="1"/>
          </p:cNvSpPr>
          <p:nvPr>
            <p:ph type="sldNum" sz="quarter" idx="4"/>
          </p:nvPr>
        </p:nvSpPr>
        <p:spPr/>
        <p:txBody>
          <a:bodyPr/>
          <a:lstStyle/>
          <a:p>
            <a:fld id="{01CD3B2E-BC1C-6C4D-9D91-A67B950EE325}" type="slidenum">
              <a:rPr lang="en-US" smtClean="0"/>
              <a:pPr/>
              <a:t>101</a:t>
            </a:fld>
            <a:endParaRPr lang="en-US" dirty="0"/>
          </a:p>
        </p:txBody>
      </p:sp>
      <p:pic>
        <p:nvPicPr>
          <p:cNvPr id="3" name="Picture 2">
            <a:extLst>
              <a:ext uri="{FF2B5EF4-FFF2-40B4-BE49-F238E27FC236}">
                <a16:creationId xmlns:a16="http://schemas.microsoft.com/office/drawing/2014/main" id="{EDBA53E0-BEA0-4938-A3EF-E7FE273377C9}"/>
              </a:ext>
            </a:extLst>
          </p:cNvPr>
          <p:cNvPicPr/>
          <p:nvPr/>
        </p:nvPicPr>
        <p:blipFill rotWithShape="1">
          <a:blip r:embed="rId2">
            <a:extLst>
              <a:ext uri="{28A0092B-C50C-407E-A947-70E740481C1C}">
                <a14:useLocalDpi xmlns:a14="http://schemas.microsoft.com/office/drawing/2010/main" val="0"/>
              </a:ext>
            </a:extLst>
          </a:blip>
          <a:srcRect l="11266" t="9175" r="21438" b="21101"/>
          <a:stretch/>
        </p:blipFill>
        <p:spPr bwMode="auto">
          <a:xfrm>
            <a:off x="3124200" y="-76200"/>
            <a:ext cx="8382000" cy="8534400"/>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D6EE2ABE-3185-4387-8698-26B7D595B9FD}"/>
              </a:ext>
            </a:extLst>
          </p:cNvPr>
          <p:cNvSpPr txBox="1"/>
          <p:nvPr/>
        </p:nvSpPr>
        <p:spPr>
          <a:xfrm>
            <a:off x="304800" y="1868031"/>
            <a:ext cx="2819400" cy="4154984"/>
          </a:xfrm>
          <a:prstGeom prst="rect">
            <a:avLst/>
          </a:prstGeom>
          <a:noFill/>
        </p:spPr>
        <p:txBody>
          <a:bodyPr wrap="square" rtlCol="0">
            <a:spAutoFit/>
          </a:bodyPr>
          <a:lstStyle/>
          <a:p>
            <a:r>
              <a:rPr lang="en-US" sz="2400" b="1" dirty="0">
                <a:latin typeface="Lub Dub Medium" panose="020B0603030403020204" pitchFamily="34" charset="0"/>
                <a:cs typeface="Times New Roman" panose="02020603050405020304" pitchFamily="18" charset="0"/>
              </a:rPr>
              <a:t>Figure 7. Intervention for Patients with MS. </a:t>
            </a:r>
          </a:p>
          <a:p>
            <a:endParaRPr lang="en-US" sz="2400" b="1" dirty="0">
              <a:latin typeface="Lub Dub Medium" panose="020B0603030403020204" pitchFamily="34" charset="0"/>
              <a:cs typeface="Times New Roman" panose="02020603050405020304" pitchFamily="18" charset="0"/>
            </a:endParaRPr>
          </a:p>
          <a:p>
            <a:r>
              <a:rPr lang="en-US" sz="2400" b="1" dirty="0">
                <a:latin typeface="Lub Dub Medium" panose="020B0603030403020204" pitchFamily="34" charset="0"/>
                <a:cs typeface="Times New Roman" panose="02020603050405020304" pitchFamily="18" charset="0"/>
              </a:rPr>
              <a:t>Colors correspond to Table 2.</a:t>
            </a:r>
          </a:p>
          <a:p>
            <a:endParaRPr lang="en-US" sz="2400" b="1" dirty="0">
              <a:latin typeface="Lub Dub Medium" panose="020B0603030403020204" pitchFamily="34" charset="0"/>
              <a:cs typeface="Times New Roman" panose="02020603050405020304" pitchFamily="18" charset="0"/>
            </a:endParaRPr>
          </a:p>
          <a:p>
            <a:r>
              <a:rPr lang="en-US" sz="2400" b="1" dirty="0">
                <a:latin typeface="Lub Dub Medium" panose="020B0603030403020204" pitchFamily="34" charset="0"/>
                <a:cs typeface="Times New Roman" panose="02020603050405020304" pitchFamily="18" charset="0"/>
              </a:rPr>
              <a:t>*Repair, commissurotomy, or valve replacement. </a:t>
            </a:r>
          </a:p>
        </p:txBody>
      </p:sp>
    </p:spTree>
    <p:extLst>
      <p:ext uri="{BB962C8B-B14F-4D97-AF65-F5344CB8AC3E}">
        <p14:creationId xmlns:p14="http://schemas.microsoft.com/office/powerpoint/2010/main" val="4194194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7A97E-ED0D-4525-9199-19F5155E0771}"/>
              </a:ext>
            </a:extLst>
          </p:cNvPr>
          <p:cNvSpPr>
            <a:spLocks noGrp="1"/>
          </p:cNvSpPr>
          <p:nvPr>
            <p:ph type="ctrTitle"/>
          </p:nvPr>
        </p:nvSpPr>
        <p:spPr/>
        <p:txBody>
          <a:bodyPr/>
          <a:lstStyle/>
          <a:p>
            <a:r>
              <a:rPr lang="en-US" sz="3600" dirty="0"/>
              <a:t>Nonrheumatic Calcific MS</a:t>
            </a:r>
          </a:p>
        </p:txBody>
      </p:sp>
      <p:sp>
        <p:nvSpPr>
          <p:cNvPr id="3" name="Slide Number Placeholder 2">
            <a:extLst>
              <a:ext uri="{FF2B5EF4-FFF2-40B4-BE49-F238E27FC236}">
                <a16:creationId xmlns:a16="http://schemas.microsoft.com/office/drawing/2014/main" id="{3F347E08-3998-4229-B5FE-C186FA35893D}"/>
              </a:ext>
            </a:extLst>
          </p:cNvPr>
          <p:cNvSpPr>
            <a:spLocks noGrp="1"/>
          </p:cNvSpPr>
          <p:nvPr>
            <p:ph type="sldNum" sz="quarter" idx="4"/>
          </p:nvPr>
        </p:nvSpPr>
        <p:spPr/>
        <p:txBody>
          <a:bodyPr/>
          <a:lstStyle/>
          <a:p>
            <a:fld id="{01CD3B2E-BC1C-6C4D-9D91-A67B950EE325}" type="slidenum">
              <a:rPr lang="en-US" smtClean="0"/>
              <a:pPr/>
              <a:t>102</a:t>
            </a:fld>
            <a:endParaRPr lang="en-US" dirty="0"/>
          </a:p>
        </p:txBody>
      </p:sp>
      <p:graphicFrame>
        <p:nvGraphicFramePr>
          <p:cNvPr id="4" name="Table 3">
            <a:extLst>
              <a:ext uri="{FF2B5EF4-FFF2-40B4-BE49-F238E27FC236}">
                <a16:creationId xmlns:a16="http://schemas.microsoft.com/office/drawing/2014/main" id="{6BF6F31B-7DDB-42E5-B645-12F570D1A7CD}"/>
              </a:ext>
            </a:extLst>
          </p:cNvPr>
          <p:cNvGraphicFramePr>
            <a:graphicFrameLocks noGrp="1"/>
          </p:cNvGraphicFramePr>
          <p:nvPr>
            <p:extLst>
              <p:ext uri="{D42A27DB-BD31-4B8C-83A1-F6EECF244321}">
                <p14:modId xmlns:p14="http://schemas.microsoft.com/office/powerpoint/2010/main" val="4220570161"/>
              </p:ext>
            </p:extLst>
          </p:nvPr>
        </p:nvGraphicFramePr>
        <p:xfrm>
          <a:off x="457200" y="1447800"/>
          <a:ext cx="13792199" cy="6019800"/>
        </p:xfrm>
        <a:graphic>
          <a:graphicData uri="http://schemas.openxmlformats.org/drawingml/2006/table">
            <a:tbl>
              <a:tblPr firstRow="1" firstCol="1" bandRow="1"/>
              <a:tblGrid>
                <a:gridCol w="1318534">
                  <a:extLst>
                    <a:ext uri="{9D8B030D-6E8A-4147-A177-3AD203B41FA5}">
                      <a16:colId xmlns:a16="http://schemas.microsoft.com/office/drawing/2014/main" val="1249651556"/>
                    </a:ext>
                  </a:extLst>
                </a:gridCol>
                <a:gridCol w="1340601">
                  <a:extLst>
                    <a:ext uri="{9D8B030D-6E8A-4147-A177-3AD203B41FA5}">
                      <a16:colId xmlns:a16="http://schemas.microsoft.com/office/drawing/2014/main" val="1954305340"/>
                    </a:ext>
                  </a:extLst>
                </a:gridCol>
                <a:gridCol w="11133064">
                  <a:extLst>
                    <a:ext uri="{9D8B030D-6E8A-4147-A177-3AD203B41FA5}">
                      <a16:colId xmlns:a16="http://schemas.microsoft.com/office/drawing/2014/main" val="1884189611"/>
                    </a:ext>
                  </a:extLst>
                </a:gridCol>
              </a:tblGrid>
              <a:tr h="1696413">
                <a:tc>
                  <a:txBody>
                    <a:bodyPr/>
                    <a:lstStyle/>
                    <a:p>
                      <a:pPr marL="0" marR="0" algn="ctr">
                        <a:lnSpc>
                          <a:spcPct val="200000"/>
                        </a:lnSpc>
                        <a:spcBef>
                          <a:spcPts val="0"/>
                        </a:spcBef>
                        <a:spcAft>
                          <a:spcPts val="0"/>
                        </a:spcAft>
                      </a:pPr>
                      <a:r>
                        <a:rPr lang="en-US" sz="3200" b="1">
                          <a:effectLst/>
                          <a:latin typeface="Times New Roman" panose="02020603050405020304" pitchFamily="18" charset="0"/>
                          <a:ea typeface="Calibri" panose="020F0502020204030204" pitchFamily="34" charset="0"/>
                        </a:rPr>
                        <a:t>COR</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200" b="1">
                          <a:effectLst/>
                          <a:latin typeface="Times New Roman" panose="02020603050405020304" pitchFamily="18" charset="0"/>
                          <a:ea typeface="Calibri" panose="020F0502020204030204" pitchFamily="34" charset="0"/>
                        </a:rPr>
                        <a:t>LOE</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200" b="1" dirty="0">
                          <a:effectLst/>
                          <a:latin typeface="Times New Roman" panose="02020603050405020304" pitchFamily="18" charset="0"/>
                          <a:ea typeface="Calibri" panose="020F0502020204030204" pitchFamily="34" charset="0"/>
                        </a:rPr>
                        <a:t>Recommendation</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0707003"/>
                  </a:ext>
                </a:extLst>
              </a:tr>
              <a:tr h="4323387">
                <a:tc>
                  <a:txBody>
                    <a:bodyPr/>
                    <a:lstStyle/>
                    <a:p>
                      <a:pPr marL="0" marR="0" algn="ctr">
                        <a:lnSpc>
                          <a:spcPct val="200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2b</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C-LD</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463550" marR="0" lvl="0" indent="-463550" algn="just">
                        <a:lnSpc>
                          <a:spcPct val="150000"/>
                        </a:lnSpc>
                        <a:spcBef>
                          <a:spcPts val="0"/>
                        </a:spcBef>
                        <a:spcAft>
                          <a:spcPts val="0"/>
                        </a:spcAft>
                        <a:buFont typeface="+mj-lt"/>
                        <a:buAutoNum type="arabicPeriod"/>
                      </a:pPr>
                      <a:r>
                        <a:rPr lang="en-US" sz="3200" b="1" dirty="0">
                          <a:solidFill>
                            <a:srgbClr val="000000"/>
                          </a:solidFill>
                          <a:effectLst/>
                          <a:latin typeface="Times New Roman" panose="02020603050405020304" pitchFamily="18" charset="0"/>
                          <a:ea typeface="Calibri" panose="020F0502020204030204" pitchFamily="34" charset="0"/>
                        </a:rPr>
                        <a:t>In severely symptomatic patients (NYHA class III or IV) with severe MS (mitral valve area </a:t>
                      </a:r>
                      <a:r>
                        <a:rPr lang="en-US" sz="3200" b="1" dirty="0">
                          <a:solidFill>
                            <a:srgbClr val="000000"/>
                          </a:solidFill>
                          <a:effectLst/>
                          <a:latin typeface="Times New Roman" panose="02020603050405020304" pitchFamily="18" charset="0"/>
                          <a:ea typeface="Calibri" panose="020F0502020204030204" pitchFamily="34" charset="0"/>
                          <a:sym typeface="Symbol" panose="05050102010706020507" pitchFamily="18" charset="2"/>
                        </a:rPr>
                        <a:t></a:t>
                      </a:r>
                      <a:r>
                        <a:rPr lang="en-US" sz="3200" b="1" dirty="0">
                          <a:solidFill>
                            <a:srgbClr val="000000"/>
                          </a:solidFill>
                          <a:effectLst/>
                          <a:latin typeface="Times New Roman" panose="02020603050405020304" pitchFamily="18" charset="0"/>
                          <a:ea typeface="Calibri" panose="020F0502020204030204" pitchFamily="34" charset="0"/>
                        </a:rPr>
                        <a:t>1.5 cm</a:t>
                      </a:r>
                      <a:r>
                        <a:rPr lang="en-US" sz="3200" b="1" baseline="30000" dirty="0">
                          <a:solidFill>
                            <a:srgbClr val="000000"/>
                          </a:solidFill>
                          <a:effectLst/>
                          <a:latin typeface="Times New Roman" panose="02020603050405020304" pitchFamily="18" charset="0"/>
                          <a:ea typeface="Calibri" panose="020F0502020204030204" pitchFamily="34" charset="0"/>
                        </a:rPr>
                        <a:t>2</a:t>
                      </a:r>
                      <a:r>
                        <a:rPr lang="en-US" sz="3200" b="1" dirty="0">
                          <a:solidFill>
                            <a:srgbClr val="000000"/>
                          </a:solidFill>
                          <a:effectLst/>
                          <a:latin typeface="Times New Roman" panose="02020603050405020304" pitchFamily="18" charset="0"/>
                          <a:ea typeface="Calibri" panose="020F0502020204030204" pitchFamily="34" charset="0"/>
                        </a:rPr>
                        <a:t>, Stage D) attributable to extensive mitral annular calcification, valve intervention may be considered only after discussion of the high procedural risk and the individual patient’s preferences and values.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4321849"/>
                  </a:ext>
                </a:extLst>
              </a:tr>
            </a:tbl>
          </a:graphicData>
        </a:graphic>
      </p:graphicFrame>
    </p:spTree>
    <p:extLst>
      <p:ext uri="{BB962C8B-B14F-4D97-AF65-F5344CB8AC3E}">
        <p14:creationId xmlns:p14="http://schemas.microsoft.com/office/powerpoint/2010/main" val="187229760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0C463-8B12-4394-BDAF-E26B06A43736}"/>
              </a:ext>
            </a:extLst>
          </p:cNvPr>
          <p:cNvSpPr>
            <a:spLocks noGrp="1"/>
          </p:cNvSpPr>
          <p:nvPr>
            <p:ph type="ctrTitle"/>
          </p:nvPr>
        </p:nvSpPr>
        <p:spPr>
          <a:xfrm>
            <a:off x="876300" y="3352800"/>
            <a:ext cx="12877800" cy="914399"/>
          </a:xfrm>
          <a:prstGeom prst="rect">
            <a:avLst/>
          </a:prstGeom>
        </p:spPr>
        <p:txBody>
          <a:bodyPr/>
          <a:lstStyle/>
          <a:p>
            <a:pPr algn="ctr"/>
            <a:r>
              <a:rPr lang="en-US" sz="4800" dirty="0">
                <a:latin typeface="Lub Dub Heavy" panose="020B0903030403020204" pitchFamily="34" charset="0"/>
                <a:cs typeface="Times New Roman" panose="02020603050405020304" pitchFamily="18" charset="0"/>
              </a:rPr>
              <a:t>Mitral Regurgitation </a:t>
            </a:r>
            <a:endParaRPr lang="en-US" sz="4800" dirty="0">
              <a:latin typeface="Lub Dub Heavy" panose="020B0903030403020204" pitchFamily="34" charset="0"/>
            </a:endParaRPr>
          </a:p>
        </p:txBody>
      </p:sp>
      <p:sp>
        <p:nvSpPr>
          <p:cNvPr id="4" name="Slide Number Placeholder 3">
            <a:extLst>
              <a:ext uri="{FF2B5EF4-FFF2-40B4-BE49-F238E27FC236}">
                <a16:creationId xmlns:a16="http://schemas.microsoft.com/office/drawing/2014/main" id="{9378A9A9-0A8E-419A-ADE2-AA7B2D5E4E3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103</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43927001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E3ECDD-7BEF-4D35-8742-81E1A790230E}"/>
              </a:ext>
            </a:extLst>
          </p:cNvPr>
          <p:cNvSpPr>
            <a:spLocks noGrp="1"/>
          </p:cNvSpPr>
          <p:nvPr>
            <p:ph type="sldNum" sz="quarter" idx="4"/>
          </p:nvPr>
        </p:nvSpPr>
        <p:spPr/>
        <p:txBody>
          <a:bodyPr/>
          <a:lstStyle/>
          <a:p>
            <a:fld id="{01CD3B2E-BC1C-6C4D-9D91-A67B950EE325}" type="slidenum">
              <a:rPr lang="en-US" smtClean="0"/>
              <a:pPr/>
              <a:t>104</a:t>
            </a:fld>
            <a:endParaRPr lang="en-US" dirty="0"/>
          </a:p>
        </p:txBody>
      </p:sp>
      <p:sp>
        <p:nvSpPr>
          <p:cNvPr id="4" name="Title 1">
            <a:extLst>
              <a:ext uri="{FF2B5EF4-FFF2-40B4-BE49-F238E27FC236}">
                <a16:creationId xmlns:a16="http://schemas.microsoft.com/office/drawing/2014/main" id="{6DA4A2E6-6222-40FD-B345-3BB4F19CD11D}"/>
              </a:ext>
            </a:extLst>
          </p:cNvPr>
          <p:cNvSpPr txBox="1">
            <a:spLocks/>
          </p:cNvSpPr>
          <p:nvPr/>
        </p:nvSpPr>
        <p:spPr>
          <a:xfrm>
            <a:off x="2053431" y="387218"/>
            <a:ext cx="10591800" cy="7848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3600" dirty="0">
                <a:latin typeface="Lub Dub Medium" panose="020B0603030403020204" pitchFamily="34" charset="0"/>
              </a:rPr>
              <a:t>Table 17. Stages of Chronic Primary MR</a:t>
            </a:r>
          </a:p>
        </p:txBody>
      </p:sp>
      <p:graphicFrame>
        <p:nvGraphicFramePr>
          <p:cNvPr id="5" name="Table 4">
            <a:extLst>
              <a:ext uri="{FF2B5EF4-FFF2-40B4-BE49-F238E27FC236}">
                <a16:creationId xmlns:a16="http://schemas.microsoft.com/office/drawing/2014/main" id="{8842844A-25CC-43F3-8363-F6D51031EE0D}"/>
              </a:ext>
            </a:extLst>
          </p:cNvPr>
          <p:cNvGraphicFramePr>
            <a:graphicFrameLocks noGrp="1"/>
          </p:cNvGraphicFramePr>
          <p:nvPr>
            <p:extLst>
              <p:ext uri="{D42A27DB-BD31-4B8C-83A1-F6EECF244321}">
                <p14:modId xmlns:p14="http://schemas.microsoft.com/office/powerpoint/2010/main" val="1148204510"/>
              </p:ext>
            </p:extLst>
          </p:nvPr>
        </p:nvGraphicFramePr>
        <p:xfrm>
          <a:off x="381000" y="1371599"/>
          <a:ext cx="14089062" cy="6696075"/>
        </p:xfrm>
        <a:graphic>
          <a:graphicData uri="http://schemas.openxmlformats.org/drawingml/2006/table">
            <a:tbl>
              <a:tblPr firstRow="1" firstCol="1" bandRow="1"/>
              <a:tblGrid>
                <a:gridCol w="1238321">
                  <a:extLst>
                    <a:ext uri="{9D8B030D-6E8A-4147-A177-3AD203B41FA5}">
                      <a16:colId xmlns:a16="http://schemas.microsoft.com/office/drawing/2014/main" val="361564171"/>
                    </a:ext>
                  </a:extLst>
                </a:gridCol>
                <a:gridCol w="1870118">
                  <a:extLst>
                    <a:ext uri="{9D8B030D-6E8A-4147-A177-3AD203B41FA5}">
                      <a16:colId xmlns:a16="http://schemas.microsoft.com/office/drawing/2014/main" val="161533388"/>
                    </a:ext>
                  </a:extLst>
                </a:gridCol>
                <a:gridCol w="3664418">
                  <a:extLst>
                    <a:ext uri="{9D8B030D-6E8A-4147-A177-3AD203B41FA5}">
                      <a16:colId xmlns:a16="http://schemas.microsoft.com/office/drawing/2014/main" val="305155505"/>
                    </a:ext>
                  </a:extLst>
                </a:gridCol>
                <a:gridCol w="3742743">
                  <a:extLst>
                    <a:ext uri="{9D8B030D-6E8A-4147-A177-3AD203B41FA5}">
                      <a16:colId xmlns:a16="http://schemas.microsoft.com/office/drawing/2014/main" val="3903724417"/>
                    </a:ext>
                  </a:extLst>
                </a:gridCol>
                <a:gridCol w="2145601">
                  <a:extLst>
                    <a:ext uri="{9D8B030D-6E8A-4147-A177-3AD203B41FA5}">
                      <a16:colId xmlns:a16="http://schemas.microsoft.com/office/drawing/2014/main" val="3747134856"/>
                    </a:ext>
                  </a:extLst>
                </a:gridCol>
                <a:gridCol w="1427861">
                  <a:extLst>
                    <a:ext uri="{9D8B030D-6E8A-4147-A177-3AD203B41FA5}">
                      <a16:colId xmlns:a16="http://schemas.microsoft.com/office/drawing/2014/main" val="3699296307"/>
                    </a:ext>
                  </a:extLst>
                </a:gridCol>
              </a:tblGrid>
              <a:tr h="877083">
                <a:tc>
                  <a:txBody>
                    <a:bodyPr/>
                    <a:lstStyle/>
                    <a:p>
                      <a:pPr marL="0" marR="0" algn="ctr">
                        <a:spcBef>
                          <a:spcPts val="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Grade</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Definition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Valve Anatomy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Valve Hemodynamics*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Hemodynamic Consequences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Symptoms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01187196"/>
                  </a:ext>
                </a:extLst>
              </a:tr>
              <a:tr h="1978143">
                <a:tc>
                  <a:txBody>
                    <a:bodyPr/>
                    <a:lstStyle/>
                    <a:p>
                      <a:pPr marL="0" marR="0" algn="ctr">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0" marR="0" algn="ctr">
                        <a:spcBef>
                          <a:spcPts val="0"/>
                        </a:spcBef>
                        <a:spcAft>
                          <a:spcPts val="0"/>
                        </a:spcAf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risk of MR</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Mild mitral valve prolapse    with normal coaptation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Mild valve thickening and leaflet restriction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398463" marR="0" lvl="0" indent="-398463">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No MR jet or small central jet area &lt;20% LA on Doppler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Small vena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contracta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&lt;0.3 cm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None</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0" marR="0">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None</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extLst>
                  <a:ext uri="{0D108BD9-81ED-4DB2-BD59-A6C34878D82A}">
                    <a16:rowId xmlns:a16="http://schemas.microsoft.com/office/drawing/2014/main" val="3901605982"/>
                  </a:ext>
                </a:extLst>
              </a:tr>
              <a:tr h="3840849">
                <a:tc>
                  <a:txBody>
                    <a:bodyPr/>
                    <a:lstStyle/>
                    <a:p>
                      <a:pPr marL="0" marR="0" algn="ctr">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0" marR="0" algn="ctr">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Progressive MR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Moderate to severe mitral valve prolapse with normal coaptation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Rheumatic valve changes with leaflet restriction and loss of central coaptation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Prior IE</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Central jet MR 20%–40% LA or late systolic eccentric jet MR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Vena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contracta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&lt;0.7 cm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Regurgitant volume &lt;60 mL</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Regurgitant fraction &lt;50%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ERO &lt;0.40 cm</a:t>
                      </a:r>
                      <a:r>
                        <a:rPr lang="en-US" sz="2400"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Angiographic grade 1+ to 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Mild LA enlargement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No LV enlargement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Normal pulmonary pressure</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0" marR="0">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None</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extLst>
                  <a:ext uri="{0D108BD9-81ED-4DB2-BD59-A6C34878D82A}">
                    <a16:rowId xmlns:a16="http://schemas.microsoft.com/office/drawing/2014/main" val="2044281457"/>
                  </a:ext>
                </a:extLst>
              </a:tr>
            </a:tbl>
          </a:graphicData>
        </a:graphic>
      </p:graphicFrame>
    </p:spTree>
    <p:extLst>
      <p:ext uri="{BB962C8B-B14F-4D97-AF65-F5344CB8AC3E}">
        <p14:creationId xmlns:p14="http://schemas.microsoft.com/office/powerpoint/2010/main" val="10067585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E3ECDD-7BEF-4D35-8742-81E1A790230E}"/>
              </a:ext>
            </a:extLst>
          </p:cNvPr>
          <p:cNvSpPr>
            <a:spLocks noGrp="1"/>
          </p:cNvSpPr>
          <p:nvPr>
            <p:ph type="sldNum" sz="quarter" idx="4"/>
          </p:nvPr>
        </p:nvSpPr>
        <p:spPr/>
        <p:txBody>
          <a:bodyPr/>
          <a:lstStyle/>
          <a:p>
            <a:fld id="{01CD3B2E-BC1C-6C4D-9D91-A67B950EE325}" type="slidenum">
              <a:rPr lang="en-US" smtClean="0"/>
              <a:pPr/>
              <a:t>105</a:t>
            </a:fld>
            <a:endParaRPr lang="en-US" dirty="0"/>
          </a:p>
        </p:txBody>
      </p:sp>
      <p:graphicFrame>
        <p:nvGraphicFramePr>
          <p:cNvPr id="3" name="Table 2">
            <a:extLst>
              <a:ext uri="{FF2B5EF4-FFF2-40B4-BE49-F238E27FC236}">
                <a16:creationId xmlns:a16="http://schemas.microsoft.com/office/drawing/2014/main" id="{704AADA7-FB2D-40C2-8BD3-893DCC92FA00}"/>
              </a:ext>
            </a:extLst>
          </p:cNvPr>
          <p:cNvGraphicFramePr>
            <a:graphicFrameLocks noGrp="1"/>
          </p:cNvGraphicFramePr>
          <p:nvPr>
            <p:extLst>
              <p:ext uri="{D42A27DB-BD31-4B8C-83A1-F6EECF244321}">
                <p14:modId xmlns:p14="http://schemas.microsoft.com/office/powerpoint/2010/main" val="3496015277"/>
              </p:ext>
            </p:extLst>
          </p:nvPr>
        </p:nvGraphicFramePr>
        <p:xfrm>
          <a:off x="296215" y="1249425"/>
          <a:ext cx="14165261" cy="6751575"/>
        </p:xfrm>
        <a:graphic>
          <a:graphicData uri="http://schemas.openxmlformats.org/drawingml/2006/table">
            <a:tbl>
              <a:tblPr firstRow="1" firstCol="1" bandRow="1"/>
              <a:tblGrid>
                <a:gridCol w="1247907">
                  <a:extLst>
                    <a:ext uri="{9D8B030D-6E8A-4147-A177-3AD203B41FA5}">
                      <a16:colId xmlns:a16="http://schemas.microsoft.com/office/drawing/2014/main" val="2986807203"/>
                    </a:ext>
                  </a:extLst>
                </a:gridCol>
                <a:gridCol w="2299718">
                  <a:extLst>
                    <a:ext uri="{9D8B030D-6E8A-4147-A177-3AD203B41FA5}">
                      <a16:colId xmlns:a16="http://schemas.microsoft.com/office/drawing/2014/main" val="2495125571"/>
                    </a:ext>
                  </a:extLst>
                </a:gridCol>
                <a:gridCol w="3263877">
                  <a:extLst>
                    <a:ext uri="{9D8B030D-6E8A-4147-A177-3AD203B41FA5}">
                      <a16:colId xmlns:a16="http://schemas.microsoft.com/office/drawing/2014/main" val="2211413163"/>
                    </a:ext>
                  </a:extLst>
                </a:gridCol>
                <a:gridCol w="3026883">
                  <a:extLst>
                    <a:ext uri="{9D8B030D-6E8A-4147-A177-3AD203B41FA5}">
                      <a16:colId xmlns:a16="http://schemas.microsoft.com/office/drawing/2014/main" val="2896280514"/>
                    </a:ext>
                  </a:extLst>
                </a:gridCol>
                <a:gridCol w="2819400">
                  <a:extLst>
                    <a:ext uri="{9D8B030D-6E8A-4147-A177-3AD203B41FA5}">
                      <a16:colId xmlns:a16="http://schemas.microsoft.com/office/drawing/2014/main" val="1230709605"/>
                    </a:ext>
                  </a:extLst>
                </a:gridCol>
                <a:gridCol w="1507476">
                  <a:extLst>
                    <a:ext uri="{9D8B030D-6E8A-4147-A177-3AD203B41FA5}">
                      <a16:colId xmlns:a16="http://schemas.microsoft.com/office/drawing/2014/main" val="2036306691"/>
                    </a:ext>
                  </a:extLst>
                </a:gridCol>
              </a:tblGrid>
              <a:tr h="607665">
                <a:tc>
                  <a:txBody>
                    <a:bodyPr/>
                    <a:lstStyle/>
                    <a:p>
                      <a:pPr marL="0" marR="0" algn="ctr">
                        <a:lnSpc>
                          <a:spcPct val="100000"/>
                        </a:lnSpc>
                        <a:spcBef>
                          <a:spcPts val="0"/>
                        </a:spcBef>
                        <a:spcAft>
                          <a:spcPts val="0"/>
                        </a:spcAft>
                      </a:pPr>
                      <a:r>
                        <a:rPr lang="en-US" sz="1900" b="1">
                          <a:effectLst/>
                          <a:latin typeface="Times New Roman" panose="02020603050405020304" pitchFamily="18" charset="0"/>
                          <a:ea typeface="Times New Roman" panose="02020603050405020304" pitchFamily="18" charset="0"/>
                          <a:cs typeface="Times New Roman" panose="02020603050405020304" pitchFamily="18" charset="0"/>
                        </a:rPr>
                        <a:t>Grade</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900" b="1">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900" b="1">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900" b="1">
                          <a:effectLst/>
                          <a:latin typeface="Times New Roman" panose="02020603050405020304" pitchFamily="18" charset="0"/>
                          <a:ea typeface="Times New Roman" panose="02020603050405020304" pitchFamily="18" charset="0"/>
                          <a:cs typeface="Times New Roman" panose="02020603050405020304" pitchFamily="18" charset="0"/>
                        </a:rPr>
                        <a:t>Hemodynamic Consequences</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92024161"/>
                  </a:ext>
                </a:extLst>
              </a:tr>
              <a:tr h="3072038">
                <a:tc>
                  <a:txBody>
                    <a:bodyPr/>
                    <a:lstStyle/>
                    <a:p>
                      <a:pPr marL="0" marR="0" algn="ctr">
                        <a:lnSpc>
                          <a:spcPct val="100000"/>
                        </a:lnSpc>
                        <a:spcBef>
                          <a:spcPts val="0"/>
                        </a:spcBef>
                        <a:spcAft>
                          <a:spcPts val="0"/>
                        </a:spcAft>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0" marR="0" algn="ctr">
                        <a:lnSpc>
                          <a:spcPct val="100000"/>
                        </a:lnSpc>
                        <a:spcBef>
                          <a:spcPts val="0"/>
                        </a:spcBef>
                        <a:spcAft>
                          <a:spcPts val="0"/>
                        </a:spcAft>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Asymptomatic severe MR</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Severe mitral valve prolapse with loss of coaptation or flail leaflet</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Rheumatic valve changes with leaflet restriction and loss of central coaptation</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Prior IE</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Thickening of leaflets with radiation heart disease</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Central jet MR &gt;40% LA or holosystolic eccentric jet MR</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Vena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contracta</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≥0.7 cm</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volume ≥60 mL</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Regurgitant fraction ≥50%</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ERO ≥0.40 cm</a:t>
                      </a:r>
                      <a:r>
                        <a:rPr lang="en-US" sz="19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Angiographic grade 3+ to  4+</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Moderate or severe LA enlargement</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LV enlargement</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Pulmonary hypertension may be present at rest or with exercise</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C1:</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LVEF &gt;60% and LVESD &lt;40 mm</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C2:</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LVEF ≤60% and/or LVESD ≥40 mm</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None</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extLst>
                  <a:ext uri="{0D108BD9-81ED-4DB2-BD59-A6C34878D82A}">
                    <a16:rowId xmlns:a16="http://schemas.microsoft.com/office/drawing/2014/main" val="3358055019"/>
                  </a:ext>
                </a:extLst>
              </a:tr>
              <a:tr h="3071872">
                <a:tc>
                  <a:txBody>
                    <a:bodyPr/>
                    <a:lstStyle/>
                    <a:p>
                      <a:pPr marL="0" marR="0" algn="ctr">
                        <a:lnSpc>
                          <a:spcPct val="100000"/>
                        </a:lnSpc>
                        <a:spcBef>
                          <a:spcPts val="0"/>
                        </a:spcBef>
                        <a:spcAft>
                          <a:spcPts val="0"/>
                        </a:spcAft>
                      </a:pPr>
                      <a:r>
                        <a:rPr lang="en-US" sz="1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lnSpc>
                          <a:spcPct val="100000"/>
                        </a:lnSpc>
                        <a:spcBef>
                          <a:spcPts val="0"/>
                        </a:spcBef>
                        <a:spcAft>
                          <a:spcPts val="0"/>
                        </a:spcAft>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Symptomatic severe MR</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Severe mitral valve prolapse with loss of coaptation or flail leaflet</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Rheumatic valve changes with leaflet restriction and loss of central coaptation</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Prior IE</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Thickening of leaflets with radiation heart disease</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Central jet MR &gt;40% LA or holosystolic eccentric jet MR</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Vena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contracta</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≥0.7 cm</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volume ≥60 mL</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fraction ≥50%</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ERO ≥0.40 cm</a:t>
                      </a:r>
                      <a:r>
                        <a:rPr lang="en-US" sz="19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Angiographic grade 3+ to 4+</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Moderate or severe LA enlargement</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LV enlargement</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Pulmonary hypertension present</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Decreased exercise tolerance</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Exertional dyspnea</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369469758"/>
                  </a:ext>
                </a:extLst>
              </a:tr>
            </a:tbl>
          </a:graphicData>
        </a:graphic>
      </p:graphicFrame>
      <p:sp>
        <p:nvSpPr>
          <p:cNvPr id="4" name="Title 1">
            <a:extLst>
              <a:ext uri="{FF2B5EF4-FFF2-40B4-BE49-F238E27FC236}">
                <a16:creationId xmlns:a16="http://schemas.microsoft.com/office/drawing/2014/main" id="{6DA4A2E6-6222-40FD-B345-3BB4F19CD11D}"/>
              </a:ext>
            </a:extLst>
          </p:cNvPr>
          <p:cNvSpPr txBox="1">
            <a:spLocks/>
          </p:cNvSpPr>
          <p:nvPr/>
        </p:nvSpPr>
        <p:spPr>
          <a:xfrm>
            <a:off x="2019300" y="210355"/>
            <a:ext cx="10591800" cy="6278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3600" dirty="0">
                <a:latin typeface="Lub Dub Medium" panose="020B0603030403020204" pitchFamily="34" charset="0"/>
              </a:rPr>
              <a:t>Table 17. Stages of Chronic Primary MR</a:t>
            </a:r>
          </a:p>
        </p:txBody>
      </p:sp>
      <p:sp>
        <p:nvSpPr>
          <p:cNvPr id="6" name="TextBox 5">
            <a:extLst>
              <a:ext uri="{FF2B5EF4-FFF2-40B4-BE49-F238E27FC236}">
                <a16:creationId xmlns:a16="http://schemas.microsoft.com/office/drawing/2014/main" id="{1B482465-7DD5-4CD6-BBE6-CBB5EFDD2385}"/>
              </a:ext>
            </a:extLst>
          </p:cNvPr>
          <p:cNvSpPr txBox="1"/>
          <p:nvPr/>
        </p:nvSpPr>
        <p:spPr>
          <a:xfrm>
            <a:off x="4711845" y="790880"/>
            <a:ext cx="5334000" cy="369332"/>
          </a:xfrm>
          <a:prstGeom prst="rect">
            <a:avLst/>
          </a:prstGeom>
          <a:noFill/>
        </p:spPr>
        <p:txBody>
          <a:bodyPr wrap="square" rtlCol="0">
            <a:spAutoFit/>
          </a:bodyPr>
          <a:lstStyle/>
          <a:p>
            <a:pPr algn="ctr"/>
            <a:r>
              <a:rPr lang="en-US" dirty="0">
                <a:latin typeface="Lub Dub Medium" panose="020B0603030403020204" pitchFamily="34" charset="0"/>
              </a:rPr>
              <a:t>Footnote text located on the next slide</a:t>
            </a:r>
          </a:p>
        </p:txBody>
      </p:sp>
    </p:spTree>
    <p:extLst>
      <p:ext uri="{BB962C8B-B14F-4D97-AF65-F5344CB8AC3E}">
        <p14:creationId xmlns:p14="http://schemas.microsoft.com/office/powerpoint/2010/main" val="17864338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AF4A2E-29D3-47B0-A382-9D044D22B2DF}"/>
              </a:ext>
            </a:extLst>
          </p:cNvPr>
          <p:cNvSpPr>
            <a:spLocks noGrp="1"/>
          </p:cNvSpPr>
          <p:nvPr>
            <p:ph type="sldNum" sz="quarter" idx="4"/>
          </p:nvPr>
        </p:nvSpPr>
        <p:spPr/>
        <p:txBody>
          <a:bodyPr/>
          <a:lstStyle/>
          <a:p>
            <a:fld id="{01CD3B2E-BC1C-6C4D-9D91-A67B950EE325}" type="slidenum">
              <a:rPr lang="en-US" smtClean="0"/>
              <a:pPr/>
              <a:t>106</a:t>
            </a:fld>
            <a:endParaRPr lang="en-US" dirty="0"/>
          </a:p>
        </p:txBody>
      </p:sp>
      <p:sp>
        <p:nvSpPr>
          <p:cNvPr id="4" name="TextBox 3">
            <a:extLst>
              <a:ext uri="{FF2B5EF4-FFF2-40B4-BE49-F238E27FC236}">
                <a16:creationId xmlns:a16="http://schemas.microsoft.com/office/drawing/2014/main" id="{A88BEB27-1FA5-4C8C-A3FE-CC39DD286236}"/>
              </a:ext>
            </a:extLst>
          </p:cNvPr>
          <p:cNvSpPr txBox="1"/>
          <p:nvPr/>
        </p:nvSpPr>
        <p:spPr>
          <a:xfrm>
            <a:off x="266700" y="1567066"/>
            <a:ext cx="14097000" cy="6060313"/>
          </a:xfrm>
          <a:prstGeom prst="rect">
            <a:avLst/>
          </a:prstGeom>
          <a:noFill/>
        </p:spPr>
        <p:txBody>
          <a:bodyPr wrap="square">
            <a:spAutoFit/>
          </a:bodyPr>
          <a:lstStyle/>
          <a:p>
            <a:pPr marL="0" marR="0">
              <a:lnSpc>
                <a:spcPct val="200000"/>
              </a:lnSpc>
              <a:spcBef>
                <a:spcPts val="0"/>
              </a:spcBef>
              <a:spcAft>
                <a:spcPts val="0"/>
              </a:spcAf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*Several valve hemodynamic criteria are provided for assessment of MR severity, but not all criteria for each category will be present in each patient. Categorization of MR severity as mild, moderate, or severe depends on data quality and integration of these parameters in conjunction with other clinical evidence.</a:t>
            </a:r>
          </a:p>
        </p:txBody>
      </p:sp>
      <p:sp>
        <p:nvSpPr>
          <p:cNvPr id="3" name="Title 1">
            <a:extLst>
              <a:ext uri="{FF2B5EF4-FFF2-40B4-BE49-F238E27FC236}">
                <a16:creationId xmlns:a16="http://schemas.microsoft.com/office/drawing/2014/main" id="{EA011781-0161-4A1D-BE39-D0BC11E51BEE}"/>
              </a:ext>
            </a:extLst>
          </p:cNvPr>
          <p:cNvSpPr txBox="1">
            <a:spLocks/>
          </p:cNvSpPr>
          <p:nvPr/>
        </p:nvSpPr>
        <p:spPr>
          <a:xfrm>
            <a:off x="2019300" y="763991"/>
            <a:ext cx="10591800" cy="7848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3600" dirty="0">
                <a:latin typeface="Lub Dub Medium" panose="020B0603030403020204" pitchFamily="34" charset="0"/>
              </a:rPr>
              <a:t>Table 17. Stages of Chronic Primary MR</a:t>
            </a:r>
          </a:p>
        </p:txBody>
      </p:sp>
    </p:spTree>
    <p:extLst>
      <p:ext uri="{BB962C8B-B14F-4D97-AF65-F5344CB8AC3E}">
        <p14:creationId xmlns:p14="http://schemas.microsoft.com/office/powerpoint/2010/main" val="32348091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E09148-5B25-4C50-A157-1695F28FC2DD}"/>
              </a:ext>
            </a:extLst>
          </p:cNvPr>
          <p:cNvSpPr>
            <a:spLocks noGrp="1"/>
          </p:cNvSpPr>
          <p:nvPr>
            <p:ph type="ctrTitle"/>
          </p:nvPr>
        </p:nvSpPr>
        <p:spPr>
          <a:xfrm>
            <a:off x="2667000" y="104776"/>
            <a:ext cx="9867900" cy="1038224"/>
          </a:xfrm>
        </p:spPr>
        <p:txBody>
          <a:bodyPr/>
          <a:lstStyle/>
          <a:p>
            <a:r>
              <a:rPr lang="en-US" dirty="0">
                <a:solidFill>
                  <a:srgbClr val="FF0000"/>
                </a:solidFill>
              </a:rPr>
              <a:t>Diagnostic Testing: </a:t>
            </a:r>
            <a:r>
              <a:rPr lang="en-US" dirty="0"/>
              <a:t>Initial Diagnosis of Chronic MR</a:t>
            </a:r>
          </a:p>
        </p:txBody>
      </p:sp>
      <p:sp>
        <p:nvSpPr>
          <p:cNvPr id="3" name="Slide Number Placeholder 2">
            <a:extLst>
              <a:ext uri="{FF2B5EF4-FFF2-40B4-BE49-F238E27FC236}">
                <a16:creationId xmlns:a16="http://schemas.microsoft.com/office/drawing/2014/main" id="{6DC49B97-B4A7-43CD-883D-49F013350E50}"/>
              </a:ext>
            </a:extLst>
          </p:cNvPr>
          <p:cNvSpPr>
            <a:spLocks noGrp="1"/>
          </p:cNvSpPr>
          <p:nvPr>
            <p:ph type="sldNum" sz="quarter" idx="4"/>
          </p:nvPr>
        </p:nvSpPr>
        <p:spPr/>
        <p:txBody>
          <a:bodyPr/>
          <a:lstStyle/>
          <a:p>
            <a:fld id="{01CD3B2E-BC1C-6C4D-9D91-A67B950EE325}" type="slidenum">
              <a:rPr lang="en-US" smtClean="0"/>
              <a:pPr/>
              <a:t>107</a:t>
            </a:fld>
            <a:endParaRPr lang="en-US" dirty="0"/>
          </a:p>
        </p:txBody>
      </p:sp>
      <p:graphicFrame>
        <p:nvGraphicFramePr>
          <p:cNvPr id="5" name="Table 4">
            <a:extLst>
              <a:ext uri="{FF2B5EF4-FFF2-40B4-BE49-F238E27FC236}">
                <a16:creationId xmlns:a16="http://schemas.microsoft.com/office/drawing/2014/main" id="{36202E2F-EEEA-4597-92F4-D7395C89C454}"/>
              </a:ext>
            </a:extLst>
          </p:cNvPr>
          <p:cNvGraphicFramePr>
            <a:graphicFrameLocks noGrp="1"/>
          </p:cNvGraphicFramePr>
          <p:nvPr>
            <p:extLst>
              <p:ext uri="{D42A27DB-BD31-4B8C-83A1-F6EECF244321}">
                <p14:modId xmlns:p14="http://schemas.microsoft.com/office/powerpoint/2010/main" val="3247661382"/>
              </p:ext>
            </p:extLst>
          </p:nvPr>
        </p:nvGraphicFramePr>
        <p:xfrm>
          <a:off x="194469" y="1143000"/>
          <a:ext cx="14241461" cy="6362700"/>
        </p:xfrm>
        <a:graphic>
          <a:graphicData uri="http://schemas.openxmlformats.org/drawingml/2006/table">
            <a:tbl>
              <a:tblPr firstRow="1" firstCol="1" bandRow="1"/>
              <a:tblGrid>
                <a:gridCol w="1424147">
                  <a:extLst>
                    <a:ext uri="{9D8B030D-6E8A-4147-A177-3AD203B41FA5}">
                      <a16:colId xmlns:a16="http://schemas.microsoft.com/office/drawing/2014/main" val="690978765"/>
                    </a:ext>
                  </a:extLst>
                </a:gridCol>
                <a:gridCol w="1409905">
                  <a:extLst>
                    <a:ext uri="{9D8B030D-6E8A-4147-A177-3AD203B41FA5}">
                      <a16:colId xmlns:a16="http://schemas.microsoft.com/office/drawing/2014/main" val="1115418664"/>
                    </a:ext>
                  </a:extLst>
                </a:gridCol>
                <a:gridCol w="11407409">
                  <a:extLst>
                    <a:ext uri="{9D8B030D-6E8A-4147-A177-3AD203B41FA5}">
                      <a16:colId xmlns:a16="http://schemas.microsoft.com/office/drawing/2014/main" val="3879504974"/>
                    </a:ext>
                  </a:extLst>
                </a:gridCol>
              </a:tblGrid>
              <a:tr h="556482">
                <a:tc>
                  <a:txBody>
                    <a:bodyPr/>
                    <a:lstStyle/>
                    <a:p>
                      <a:pPr marL="0" marR="0" algn="ctr">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COR</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LOE</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Recommendations</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2614234"/>
                  </a:ext>
                </a:extLst>
              </a:tr>
              <a:tr h="1418184">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1</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B-NR</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l">
                        <a:lnSpc>
                          <a:spcPct val="150000"/>
                        </a:lnSpc>
                        <a:spcBef>
                          <a:spcPts val="0"/>
                        </a:spcBef>
                        <a:spcAft>
                          <a:spcPts val="0"/>
                        </a:spcAft>
                        <a:buFont typeface="+mj-lt"/>
                        <a:buAutoNum type="arabicPeriod"/>
                      </a:pPr>
                      <a:r>
                        <a:rPr lang="en-US" sz="2200" b="1" dirty="0">
                          <a:solidFill>
                            <a:srgbClr val="000000"/>
                          </a:solidFill>
                          <a:effectLst/>
                          <a:latin typeface="Times New Roman" panose="02020603050405020304" pitchFamily="18" charset="0"/>
                          <a:ea typeface="Calibri" panose="020F0502020204030204" pitchFamily="34" charset="0"/>
                        </a:rPr>
                        <a:t>In patients with known or suspected primary MR, TTE is indicated for baseline evaluation of LV size and function, RV function, LA size, pulmonary artery pressure, and the mechanism and severity of primary MR (Stages A to 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9510573"/>
                  </a:ext>
                </a:extLst>
              </a:tr>
              <a:tr h="1418184">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1</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C-EO</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l">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2.  In patients with primary MR, when TTE provides insufficient or discordant information, TEE is indicated for evaluation of the severity of MR, mechanism of MR, and status of LV function (Stages B to 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0479054"/>
                  </a:ext>
                </a:extLst>
              </a:tr>
              <a:tr h="1418184">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1</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B-NR</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3.  In patients with primary MR, CMR is indicated to assess LV and RV volumes and function and may help with assessing MR severity when there is a discrepancy between the findings on clinical assessment and  echocardiography.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9225502"/>
                  </a:ext>
                </a:extLst>
              </a:tr>
              <a:tr h="1337732">
                <a:tc>
                  <a:txBody>
                    <a:bodyPr/>
                    <a:lstStyle/>
                    <a:p>
                      <a:pPr marL="0" marR="0" algn="ctr">
                        <a:lnSpc>
                          <a:spcPct val="20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1</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B-NR</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4. In patients with severe primary MR undergoing mitral intervention, intraoperative TEE is indicated to establish the anatomic basis for primary MR (Stages C and D) and to guide repair.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4086015"/>
                  </a:ext>
                </a:extLst>
              </a:tr>
            </a:tbl>
          </a:graphicData>
        </a:graphic>
      </p:graphicFrame>
    </p:spTree>
    <p:extLst>
      <p:ext uri="{BB962C8B-B14F-4D97-AF65-F5344CB8AC3E}">
        <p14:creationId xmlns:p14="http://schemas.microsoft.com/office/powerpoint/2010/main" val="153250318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5D031A-6120-4780-B64C-B05FFB16D6BC}"/>
              </a:ext>
            </a:extLst>
          </p:cNvPr>
          <p:cNvSpPr>
            <a:spLocks noGrp="1"/>
          </p:cNvSpPr>
          <p:nvPr>
            <p:ph type="ctrTitle"/>
          </p:nvPr>
        </p:nvSpPr>
        <p:spPr>
          <a:xfrm>
            <a:off x="2019300" y="577244"/>
            <a:ext cx="10591800" cy="1175355"/>
          </a:xfrm>
        </p:spPr>
        <p:txBody>
          <a:bodyPr/>
          <a:lstStyle/>
          <a:p>
            <a:r>
              <a:rPr lang="en-US" sz="3600" dirty="0"/>
              <a:t>Diagnostic Testing: Changing Signs or Symptoms in Patients With Primary MR</a:t>
            </a:r>
          </a:p>
        </p:txBody>
      </p:sp>
      <p:sp>
        <p:nvSpPr>
          <p:cNvPr id="3" name="Slide Number Placeholder 2">
            <a:extLst>
              <a:ext uri="{FF2B5EF4-FFF2-40B4-BE49-F238E27FC236}">
                <a16:creationId xmlns:a16="http://schemas.microsoft.com/office/drawing/2014/main" id="{F30575E9-6DB3-494A-9351-63C1E44568B5}"/>
              </a:ext>
            </a:extLst>
          </p:cNvPr>
          <p:cNvSpPr>
            <a:spLocks noGrp="1"/>
          </p:cNvSpPr>
          <p:nvPr>
            <p:ph type="sldNum" sz="quarter" idx="4"/>
          </p:nvPr>
        </p:nvSpPr>
        <p:spPr/>
        <p:txBody>
          <a:bodyPr/>
          <a:lstStyle/>
          <a:p>
            <a:fld id="{01CD3B2E-BC1C-6C4D-9D91-A67B950EE325}" type="slidenum">
              <a:rPr lang="en-US" smtClean="0"/>
              <a:pPr/>
              <a:t>108</a:t>
            </a:fld>
            <a:endParaRPr lang="en-US" dirty="0"/>
          </a:p>
        </p:txBody>
      </p:sp>
      <p:graphicFrame>
        <p:nvGraphicFramePr>
          <p:cNvPr id="5" name="Table 4">
            <a:extLst>
              <a:ext uri="{FF2B5EF4-FFF2-40B4-BE49-F238E27FC236}">
                <a16:creationId xmlns:a16="http://schemas.microsoft.com/office/drawing/2014/main" id="{BD420A1D-3CB7-418D-81E5-B25FE12FA3FE}"/>
              </a:ext>
            </a:extLst>
          </p:cNvPr>
          <p:cNvGraphicFramePr>
            <a:graphicFrameLocks noGrp="1"/>
          </p:cNvGraphicFramePr>
          <p:nvPr>
            <p:extLst>
              <p:ext uri="{D42A27DB-BD31-4B8C-83A1-F6EECF244321}">
                <p14:modId xmlns:p14="http://schemas.microsoft.com/office/powerpoint/2010/main" val="709471607"/>
              </p:ext>
            </p:extLst>
          </p:nvPr>
        </p:nvGraphicFramePr>
        <p:xfrm>
          <a:off x="533400" y="2209800"/>
          <a:ext cx="13716000" cy="5257800"/>
        </p:xfrm>
        <a:graphic>
          <a:graphicData uri="http://schemas.openxmlformats.org/drawingml/2006/table">
            <a:tbl>
              <a:tblPr firstRow="1" firstCol="1" bandRow="1"/>
              <a:tblGrid>
                <a:gridCol w="1371601">
                  <a:extLst>
                    <a:ext uri="{9D8B030D-6E8A-4147-A177-3AD203B41FA5}">
                      <a16:colId xmlns:a16="http://schemas.microsoft.com/office/drawing/2014/main" val="2421066769"/>
                    </a:ext>
                  </a:extLst>
                </a:gridCol>
                <a:gridCol w="1600199">
                  <a:extLst>
                    <a:ext uri="{9D8B030D-6E8A-4147-A177-3AD203B41FA5}">
                      <a16:colId xmlns:a16="http://schemas.microsoft.com/office/drawing/2014/main" val="941023792"/>
                    </a:ext>
                  </a:extLst>
                </a:gridCol>
                <a:gridCol w="10744200">
                  <a:extLst>
                    <a:ext uri="{9D8B030D-6E8A-4147-A177-3AD203B41FA5}">
                      <a16:colId xmlns:a16="http://schemas.microsoft.com/office/drawing/2014/main" val="2117046507"/>
                    </a:ext>
                  </a:extLst>
                </a:gridCol>
              </a:tblGrid>
              <a:tr h="1523709">
                <a:tc>
                  <a:txBody>
                    <a:bodyPr/>
                    <a:lstStyle/>
                    <a:p>
                      <a:pPr marL="0" marR="0" algn="ctr">
                        <a:lnSpc>
                          <a:spcPct val="200000"/>
                        </a:lnSpc>
                        <a:spcBef>
                          <a:spcPts val="0"/>
                        </a:spcBef>
                        <a:spcAft>
                          <a:spcPts val="0"/>
                        </a:spcAft>
                      </a:pPr>
                      <a:r>
                        <a:rPr lang="en-US" sz="4000" b="1">
                          <a:effectLst/>
                          <a:latin typeface="Times New Roman" panose="02020603050405020304" pitchFamily="18" charset="0"/>
                          <a:ea typeface="Times New Roman" panose="02020603050405020304" pitchFamily="18" charset="0"/>
                        </a:rPr>
                        <a:t>COR</a:t>
                      </a:r>
                      <a:endParaRPr lang="en-US" sz="4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4000" b="1">
                          <a:effectLst/>
                          <a:latin typeface="Times New Roman" panose="02020603050405020304" pitchFamily="18" charset="0"/>
                          <a:ea typeface="Times New Roman" panose="02020603050405020304" pitchFamily="18" charset="0"/>
                        </a:rPr>
                        <a:t>LOE</a:t>
                      </a:r>
                      <a:endParaRPr lang="en-US" sz="4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4000" b="1" dirty="0">
                          <a:effectLst/>
                          <a:latin typeface="Times New Roman" panose="02020603050405020304" pitchFamily="18" charset="0"/>
                          <a:ea typeface="Times New Roman" panose="02020603050405020304" pitchFamily="18" charset="0"/>
                        </a:rPr>
                        <a:t>Recommendation</a:t>
                      </a:r>
                      <a:endParaRPr lang="en-US" sz="4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1985691"/>
                  </a:ext>
                </a:extLst>
              </a:tr>
              <a:tr h="3734091">
                <a:tc>
                  <a:txBody>
                    <a:bodyPr/>
                    <a:lstStyle/>
                    <a:p>
                      <a:pPr marL="0" marR="0" algn="ctr">
                        <a:lnSpc>
                          <a:spcPct val="200000"/>
                        </a:lnSpc>
                        <a:spcBef>
                          <a:spcPts val="0"/>
                        </a:spcBef>
                        <a:spcAft>
                          <a:spcPts val="0"/>
                        </a:spcAft>
                      </a:pPr>
                      <a:r>
                        <a:rPr lang="en-US" sz="4000" b="1">
                          <a:solidFill>
                            <a:srgbClr val="000000"/>
                          </a:solidFill>
                          <a:effectLst/>
                          <a:latin typeface="Times New Roman" panose="02020603050405020304" pitchFamily="18" charset="0"/>
                          <a:ea typeface="Times New Roman" panose="02020603050405020304" pitchFamily="18" charset="0"/>
                        </a:rPr>
                        <a:t>1</a:t>
                      </a:r>
                      <a:endParaRPr lang="en-US" sz="4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4000" b="1">
                          <a:solidFill>
                            <a:srgbClr val="000000"/>
                          </a:solidFill>
                          <a:effectLst/>
                          <a:latin typeface="Times New Roman" panose="02020603050405020304" pitchFamily="18" charset="0"/>
                          <a:ea typeface="Times New Roman" panose="02020603050405020304" pitchFamily="18" charset="0"/>
                        </a:rPr>
                        <a:t>B-NR</a:t>
                      </a:r>
                      <a:endParaRPr lang="en-US" sz="4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just">
                        <a:lnSpc>
                          <a:spcPct val="150000"/>
                        </a:lnSpc>
                        <a:spcBef>
                          <a:spcPts val="0"/>
                        </a:spcBef>
                        <a:spcAft>
                          <a:spcPts val="0"/>
                        </a:spcAft>
                        <a:buFont typeface="+mj-lt"/>
                        <a:buAutoNum type="arabicPeriod"/>
                      </a:pPr>
                      <a:r>
                        <a:rPr lang="en-US" sz="4000" b="1" dirty="0">
                          <a:solidFill>
                            <a:srgbClr val="000000"/>
                          </a:solidFill>
                          <a:effectLst/>
                          <a:latin typeface="Times New Roman" panose="02020603050405020304" pitchFamily="18" charset="0"/>
                          <a:ea typeface="Calibri" panose="020F0502020204030204" pitchFamily="34" charset="0"/>
                        </a:rPr>
                        <a:t> In patients with primary MR (Stages B to D)   and new-onset or changing symptoms, TTE is indicated to evaluate the mitral valve apparatus and LV function.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1278674"/>
                  </a:ext>
                </a:extLst>
              </a:tr>
            </a:tbl>
          </a:graphicData>
        </a:graphic>
      </p:graphicFrame>
    </p:spTree>
    <p:extLst>
      <p:ext uri="{BB962C8B-B14F-4D97-AF65-F5344CB8AC3E}">
        <p14:creationId xmlns:p14="http://schemas.microsoft.com/office/powerpoint/2010/main" val="46830299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C29C2-D9CF-4F8C-9631-DC87E46D55E0}"/>
              </a:ext>
            </a:extLst>
          </p:cNvPr>
          <p:cNvSpPr>
            <a:spLocks noGrp="1"/>
          </p:cNvSpPr>
          <p:nvPr>
            <p:ph type="ctrTitle"/>
          </p:nvPr>
        </p:nvSpPr>
        <p:spPr>
          <a:xfrm>
            <a:off x="1981200" y="322433"/>
            <a:ext cx="10591799" cy="1125368"/>
          </a:xfrm>
        </p:spPr>
        <p:txBody>
          <a:bodyPr/>
          <a:lstStyle/>
          <a:p>
            <a:r>
              <a:rPr lang="en-US" dirty="0"/>
              <a:t>Routine Follow-Up for Patients with Chronic Primary MR</a:t>
            </a:r>
          </a:p>
        </p:txBody>
      </p:sp>
      <p:sp>
        <p:nvSpPr>
          <p:cNvPr id="3" name="Slide Number Placeholder 2">
            <a:extLst>
              <a:ext uri="{FF2B5EF4-FFF2-40B4-BE49-F238E27FC236}">
                <a16:creationId xmlns:a16="http://schemas.microsoft.com/office/drawing/2014/main" id="{CFEE44F4-4B15-420B-B141-655CAA96642A}"/>
              </a:ext>
            </a:extLst>
          </p:cNvPr>
          <p:cNvSpPr>
            <a:spLocks noGrp="1"/>
          </p:cNvSpPr>
          <p:nvPr>
            <p:ph type="sldNum" sz="quarter" idx="4"/>
          </p:nvPr>
        </p:nvSpPr>
        <p:spPr/>
        <p:txBody>
          <a:bodyPr/>
          <a:lstStyle/>
          <a:p>
            <a:fld id="{01CD3B2E-BC1C-6C4D-9D91-A67B950EE325}" type="slidenum">
              <a:rPr lang="en-US" smtClean="0"/>
              <a:pPr/>
              <a:t>109</a:t>
            </a:fld>
            <a:endParaRPr lang="en-US" dirty="0"/>
          </a:p>
        </p:txBody>
      </p:sp>
      <p:graphicFrame>
        <p:nvGraphicFramePr>
          <p:cNvPr id="4" name="Table 3">
            <a:extLst>
              <a:ext uri="{FF2B5EF4-FFF2-40B4-BE49-F238E27FC236}">
                <a16:creationId xmlns:a16="http://schemas.microsoft.com/office/drawing/2014/main" id="{791FB4AB-F94F-4CCF-A096-9355EDEB0748}"/>
              </a:ext>
            </a:extLst>
          </p:cNvPr>
          <p:cNvGraphicFramePr>
            <a:graphicFrameLocks noGrp="1"/>
          </p:cNvGraphicFramePr>
          <p:nvPr>
            <p:extLst>
              <p:ext uri="{D42A27DB-BD31-4B8C-83A1-F6EECF244321}">
                <p14:modId xmlns:p14="http://schemas.microsoft.com/office/powerpoint/2010/main" val="3386643637"/>
              </p:ext>
            </p:extLst>
          </p:nvPr>
        </p:nvGraphicFramePr>
        <p:xfrm>
          <a:off x="194468" y="1600200"/>
          <a:ext cx="14165261" cy="5881623"/>
        </p:xfrm>
        <a:graphic>
          <a:graphicData uri="http://schemas.openxmlformats.org/drawingml/2006/table">
            <a:tbl>
              <a:tblPr firstRow="1" firstCol="1" bandRow="1"/>
              <a:tblGrid>
                <a:gridCol w="1416527">
                  <a:extLst>
                    <a:ext uri="{9D8B030D-6E8A-4147-A177-3AD203B41FA5}">
                      <a16:colId xmlns:a16="http://schemas.microsoft.com/office/drawing/2014/main" val="1907936848"/>
                    </a:ext>
                  </a:extLst>
                </a:gridCol>
                <a:gridCol w="1402361">
                  <a:extLst>
                    <a:ext uri="{9D8B030D-6E8A-4147-A177-3AD203B41FA5}">
                      <a16:colId xmlns:a16="http://schemas.microsoft.com/office/drawing/2014/main" val="1496157712"/>
                    </a:ext>
                  </a:extLst>
                </a:gridCol>
                <a:gridCol w="11346373">
                  <a:extLst>
                    <a:ext uri="{9D8B030D-6E8A-4147-A177-3AD203B41FA5}">
                      <a16:colId xmlns:a16="http://schemas.microsoft.com/office/drawing/2014/main" val="1521902165"/>
                    </a:ext>
                  </a:extLst>
                </a:gridCol>
              </a:tblGrid>
              <a:tr h="914399">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COR</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LOE</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Recommendations</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6695582"/>
                  </a:ext>
                </a:extLst>
              </a:tr>
              <a:tr h="2285048">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B-NR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just">
                        <a:lnSpc>
                          <a:spcPct val="150000"/>
                        </a:lnSpc>
                        <a:spcBef>
                          <a:spcPts val="0"/>
                        </a:spcBef>
                        <a:spcAft>
                          <a:spcPts val="0"/>
                        </a:spcAft>
                        <a:buFont typeface="+mj-lt"/>
                        <a:buAutoNum type="arabicPeriod"/>
                      </a:pPr>
                      <a:r>
                        <a:rPr lang="en-US" sz="2800" b="1" dirty="0">
                          <a:solidFill>
                            <a:srgbClr val="000000"/>
                          </a:solidFill>
                          <a:effectLst/>
                          <a:latin typeface="Times New Roman" panose="02020603050405020304" pitchFamily="18" charset="0"/>
                          <a:ea typeface="Calibri" panose="020F0502020204030204" pitchFamily="34" charset="0"/>
                        </a:rPr>
                        <a:t>For asymptomatic patients with severe primary MR (Stages B and C1), TTE is indicated every 6 to 12 months for surveillance of LV function (estimated by LVEF, LVEDD, and LVESD) and assessment of pulmonary artery pressure.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9407242"/>
                  </a:ext>
                </a:extLst>
              </a:tr>
              <a:tr h="2285048">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2b</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B-NR</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2. In asymptomatic patients with severe primary MR (Stages B and C1), use of serum biomarkers and novel measurements of LV function, such as global longitudinal strain, may be considered as an adjunct to guide timing of intervention.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7766956"/>
                  </a:ext>
                </a:extLst>
              </a:tr>
            </a:tbl>
          </a:graphicData>
        </a:graphic>
      </p:graphicFrame>
    </p:spTree>
    <p:extLst>
      <p:ext uri="{BB962C8B-B14F-4D97-AF65-F5344CB8AC3E}">
        <p14:creationId xmlns:p14="http://schemas.microsoft.com/office/powerpoint/2010/main" val="372394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0C6C47-E8BE-4B1E-AC6B-73485F5C4778}"/>
              </a:ext>
            </a:extLst>
          </p:cNvPr>
          <p:cNvSpPr>
            <a:spLocks noGrp="1"/>
          </p:cNvSpPr>
          <p:nvPr>
            <p:ph type="body" sz="quarter" idx="10"/>
          </p:nvPr>
        </p:nvSpPr>
        <p:spPr>
          <a:xfrm>
            <a:off x="232569" y="1868337"/>
            <a:ext cx="14237493" cy="5638800"/>
          </a:xfrm>
        </p:spPr>
        <p:txBody>
          <a:bodyPr/>
          <a:lstStyle/>
          <a:p>
            <a:pPr marL="463550" indent="-463550">
              <a:buNone/>
            </a:pPr>
            <a:r>
              <a:rPr lang="en-US" sz="3400" dirty="0"/>
              <a:t>6. Indications for transcatheter aortic valve implantation are expanding as a result of multiple randomized trials of transcatheter aortic valve implantation </a:t>
            </a:r>
            <a:r>
              <a:rPr lang="en-US" sz="3400" strike="sngStrike" dirty="0"/>
              <a:t>atrio</a:t>
            </a:r>
            <a:r>
              <a:rPr lang="en-US" sz="3400" dirty="0"/>
              <a:t> versus surgical aortic valve replacement.  The choice of type of intervention for a patient with severe aortic stenosis should be a shared decision-making process that considers the lifetime risks and benefits associated with type of valve (mechanical versus bioprosthetic) and type of approach (transcatheter versus surgical).</a:t>
            </a:r>
          </a:p>
        </p:txBody>
      </p:sp>
      <p:sp>
        <p:nvSpPr>
          <p:cNvPr id="5" name="Slide Number Placeholder 4">
            <a:extLst>
              <a:ext uri="{FF2B5EF4-FFF2-40B4-BE49-F238E27FC236}">
                <a16:creationId xmlns:a16="http://schemas.microsoft.com/office/drawing/2014/main" id="{FD3234A8-7F7F-4055-BB02-364ACC52704E}"/>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11</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4" name="Subtitle 2">
            <a:extLst>
              <a:ext uri="{FF2B5EF4-FFF2-40B4-BE49-F238E27FC236}">
                <a16:creationId xmlns:a16="http://schemas.microsoft.com/office/drawing/2014/main" id="{9B99CCE5-94F3-4F3F-8BBC-3B8978067079}"/>
              </a:ext>
            </a:extLst>
          </p:cNvPr>
          <p:cNvSpPr txBox="1">
            <a:spLocks/>
          </p:cNvSpPr>
          <p:nvPr/>
        </p:nvSpPr>
        <p:spPr>
          <a:xfrm>
            <a:off x="2245915" y="715812"/>
            <a:ext cx="10210800" cy="10301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600" b="0" i="0" kern="1200" spc="0">
                <a:solidFill>
                  <a:schemeClr val="tx1"/>
                </a:solidFill>
                <a:latin typeface="Lub Dub Medium" panose="020B06030304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black"/>
                </a:solidFill>
                <a:effectLst/>
                <a:uLnTx/>
                <a:uFillTx/>
                <a:latin typeface="Lub Dub Medium" panose="020B0603030403020204" pitchFamily="34" charset="77"/>
                <a:ea typeface="+mn-ea"/>
                <a:cs typeface="+mn-cs"/>
              </a:rPr>
              <a:t>Top 10 Take Home Messages </a:t>
            </a:r>
          </a:p>
        </p:txBody>
      </p:sp>
    </p:spTree>
    <p:extLst>
      <p:ext uri="{BB962C8B-B14F-4D97-AF65-F5344CB8AC3E}">
        <p14:creationId xmlns:p14="http://schemas.microsoft.com/office/powerpoint/2010/main" val="233314663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00D25-B00E-46FA-B321-5146C8B1D7E1}"/>
              </a:ext>
            </a:extLst>
          </p:cNvPr>
          <p:cNvSpPr>
            <a:spLocks noGrp="1"/>
          </p:cNvSpPr>
          <p:nvPr>
            <p:ph type="ctrTitle"/>
          </p:nvPr>
        </p:nvSpPr>
        <p:spPr>
          <a:xfrm>
            <a:off x="3084115" y="269809"/>
            <a:ext cx="8462169" cy="1136782"/>
          </a:xfrm>
        </p:spPr>
        <p:txBody>
          <a:bodyPr/>
          <a:lstStyle/>
          <a:p>
            <a:r>
              <a:rPr lang="en-US" sz="3600" dirty="0"/>
              <a:t>Exercise Testing </a:t>
            </a:r>
            <a:r>
              <a:rPr lang="en-US" sz="3600" dirty="0">
                <a:solidFill>
                  <a:srgbClr val="FF0000"/>
                </a:solidFill>
              </a:rPr>
              <a:t>for</a:t>
            </a:r>
            <a:r>
              <a:rPr lang="en-US" sz="3600" dirty="0"/>
              <a:t> Patients with Chronic Primary MR </a:t>
            </a:r>
          </a:p>
        </p:txBody>
      </p:sp>
      <p:sp>
        <p:nvSpPr>
          <p:cNvPr id="3" name="Slide Number Placeholder 2">
            <a:extLst>
              <a:ext uri="{FF2B5EF4-FFF2-40B4-BE49-F238E27FC236}">
                <a16:creationId xmlns:a16="http://schemas.microsoft.com/office/drawing/2014/main" id="{36658E8C-7D33-4447-B8C2-AB306405FE84}"/>
              </a:ext>
            </a:extLst>
          </p:cNvPr>
          <p:cNvSpPr>
            <a:spLocks noGrp="1"/>
          </p:cNvSpPr>
          <p:nvPr>
            <p:ph type="sldNum" sz="quarter" idx="4"/>
          </p:nvPr>
        </p:nvSpPr>
        <p:spPr/>
        <p:txBody>
          <a:bodyPr/>
          <a:lstStyle/>
          <a:p>
            <a:fld id="{01CD3B2E-BC1C-6C4D-9D91-A67B950EE325}" type="slidenum">
              <a:rPr lang="en-US" smtClean="0"/>
              <a:pPr/>
              <a:t>110</a:t>
            </a:fld>
            <a:endParaRPr lang="en-US" dirty="0"/>
          </a:p>
        </p:txBody>
      </p:sp>
      <p:graphicFrame>
        <p:nvGraphicFramePr>
          <p:cNvPr id="4" name="Table 3">
            <a:extLst>
              <a:ext uri="{FF2B5EF4-FFF2-40B4-BE49-F238E27FC236}">
                <a16:creationId xmlns:a16="http://schemas.microsoft.com/office/drawing/2014/main" id="{54C51198-9909-47D8-9EBD-CDF22429627F}"/>
              </a:ext>
            </a:extLst>
          </p:cNvPr>
          <p:cNvGraphicFramePr>
            <a:graphicFrameLocks noGrp="1"/>
          </p:cNvGraphicFramePr>
          <p:nvPr>
            <p:extLst>
              <p:ext uri="{D42A27DB-BD31-4B8C-83A1-F6EECF244321}">
                <p14:modId xmlns:p14="http://schemas.microsoft.com/office/powerpoint/2010/main" val="58182056"/>
              </p:ext>
            </p:extLst>
          </p:nvPr>
        </p:nvGraphicFramePr>
        <p:xfrm>
          <a:off x="381000" y="1600200"/>
          <a:ext cx="13868400" cy="5791200"/>
        </p:xfrm>
        <a:graphic>
          <a:graphicData uri="http://schemas.openxmlformats.org/drawingml/2006/table">
            <a:tbl>
              <a:tblPr firstRow="1" firstCol="1" bandRow="1"/>
              <a:tblGrid>
                <a:gridCol w="1386841">
                  <a:extLst>
                    <a:ext uri="{9D8B030D-6E8A-4147-A177-3AD203B41FA5}">
                      <a16:colId xmlns:a16="http://schemas.microsoft.com/office/drawing/2014/main" val="1428137358"/>
                    </a:ext>
                  </a:extLst>
                </a:gridCol>
                <a:gridCol w="1372971">
                  <a:extLst>
                    <a:ext uri="{9D8B030D-6E8A-4147-A177-3AD203B41FA5}">
                      <a16:colId xmlns:a16="http://schemas.microsoft.com/office/drawing/2014/main" val="1866685858"/>
                    </a:ext>
                  </a:extLst>
                </a:gridCol>
                <a:gridCol w="11108588">
                  <a:extLst>
                    <a:ext uri="{9D8B030D-6E8A-4147-A177-3AD203B41FA5}">
                      <a16:colId xmlns:a16="http://schemas.microsoft.com/office/drawing/2014/main" val="4035998063"/>
                    </a:ext>
                  </a:extLst>
                </a:gridCol>
              </a:tblGrid>
              <a:tr h="1527124">
                <a:tc>
                  <a:txBody>
                    <a:bodyPr/>
                    <a:lstStyle/>
                    <a:p>
                      <a:pPr marL="0" marR="0" algn="ctr">
                        <a:lnSpc>
                          <a:spcPct val="200000"/>
                        </a:lnSpc>
                        <a:spcBef>
                          <a:spcPts val="0"/>
                        </a:spcBef>
                        <a:spcAft>
                          <a:spcPts val="0"/>
                        </a:spcAft>
                      </a:pPr>
                      <a:r>
                        <a:rPr lang="en-US" sz="3600" b="1">
                          <a:effectLst/>
                          <a:latin typeface="Times New Roman" panose="02020603050405020304" pitchFamily="18" charset="0"/>
                          <a:ea typeface="Times New Roman" panose="02020603050405020304" pitchFamily="18" charset="0"/>
                        </a:rPr>
                        <a:t>COR</a:t>
                      </a:r>
                      <a:endParaRPr lang="en-US"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600" b="1" dirty="0">
                          <a:effectLst/>
                          <a:latin typeface="Times New Roman" panose="02020603050405020304" pitchFamily="18" charset="0"/>
                          <a:ea typeface="Times New Roman" panose="02020603050405020304" pitchFamily="18" charset="0"/>
                        </a:rPr>
                        <a:t>LOE</a:t>
                      </a:r>
                      <a:endParaRPr lang="en-US" sz="3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600" b="1" dirty="0">
                          <a:effectLst/>
                          <a:latin typeface="Times New Roman" panose="02020603050405020304" pitchFamily="18" charset="0"/>
                          <a:ea typeface="Times New Roman" panose="02020603050405020304" pitchFamily="18" charset="0"/>
                        </a:rPr>
                        <a:t>Recommendation</a:t>
                      </a:r>
                      <a:endParaRPr lang="en-US" sz="3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7885954"/>
                  </a:ext>
                </a:extLst>
              </a:tr>
              <a:tr h="4264076">
                <a:tc>
                  <a:txBody>
                    <a:bodyPr/>
                    <a:lstStyle/>
                    <a:p>
                      <a:pPr marL="0" marR="0" algn="ctr">
                        <a:lnSpc>
                          <a:spcPct val="200000"/>
                        </a:lnSpc>
                        <a:spcBef>
                          <a:spcPts val="0"/>
                        </a:spcBef>
                        <a:spcAft>
                          <a:spcPts val="0"/>
                        </a:spcAft>
                      </a:pPr>
                      <a:r>
                        <a:rPr lang="en-US" sz="3600" b="1">
                          <a:solidFill>
                            <a:srgbClr val="000000"/>
                          </a:solidFill>
                          <a:effectLst/>
                          <a:latin typeface="Times New Roman" panose="02020603050405020304" pitchFamily="18" charset="0"/>
                          <a:ea typeface="Times New Roman" panose="02020603050405020304" pitchFamily="18" charset="0"/>
                        </a:rPr>
                        <a:t>2a</a:t>
                      </a:r>
                      <a:endParaRPr lang="en-US" sz="3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3600" b="1">
                          <a:solidFill>
                            <a:srgbClr val="000000"/>
                          </a:solidFill>
                          <a:effectLst/>
                          <a:latin typeface="Times New Roman" panose="02020603050405020304" pitchFamily="18" charset="0"/>
                          <a:ea typeface="Times New Roman" panose="02020603050405020304" pitchFamily="18" charset="0"/>
                        </a:rPr>
                        <a:t>B-NR</a:t>
                      </a:r>
                      <a:endParaRPr lang="en-US" sz="3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66738" marR="0" lvl="0" indent="-566738" algn="just">
                        <a:lnSpc>
                          <a:spcPct val="150000"/>
                        </a:lnSpc>
                        <a:spcBef>
                          <a:spcPts val="0"/>
                        </a:spcBef>
                        <a:spcAft>
                          <a:spcPts val="0"/>
                        </a:spcAft>
                        <a:buFont typeface="+mj-lt"/>
                        <a:buAutoNum type="arabicPeriod"/>
                      </a:pPr>
                      <a:r>
                        <a:rPr lang="en-US" sz="3600" b="1" dirty="0">
                          <a:solidFill>
                            <a:srgbClr val="000000"/>
                          </a:solidFill>
                          <a:effectLst/>
                          <a:latin typeface="Times New Roman" panose="02020603050405020304" pitchFamily="18" charset="0"/>
                          <a:ea typeface="Calibri" panose="020F0502020204030204" pitchFamily="34" charset="0"/>
                        </a:rPr>
                        <a:t>In patients with primary MR (Stages B and C) and symptoms that might be attributable to MR, hemodynamic exercise testing using Doppler echocardiography or cardiac catheterization or cardiopulmonary exercise testing is reasonable.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5732871"/>
                  </a:ext>
                </a:extLst>
              </a:tr>
            </a:tbl>
          </a:graphicData>
        </a:graphic>
      </p:graphicFrame>
    </p:spTree>
    <p:extLst>
      <p:ext uri="{BB962C8B-B14F-4D97-AF65-F5344CB8AC3E}">
        <p14:creationId xmlns:p14="http://schemas.microsoft.com/office/powerpoint/2010/main" val="414184649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59DDD-FBA6-429E-8815-D36FD5F93AE0}"/>
              </a:ext>
            </a:extLst>
          </p:cNvPr>
          <p:cNvSpPr>
            <a:spLocks noGrp="1"/>
          </p:cNvSpPr>
          <p:nvPr>
            <p:ph type="ctrTitle"/>
          </p:nvPr>
        </p:nvSpPr>
        <p:spPr>
          <a:xfrm>
            <a:off x="3124200" y="198059"/>
            <a:ext cx="8381999" cy="1084432"/>
          </a:xfrm>
        </p:spPr>
        <p:txBody>
          <a:bodyPr/>
          <a:lstStyle/>
          <a:p>
            <a:r>
              <a:rPr lang="en-US" dirty="0"/>
              <a:t>Medical Therapy </a:t>
            </a:r>
            <a:r>
              <a:rPr lang="en-US" dirty="0">
                <a:solidFill>
                  <a:srgbClr val="FF0000"/>
                </a:solidFill>
              </a:rPr>
              <a:t>for</a:t>
            </a:r>
            <a:r>
              <a:rPr lang="en-US" dirty="0"/>
              <a:t> Patients with Chronic Primary MR</a:t>
            </a:r>
          </a:p>
        </p:txBody>
      </p:sp>
      <p:sp>
        <p:nvSpPr>
          <p:cNvPr id="3" name="Slide Number Placeholder 2">
            <a:extLst>
              <a:ext uri="{FF2B5EF4-FFF2-40B4-BE49-F238E27FC236}">
                <a16:creationId xmlns:a16="http://schemas.microsoft.com/office/drawing/2014/main" id="{D12A7B2E-FD61-4EAD-B02B-5402C5F627D6}"/>
              </a:ext>
            </a:extLst>
          </p:cNvPr>
          <p:cNvSpPr>
            <a:spLocks noGrp="1"/>
          </p:cNvSpPr>
          <p:nvPr>
            <p:ph type="sldNum" sz="quarter" idx="4"/>
          </p:nvPr>
        </p:nvSpPr>
        <p:spPr/>
        <p:txBody>
          <a:bodyPr/>
          <a:lstStyle/>
          <a:p>
            <a:fld id="{01CD3B2E-BC1C-6C4D-9D91-A67B950EE325}" type="slidenum">
              <a:rPr lang="en-US" smtClean="0"/>
              <a:pPr/>
              <a:t>111</a:t>
            </a:fld>
            <a:endParaRPr lang="en-US" dirty="0"/>
          </a:p>
        </p:txBody>
      </p:sp>
      <p:graphicFrame>
        <p:nvGraphicFramePr>
          <p:cNvPr id="4" name="Table 3">
            <a:extLst>
              <a:ext uri="{FF2B5EF4-FFF2-40B4-BE49-F238E27FC236}">
                <a16:creationId xmlns:a16="http://schemas.microsoft.com/office/drawing/2014/main" id="{71F0C30F-E861-4B0A-A16E-0843CA4C428D}"/>
              </a:ext>
            </a:extLst>
          </p:cNvPr>
          <p:cNvGraphicFramePr>
            <a:graphicFrameLocks noGrp="1"/>
          </p:cNvGraphicFramePr>
          <p:nvPr>
            <p:extLst>
              <p:ext uri="{D42A27DB-BD31-4B8C-83A1-F6EECF244321}">
                <p14:modId xmlns:p14="http://schemas.microsoft.com/office/powerpoint/2010/main" val="1245275939"/>
              </p:ext>
            </p:extLst>
          </p:nvPr>
        </p:nvGraphicFramePr>
        <p:xfrm>
          <a:off x="381000" y="1447801"/>
          <a:ext cx="13944599" cy="6041524"/>
        </p:xfrm>
        <a:graphic>
          <a:graphicData uri="http://schemas.openxmlformats.org/drawingml/2006/table">
            <a:tbl>
              <a:tblPr firstRow="1" firstCol="1" bandRow="1"/>
              <a:tblGrid>
                <a:gridCol w="1431002">
                  <a:extLst>
                    <a:ext uri="{9D8B030D-6E8A-4147-A177-3AD203B41FA5}">
                      <a16:colId xmlns:a16="http://schemas.microsoft.com/office/drawing/2014/main" val="2524009649"/>
                    </a:ext>
                  </a:extLst>
                </a:gridCol>
                <a:gridCol w="1464598">
                  <a:extLst>
                    <a:ext uri="{9D8B030D-6E8A-4147-A177-3AD203B41FA5}">
                      <a16:colId xmlns:a16="http://schemas.microsoft.com/office/drawing/2014/main" val="3142109492"/>
                    </a:ext>
                  </a:extLst>
                </a:gridCol>
                <a:gridCol w="11048999">
                  <a:extLst>
                    <a:ext uri="{9D8B030D-6E8A-4147-A177-3AD203B41FA5}">
                      <a16:colId xmlns:a16="http://schemas.microsoft.com/office/drawing/2014/main" val="2397705103"/>
                    </a:ext>
                  </a:extLst>
                </a:gridCol>
              </a:tblGrid>
              <a:tr h="1022306">
                <a:tc>
                  <a:txBody>
                    <a:bodyPr/>
                    <a:lstStyle/>
                    <a:p>
                      <a:pPr marL="0" marR="0" algn="ctr">
                        <a:lnSpc>
                          <a:spcPct val="200000"/>
                        </a:lnSpc>
                        <a:spcBef>
                          <a:spcPts val="0"/>
                        </a:spcBef>
                        <a:spcAft>
                          <a:spcPts val="0"/>
                        </a:spcAft>
                      </a:pPr>
                      <a:r>
                        <a:rPr lang="en-US" sz="3000" b="1">
                          <a:effectLst/>
                          <a:latin typeface="Times New Roman" panose="02020603050405020304" pitchFamily="18" charset="0"/>
                          <a:ea typeface="Times New Roman" panose="02020603050405020304" pitchFamily="18" charset="0"/>
                        </a:rPr>
                        <a:t>COR</a:t>
                      </a:r>
                      <a:endParaRPr lang="en-US" sz="3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000" b="1">
                          <a:effectLst/>
                          <a:latin typeface="Times New Roman" panose="02020603050405020304" pitchFamily="18" charset="0"/>
                          <a:ea typeface="Times New Roman" panose="02020603050405020304" pitchFamily="18" charset="0"/>
                        </a:rPr>
                        <a:t>LOE</a:t>
                      </a:r>
                      <a:endParaRPr lang="en-US" sz="3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000" b="1">
                          <a:effectLst/>
                          <a:latin typeface="Times New Roman" panose="02020603050405020304" pitchFamily="18" charset="0"/>
                          <a:ea typeface="Times New Roman" panose="02020603050405020304" pitchFamily="18" charset="0"/>
                        </a:rPr>
                        <a:t>Recommendations</a:t>
                      </a:r>
                      <a:endParaRPr lang="en-US" sz="3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0847349"/>
                  </a:ext>
                </a:extLst>
              </a:tr>
              <a:tr h="2563106">
                <a:tc>
                  <a:txBody>
                    <a:bodyPr/>
                    <a:lstStyle/>
                    <a:p>
                      <a:pPr marL="0" marR="0" algn="ctr">
                        <a:lnSpc>
                          <a:spcPct val="200000"/>
                        </a:lnSpc>
                        <a:spcBef>
                          <a:spcPts val="0"/>
                        </a:spcBef>
                        <a:spcAft>
                          <a:spcPts val="0"/>
                        </a:spcAft>
                      </a:pPr>
                      <a:r>
                        <a:rPr lang="en-US" sz="3000" b="1">
                          <a:solidFill>
                            <a:srgbClr val="000000"/>
                          </a:solidFill>
                          <a:effectLst/>
                          <a:latin typeface="Times New Roman" panose="02020603050405020304" pitchFamily="18" charset="0"/>
                          <a:ea typeface="Times New Roman" panose="02020603050405020304" pitchFamily="18" charset="0"/>
                        </a:rPr>
                        <a:t>2a</a:t>
                      </a:r>
                      <a:endParaRPr lang="en-US" sz="3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3000" b="1">
                          <a:solidFill>
                            <a:srgbClr val="000000"/>
                          </a:solidFill>
                          <a:effectLst/>
                          <a:latin typeface="Times New Roman" panose="02020603050405020304" pitchFamily="18" charset="0"/>
                          <a:ea typeface="Times New Roman" panose="02020603050405020304" pitchFamily="18" charset="0"/>
                        </a:rPr>
                        <a:t>B-NR</a:t>
                      </a:r>
                      <a:endParaRPr lang="en-US" sz="3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3000" b="1" dirty="0">
                          <a:solidFill>
                            <a:srgbClr val="000000"/>
                          </a:solidFill>
                          <a:effectLst/>
                          <a:latin typeface="Times New Roman" panose="02020603050405020304" pitchFamily="18" charset="0"/>
                          <a:ea typeface="Calibri" panose="020F0502020204030204" pitchFamily="34" charset="0"/>
                        </a:rPr>
                        <a:t>1. In symptomatic or asymptomatic patients with severe primary MR and LV systolic dysfunction (Stages C2 and D) in whom surgery is not possible or must be delayed, GDMT for systolic dysfunction is reasonable.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3373272"/>
                  </a:ext>
                </a:extLst>
              </a:tr>
              <a:tr h="2358187">
                <a:tc>
                  <a:txBody>
                    <a:bodyPr/>
                    <a:lstStyle/>
                    <a:p>
                      <a:pPr marL="0" marR="0" algn="ctr">
                        <a:lnSpc>
                          <a:spcPct val="200000"/>
                        </a:lnSpc>
                        <a:spcBef>
                          <a:spcPts val="0"/>
                        </a:spcBef>
                        <a:spcAft>
                          <a:spcPts val="0"/>
                        </a:spcAft>
                      </a:pPr>
                      <a:r>
                        <a:rPr lang="en-US" sz="3000" b="1" dirty="0">
                          <a:solidFill>
                            <a:srgbClr val="000000"/>
                          </a:solidFill>
                          <a:effectLst/>
                          <a:latin typeface="Times New Roman" panose="02020603050405020304" pitchFamily="18" charset="0"/>
                          <a:ea typeface="Times New Roman" panose="02020603050405020304" pitchFamily="18" charset="0"/>
                        </a:rPr>
                        <a:t>3: No Benefit</a:t>
                      </a:r>
                      <a:endParaRPr lang="en-US" sz="3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7321"/>
                    </a:solidFill>
                  </a:tcPr>
                </a:tc>
                <a:tc>
                  <a:txBody>
                    <a:bodyPr/>
                    <a:lstStyle/>
                    <a:p>
                      <a:pPr marL="0" marR="0" algn="ctr">
                        <a:lnSpc>
                          <a:spcPct val="200000"/>
                        </a:lnSpc>
                        <a:spcBef>
                          <a:spcPts val="0"/>
                        </a:spcBef>
                        <a:spcAft>
                          <a:spcPts val="0"/>
                        </a:spcAft>
                      </a:pPr>
                      <a:r>
                        <a:rPr lang="en-US" sz="3000" b="1" dirty="0">
                          <a:solidFill>
                            <a:srgbClr val="000000"/>
                          </a:solidFill>
                          <a:effectLst/>
                          <a:latin typeface="Times New Roman" panose="02020603050405020304" pitchFamily="18" charset="0"/>
                          <a:ea typeface="Times New Roman" panose="02020603050405020304" pitchFamily="18" charset="0"/>
                        </a:rPr>
                        <a:t>B-NR</a:t>
                      </a:r>
                      <a:endParaRPr lang="en-US" sz="3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3000" b="1" dirty="0">
                          <a:solidFill>
                            <a:srgbClr val="000000"/>
                          </a:solidFill>
                          <a:effectLst/>
                          <a:latin typeface="Times New Roman" panose="02020603050405020304" pitchFamily="18" charset="0"/>
                          <a:ea typeface="Calibri" panose="020F0502020204030204" pitchFamily="34" charset="0"/>
                        </a:rPr>
                        <a:t>2. In asymptomatic patients with primary MR and normal LV systolic function (Stages B and C1), vasodilator therapy is not indicated if the patient is normotensive.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2541762"/>
                  </a:ext>
                </a:extLst>
              </a:tr>
            </a:tbl>
          </a:graphicData>
        </a:graphic>
      </p:graphicFrame>
    </p:spTree>
    <p:extLst>
      <p:ext uri="{BB962C8B-B14F-4D97-AF65-F5344CB8AC3E}">
        <p14:creationId xmlns:p14="http://schemas.microsoft.com/office/powerpoint/2010/main" val="15837035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8DB17-B6E4-48E8-839E-922EB9A9C8A2}"/>
              </a:ext>
            </a:extLst>
          </p:cNvPr>
          <p:cNvSpPr>
            <a:spLocks noGrp="1"/>
          </p:cNvSpPr>
          <p:nvPr>
            <p:ph type="ctrTitle"/>
          </p:nvPr>
        </p:nvSpPr>
        <p:spPr>
          <a:xfrm>
            <a:off x="2476499" y="90566"/>
            <a:ext cx="9601200" cy="1213834"/>
          </a:xfrm>
        </p:spPr>
        <p:txBody>
          <a:bodyPr/>
          <a:lstStyle/>
          <a:p>
            <a:r>
              <a:rPr lang="en-US" sz="3600" dirty="0"/>
              <a:t>Intervention for Patients with Chronic Primary MR</a:t>
            </a:r>
          </a:p>
        </p:txBody>
      </p:sp>
      <p:sp>
        <p:nvSpPr>
          <p:cNvPr id="3" name="Slide Number Placeholder 2">
            <a:extLst>
              <a:ext uri="{FF2B5EF4-FFF2-40B4-BE49-F238E27FC236}">
                <a16:creationId xmlns:a16="http://schemas.microsoft.com/office/drawing/2014/main" id="{7D511F10-680E-4680-9773-5515131662A9}"/>
              </a:ext>
            </a:extLst>
          </p:cNvPr>
          <p:cNvSpPr>
            <a:spLocks noGrp="1"/>
          </p:cNvSpPr>
          <p:nvPr>
            <p:ph type="sldNum" sz="quarter" idx="4"/>
          </p:nvPr>
        </p:nvSpPr>
        <p:spPr/>
        <p:txBody>
          <a:bodyPr/>
          <a:lstStyle/>
          <a:p>
            <a:fld id="{01CD3B2E-BC1C-6C4D-9D91-A67B950EE325}" type="slidenum">
              <a:rPr lang="en-US" smtClean="0"/>
              <a:pPr/>
              <a:t>112</a:t>
            </a:fld>
            <a:endParaRPr lang="en-US" dirty="0"/>
          </a:p>
        </p:txBody>
      </p:sp>
      <p:graphicFrame>
        <p:nvGraphicFramePr>
          <p:cNvPr id="4" name="Table 3">
            <a:extLst>
              <a:ext uri="{FF2B5EF4-FFF2-40B4-BE49-F238E27FC236}">
                <a16:creationId xmlns:a16="http://schemas.microsoft.com/office/drawing/2014/main" id="{7C37F91C-2081-4D84-8897-0EDD1A695B11}"/>
              </a:ext>
            </a:extLst>
          </p:cNvPr>
          <p:cNvGraphicFramePr>
            <a:graphicFrameLocks noGrp="1"/>
          </p:cNvGraphicFramePr>
          <p:nvPr>
            <p:extLst>
              <p:ext uri="{D42A27DB-BD31-4B8C-83A1-F6EECF244321}">
                <p14:modId xmlns:p14="http://schemas.microsoft.com/office/powerpoint/2010/main" val="413106790"/>
              </p:ext>
            </p:extLst>
          </p:nvPr>
        </p:nvGraphicFramePr>
        <p:xfrm>
          <a:off x="304799" y="1295400"/>
          <a:ext cx="13944600" cy="6236717"/>
        </p:xfrm>
        <a:graphic>
          <a:graphicData uri="http://schemas.openxmlformats.org/drawingml/2006/table">
            <a:tbl>
              <a:tblPr firstRow="1" firstCol="1" bandRow="1"/>
              <a:tblGrid>
                <a:gridCol w="1394461">
                  <a:extLst>
                    <a:ext uri="{9D8B030D-6E8A-4147-A177-3AD203B41FA5}">
                      <a16:colId xmlns:a16="http://schemas.microsoft.com/office/drawing/2014/main" val="2225004083"/>
                    </a:ext>
                  </a:extLst>
                </a:gridCol>
                <a:gridCol w="1380515">
                  <a:extLst>
                    <a:ext uri="{9D8B030D-6E8A-4147-A177-3AD203B41FA5}">
                      <a16:colId xmlns:a16="http://schemas.microsoft.com/office/drawing/2014/main" val="4161819136"/>
                    </a:ext>
                  </a:extLst>
                </a:gridCol>
                <a:gridCol w="11169624">
                  <a:extLst>
                    <a:ext uri="{9D8B030D-6E8A-4147-A177-3AD203B41FA5}">
                      <a16:colId xmlns:a16="http://schemas.microsoft.com/office/drawing/2014/main" val="1328339101"/>
                    </a:ext>
                  </a:extLst>
                </a:gridCol>
              </a:tblGrid>
              <a:tr h="840628">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COR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LOE</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2369111"/>
                  </a:ext>
                </a:extLst>
              </a:tr>
              <a:tr h="840628">
                <a:tc>
                  <a:txBody>
                    <a:bodyPr/>
                    <a:lstStyle/>
                    <a:p>
                      <a:pPr marL="0" marR="0" algn="ctr">
                        <a:lnSpc>
                          <a:spcPct val="1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just">
                        <a:lnSpc>
                          <a:spcPct val="10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rPr>
                        <a:t>In symptomatic patients with severe primary MR (Stage D), mitral valve intervention is recommended irrespective of LV systolic function.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7326348"/>
                  </a:ext>
                </a:extLst>
              </a:tr>
              <a:tr h="950041">
                <a:tc>
                  <a:txBody>
                    <a:bodyPr/>
                    <a:lstStyle/>
                    <a:p>
                      <a:pPr marL="0" marR="0" algn="ctr">
                        <a:lnSpc>
                          <a:spcPct val="1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0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In asymptomatic patients with severe primary MR and LV systolic dysfunction (LVEF </a:t>
                      </a:r>
                      <a:r>
                        <a:rPr lang="en-US" sz="2400" b="1" dirty="0">
                          <a:solidFill>
                            <a:srgbClr val="000000"/>
                          </a:solidFill>
                          <a:effectLst/>
                          <a:latin typeface="Times New Roman" panose="02020603050405020304" pitchFamily="18" charset="0"/>
                          <a:ea typeface="Calibri" panose="020F0502020204030204" pitchFamily="34" charset="0"/>
                          <a:sym typeface="Symbol" panose="05050102010706020507" pitchFamily="18" charset="2"/>
                        </a:rPr>
                        <a:t></a:t>
                      </a:r>
                      <a:r>
                        <a:rPr lang="en-US" sz="2400" b="1" dirty="0">
                          <a:solidFill>
                            <a:srgbClr val="000000"/>
                          </a:solidFill>
                          <a:effectLst/>
                          <a:latin typeface="Times New Roman" panose="02020603050405020304" pitchFamily="18" charset="0"/>
                          <a:ea typeface="Calibri" panose="020F0502020204030204" pitchFamily="34" charset="0"/>
                        </a:rPr>
                        <a:t>60%, LVESD ≥40 mm) (Stage C2), mitral valve surgery is recommended.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9079847"/>
                  </a:ext>
                </a:extLst>
              </a:tr>
              <a:tr h="1398523">
                <a:tc>
                  <a:txBody>
                    <a:bodyPr/>
                    <a:lstStyle/>
                    <a:p>
                      <a:pPr marL="0" marR="0" algn="ctr">
                        <a:lnSpc>
                          <a:spcPct val="1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0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3. In patients with severe primary MR for whom surgery is indicated, mitral valve repair is recommended in preference to mitral valve replacement when the anatomic cause of MR is degenerative disease, if a successful and durable repair is possible.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2506666"/>
                  </a:ext>
                </a:extLst>
              </a:tr>
              <a:tr h="2142380">
                <a:tc>
                  <a:txBody>
                    <a:bodyPr/>
                    <a:lstStyle/>
                    <a:p>
                      <a:pPr marL="0" marR="0" algn="ctr">
                        <a:lnSpc>
                          <a:spcPct val="1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2a</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0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4. In asymptomatic patients with severe primary MR and normal LV systolic function (LVEF ≥60% and LVESD </a:t>
                      </a:r>
                      <a:r>
                        <a:rPr lang="en-US" sz="2400" b="1" dirty="0">
                          <a:solidFill>
                            <a:srgbClr val="000000"/>
                          </a:solidFill>
                          <a:effectLst/>
                          <a:latin typeface="Times New Roman" panose="02020603050405020304" pitchFamily="18" charset="0"/>
                          <a:ea typeface="Calibri" panose="020F0502020204030204" pitchFamily="34" charset="0"/>
                          <a:sym typeface="Symbol" panose="05050102010706020507" pitchFamily="18" charset="2"/>
                        </a:rPr>
                        <a:t></a:t>
                      </a:r>
                      <a:r>
                        <a:rPr lang="en-US" sz="2400" b="1" dirty="0">
                          <a:solidFill>
                            <a:srgbClr val="000000"/>
                          </a:solidFill>
                          <a:effectLst/>
                          <a:latin typeface="Times New Roman" panose="02020603050405020304" pitchFamily="18" charset="0"/>
                          <a:ea typeface="Calibri" panose="020F0502020204030204" pitchFamily="34" charset="0"/>
                        </a:rPr>
                        <a:t>40 mm) (Stage C1), mitral valve repair is reasonable when the likelihood of a successful and durable repair without residual MR is &gt;95% with an expected mortality rate of &lt;1%, when it can be performed at a Primary or Comprehensive Valve Center.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5941977"/>
                  </a:ext>
                </a:extLst>
              </a:tr>
            </a:tbl>
          </a:graphicData>
        </a:graphic>
      </p:graphicFrame>
    </p:spTree>
    <p:extLst>
      <p:ext uri="{BB962C8B-B14F-4D97-AF65-F5344CB8AC3E}">
        <p14:creationId xmlns:p14="http://schemas.microsoft.com/office/powerpoint/2010/main" val="373173140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66170-B6E9-477B-B490-7ACED40204B0}"/>
              </a:ext>
            </a:extLst>
          </p:cNvPr>
          <p:cNvSpPr>
            <a:spLocks noGrp="1"/>
          </p:cNvSpPr>
          <p:nvPr>
            <p:ph type="ctrTitle"/>
          </p:nvPr>
        </p:nvSpPr>
        <p:spPr>
          <a:xfrm>
            <a:off x="2667000" y="152400"/>
            <a:ext cx="9791701" cy="1219199"/>
          </a:xfrm>
        </p:spPr>
        <p:txBody>
          <a:bodyPr/>
          <a:lstStyle/>
          <a:p>
            <a:r>
              <a:rPr lang="en-US" sz="3600" dirty="0"/>
              <a:t>Intervention for Patients with Chronic Primary MR</a:t>
            </a:r>
            <a:endParaRPr lang="en-US" dirty="0"/>
          </a:p>
        </p:txBody>
      </p:sp>
      <p:sp>
        <p:nvSpPr>
          <p:cNvPr id="3" name="Slide Number Placeholder 2">
            <a:extLst>
              <a:ext uri="{FF2B5EF4-FFF2-40B4-BE49-F238E27FC236}">
                <a16:creationId xmlns:a16="http://schemas.microsoft.com/office/drawing/2014/main" id="{C30D8AA4-7E10-4562-9B73-32985B3151B0}"/>
              </a:ext>
            </a:extLst>
          </p:cNvPr>
          <p:cNvSpPr>
            <a:spLocks noGrp="1"/>
          </p:cNvSpPr>
          <p:nvPr>
            <p:ph type="sldNum" sz="quarter" idx="4"/>
          </p:nvPr>
        </p:nvSpPr>
        <p:spPr/>
        <p:txBody>
          <a:bodyPr/>
          <a:lstStyle/>
          <a:p>
            <a:fld id="{01CD3B2E-BC1C-6C4D-9D91-A67B950EE325}" type="slidenum">
              <a:rPr lang="en-US" smtClean="0"/>
              <a:pPr/>
              <a:t>113</a:t>
            </a:fld>
            <a:endParaRPr lang="en-US" dirty="0"/>
          </a:p>
        </p:txBody>
      </p:sp>
      <p:graphicFrame>
        <p:nvGraphicFramePr>
          <p:cNvPr id="4" name="Table 3">
            <a:extLst>
              <a:ext uri="{FF2B5EF4-FFF2-40B4-BE49-F238E27FC236}">
                <a16:creationId xmlns:a16="http://schemas.microsoft.com/office/drawing/2014/main" id="{FD3ABAA0-8AC7-40BA-B6CD-A28CDFEB4AC7}"/>
              </a:ext>
            </a:extLst>
          </p:cNvPr>
          <p:cNvGraphicFramePr>
            <a:graphicFrameLocks noGrp="1"/>
          </p:cNvGraphicFramePr>
          <p:nvPr>
            <p:extLst>
              <p:ext uri="{D42A27DB-BD31-4B8C-83A1-F6EECF244321}">
                <p14:modId xmlns:p14="http://schemas.microsoft.com/office/powerpoint/2010/main" val="312000290"/>
              </p:ext>
            </p:extLst>
          </p:nvPr>
        </p:nvGraphicFramePr>
        <p:xfrm>
          <a:off x="304800" y="1600200"/>
          <a:ext cx="14165262" cy="5944076"/>
        </p:xfrm>
        <a:graphic>
          <a:graphicData uri="http://schemas.openxmlformats.org/drawingml/2006/table">
            <a:tbl>
              <a:tblPr firstRow="1" firstCol="1" bandRow="1"/>
              <a:tblGrid>
                <a:gridCol w="1416527">
                  <a:extLst>
                    <a:ext uri="{9D8B030D-6E8A-4147-A177-3AD203B41FA5}">
                      <a16:colId xmlns:a16="http://schemas.microsoft.com/office/drawing/2014/main" val="2225004083"/>
                    </a:ext>
                  </a:extLst>
                </a:gridCol>
                <a:gridCol w="1402361">
                  <a:extLst>
                    <a:ext uri="{9D8B030D-6E8A-4147-A177-3AD203B41FA5}">
                      <a16:colId xmlns:a16="http://schemas.microsoft.com/office/drawing/2014/main" val="4161819136"/>
                    </a:ext>
                  </a:extLst>
                </a:gridCol>
                <a:gridCol w="11346374">
                  <a:extLst>
                    <a:ext uri="{9D8B030D-6E8A-4147-A177-3AD203B41FA5}">
                      <a16:colId xmlns:a16="http://schemas.microsoft.com/office/drawing/2014/main" val="1328339101"/>
                    </a:ext>
                  </a:extLst>
                </a:gridCol>
              </a:tblGrid>
              <a:tr h="678163">
                <a:tc>
                  <a:txBody>
                    <a:bodyPr/>
                    <a:lstStyle/>
                    <a:p>
                      <a:pPr marL="0" marR="0" algn="ctr">
                        <a:lnSpc>
                          <a:spcPct val="1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COR</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LOE</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Recommendations</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2369111"/>
                  </a:ext>
                </a:extLst>
              </a:tr>
              <a:tr h="1455437">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2b</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C-LD</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just">
                        <a:lnSpc>
                          <a:spcPct val="10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5. In asymptomatic patients with severe primary MR and normal LV systolic function (LVEF &gt;60% and LVESD &lt;40 mm) (Stage C1) but with a progressive increase in LV size or decrease in EF on ≥3 serial imaging studies, mitral valve surgery may be considered irrespective of the probability of a successful and durable repair.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8621426"/>
                  </a:ext>
                </a:extLst>
              </a:tr>
              <a:tr h="1128236">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2a</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B-NR</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just">
                        <a:lnSpc>
                          <a:spcPct val="10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6. In severely symptomatic patients (NYHA class III or IV) with primary severe MR and high or prohibitive surgical risk, transcatheter edge-to-edge repair (TEER)  is reasonable if mitral valve anatomy is favorable for the repair procedure and patient life expectancy is at least 1 year.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5867644"/>
                  </a:ext>
                </a:extLst>
              </a:tr>
              <a:tr h="1128236">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2b</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B-NR</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just">
                        <a:lnSpc>
                          <a:spcPct val="10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7. In symptomatic patients with severe primary MR attributable to rheumatic valve disease, mitral valve repair may be considered at a Comprehensive Valve Center by an experienced team when surgical treatment is indicated, if a durable and successful repair is likely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3136819"/>
                  </a:ext>
                </a:extLst>
              </a:tr>
              <a:tr h="1128236">
                <a:tc>
                  <a:txBody>
                    <a:bodyPr/>
                    <a:lstStyle/>
                    <a:p>
                      <a:pPr marL="0" marR="0" algn="ctr">
                        <a:lnSpc>
                          <a:spcPct val="10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3: Harm</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3824"/>
                    </a:solidFill>
                  </a:tcPr>
                </a:tc>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B-NR</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just">
                        <a:lnSpc>
                          <a:spcPct val="10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8. In patients with severe primary MR where leaflet pathology is limited to less than one half the posterior leaflet, mitral valve replacement should not be performed unless mitral valve repair has been attempted at a Primary or Comprehensive Valve Center and was unsuccessful.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2295651"/>
                  </a:ext>
                </a:extLst>
              </a:tr>
            </a:tbl>
          </a:graphicData>
        </a:graphic>
      </p:graphicFrame>
    </p:spTree>
    <p:extLst>
      <p:ext uri="{BB962C8B-B14F-4D97-AF65-F5344CB8AC3E}">
        <p14:creationId xmlns:p14="http://schemas.microsoft.com/office/powerpoint/2010/main" val="164577900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F56AD2-A678-4CB6-B793-2E01807FBB74}"/>
              </a:ext>
            </a:extLst>
          </p:cNvPr>
          <p:cNvSpPr>
            <a:spLocks noGrp="1"/>
          </p:cNvSpPr>
          <p:nvPr>
            <p:ph type="sldNum" sz="quarter" idx="4"/>
          </p:nvPr>
        </p:nvSpPr>
        <p:spPr/>
        <p:txBody>
          <a:bodyPr/>
          <a:lstStyle/>
          <a:p>
            <a:fld id="{01CD3B2E-BC1C-6C4D-9D91-A67B950EE325}" type="slidenum">
              <a:rPr lang="en-US" smtClean="0"/>
              <a:pPr/>
              <a:t>114</a:t>
            </a:fld>
            <a:endParaRPr lang="en-US" dirty="0"/>
          </a:p>
        </p:txBody>
      </p:sp>
      <p:pic>
        <p:nvPicPr>
          <p:cNvPr id="3" name="Picture 2">
            <a:extLst>
              <a:ext uri="{FF2B5EF4-FFF2-40B4-BE49-F238E27FC236}">
                <a16:creationId xmlns:a16="http://schemas.microsoft.com/office/drawing/2014/main" id="{443DE730-CEF2-4010-BC74-6FF24E007FA3}"/>
              </a:ext>
            </a:extLst>
          </p:cNvPr>
          <p:cNvPicPr/>
          <p:nvPr/>
        </p:nvPicPr>
        <p:blipFill rotWithShape="1">
          <a:blip r:embed="rId2">
            <a:extLst>
              <a:ext uri="{28A0092B-C50C-407E-A947-70E740481C1C}">
                <a14:useLocalDpi xmlns:a14="http://schemas.microsoft.com/office/drawing/2010/main" val="0"/>
              </a:ext>
            </a:extLst>
          </a:blip>
          <a:srcRect l="4167" t="5120" r="6666" b="15744"/>
          <a:stretch/>
        </p:blipFill>
        <p:spPr bwMode="auto">
          <a:xfrm>
            <a:off x="3505200" y="0"/>
            <a:ext cx="8991600" cy="8305800"/>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CA40354-BC8D-46BA-A582-3FBE3E0A4FB2}"/>
              </a:ext>
            </a:extLst>
          </p:cNvPr>
          <p:cNvSpPr txBox="1"/>
          <p:nvPr/>
        </p:nvSpPr>
        <p:spPr>
          <a:xfrm>
            <a:off x="304800" y="1676400"/>
            <a:ext cx="3200400" cy="3905813"/>
          </a:xfrm>
          <a:prstGeom prst="rect">
            <a:avLst/>
          </a:prstGeom>
          <a:noFill/>
        </p:spPr>
        <p:txBody>
          <a:bodyPr wrap="square">
            <a:spAutoFit/>
          </a:bodyPr>
          <a:lstStyle/>
          <a:p>
            <a:pPr marL="0" marR="0">
              <a:lnSpc>
                <a:spcPct val="150000"/>
              </a:lnSpc>
              <a:spcBef>
                <a:spcPts val="0"/>
              </a:spcBef>
              <a:spcAft>
                <a:spcPts val="0"/>
              </a:spcAft>
            </a:pPr>
            <a:r>
              <a:rPr lang="en-US" sz="2400" b="1" dirty="0">
                <a:solidFill>
                  <a:srgbClr val="000000"/>
                </a:solidFill>
                <a:effectLst/>
                <a:latin typeface="Lub Dub Medium" panose="020B0603030403020204" pitchFamily="34" charset="0"/>
                <a:ea typeface="Times New Roman" panose="02020603050405020304" pitchFamily="18" charset="0"/>
              </a:rPr>
              <a:t>Figure 8. *See Prosthetic Valve section (11.1.2) for choice of mitral valve replacement if mitral valve repair is not possible.</a:t>
            </a:r>
            <a:endParaRPr lang="en-US" sz="2400" b="1" dirty="0">
              <a:effectLst/>
              <a:latin typeface="Lub Dub Medium" panose="020B0603030403020204" pitchFamily="34" charset="0"/>
              <a:ea typeface="Times New Roman" panose="02020603050405020304" pitchFamily="18" charset="0"/>
            </a:endParaRPr>
          </a:p>
        </p:txBody>
      </p:sp>
    </p:spTree>
    <p:extLst>
      <p:ext uri="{BB962C8B-B14F-4D97-AF65-F5344CB8AC3E}">
        <p14:creationId xmlns:p14="http://schemas.microsoft.com/office/powerpoint/2010/main" val="294680837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6F7691-B785-453F-9539-D4A901D068C6}"/>
              </a:ext>
            </a:extLst>
          </p:cNvPr>
          <p:cNvSpPr>
            <a:spLocks noGrp="1"/>
          </p:cNvSpPr>
          <p:nvPr>
            <p:ph type="sldNum" sz="quarter" idx="4"/>
          </p:nvPr>
        </p:nvSpPr>
        <p:spPr/>
        <p:txBody>
          <a:bodyPr/>
          <a:lstStyle/>
          <a:p>
            <a:fld id="{01CD3B2E-BC1C-6C4D-9D91-A67B950EE325}" type="slidenum">
              <a:rPr lang="en-US" smtClean="0"/>
              <a:pPr/>
              <a:t>115</a:t>
            </a:fld>
            <a:endParaRPr lang="en-US" dirty="0"/>
          </a:p>
        </p:txBody>
      </p:sp>
      <p:graphicFrame>
        <p:nvGraphicFramePr>
          <p:cNvPr id="3" name="Table 2">
            <a:extLst>
              <a:ext uri="{FF2B5EF4-FFF2-40B4-BE49-F238E27FC236}">
                <a16:creationId xmlns:a16="http://schemas.microsoft.com/office/drawing/2014/main" id="{6EE73477-6FB7-43EA-A8FD-C1607ED2E498}"/>
              </a:ext>
            </a:extLst>
          </p:cNvPr>
          <p:cNvGraphicFramePr>
            <a:graphicFrameLocks noGrp="1"/>
          </p:cNvGraphicFramePr>
          <p:nvPr>
            <p:extLst>
              <p:ext uri="{D42A27DB-BD31-4B8C-83A1-F6EECF244321}">
                <p14:modId xmlns:p14="http://schemas.microsoft.com/office/powerpoint/2010/main" val="3380069132"/>
              </p:ext>
            </p:extLst>
          </p:nvPr>
        </p:nvGraphicFramePr>
        <p:xfrm>
          <a:off x="304800" y="1295399"/>
          <a:ext cx="14165264" cy="6772276"/>
        </p:xfrm>
        <a:graphic>
          <a:graphicData uri="http://schemas.openxmlformats.org/drawingml/2006/table">
            <a:tbl>
              <a:tblPr firstRow="1" firstCol="1" bandRow="1"/>
              <a:tblGrid>
                <a:gridCol w="1296004">
                  <a:extLst>
                    <a:ext uri="{9D8B030D-6E8A-4147-A177-3AD203B41FA5}">
                      <a16:colId xmlns:a16="http://schemas.microsoft.com/office/drawing/2014/main" val="3389007807"/>
                    </a:ext>
                  </a:extLst>
                </a:gridCol>
                <a:gridCol w="2408955">
                  <a:extLst>
                    <a:ext uri="{9D8B030D-6E8A-4147-A177-3AD203B41FA5}">
                      <a16:colId xmlns:a16="http://schemas.microsoft.com/office/drawing/2014/main" val="875982696"/>
                    </a:ext>
                  </a:extLst>
                </a:gridCol>
                <a:gridCol w="2624230">
                  <a:extLst>
                    <a:ext uri="{9D8B030D-6E8A-4147-A177-3AD203B41FA5}">
                      <a16:colId xmlns:a16="http://schemas.microsoft.com/office/drawing/2014/main" val="3252787003"/>
                    </a:ext>
                  </a:extLst>
                </a:gridCol>
                <a:gridCol w="2489506">
                  <a:extLst>
                    <a:ext uri="{9D8B030D-6E8A-4147-A177-3AD203B41FA5}">
                      <a16:colId xmlns:a16="http://schemas.microsoft.com/office/drawing/2014/main" val="1441870014"/>
                    </a:ext>
                  </a:extLst>
                </a:gridCol>
                <a:gridCol w="2603720">
                  <a:extLst>
                    <a:ext uri="{9D8B030D-6E8A-4147-A177-3AD203B41FA5}">
                      <a16:colId xmlns:a16="http://schemas.microsoft.com/office/drawing/2014/main" val="2694934917"/>
                    </a:ext>
                  </a:extLst>
                </a:gridCol>
                <a:gridCol w="2742849">
                  <a:extLst>
                    <a:ext uri="{9D8B030D-6E8A-4147-A177-3AD203B41FA5}">
                      <a16:colId xmlns:a16="http://schemas.microsoft.com/office/drawing/2014/main" val="4205079327"/>
                    </a:ext>
                  </a:extLst>
                </a:gridCol>
              </a:tblGrid>
              <a:tr h="644979">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Grade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Associated Cardiac Findings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03015494"/>
                  </a:ext>
                </a:extLst>
              </a:tr>
              <a:tr h="3224893">
                <a:tc>
                  <a:txBody>
                    <a:bodyPr/>
                    <a:lstStyle/>
                    <a:p>
                      <a:pPr marL="0" marR="0" algn="ctr">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0" marR="0" indent="0" algn="ctr">
                        <a:lnSpc>
                          <a:spcPct val="100000"/>
                        </a:lnSpc>
                        <a:spcBef>
                          <a:spcPts val="0"/>
                        </a:spcBef>
                        <a:spcAft>
                          <a:spcPts val="0"/>
                        </a:spcAft>
                        <a:buFont typeface="Arial" panose="020B0604020202020204" pitchFamily="34" charset="0"/>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risk of MR</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Normal valve leaflets, chords, and annulus in a patient with CAD or cardiomyopathy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MR jet or small central jet area &lt;20% LA on Doppler</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Small vena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contracta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&lt;0.30 cm</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Normal or mildly dilated LV size with fixed (infarction) or inducible (ischemia) regional wall motion abnormalities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Primary myocardial disease with LV dilation and systolic dysfunction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Symptoms attributable to coronary ischemia or HF may be present that respond to revascularization and appropriate medical therapy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extLst>
                  <a:ext uri="{0D108BD9-81ED-4DB2-BD59-A6C34878D82A}">
                    <a16:rowId xmlns:a16="http://schemas.microsoft.com/office/drawing/2014/main" val="1700552350"/>
                  </a:ext>
                </a:extLst>
              </a:tr>
              <a:tr h="2902404">
                <a:tc>
                  <a:txBody>
                    <a:bodyPr/>
                    <a:lstStyle/>
                    <a:p>
                      <a:pPr marL="0" marR="0" algn="ctr">
                        <a:lnSpc>
                          <a:spcPct val="10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0" marR="0" indent="0" algn="ctr">
                        <a:lnSpc>
                          <a:spcPct val="100000"/>
                        </a:lnSpc>
                        <a:spcBef>
                          <a:spcPts val="0"/>
                        </a:spcBef>
                        <a:spcAft>
                          <a:spcPts val="0"/>
                        </a:spcAft>
                        <a:buFont typeface="Arial" panose="020B0604020202020204" pitchFamily="34" charset="0"/>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Progressive MR</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Regional wall motion abnormalities with mild tethering of mitral leaflet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Annular dilation with mild loss of central coaptation of the mitral leaflets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ERO &lt;0.40 cm</a:t>
                      </a:r>
                      <a:r>
                        <a:rPr lang="en-US" sz="2000"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volume &lt;60 mL</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fraction &lt;50%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Regional wall motion abnormalities with reduced LV systolic function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LV dilation and systolic dysfunction attributable to primary myocardial disease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Symptoms attributable to coronary ischemia or HF may be present that respond to revascularization and appropriate medical therapy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extLst>
                  <a:ext uri="{0D108BD9-81ED-4DB2-BD59-A6C34878D82A}">
                    <a16:rowId xmlns:a16="http://schemas.microsoft.com/office/drawing/2014/main" val="1694293055"/>
                  </a:ext>
                </a:extLst>
              </a:tr>
            </a:tbl>
          </a:graphicData>
        </a:graphic>
      </p:graphicFrame>
      <p:sp>
        <p:nvSpPr>
          <p:cNvPr id="4" name="TextBox 3">
            <a:extLst>
              <a:ext uri="{FF2B5EF4-FFF2-40B4-BE49-F238E27FC236}">
                <a16:creationId xmlns:a16="http://schemas.microsoft.com/office/drawing/2014/main" id="{1DB3A8EC-7E5E-4A4B-AC19-C757B500CC26}"/>
              </a:ext>
            </a:extLst>
          </p:cNvPr>
          <p:cNvSpPr txBox="1"/>
          <p:nvPr/>
        </p:nvSpPr>
        <p:spPr>
          <a:xfrm>
            <a:off x="2438400" y="448614"/>
            <a:ext cx="9144000" cy="646331"/>
          </a:xfrm>
          <a:prstGeom prst="rect">
            <a:avLst/>
          </a:prstGeom>
          <a:noFill/>
        </p:spPr>
        <p:txBody>
          <a:bodyPr wrap="square" rtlCol="0">
            <a:spAutoFit/>
          </a:bodyPr>
          <a:lstStyle/>
          <a:p>
            <a:pPr algn="ctr"/>
            <a:r>
              <a:rPr lang="en-US" sz="3600" dirty="0">
                <a:latin typeface="Lub Dub Medium" panose="020B0603030403020204" pitchFamily="34" charset="0"/>
              </a:rPr>
              <a:t>Table 18. Stages of Secondary MR</a:t>
            </a:r>
          </a:p>
        </p:txBody>
      </p:sp>
    </p:spTree>
    <p:extLst>
      <p:ext uri="{BB962C8B-B14F-4D97-AF65-F5344CB8AC3E}">
        <p14:creationId xmlns:p14="http://schemas.microsoft.com/office/powerpoint/2010/main" val="61924468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23F612-2B70-45AE-909D-8967B21C593E}"/>
              </a:ext>
            </a:extLst>
          </p:cNvPr>
          <p:cNvSpPr>
            <a:spLocks noGrp="1"/>
          </p:cNvSpPr>
          <p:nvPr>
            <p:ph type="sldNum" sz="quarter" idx="4"/>
          </p:nvPr>
        </p:nvSpPr>
        <p:spPr/>
        <p:txBody>
          <a:bodyPr/>
          <a:lstStyle/>
          <a:p>
            <a:fld id="{01CD3B2E-BC1C-6C4D-9D91-A67B950EE325}" type="slidenum">
              <a:rPr lang="en-US" smtClean="0"/>
              <a:pPr/>
              <a:t>116</a:t>
            </a:fld>
            <a:endParaRPr lang="en-US" dirty="0"/>
          </a:p>
        </p:txBody>
      </p:sp>
      <p:graphicFrame>
        <p:nvGraphicFramePr>
          <p:cNvPr id="3" name="Table 2">
            <a:extLst>
              <a:ext uri="{FF2B5EF4-FFF2-40B4-BE49-F238E27FC236}">
                <a16:creationId xmlns:a16="http://schemas.microsoft.com/office/drawing/2014/main" id="{9CAF5F6A-1FB9-4A8B-A2F4-A07075874F06}"/>
              </a:ext>
            </a:extLst>
          </p:cNvPr>
          <p:cNvGraphicFramePr>
            <a:graphicFrameLocks noGrp="1"/>
          </p:cNvGraphicFramePr>
          <p:nvPr>
            <p:extLst>
              <p:ext uri="{D42A27DB-BD31-4B8C-83A1-F6EECF244321}">
                <p14:modId xmlns:p14="http://schemas.microsoft.com/office/powerpoint/2010/main" val="1467116962"/>
              </p:ext>
            </p:extLst>
          </p:nvPr>
        </p:nvGraphicFramePr>
        <p:xfrm>
          <a:off x="304800" y="1295402"/>
          <a:ext cx="14165261" cy="6761526"/>
        </p:xfrm>
        <a:graphic>
          <a:graphicData uri="http://schemas.openxmlformats.org/drawingml/2006/table">
            <a:tbl>
              <a:tblPr firstRow="1" firstCol="1" bandRow="1"/>
              <a:tblGrid>
                <a:gridCol w="1296003">
                  <a:extLst>
                    <a:ext uri="{9D8B030D-6E8A-4147-A177-3AD203B41FA5}">
                      <a16:colId xmlns:a16="http://schemas.microsoft.com/office/drawing/2014/main" val="3389007807"/>
                    </a:ext>
                  </a:extLst>
                </a:gridCol>
                <a:gridCol w="2408955">
                  <a:extLst>
                    <a:ext uri="{9D8B030D-6E8A-4147-A177-3AD203B41FA5}">
                      <a16:colId xmlns:a16="http://schemas.microsoft.com/office/drawing/2014/main" val="875982696"/>
                    </a:ext>
                  </a:extLst>
                </a:gridCol>
                <a:gridCol w="2624230">
                  <a:extLst>
                    <a:ext uri="{9D8B030D-6E8A-4147-A177-3AD203B41FA5}">
                      <a16:colId xmlns:a16="http://schemas.microsoft.com/office/drawing/2014/main" val="3252787003"/>
                    </a:ext>
                  </a:extLst>
                </a:gridCol>
                <a:gridCol w="2489505">
                  <a:extLst>
                    <a:ext uri="{9D8B030D-6E8A-4147-A177-3AD203B41FA5}">
                      <a16:colId xmlns:a16="http://schemas.microsoft.com/office/drawing/2014/main" val="1441870014"/>
                    </a:ext>
                  </a:extLst>
                </a:gridCol>
                <a:gridCol w="2603720">
                  <a:extLst>
                    <a:ext uri="{9D8B030D-6E8A-4147-A177-3AD203B41FA5}">
                      <a16:colId xmlns:a16="http://schemas.microsoft.com/office/drawing/2014/main" val="2694934917"/>
                    </a:ext>
                  </a:extLst>
                </a:gridCol>
                <a:gridCol w="2742848">
                  <a:extLst>
                    <a:ext uri="{9D8B030D-6E8A-4147-A177-3AD203B41FA5}">
                      <a16:colId xmlns:a16="http://schemas.microsoft.com/office/drawing/2014/main" val="4205079327"/>
                    </a:ext>
                  </a:extLst>
                </a:gridCol>
              </a:tblGrid>
              <a:tr h="457198">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Grade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Associated Cardiac Findings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03015494"/>
                  </a:ext>
                </a:extLst>
              </a:tr>
              <a:tr h="3075963">
                <a:tc>
                  <a:txBody>
                    <a:bodyPr/>
                    <a:lstStyle/>
                    <a:p>
                      <a:pPr marL="0" marR="0" algn="ctr">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0" marR="0" algn="ctr">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Asymptomatic severe MR</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Regional wall motion abnormalities and/or LV dilation with severe tethering of mitral leaflet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Annular dilation with severe loss of central coaptation of the mitral leaflets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ERO ≥0.40 cm</a:t>
                      </a:r>
                      <a:r>
                        <a:rPr lang="en-US" sz="20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98463" marR="0" indent="-398463">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volume ≥60 mL‡</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Regurgitant</a:t>
                      </a:r>
                    </a:p>
                    <a:p>
                      <a:pPr marL="0" marR="0" indent="0">
                        <a:lnSpc>
                          <a:spcPct val="100000"/>
                        </a:lnSpc>
                        <a:spcBef>
                          <a:spcPts val="0"/>
                        </a:spcBef>
                        <a:spcAft>
                          <a:spcPts val="0"/>
                        </a:spcAft>
                        <a:buFont typeface="Arial" panose="020B0604020202020204" pitchFamily="34" charset="0"/>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fraction ≥50%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Regional wall motion   abnormalities with reduced LV systolic function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LV dilation and systolic dysfunction attributable to primary myocardial disease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Symptoms attributable to coronary ischemia or HF may be present that respond to revascularization and appropriate medical therapy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extLst>
                  <a:ext uri="{0D108BD9-81ED-4DB2-BD59-A6C34878D82A}">
                    <a16:rowId xmlns:a16="http://schemas.microsoft.com/office/drawing/2014/main" val="961870223"/>
                  </a:ext>
                </a:extLst>
              </a:tr>
              <a:tr h="3075963">
                <a:tc>
                  <a:txBody>
                    <a:bodyPr/>
                    <a:lstStyle/>
                    <a:p>
                      <a:pPr marL="0" marR="0" algn="ctr">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Symptomatic severe MR</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Regional wall motion abnormalities and/or LV dilation with severe tethering of mitral leaflet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Annular dilation with severe loss of central coaptation of the mitral leaflets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ERO ≥0.40 cm</a:t>
                      </a:r>
                      <a:r>
                        <a:rPr lang="en-US" sz="20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volume ≥60 mL‡</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fraction ≥50%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Regional wall motion  abnormalities with reduced LV  systolic function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LV dilation and systolic dysfunction attributable to primary myocardial disease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HF symptoms attributable to MR  persist even after revascularization and optimization of medical therapy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Decreased exercise tolerance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Exertional dyspnea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182781104"/>
                  </a:ext>
                </a:extLst>
              </a:tr>
            </a:tbl>
          </a:graphicData>
        </a:graphic>
      </p:graphicFrame>
      <p:sp>
        <p:nvSpPr>
          <p:cNvPr id="5" name="TextBox 4">
            <a:extLst>
              <a:ext uri="{FF2B5EF4-FFF2-40B4-BE49-F238E27FC236}">
                <a16:creationId xmlns:a16="http://schemas.microsoft.com/office/drawing/2014/main" id="{4F74F870-8CC7-4CEB-88C4-0CBF4BF79A49}"/>
              </a:ext>
            </a:extLst>
          </p:cNvPr>
          <p:cNvSpPr txBox="1"/>
          <p:nvPr/>
        </p:nvSpPr>
        <p:spPr>
          <a:xfrm>
            <a:off x="2438400" y="172672"/>
            <a:ext cx="9144000" cy="646331"/>
          </a:xfrm>
          <a:prstGeom prst="rect">
            <a:avLst/>
          </a:prstGeom>
          <a:noFill/>
        </p:spPr>
        <p:txBody>
          <a:bodyPr wrap="square" rtlCol="0">
            <a:spAutoFit/>
          </a:bodyPr>
          <a:lstStyle/>
          <a:p>
            <a:pPr algn="ctr"/>
            <a:r>
              <a:rPr lang="en-US" sz="3600" dirty="0">
                <a:latin typeface="Lub Dub Medium" panose="020B0603030403020204" pitchFamily="34" charset="0"/>
              </a:rPr>
              <a:t>Table 18. Stages of Secondary MR</a:t>
            </a:r>
          </a:p>
        </p:txBody>
      </p:sp>
      <p:sp>
        <p:nvSpPr>
          <p:cNvPr id="4" name="TextBox 3">
            <a:extLst>
              <a:ext uri="{FF2B5EF4-FFF2-40B4-BE49-F238E27FC236}">
                <a16:creationId xmlns:a16="http://schemas.microsoft.com/office/drawing/2014/main" id="{4996B53A-DB01-443A-8D62-6CC46214949A}"/>
              </a:ext>
            </a:extLst>
          </p:cNvPr>
          <p:cNvSpPr txBox="1"/>
          <p:nvPr/>
        </p:nvSpPr>
        <p:spPr>
          <a:xfrm>
            <a:off x="4343400" y="819003"/>
            <a:ext cx="5334000" cy="369332"/>
          </a:xfrm>
          <a:prstGeom prst="rect">
            <a:avLst/>
          </a:prstGeom>
          <a:noFill/>
        </p:spPr>
        <p:txBody>
          <a:bodyPr wrap="square" rtlCol="0">
            <a:spAutoFit/>
          </a:bodyPr>
          <a:lstStyle/>
          <a:p>
            <a:pPr algn="ctr"/>
            <a:r>
              <a:rPr lang="en-US" dirty="0">
                <a:latin typeface="Lub Dub Medium" panose="020B0603030403020204" pitchFamily="34" charset="0"/>
              </a:rPr>
              <a:t>Footnote text located on the next slide</a:t>
            </a:r>
          </a:p>
        </p:txBody>
      </p:sp>
    </p:spTree>
    <p:extLst>
      <p:ext uri="{BB962C8B-B14F-4D97-AF65-F5344CB8AC3E}">
        <p14:creationId xmlns:p14="http://schemas.microsoft.com/office/powerpoint/2010/main" val="7680422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0C3F29-B887-4DE0-8DA6-438A4DB15301}"/>
              </a:ext>
            </a:extLst>
          </p:cNvPr>
          <p:cNvSpPr>
            <a:spLocks noGrp="1"/>
          </p:cNvSpPr>
          <p:nvPr>
            <p:ph type="sldNum" sz="quarter" idx="4"/>
          </p:nvPr>
        </p:nvSpPr>
        <p:spPr/>
        <p:txBody>
          <a:bodyPr/>
          <a:lstStyle/>
          <a:p>
            <a:fld id="{01CD3B2E-BC1C-6C4D-9D91-A67B950EE325}" type="slidenum">
              <a:rPr lang="en-US" smtClean="0"/>
              <a:pPr/>
              <a:t>117</a:t>
            </a:fld>
            <a:endParaRPr lang="en-US" dirty="0"/>
          </a:p>
        </p:txBody>
      </p:sp>
      <p:sp>
        <p:nvSpPr>
          <p:cNvPr id="4" name="TextBox 3">
            <a:extLst>
              <a:ext uri="{FF2B5EF4-FFF2-40B4-BE49-F238E27FC236}">
                <a16:creationId xmlns:a16="http://schemas.microsoft.com/office/drawing/2014/main" id="{7B9EFD6B-F4F5-4802-89D4-5598422353CB}"/>
              </a:ext>
            </a:extLst>
          </p:cNvPr>
          <p:cNvSpPr txBox="1"/>
          <p:nvPr/>
        </p:nvSpPr>
        <p:spPr>
          <a:xfrm>
            <a:off x="304800" y="1295400"/>
            <a:ext cx="14097000" cy="6855210"/>
          </a:xfrm>
          <a:prstGeom prst="rect">
            <a:avLst/>
          </a:prstGeom>
          <a:noFill/>
        </p:spPr>
        <p:txBody>
          <a:bodyPr wrap="square">
            <a:spAutoFit/>
          </a:bodyPr>
          <a:lstStyle/>
          <a:p>
            <a:pPr marL="0" marR="0">
              <a:lnSpc>
                <a:spcPct val="200000"/>
              </a:lnSpc>
              <a:spcBef>
                <a:spcPts val="0"/>
              </a:spcBef>
              <a:spcAft>
                <a:spcPts val="0"/>
              </a:spcAft>
            </a:pPr>
            <a:r>
              <a:rPr lang="en-US" sz="2800" dirty="0">
                <a:effectLst/>
                <a:latin typeface="Times New Roman" panose="02020603050405020304" pitchFamily="18" charset="0"/>
                <a:ea typeface="Times New Roman" panose="02020603050405020304" pitchFamily="18" charset="0"/>
              </a:rPr>
              <a:t>*Several valve hemodynamic criteria are provided for assessment of MR severity, but not all criteria for each category will be present in each patient. Categorization of MR severity as mild, moderate, or severe depends on data quality and integration of these parameters in conjunction with other clinical evidence.</a:t>
            </a:r>
          </a:p>
          <a:p>
            <a:pPr marL="0" marR="0">
              <a:lnSpc>
                <a:spcPct val="200000"/>
              </a:lnSpc>
              <a:spcBef>
                <a:spcPts val="0"/>
              </a:spcBef>
              <a:spcAft>
                <a:spcPts val="0"/>
              </a:spcAft>
            </a:pPr>
            <a:r>
              <a:rPr lang="en-US" sz="2800" dirty="0">
                <a:effectLst/>
                <a:latin typeface="Times New Roman" panose="02020603050405020304" pitchFamily="18" charset="0"/>
                <a:ea typeface="Times New Roman" panose="02020603050405020304" pitchFamily="18" charset="0"/>
              </a:rPr>
              <a:t>†The measurement of the proximal </a:t>
            </a:r>
            <a:r>
              <a:rPr lang="en-US" sz="2800" dirty="0" err="1">
                <a:effectLst/>
                <a:latin typeface="Times New Roman" panose="02020603050405020304" pitchFamily="18" charset="0"/>
                <a:ea typeface="Times New Roman" panose="02020603050405020304" pitchFamily="18" charset="0"/>
              </a:rPr>
              <a:t>isovelocity</a:t>
            </a:r>
            <a:r>
              <a:rPr lang="en-US" sz="2800" dirty="0">
                <a:effectLst/>
                <a:latin typeface="Times New Roman" panose="02020603050405020304" pitchFamily="18" charset="0"/>
                <a:ea typeface="Times New Roman" panose="02020603050405020304" pitchFamily="18" charset="0"/>
              </a:rPr>
              <a:t> surface area by 2D TTE in patients with secondary MR underestimates the true ERO because of the crescentic shape of the proximal convergence.</a:t>
            </a:r>
          </a:p>
          <a:p>
            <a:pPr marL="0" marR="0">
              <a:lnSpc>
                <a:spcPct val="200000"/>
              </a:lnSpc>
              <a:spcBef>
                <a:spcPts val="0"/>
              </a:spcBef>
              <a:spcAft>
                <a:spcPts val="0"/>
              </a:spcAft>
            </a:pPr>
            <a:r>
              <a:rPr lang="en-US" sz="2800" dirty="0">
                <a:effectLst/>
                <a:latin typeface="Times New Roman" panose="02020603050405020304" pitchFamily="18" charset="0"/>
                <a:ea typeface="Times New Roman" panose="02020603050405020304" pitchFamily="18" charset="0"/>
              </a:rPr>
              <a:t>‡May be lower in low-flow states.</a:t>
            </a:r>
          </a:p>
        </p:txBody>
      </p:sp>
      <p:sp>
        <p:nvSpPr>
          <p:cNvPr id="3" name="TextBox 2">
            <a:extLst>
              <a:ext uri="{FF2B5EF4-FFF2-40B4-BE49-F238E27FC236}">
                <a16:creationId xmlns:a16="http://schemas.microsoft.com/office/drawing/2014/main" id="{300367D3-F683-4C41-9960-A01A1D5374AE}"/>
              </a:ext>
            </a:extLst>
          </p:cNvPr>
          <p:cNvSpPr txBox="1"/>
          <p:nvPr/>
        </p:nvSpPr>
        <p:spPr>
          <a:xfrm>
            <a:off x="2438400" y="448614"/>
            <a:ext cx="9144000" cy="646331"/>
          </a:xfrm>
          <a:prstGeom prst="rect">
            <a:avLst/>
          </a:prstGeom>
          <a:noFill/>
        </p:spPr>
        <p:txBody>
          <a:bodyPr wrap="square" rtlCol="0">
            <a:spAutoFit/>
          </a:bodyPr>
          <a:lstStyle/>
          <a:p>
            <a:pPr algn="ctr"/>
            <a:r>
              <a:rPr lang="en-US" sz="3600" dirty="0">
                <a:latin typeface="Lub Dub Medium" panose="020B0603030403020204" pitchFamily="34" charset="0"/>
              </a:rPr>
              <a:t>Table 18. Stages of Secondary MR</a:t>
            </a:r>
          </a:p>
        </p:txBody>
      </p:sp>
    </p:spTree>
    <p:extLst>
      <p:ext uri="{BB962C8B-B14F-4D97-AF65-F5344CB8AC3E}">
        <p14:creationId xmlns:p14="http://schemas.microsoft.com/office/powerpoint/2010/main" val="44749757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4AF09-7727-4E29-9FC6-401159B225A4}"/>
              </a:ext>
            </a:extLst>
          </p:cNvPr>
          <p:cNvSpPr>
            <a:spLocks noGrp="1"/>
          </p:cNvSpPr>
          <p:nvPr>
            <p:ph type="ctrTitle"/>
          </p:nvPr>
        </p:nvSpPr>
        <p:spPr/>
        <p:txBody>
          <a:bodyPr/>
          <a:lstStyle/>
          <a:p>
            <a:r>
              <a:rPr lang="en-US" sz="3600" dirty="0"/>
              <a:t>Diagnosis of Secondary MR</a:t>
            </a:r>
          </a:p>
        </p:txBody>
      </p:sp>
      <p:sp>
        <p:nvSpPr>
          <p:cNvPr id="3" name="Slide Number Placeholder 2">
            <a:extLst>
              <a:ext uri="{FF2B5EF4-FFF2-40B4-BE49-F238E27FC236}">
                <a16:creationId xmlns:a16="http://schemas.microsoft.com/office/drawing/2014/main" id="{7BF67442-91A9-4135-AA38-C3AC1EC3C209}"/>
              </a:ext>
            </a:extLst>
          </p:cNvPr>
          <p:cNvSpPr>
            <a:spLocks noGrp="1"/>
          </p:cNvSpPr>
          <p:nvPr>
            <p:ph type="sldNum" sz="quarter" idx="4"/>
          </p:nvPr>
        </p:nvSpPr>
        <p:spPr/>
        <p:txBody>
          <a:bodyPr/>
          <a:lstStyle/>
          <a:p>
            <a:fld id="{01CD3B2E-BC1C-6C4D-9D91-A67B950EE325}" type="slidenum">
              <a:rPr lang="en-US" smtClean="0"/>
              <a:pPr/>
              <a:t>118</a:t>
            </a:fld>
            <a:endParaRPr lang="en-US" dirty="0"/>
          </a:p>
        </p:txBody>
      </p:sp>
      <p:graphicFrame>
        <p:nvGraphicFramePr>
          <p:cNvPr id="4" name="Table 3">
            <a:extLst>
              <a:ext uri="{FF2B5EF4-FFF2-40B4-BE49-F238E27FC236}">
                <a16:creationId xmlns:a16="http://schemas.microsoft.com/office/drawing/2014/main" id="{E7C0F0E3-0560-445B-829A-288103630C91}"/>
              </a:ext>
            </a:extLst>
          </p:cNvPr>
          <p:cNvGraphicFramePr>
            <a:graphicFrameLocks noGrp="1"/>
          </p:cNvGraphicFramePr>
          <p:nvPr>
            <p:extLst>
              <p:ext uri="{D42A27DB-BD31-4B8C-83A1-F6EECF244321}">
                <p14:modId xmlns:p14="http://schemas.microsoft.com/office/powerpoint/2010/main" val="802097881"/>
              </p:ext>
            </p:extLst>
          </p:nvPr>
        </p:nvGraphicFramePr>
        <p:xfrm>
          <a:off x="377031" y="1524000"/>
          <a:ext cx="13944600" cy="5939103"/>
        </p:xfrm>
        <a:graphic>
          <a:graphicData uri="http://schemas.openxmlformats.org/drawingml/2006/table">
            <a:tbl>
              <a:tblPr firstRow="1" firstCol="1" bandRow="1"/>
              <a:tblGrid>
                <a:gridCol w="1394461">
                  <a:extLst>
                    <a:ext uri="{9D8B030D-6E8A-4147-A177-3AD203B41FA5}">
                      <a16:colId xmlns:a16="http://schemas.microsoft.com/office/drawing/2014/main" val="2434182187"/>
                    </a:ext>
                  </a:extLst>
                </a:gridCol>
                <a:gridCol w="1380515">
                  <a:extLst>
                    <a:ext uri="{9D8B030D-6E8A-4147-A177-3AD203B41FA5}">
                      <a16:colId xmlns:a16="http://schemas.microsoft.com/office/drawing/2014/main" val="1257550298"/>
                    </a:ext>
                  </a:extLst>
                </a:gridCol>
                <a:gridCol w="11169624">
                  <a:extLst>
                    <a:ext uri="{9D8B030D-6E8A-4147-A177-3AD203B41FA5}">
                      <a16:colId xmlns:a16="http://schemas.microsoft.com/office/drawing/2014/main" val="1392686898"/>
                    </a:ext>
                  </a:extLst>
                </a:gridCol>
              </a:tblGrid>
              <a:tr h="746605">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COR</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LOE</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Recommendations</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8071782"/>
                  </a:ext>
                </a:extLst>
              </a:tr>
              <a:tr h="1242098">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1</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B-NR</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just">
                        <a:lnSpc>
                          <a:spcPct val="150000"/>
                        </a:lnSpc>
                        <a:spcBef>
                          <a:spcPts val="0"/>
                        </a:spcBef>
                        <a:spcAft>
                          <a:spcPts val="0"/>
                        </a:spcAft>
                        <a:buFont typeface="+mj-lt"/>
                        <a:buAutoNum type="arabicPeriod"/>
                      </a:pPr>
                      <a:r>
                        <a:rPr lang="en-US" sz="2000" b="1" dirty="0">
                          <a:solidFill>
                            <a:srgbClr val="000000"/>
                          </a:solidFill>
                          <a:effectLst/>
                          <a:latin typeface="Times New Roman" panose="02020603050405020304" pitchFamily="18" charset="0"/>
                          <a:ea typeface="Calibri" panose="020F0502020204030204" pitchFamily="34" charset="0"/>
                        </a:rPr>
                        <a:t>In patients with chronic secondary MR (Stages B to D), TTE is useful to establish the etiology and to assess the extent of regional and global LV remodeling and systolic dysfunction, severity of MR, and magnitude of pulmonary hypertension.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9818370"/>
                  </a:ext>
                </a:extLst>
              </a:tr>
              <a:tr h="1242098">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1</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C-EO</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150000"/>
                        </a:lnSpc>
                        <a:spcBef>
                          <a:spcPts val="0"/>
                        </a:spcBef>
                        <a:spcAft>
                          <a:spcPts val="0"/>
                        </a:spcAft>
                        <a:buFont typeface="+mj-lt"/>
                        <a:buNone/>
                      </a:pPr>
                      <a:r>
                        <a:rPr lang="en-US" sz="2000" b="1" dirty="0">
                          <a:solidFill>
                            <a:srgbClr val="000000"/>
                          </a:solidFill>
                          <a:effectLst/>
                          <a:latin typeface="Times New Roman" panose="02020603050405020304" pitchFamily="18" charset="0"/>
                          <a:ea typeface="Calibri" panose="020F0502020204030204" pitchFamily="34" charset="0"/>
                        </a:rPr>
                        <a:t>2.  In patients with chronic secondary MR (Stages B to D), noninvasive imaging (stress nuclear/PET, CMR, or stress echocardiography), coronary CT angiography, or coronary arteriography is useful to establish etiology of MR and to assess myocardial viability.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6777288"/>
                  </a:ext>
                </a:extLst>
              </a:tr>
              <a:tr h="1242098">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1</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B-NR</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50000"/>
                        </a:lnSpc>
                        <a:spcBef>
                          <a:spcPts val="0"/>
                        </a:spcBef>
                        <a:spcAft>
                          <a:spcPts val="0"/>
                        </a:spcAft>
                        <a:buFont typeface="+mj-lt"/>
                        <a:buNone/>
                      </a:pPr>
                      <a:r>
                        <a:rPr lang="en-US" sz="2000" b="1" dirty="0">
                          <a:solidFill>
                            <a:srgbClr val="000000"/>
                          </a:solidFill>
                          <a:effectLst/>
                          <a:latin typeface="Times New Roman" panose="02020603050405020304" pitchFamily="18" charset="0"/>
                          <a:ea typeface="Calibri" panose="020F0502020204030204" pitchFamily="34" charset="0"/>
                        </a:rPr>
                        <a:t>3.  In patients with chronic secondary MR with severe symptoms (Stage D) that are unresponsive to GDMT who are being considered for transcatheter mitral valve interventions, TEE is indicated to determine suitability for the procedure.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1436556"/>
                  </a:ext>
                </a:extLst>
              </a:tr>
              <a:tr h="1242098">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1</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C-EO</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150000"/>
                        </a:lnSpc>
                        <a:spcBef>
                          <a:spcPts val="0"/>
                        </a:spcBef>
                        <a:spcAft>
                          <a:spcPts val="0"/>
                        </a:spcAft>
                        <a:buFont typeface="+mj-lt"/>
                        <a:buNone/>
                      </a:pPr>
                      <a:r>
                        <a:rPr lang="en-US" sz="2000" b="1" dirty="0">
                          <a:solidFill>
                            <a:srgbClr val="000000"/>
                          </a:solidFill>
                          <a:effectLst/>
                          <a:latin typeface="Times New Roman" panose="02020603050405020304" pitchFamily="18" charset="0"/>
                          <a:ea typeface="Calibri" panose="020F0502020204030204" pitchFamily="34" charset="0"/>
                        </a:rPr>
                        <a:t>4. In patients with chronic secondary MR undergoing transcatheter mitral valve intervention, intraprocedural guidance with TEE is recommended.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7938598"/>
                  </a:ext>
                </a:extLst>
              </a:tr>
            </a:tbl>
          </a:graphicData>
        </a:graphic>
      </p:graphicFrame>
    </p:spTree>
    <p:extLst>
      <p:ext uri="{BB962C8B-B14F-4D97-AF65-F5344CB8AC3E}">
        <p14:creationId xmlns:p14="http://schemas.microsoft.com/office/powerpoint/2010/main" val="31803959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5EC59-F6B4-4087-9A4F-6275A5867B03}"/>
              </a:ext>
            </a:extLst>
          </p:cNvPr>
          <p:cNvSpPr>
            <a:spLocks noGrp="1"/>
          </p:cNvSpPr>
          <p:nvPr>
            <p:ph type="ctrTitle"/>
          </p:nvPr>
        </p:nvSpPr>
        <p:spPr/>
        <p:txBody>
          <a:bodyPr/>
          <a:lstStyle/>
          <a:p>
            <a:r>
              <a:rPr lang="en-US" dirty="0"/>
              <a:t>Medical Therapy for Secondary MR</a:t>
            </a:r>
          </a:p>
        </p:txBody>
      </p:sp>
      <p:sp>
        <p:nvSpPr>
          <p:cNvPr id="3" name="Slide Number Placeholder 2">
            <a:extLst>
              <a:ext uri="{FF2B5EF4-FFF2-40B4-BE49-F238E27FC236}">
                <a16:creationId xmlns:a16="http://schemas.microsoft.com/office/drawing/2014/main" id="{7FEC6297-66FE-4C71-8643-00A80DA8908E}"/>
              </a:ext>
            </a:extLst>
          </p:cNvPr>
          <p:cNvSpPr>
            <a:spLocks noGrp="1"/>
          </p:cNvSpPr>
          <p:nvPr>
            <p:ph type="sldNum" sz="quarter" idx="4"/>
          </p:nvPr>
        </p:nvSpPr>
        <p:spPr/>
        <p:txBody>
          <a:bodyPr/>
          <a:lstStyle/>
          <a:p>
            <a:fld id="{01CD3B2E-BC1C-6C4D-9D91-A67B950EE325}" type="slidenum">
              <a:rPr lang="en-US" smtClean="0"/>
              <a:pPr/>
              <a:t>119</a:t>
            </a:fld>
            <a:endParaRPr lang="en-US" dirty="0"/>
          </a:p>
        </p:txBody>
      </p:sp>
      <p:graphicFrame>
        <p:nvGraphicFramePr>
          <p:cNvPr id="4" name="Table 3">
            <a:extLst>
              <a:ext uri="{FF2B5EF4-FFF2-40B4-BE49-F238E27FC236}">
                <a16:creationId xmlns:a16="http://schemas.microsoft.com/office/drawing/2014/main" id="{688AAF54-A0E5-43AC-A76E-01A11A745D6C}"/>
              </a:ext>
            </a:extLst>
          </p:cNvPr>
          <p:cNvGraphicFramePr>
            <a:graphicFrameLocks noGrp="1"/>
          </p:cNvGraphicFramePr>
          <p:nvPr>
            <p:extLst>
              <p:ext uri="{D42A27DB-BD31-4B8C-83A1-F6EECF244321}">
                <p14:modId xmlns:p14="http://schemas.microsoft.com/office/powerpoint/2010/main" val="2366792161"/>
              </p:ext>
            </p:extLst>
          </p:nvPr>
        </p:nvGraphicFramePr>
        <p:xfrm>
          <a:off x="457200" y="1524000"/>
          <a:ext cx="13868400" cy="5791198"/>
        </p:xfrm>
        <a:graphic>
          <a:graphicData uri="http://schemas.openxmlformats.org/drawingml/2006/table">
            <a:tbl>
              <a:tblPr firstRow="1" firstCol="1" bandRow="1"/>
              <a:tblGrid>
                <a:gridCol w="1386841">
                  <a:extLst>
                    <a:ext uri="{9D8B030D-6E8A-4147-A177-3AD203B41FA5}">
                      <a16:colId xmlns:a16="http://schemas.microsoft.com/office/drawing/2014/main" val="1479567916"/>
                    </a:ext>
                  </a:extLst>
                </a:gridCol>
                <a:gridCol w="1372972">
                  <a:extLst>
                    <a:ext uri="{9D8B030D-6E8A-4147-A177-3AD203B41FA5}">
                      <a16:colId xmlns:a16="http://schemas.microsoft.com/office/drawing/2014/main" val="3783204118"/>
                    </a:ext>
                  </a:extLst>
                </a:gridCol>
                <a:gridCol w="11108587">
                  <a:extLst>
                    <a:ext uri="{9D8B030D-6E8A-4147-A177-3AD203B41FA5}">
                      <a16:colId xmlns:a16="http://schemas.microsoft.com/office/drawing/2014/main" val="3061963787"/>
                    </a:ext>
                  </a:extLst>
                </a:gridCol>
              </a:tblGrid>
              <a:tr h="1338286">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COR</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LOE</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Recommendations</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9440085"/>
                  </a:ext>
                </a:extLst>
              </a:tr>
              <a:tr h="2226456">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A</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342900" marR="0" lvl="0" indent="-342900" algn="just">
                        <a:lnSpc>
                          <a:spcPct val="15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rPr>
                        <a:t>Patients with chronic severe secondary MR (Stages C and D) and HF with reduced LVEF should receive standard GDMT for HF, including ACE inhibitors, ARBs, beta blockers, aldosterone antagonists, and/or sacubitril/valsartan, and biventricular pacing as indicated.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3207601"/>
                  </a:ext>
                </a:extLst>
              </a:tr>
              <a:tr h="2226456">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C-EO</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In patients with chronic severe secondary MR and HF with reduced LVEF, a cardiologist expert in the management of patients with HF and LV systolic dysfunction should be the primary MDT member responsible for implementing and monitoring optimal GDMT.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884985"/>
                  </a:ext>
                </a:extLst>
              </a:tr>
            </a:tbl>
          </a:graphicData>
        </a:graphic>
      </p:graphicFrame>
    </p:spTree>
    <p:extLst>
      <p:ext uri="{BB962C8B-B14F-4D97-AF65-F5344CB8AC3E}">
        <p14:creationId xmlns:p14="http://schemas.microsoft.com/office/powerpoint/2010/main" val="458468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C806F9-F30F-4414-912B-90F0EC577455}"/>
              </a:ext>
            </a:extLst>
          </p:cNvPr>
          <p:cNvSpPr>
            <a:spLocks noGrp="1"/>
          </p:cNvSpPr>
          <p:nvPr>
            <p:ph type="body" sz="quarter" idx="10"/>
          </p:nvPr>
        </p:nvSpPr>
        <p:spPr>
          <a:xfrm>
            <a:off x="228600" y="1752599"/>
            <a:ext cx="14401800" cy="5754537"/>
          </a:xfrm>
        </p:spPr>
        <p:txBody>
          <a:bodyPr/>
          <a:lstStyle/>
          <a:p>
            <a:pPr marL="628650" indent="-628650">
              <a:buNone/>
            </a:pPr>
            <a:r>
              <a:rPr lang="en-US" sz="4200" dirty="0"/>
              <a:t>7. Indications for intervention for valvular regurgitation are relief of symptoms and prevention of the irreversible long-term consequences of left ventricular volume overload.  Thresholds for intervention  now are lower than they were previously because of more durable treatment options and lower procedural risks. </a:t>
            </a:r>
          </a:p>
        </p:txBody>
      </p:sp>
      <p:sp>
        <p:nvSpPr>
          <p:cNvPr id="5" name="Slide Number Placeholder 4">
            <a:extLst>
              <a:ext uri="{FF2B5EF4-FFF2-40B4-BE49-F238E27FC236}">
                <a16:creationId xmlns:a16="http://schemas.microsoft.com/office/drawing/2014/main" id="{9F5F0B35-4965-4E89-BEFC-B1CD0AE097DD}"/>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12</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4" name="Subtitle 2">
            <a:extLst>
              <a:ext uri="{FF2B5EF4-FFF2-40B4-BE49-F238E27FC236}">
                <a16:creationId xmlns:a16="http://schemas.microsoft.com/office/drawing/2014/main" id="{8E6C7647-4CB2-472C-87BB-86A1FAC3D8B6}"/>
              </a:ext>
            </a:extLst>
          </p:cNvPr>
          <p:cNvSpPr txBox="1">
            <a:spLocks/>
          </p:cNvSpPr>
          <p:nvPr/>
        </p:nvSpPr>
        <p:spPr>
          <a:xfrm>
            <a:off x="3048000" y="562683"/>
            <a:ext cx="8534400" cy="10301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600" b="0" i="0" kern="1200" spc="0">
                <a:solidFill>
                  <a:schemeClr val="tx1"/>
                </a:solidFill>
                <a:latin typeface="Lub Dub Medium" panose="020B06030304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black"/>
                </a:solidFill>
                <a:effectLst/>
                <a:uLnTx/>
                <a:uFillTx/>
                <a:latin typeface="Lub Dub Medium" panose="020B0603030403020204" pitchFamily="34" charset="77"/>
                <a:ea typeface="+mn-ea"/>
                <a:cs typeface="+mn-cs"/>
              </a:rPr>
              <a:t>Top 10 Take Home Messages </a:t>
            </a:r>
          </a:p>
        </p:txBody>
      </p:sp>
    </p:spTree>
    <p:extLst>
      <p:ext uri="{BB962C8B-B14F-4D97-AF65-F5344CB8AC3E}">
        <p14:creationId xmlns:p14="http://schemas.microsoft.com/office/powerpoint/2010/main" val="253991682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AE56-035E-467F-9B01-21CDBFC72E50}"/>
              </a:ext>
            </a:extLst>
          </p:cNvPr>
          <p:cNvSpPr>
            <a:spLocks noGrp="1"/>
          </p:cNvSpPr>
          <p:nvPr>
            <p:ph type="ctrTitle"/>
          </p:nvPr>
        </p:nvSpPr>
        <p:spPr/>
        <p:txBody>
          <a:bodyPr/>
          <a:lstStyle/>
          <a:p>
            <a:r>
              <a:rPr lang="en-US" sz="3600" dirty="0"/>
              <a:t>Intervention of Patients with Secondary MR</a:t>
            </a:r>
          </a:p>
        </p:txBody>
      </p:sp>
      <p:sp>
        <p:nvSpPr>
          <p:cNvPr id="3" name="Slide Number Placeholder 2">
            <a:extLst>
              <a:ext uri="{FF2B5EF4-FFF2-40B4-BE49-F238E27FC236}">
                <a16:creationId xmlns:a16="http://schemas.microsoft.com/office/drawing/2014/main" id="{88DE28A7-F4DF-4ECD-ABC7-F6175A901F2D}"/>
              </a:ext>
            </a:extLst>
          </p:cNvPr>
          <p:cNvSpPr>
            <a:spLocks noGrp="1"/>
          </p:cNvSpPr>
          <p:nvPr>
            <p:ph type="sldNum" sz="quarter" idx="4"/>
          </p:nvPr>
        </p:nvSpPr>
        <p:spPr/>
        <p:txBody>
          <a:bodyPr/>
          <a:lstStyle/>
          <a:p>
            <a:fld id="{01CD3B2E-BC1C-6C4D-9D91-A67B950EE325}" type="slidenum">
              <a:rPr lang="en-US" smtClean="0"/>
              <a:pPr/>
              <a:t>120</a:t>
            </a:fld>
            <a:endParaRPr lang="en-US" dirty="0"/>
          </a:p>
        </p:txBody>
      </p:sp>
      <p:graphicFrame>
        <p:nvGraphicFramePr>
          <p:cNvPr id="4" name="Table 3">
            <a:extLst>
              <a:ext uri="{FF2B5EF4-FFF2-40B4-BE49-F238E27FC236}">
                <a16:creationId xmlns:a16="http://schemas.microsoft.com/office/drawing/2014/main" id="{175B4CC3-8FE8-49AD-9378-166D9B1A4CFB}"/>
              </a:ext>
            </a:extLst>
          </p:cNvPr>
          <p:cNvGraphicFramePr>
            <a:graphicFrameLocks noGrp="1"/>
          </p:cNvGraphicFramePr>
          <p:nvPr>
            <p:extLst>
              <p:ext uri="{D42A27DB-BD31-4B8C-83A1-F6EECF244321}">
                <p14:modId xmlns:p14="http://schemas.microsoft.com/office/powerpoint/2010/main" val="665570459"/>
              </p:ext>
            </p:extLst>
          </p:nvPr>
        </p:nvGraphicFramePr>
        <p:xfrm>
          <a:off x="304800" y="1447800"/>
          <a:ext cx="14020800" cy="6019799"/>
        </p:xfrm>
        <a:graphic>
          <a:graphicData uri="http://schemas.openxmlformats.org/drawingml/2006/table">
            <a:tbl>
              <a:tblPr firstRow="1" firstCol="1" bandRow="1"/>
              <a:tblGrid>
                <a:gridCol w="1402081">
                  <a:extLst>
                    <a:ext uri="{9D8B030D-6E8A-4147-A177-3AD203B41FA5}">
                      <a16:colId xmlns:a16="http://schemas.microsoft.com/office/drawing/2014/main" val="3456930054"/>
                    </a:ext>
                  </a:extLst>
                </a:gridCol>
                <a:gridCol w="1388059">
                  <a:extLst>
                    <a:ext uri="{9D8B030D-6E8A-4147-A177-3AD203B41FA5}">
                      <a16:colId xmlns:a16="http://schemas.microsoft.com/office/drawing/2014/main" val="4174975698"/>
                    </a:ext>
                  </a:extLst>
                </a:gridCol>
                <a:gridCol w="11230660">
                  <a:extLst>
                    <a:ext uri="{9D8B030D-6E8A-4147-A177-3AD203B41FA5}">
                      <a16:colId xmlns:a16="http://schemas.microsoft.com/office/drawing/2014/main" val="177303705"/>
                    </a:ext>
                  </a:extLst>
                </a:gridCol>
              </a:tblGrid>
              <a:tr h="696282">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COR</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LOE</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Recommendations</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7131103"/>
                  </a:ext>
                </a:extLst>
              </a:tr>
              <a:tr h="2390634">
                <a:tc>
                  <a:txBody>
                    <a:bodyPr/>
                    <a:lstStyle/>
                    <a:p>
                      <a:pPr marL="0" marR="0" algn="ctr">
                        <a:lnSpc>
                          <a:spcPct val="200000"/>
                        </a:lnSpc>
                        <a:spcBef>
                          <a:spcPts val="0"/>
                        </a:spcBef>
                        <a:spcAft>
                          <a:spcPts val="0"/>
                        </a:spcAft>
                      </a:pPr>
                      <a:r>
                        <a:rPr lang="en-US" sz="2000" b="1" dirty="0">
                          <a:solidFill>
                            <a:srgbClr val="000000"/>
                          </a:solidFill>
                          <a:effectLst/>
                          <a:latin typeface="Times New Roman" panose="02020603050405020304" pitchFamily="18" charset="0"/>
                          <a:ea typeface="Times New Roman" panose="02020603050405020304" pitchFamily="18" charset="0"/>
                        </a:rPr>
                        <a:t>2a</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B-R</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l">
                        <a:lnSpc>
                          <a:spcPct val="150000"/>
                        </a:lnSpc>
                        <a:spcBef>
                          <a:spcPts val="0"/>
                        </a:spcBef>
                        <a:spcAft>
                          <a:spcPts val="0"/>
                        </a:spcAft>
                        <a:buFont typeface="+mj-lt"/>
                        <a:buAutoNum type="arabicPeriod"/>
                      </a:pPr>
                      <a:r>
                        <a:rPr lang="en-US" sz="2000" b="1" dirty="0">
                          <a:solidFill>
                            <a:srgbClr val="000000"/>
                          </a:solidFill>
                          <a:effectLst/>
                          <a:latin typeface="Times New Roman" panose="02020603050405020304" pitchFamily="18" charset="0"/>
                          <a:ea typeface="Calibri" panose="020F0502020204030204" pitchFamily="34" charset="0"/>
                        </a:rPr>
                        <a:t>In patients with chronic severe secondary MR related to LV systolic dysfunction (LVEF &lt;50%) who have persistent</a:t>
                      </a:r>
                      <a:r>
                        <a:rPr lang="en-US" sz="2000" b="1" spc="-30" dirty="0">
                          <a:solidFill>
                            <a:srgbClr val="000000"/>
                          </a:solidFill>
                          <a:effectLst/>
                          <a:latin typeface="Times New Roman" panose="02020603050405020304" pitchFamily="18" charset="0"/>
                          <a:ea typeface="Calibri" panose="020F0502020204030204" pitchFamily="34" charset="0"/>
                        </a:rPr>
                        <a:t> </a:t>
                      </a:r>
                      <a:r>
                        <a:rPr lang="en-US" sz="2000" b="1" dirty="0">
                          <a:solidFill>
                            <a:srgbClr val="000000"/>
                          </a:solidFill>
                          <a:effectLst/>
                          <a:latin typeface="Times New Roman" panose="02020603050405020304" pitchFamily="18" charset="0"/>
                          <a:ea typeface="Calibri" panose="020F0502020204030204" pitchFamily="34" charset="0"/>
                        </a:rPr>
                        <a:t>symptoms</a:t>
                      </a:r>
                      <a:r>
                        <a:rPr lang="en-US" sz="2000" b="1" spc="-20" dirty="0">
                          <a:solidFill>
                            <a:srgbClr val="000000"/>
                          </a:solidFill>
                          <a:effectLst/>
                          <a:latin typeface="Times New Roman" panose="02020603050405020304" pitchFamily="18" charset="0"/>
                          <a:ea typeface="Calibri" panose="020F0502020204030204" pitchFamily="34" charset="0"/>
                        </a:rPr>
                        <a:t> </a:t>
                      </a:r>
                      <a:r>
                        <a:rPr lang="en-US" sz="2000" b="1" dirty="0">
                          <a:solidFill>
                            <a:srgbClr val="000000"/>
                          </a:solidFill>
                          <a:effectLst/>
                          <a:latin typeface="Times New Roman" panose="02020603050405020304" pitchFamily="18" charset="0"/>
                          <a:ea typeface="Calibri" panose="020F0502020204030204" pitchFamily="34" charset="0"/>
                        </a:rPr>
                        <a:t>(NYHA</a:t>
                      </a:r>
                      <a:r>
                        <a:rPr lang="en-US" sz="2000" b="1" spc="-35" dirty="0">
                          <a:solidFill>
                            <a:srgbClr val="000000"/>
                          </a:solidFill>
                          <a:effectLst/>
                          <a:latin typeface="Times New Roman" panose="02020603050405020304" pitchFamily="18" charset="0"/>
                          <a:ea typeface="Calibri" panose="020F0502020204030204" pitchFamily="34" charset="0"/>
                        </a:rPr>
                        <a:t> </a:t>
                      </a:r>
                      <a:r>
                        <a:rPr lang="en-US" sz="2000" b="1" dirty="0">
                          <a:solidFill>
                            <a:srgbClr val="000000"/>
                          </a:solidFill>
                          <a:effectLst/>
                          <a:latin typeface="Times New Roman" panose="02020603050405020304" pitchFamily="18" charset="0"/>
                          <a:ea typeface="Calibri" panose="020F0502020204030204" pitchFamily="34" charset="0"/>
                        </a:rPr>
                        <a:t>class</a:t>
                      </a:r>
                      <a:r>
                        <a:rPr lang="en-US" sz="2000" b="1" spc="-40" dirty="0">
                          <a:solidFill>
                            <a:srgbClr val="000000"/>
                          </a:solidFill>
                          <a:effectLst/>
                          <a:latin typeface="Times New Roman" panose="02020603050405020304" pitchFamily="18" charset="0"/>
                          <a:ea typeface="Calibri" panose="020F0502020204030204" pitchFamily="34" charset="0"/>
                        </a:rPr>
                        <a:t> </a:t>
                      </a:r>
                      <a:r>
                        <a:rPr lang="en-US" sz="2000" b="1" dirty="0">
                          <a:solidFill>
                            <a:srgbClr val="000000"/>
                          </a:solidFill>
                          <a:effectLst/>
                          <a:latin typeface="Times New Roman" panose="02020603050405020304" pitchFamily="18" charset="0"/>
                          <a:ea typeface="Calibri" panose="020F0502020204030204" pitchFamily="34" charset="0"/>
                        </a:rPr>
                        <a:t>II, III, or</a:t>
                      </a:r>
                      <a:r>
                        <a:rPr lang="en-US" sz="2000" b="1" spc="-30" dirty="0">
                          <a:solidFill>
                            <a:srgbClr val="000000"/>
                          </a:solidFill>
                          <a:effectLst/>
                          <a:latin typeface="Times New Roman" panose="02020603050405020304" pitchFamily="18" charset="0"/>
                          <a:ea typeface="Calibri" panose="020F0502020204030204" pitchFamily="34" charset="0"/>
                        </a:rPr>
                        <a:t> </a:t>
                      </a:r>
                      <a:r>
                        <a:rPr lang="en-US" sz="2000" b="1" dirty="0">
                          <a:solidFill>
                            <a:srgbClr val="000000"/>
                          </a:solidFill>
                          <a:effectLst/>
                          <a:latin typeface="Times New Roman" panose="02020603050405020304" pitchFamily="18" charset="0"/>
                          <a:ea typeface="Calibri" panose="020F0502020204030204" pitchFamily="34" charset="0"/>
                        </a:rPr>
                        <a:t>IV)</a:t>
                      </a:r>
                      <a:r>
                        <a:rPr lang="en-US" sz="2000" b="1" spc="-30" dirty="0">
                          <a:solidFill>
                            <a:srgbClr val="000000"/>
                          </a:solidFill>
                          <a:effectLst/>
                          <a:latin typeface="Times New Roman" panose="02020603050405020304" pitchFamily="18" charset="0"/>
                          <a:ea typeface="Calibri" panose="020F0502020204030204" pitchFamily="34" charset="0"/>
                        </a:rPr>
                        <a:t> </a:t>
                      </a:r>
                      <a:r>
                        <a:rPr lang="en-US" sz="2000" b="1" dirty="0">
                          <a:solidFill>
                            <a:srgbClr val="000000"/>
                          </a:solidFill>
                          <a:effectLst/>
                          <a:latin typeface="Times New Roman" panose="02020603050405020304" pitchFamily="18" charset="0"/>
                          <a:ea typeface="Calibri" panose="020F0502020204030204" pitchFamily="34" charset="0"/>
                        </a:rPr>
                        <a:t>while on optimal GDMT for HF (Stage D), transcatheter edge-to-edge mitral valve repair (TEER)</a:t>
                      </a:r>
                      <a:r>
                        <a:rPr lang="en-US" sz="2000" b="1" dirty="0">
                          <a:solidFill>
                            <a:srgbClr val="FF0000"/>
                          </a:solidFill>
                          <a:effectLst/>
                          <a:latin typeface="Times New Roman" panose="02020603050405020304" pitchFamily="18" charset="0"/>
                          <a:ea typeface="Calibri" panose="020F0502020204030204" pitchFamily="34" charset="0"/>
                        </a:rPr>
                        <a:t> </a:t>
                      </a:r>
                      <a:r>
                        <a:rPr lang="en-US" sz="2000" b="1" dirty="0">
                          <a:solidFill>
                            <a:srgbClr val="000000"/>
                          </a:solidFill>
                          <a:effectLst/>
                          <a:latin typeface="Times New Roman" panose="02020603050405020304" pitchFamily="18" charset="0"/>
                          <a:ea typeface="Calibri" panose="020F0502020204030204" pitchFamily="34" charset="0"/>
                        </a:rPr>
                        <a:t>is reasonable in patients with appropriate anatomy as defined on TEE and with LVEF between 20% and 50%, LVESD ≤70 mm, and pulmonary artery systolic pressure </a:t>
                      </a:r>
                      <a:r>
                        <a:rPr lang="en-US" sz="2000" b="1" spc="-55" dirty="0">
                          <a:solidFill>
                            <a:srgbClr val="000000"/>
                          </a:solidFill>
                          <a:effectLst/>
                          <a:latin typeface="Times New Roman" panose="02020603050405020304" pitchFamily="18" charset="0"/>
                          <a:ea typeface="Calibri" panose="020F0502020204030204" pitchFamily="34" charset="0"/>
                        </a:rPr>
                        <a:t> </a:t>
                      </a:r>
                      <a:r>
                        <a:rPr lang="en-US" sz="2000" b="1" dirty="0">
                          <a:solidFill>
                            <a:srgbClr val="000000"/>
                          </a:solidFill>
                          <a:effectLst/>
                          <a:latin typeface="Times New Roman" panose="02020603050405020304" pitchFamily="18" charset="0"/>
                          <a:ea typeface="Calibri" panose="020F0502020204030204" pitchFamily="34" charset="0"/>
                        </a:rPr>
                        <a:t>≤70 mm Hg.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4269190"/>
                  </a:ext>
                </a:extLst>
              </a:tr>
              <a:tr h="1158378">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2a</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B-NR</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l">
                        <a:lnSpc>
                          <a:spcPct val="150000"/>
                        </a:lnSpc>
                        <a:spcBef>
                          <a:spcPts val="0"/>
                        </a:spcBef>
                        <a:spcAft>
                          <a:spcPts val="0"/>
                        </a:spcAft>
                        <a:buFont typeface="+mj-lt"/>
                        <a:buNone/>
                      </a:pPr>
                      <a:r>
                        <a:rPr lang="en-US" sz="2000" b="1" dirty="0">
                          <a:solidFill>
                            <a:srgbClr val="000000"/>
                          </a:solidFill>
                          <a:effectLst/>
                          <a:latin typeface="Times New Roman" panose="02020603050405020304" pitchFamily="18" charset="0"/>
                          <a:ea typeface="Calibri" panose="020F0502020204030204" pitchFamily="34" charset="0"/>
                        </a:rPr>
                        <a:t>2.  In patients with severe secondary MR (Stages C and D), mitral valve surgery is reasonable when CABG is undertaken for the treatment of myocardial ischemia.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5144130"/>
                  </a:ext>
                </a:extLst>
              </a:tr>
              <a:tr h="1774505">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2b</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B-NR</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l">
                        <a:lnSpc>
                          <a:spcPct val="150000"/>
                        </a:lnSpc>
                        <a:spcBef>
                          <a:spcPts val="0"/>
                        </a:spcBef>
                        <a:spcAft>
                          <a:spcPts val="0"/>
                        </a:spcAft>
                        <a:buFont typeface="+mj-lt"/>
                        <a:buNone/>
                      </a:pPr>
                      <a:r>
                        <a:rPr lang="en-US" sz="2000" b="1" dirty="0">
                          <a:solidFill>
                            <a:srgbClr val="000000"/>
                          </a:solidFill>
                          <a:effectLst/>
                          <a:latin typeface="Times New Roman" panose="02020603050405020304" pitchFamily="18" charset="0"/>
                          <a:ea typeface="Calibri" panose="020F0502020204030204" pitchFamily="34" charset="0"/>
                        </a:rPr>
                        <a:t>3. In patients with chronic severe secondary MR from atrial annular dilation with preserved LV systolic function (LVEF ≥50%) who have severe persistent symptoms (NYHA class III or IV) despite therapy for HF and therapy for associated AF or other comorbidities (Stage D), mitral valve surgery may be considered.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8488384"/>
                  </a:ext>
                </a:extLst>
              </a:tr>
            </a:tbl>
          </a:graphicData>
        </a:graphic>
      </p:graphicFrame>
    </p:spTree>
    <p:extLst>
      <p:ext uri="{BB962C8B-B14F-4D97-AF65-F5344CB8AC3E}">
        <p14:creationId xmlns:p14="http://schemas.microsoft.com/office/powerpoint/2010/main" val="284922965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994501-065B-4628-BF97-853654549C56}"/>
              </a:ext>
            </a:extLst>
          </p:cNvPr>
          <p:cNvSpPr>
            <a:spLocks noGrp="1"/>
          </p:cNvSpPr>
          <p:nvPr>
            <p:ph type="sldNum" sz="quarter" idx="4"/>
          </p:nvPr>
        </p:nvSpPr>
        <p:spPr/>
        <p:txBody>
          <a:bodyPr/>
          <a:lstStyle/>
          <a:p>
            <a:fld id="{01CD3B2E-BC1C-6C4D-9D91-A67B950EE325}" type="slidenum">
              <a:rPr lang="en-US" smtClean="0"/>
              <a:pPr/>
              <a:t>121</a:t>
            </a:fld>
            <a:endParaRPr lang="en-US" dirty="0"/>
          </a:p>
        </p:txBody>
      </p:sp>
      <p:graphicFrame>
        <p:nvGraphicFramePr>
          <p:cNvPr id="5" name="Table 4">
            <a:extLst>
              <a:ext uri="{FF2B5EF4-FFF2-40B4-BE49-F238E27FC236}">
                <a16:creationId xmlns:a16="http://schemas.microsoft.com/office/drawing/2014/main" id="{0424180B-DD35-412F-9FBA-E777E24F1277}"/>
              </a:ext>
            </a:extLst>
          </p:cNvPr>
          <p:cNvGraphicFramePr>
            <a:graphicFrameLocks noGrp="1"/>
          </p:cNvGraphicFramePr>
          <p:nvPr>
            <p:extLst>
              <p:ext uri="{D42A27DB-BD31-4B8C-83A1-F6EECF244321}">
                <p14:modId xmlns:p14="http://schemas.microsoft.com/office/powerpoint/2010/main" val="786518424"/>
              </p:ext>
            </p:extLst>
          </p:nvPr>
        </p:nvGraphicFramePr>
        <p:xfrm>
          <a:off x="381000" y="1447800"/>
          <a:ext cx="13944600" cy="6041347"/>
        </p:xfrm>
        <a:graphic>
          <a:graphicData uri="http://schemas.openxmlformats.org/drawingml/2006/table">
            <a:tbl>
              <a:tblPr firstRow="1" firstCol="1" bandRow="1"/>
              <a:tblGrid>
                <a:gridCol w="1394461">
                  <a:extLst>
                    <a:ext uri="{9D8B030D-6E8A-4147-A177-3AD203B41FA5}">
                      <a16:colId xmlns:a16="http://schemas.microsoft.com/office/drawing/2014/main" val="3456930054"/>
                    </a:ext>
                  </a:extLst>
                </a:gridCol>
                <a:gridCol w="1380515">
                  <a:extLst>
                    <a:ext uri="{9D8B030D-6E8A-4147-A177-3AD203B41FA5}">
                      <a16:colId xmlns:a16="http://schemas.microsoft.com/office/drawing/2014/main" val="4174975698"/>
                    </a:ext>
                  </a:extLst>
                </a:gridCol>
                <a:gridCol w="11169624">
                  <a:extLst>
                    <a:ext uri="{9D8B030D-6E8A-4147-A177-3AD203B41FA5}">
                      <a16:colId xmlns:a16="http://schemas.microsoft.com/office/drawing/2014/main" val="177303705"/>
                    </a:ext>
                  </a:extLst>
                </a:gridCol>
              </a:tblGrid>
              <a:tr h="762000">
                <a:tc>
                  <a:txBody>
                    <a:bodyPr/>
                    <a:lstStyle/>
                    <a:p>
                      <a:pPr marL="0" marR="0" algn="ctr">
                        <a:lnSpc>
                          <a:spcPct val="200000"/>
                        </a:lnSpc>
                        <a:spcBef>
                          <a:spcPts val="0"/>
                        </a:spcBef>
                        <a:spcAft>
                          <a:spcPts val="0"/>
                        </a:spcAft>
                      </a:pPr>
                      <a:r>
                        <a:rPr lang="en-US" sz="2500" b="1" dirty="0">
                          <a:effectLst/>
                          <a:latin typeface="Times New Roman" panose="02020603050405020304" pitchFamily="18" charset="0"/>
                          <a:ea typeface="Times New Roman" panose="02020603050405020304" pitchFamily="18" charset="0"/>
                        </a:rPr>
                        <a:t>COR</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500" b="1" dirty="0">
                          <a:effectLst/>
                          <a:latin typeface="Times New Roman" panose="02020603050405020304" pitchFamily="18" charset="0"/>
                          <a:ea typeface="Times New Roman" panose="02020603050405020304" pitchFamily="18" charset="0"/>
                        </a:rPr>
                        <a:t>LOE</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500" b="1" dirty="0">
                          <a:effectLst/>
                          <a:latin typeface="Times New Roman" panose="02020603050405020304" pitchFamily="18" charset="0"/>
                          <a:ea typeface="Times New Roman" panose="02020603050405020304" pitchFamily="18" charset="0"/>
                        </a:rPr>
                        <a:t>Recommendations</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7131103"/>
                  </a:ext>
                </a:extLst>
              </a:tr>
              <a:tr h="1998711">
                <a:tc>
                  <a:txBody>
                    <a:bodyPr/>
                    <a:lstStyle/>
                    <a:p>
                      <a:pPr marL="0" marR="0" algn="ctr">
                        <a:lnSpc>
                          <a:spcPct val="200000"/>
                        </a:lnSpc>
                        <a:spcBef>
                          <a:spcPts val="0"/>
                        </a:spcBef>
                        <a:spcAft>
                          <a:spcPts val="0"/>
                        </a:spcAft>
                      </a:pPr>
                      <a:r>
                        <a:rPr lang="en-US" sz="2500" b="1">
                          <a:solidFill>
                            <a:srgbClr val="000000"/>
                          </a:solidFill>
                          <a:effectLst/>
                          <a:latin typeface="Times New Roman" panose="02020603050405020304" pitchFamily="18" charset="0"/>
                          <a:ea typeface="Times New Roman" panose="02020603050405020304" pitchFamily="18" charset="0"/>
                        </a:rPr>
                        <a:t>2b</a:t>
                      </a:r>
                      <a:endParaRPr lang="en-US" sz="25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500" b="1">
                          <a:solidFill>
                            <a:srgbClr val="000000"/>
                          </a:solidFill>
                          <a:effectLst/>
                          <a:latin typeface="Times New Roman" panose="02020603050405020304" pitchFamily="18" charset="0"/>
                          <a:ea typeface="Times New Roman" panose="02020603050405020304" pitchFamily="18" charset="0"/>
                        </a:rPr>
                        <a:t>B-NR</a:t>
                      </a:r>
                      <a:endParaRPr lang="en-US" sz="25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457200" marR="0" lvl="0" indent="-457200" algn="just">
                        <a:lnSpc>
                          <a:spcPct val="150000"/>
                        </a:lnSpc>
                        <a:spcBef>
                          <a:spcPts val="0"/>
                        </a:spcBef>
                        <a:spcAft>
                          <a:spcPts val="0"/>
                        </a:spcAft>
                        <a:buFont typeface="+mj-lt"/>
                        <a:buAutoNum type="arabicPeriod" startAt="4"/>
                      </a:pPr>
                      <a:r>
                        <a:rPr lang="en-US" sz="2500" b="1" dirty="0">
                          <a:solidFill>
                            <a:srgbClr val="000000"/>
                          </a:solidFill>
                          <a:effectLst/>
                          <a:latin typeface="Times New Roman" panose="02020603050405020304" pitchFamily="18" charset="0"/>
                          <a:ea typeface="Calibri" panose="020F0502020204030204" pitchFamily="34" charset="0"/>
                        </a:rPr>
                        <a:t>In patients with chronic severe secondary MR related to LV systolic dysfunction (LVEF &lt;50%) who have persistent</a:t>
                      </a:r>
                      <a:r>
                        <a:rPr lang="en-US" sz="2500" b="1" spc="-30" dirty="0">
                          <a:solidFill>
                            <a:srgbClr val="000000"/>
                          </a:solidFill>
                          <a:effectLst/>
                          <a:latin typeface="Times New Roman" panose="02020603050405020304" pitchFamily="18" charset="0"/>
                          <a:ea typeface="Calibri" panose="020F0502020204030204" pitchFamily="34" charset="0"/>
                        </a:rPr>
                        <a:t> severe </a:t>
                      </a:r>
                      <a:r>
                        <a:rPr lang="en-US" sz="2500" b="1" dirty="0">
                          <a:solidFill>
                            <a:srgbClr val="000000"/>
                          </a:solidFill>
                          <a:effectLst/>
                          <a:latin typeface="Times New Roman" panose="02020603050405020304" pitchFamily="18" charset="0"/>
                          <a:ea typeface="Calibri" panose="020F0502020204030204" pitchFamily="34" charset="0"/>
                        </a:rPr>
                        <a:t>symptoms</a:t>
                      </a:r>
                      <a:r>
                        <a:rPr lang="en-US" sz="2500" b="1" spc="-20" dirty="0">
                          <a:solidFill>
                            <a:srgbClr val="000000"/>
                          </a:solidFill>
                          <a:effectLst/>
                          <a:latin typeface="Times New Roman" panose="02020603050405020304" pitchFamily="18" charset="0"/>
                          <a:ea typeface="Calibri" panose="020F0502020204030204" pitchFamily="34" charset="0"/>
                        </a:rPr>
                        <a:t> </a:t>
                      </a:r>
                      <a:r>
                        <a:rPr lang="en-US" sz="2500" b="1" dirty="0">
                          <a:solidFill>
                            <a:srgbClr val="000000"/>
                          </a:solidFill>
                          <a:effectLst/>
                          <a:latin typeface="Times New Roman" panose="02020603050405020304" pitchFamily="18" charset="0"/>
                          <a:ea typeface="Calibri" panose="020F0502020204030204" pitchFamily="34" charset="0"/>
                        </a:rPr>
                        <a:t>(NYHA</a:t>
                      </a:r>
                      <a:r>
                        <a:rPr lang="en-US" sz="2500" b="1" spc="-35" dirty="0">
                          <a:solidFill>
                            <a:srgbClr val="000000"/>
                          </a:solidFill>
                          <a:effectLst/>
                          <a:latin typeface="Times New Roman" panose="02020603050405020304" pitchFamily="18" charset="0"/>
                          <a:ea typeface="Calibri" panose="020F0502020204030204" pitchFamily="34" charset="0"/>
                        </a:rPr>
                        <a:t> </a:t>
                      </a:r>
                      <a:r>
                        <a:rPr lang="en-US" sz="2500" b="1" dirty="0">
                          <a:solidFill>
                            <a:srgbClr val="000000"/>
                          </a:solidFill>
                          <a:effectLst/>
                          <a:latin typeface="Times New Roman" panose="02020603050405020304" pitchFamily="18" charset="0"/>
                          <a:ea typeface="Calibri" panose="020F0502020204030204" pitchFamily="34" charset="0"/>
                        </a:rPr>
                        <a:t>class</a:t>
                      </a:r>
                      <a:r>
                        <a:rPr lang="en-US" sz="2500" b="1" spc="-40" dirty="0">
                          <a:solidFill>
                            <a:srgbClr val="000000"/>
                          </a:solidFill>
                          <a:effectLst/>
                          <a:latin typeface="Times New Roman" panose="02020603050405020304" pitchFamily="18" charset="0"/>
                          <a:ea typeface="Calibri" panose="020F0502020204030204" pitchFamily="34" charset="0"/>
                        </a:rPr>
                        <a:t> </a:t>
                      </a:r>
                      <a:r>
                        <a:rPr lang="en-US" sz="2500" b="1" dirty="0">
                          <a:solidFill>
                            <a:srgbClr val="000000"/>
                          </a:solidFill>
                          <a:effectLst/>
                          <a:latin typeface="Times New Roman" panose="02020603050405020304" pitchFamily="18" charset="0"/>
                          <a:ea typeface="Calibri" panose="020F0502020204030204" pitchFamily="34" charset="0"/>
                        </a:rPr>
                        <a:t>III</a:t>
                      </a:r>
                      <a:r>
                        <a:rPr lang="en-US" sz="2500" b="1" spc="-30" dirty="0">
                          <a:solidFill>
                            <a:srgbClr val="000000"/>
                          </a:solidFill>
                          <a:effectLst/>
                          <a:latin typeface="Times New Roman" panose="02020603050405020304" pitchFamily="18" charset="0"/>
                          <a:ea typeface="Calibri" panose="020F0502020204030204" pitchFamily="34" charset="0"/>
                        </a:rPr>
                        <a:t> </a:t>
                      </a:r>
                      <a:r>
                        <a:rPr lang="en-US" sz="2500" b="1" dirty="0">
                          <a:solidFill>
                            <a:srgbClr val="000000"/>
                          </a:solidFill>
                          <a:effectLst/>
                          <a:latin typeface="Times New Roman" panose="02020603050405020304" pitchFamily="18" charset="0"/>
                          <a:ea typeface="Calibri" panose="020F0502020204030204" pitchFamily="34" charset="0"/>
                        </a:rPr>
                        <a:t>or</a:t>
                      </a:r>
                      <a:r>
                        <a:rPr lang="en-US" sz="2500" b="1" spc="-35" dirty="0">
                          <a:solidFill>
                            <a:srgbClr val="000000"/>
                          </a:solidFill>
                          <a:effectLst/>
                          <a:latin typeface="Times New Roman" panose="02020603050405020304" pitchFamily="18" charset="0"/>
                          <a:ea typeface="Calibri" panose="020F0502020204030204" pitchFamily="34" charset="0"/>
                        </a:rPr>
                        <a:t> </a:t>
                      </a:r>
                      <a:r>
                        <a:rPr lang="en-US" sz="2500" b="1" dirty="0">
                          <a:solidFill>
                            <a:srgbClr val="000000"/>
                          </a:solidFill>
                          <a:effectLst/>
                          <a:latin typeface="Times New Roman" panose="02020603050405020304" pitchFamily="18" charset="0"/>
                          <a:ea typeface="Calibri" panose="020F0502020204030204" pitchFamily="34" charset="0"/>
                        </a:rPr>
                        <a:t>IV)</a:t>
                      </a:r>
                      <a:r>
                        <a:rPr lang="en-US" sz="2500" b="1" spc="-30" dirty="0">
                          <a:solidFill>
                            <a:srgbClr val="000000"/>
                          </a:solidFill>
                          <a:effectLst/>
                          <a:latin typeface="Times New Roman" panose="02020603050405020304" pitchFamily="18" charset="0"/>
                          <a:ea typeface="Calibri" panose="020F0502020204030204" pitchFamily="34" charset="0"/>
                        </a:rPr>
                        <a:t> </a:t>
                      </a:r>
                      <a:r>
                        <a:rPr lang="en-US" sz="2500" b="1" dirty="0">
                          <a:solidFill>
                            <a:srgbClr val="000000"/>
                          </a:solidFill>
                          <a:effectLst/>
                          <a:latin typeface="Times New Roman" panose="02020603050405020304" pitchFamily="18" charset="0"/>
                          <a:ea typeface="Calibri" panose="020F0502020204030204" pitchFamily="34" charset="0"/>
                        </a:rPr>
                        <a:t>while on optimal GDMT for HF (Stage D), mitral valve surgery may be considered.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2062605"/>
                  </a:ext>
                </a:extLst>
              </a:tr>
              <a:tr h="3061800">
                <a:tc>
                  <a:txBody>
                    <a:bodyPr/>
                    <a:lstStyle/>
                    <a:p>
                      <a:pPr marL="0" marR="0" algn="ctr">
                        <a:lnSpc>
                          <a:spcPct val="200000"/>
                        </a:lnSpc>
                        <a:spcBef>
                          <a:spcPts val="0"/>
                        </a:spcBef>
                        <a:spcAft>
                          <a:spcPts val="0"/>
                        </a:spcAft>
                      </a:pPr>
                      <a:r>
                        <a:rPr lang="en-US" sz="2500" b="1">
                          <a:solidFill>
                            <a:srgbClr val="000000"/>
                          </a:solidFill>
                          <a:effectLst/>
                          <a:latin typeface="Times New Roman" panose="02020603050405020304" pitchFamily="18" charset="0"/>
                          <a:ea typeface="Times New Roman" panose="02020603050405020304" pitchFamily="18" charset="0"/>
                        </a:rPr>
                        <a:t>2b</a:t>
                      </a:r>
                      <a:endParaRPr lang="en-US" sz="25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500" b="1">
                          <a:solidFill>
                            <a:srgbClr val="000000"/>
                          </a:solidFill>
                          <a:effectLst/>
                          <a:latin typeface="Times New Roman" panose="02020603050405020304" pitchFamily="18" charset="0"/>
                          <a:ea typeface="Times New Roman" panose="02020603050405020304" pitchFamily="18" charset="0"/>
                        </a:rPr>
                        <a:t>B-R</a:t>
                      </a:r>
                      <a:endParaRPr lang="en-US" sz="25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457200" marR="0" lvl="0" indent="-457200" algn="just">
                        <a:lnSpc>
                          <a:spcPct val="150000"/>
                        </a:lnSpc>
                        <a:spcBef>
                          <a:spcPts val="0"/>
                        </a:spcBef>
                        <a:spcAft>
                          <a:spcPts val="0"/>
                        </a:spcAft>
                        <a:buFont typeface="+mj-lt"/>
                        <a:buAutoNum type="arabicPeriod" startAt="5"/>
                      </a:pPr>
                      <a:r>
                        <a:rPr lang="en-US" sz="2500" b="1" dirty="0">
                          <a:solidFill>
                            <a:srgbClr val="000000"/>
                          </a:solidFill>
                          <a:effectLst/>
                          <a:latin typeface="Times New Roman" panose="02020603050405020304" pitchFamily="18" charset="0"/>
                          <a:ea typeface="Calibri" panose="020F0502020204030204" pitchFamily="34" charset="0"/>
                        </a:rPr>
                        <a:t>In patients with CAD and chronic severe secondary MR related to LV systolic dysfunction (LVEF &lt;50%) (Stage D) who are undergoing mitral valve surgery because of severe symptoms (NYHA class III </a:t>
                      </a:r>
                      <a:r>
                        <a:rPr lang="en-US" sz="2500" b="1" spc="-15" dirty="0">
                          <a:solidFill>
                            <a:srgbClr val="000000"/>
                          </a:solidFill>
                          <a:effectLst/>
                          <a:latin typeface="Times New Roman" panose="02020603050405020304" pitchFamily="18" charset="0"/>
                          <a:ea typeface="Calibri" panose="020F0502020204030204" pitchFamily="34" charset="0"/>
                        </a:rPr>
                        <a:t>or </a:t>
                      </a:r>
                      <a:r>
                        <a:rPr lang="en-US" sz="2500" b="1" dirty="0">
                          <a:solidFill>
                            <a:srgbClr val="000000"/>
                          </a:solidFill>
                          <a:effectLst/>
                          <a:latin typeface="Times New Roman" panose="02020603050405020304" pitchFamily="18" charset="0"/>
                          <a:ea typeface="Calibri" panose="020F0502020204030204" pitchFamily="34" charset="0"/>
                        </a:rPr>
                        <a:t>IV) that persist despite GDMT for HF, chordal-sparing mitral valve replacement may be reasonable to choose over downsized</a:t>
                      </a:r>
                      <a:r>
                        <a:rPr lang="en-US" sz="2500" b="1" spc="-35" dirty="0">
                          <a:solidFill>
                            <a:srgbClr val="000000"/>
                          </a:solidFill>
                          <a:effectLst/>
                          <a:latin typeface="Times New Roman" panose="02020603050405020304" pitchFamily="18" charset="0"/>
                          <a:ea typeface="Calibri" panose="020F0502020204030204" pitchFamily="34" charset="0"/>
                        </a:rPr>
                        <a:t> </a:t>
                      </a:r>
                      <a:r>
                        <a:rPr lang="en-US" sz="2500" b="1" dirty="0">
                          <a:solidFill>
                            <a:srgbClr val="000000"/>
                          </a:solidFill>
                          <a:effectLst/>
                          <a:latin typeface="Times New Roman" panose="02020603050405020304" pitchFamily="18" charset="0"/>
                          <a:ea typeface="Calibri" panose="020F0502020204030204" pitchFamily="34" charset="0"/>
                        </a:rPr>
                        <a:t>annuloplasty</a:t>
                      </a:r>
                      <a:r>
                        <a:rPr lang="en-US" sz="2500" b="1" spc="-20" dirty="0">
                          <a:solidFill>
                            <a:srgbClr val="000000"/>
                          </a:solidFill>
                          <a:effectLst/>
                          <a:latin typeface="Times New Roman" panose="02020603050405020304" pitchFamily="18" charset="0"/>
                          <a:ea typeface="Calibri" panose="020F0502020204030204" pitchFamily="34" charset="0"/>
                        </a:rPr>
                        <a:t> </a:t>
                      </a:r>
                      <a:r>
                        <a:rPr lang="en-US" sz="2500" b="1" dirty="0">
                          <a:solidFill>
                            <a:srgbClr val="000000"/>
                          </a:solidFill>
                          <a:effectLst/>
                          <a:latin typeface="Times New Roman" panose="02020603050405020304" pitchFamily="18" charset="0"/>
                          <a:ea typeface="Calibri" panose="020F0502020204030204" pitchFamily="34" charset="0"/>
                        </a:rPr>
                        <a:t>repair.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0036266"/>
                  </a:ext>
                </a:extLst>
              </a:tr>
            </a:tbl>
          </a:graphicData>
        </a:graphic>
      </p:graphicFrame>
      <p:sp>
        <p:nvSpPr>
          <p:cNvPr id="6" name="Title 1">
            <a:extLst>
              <a:ext uri="{FF2B5EF4-FFF2-40B4-BE49-F238E27FC236}">
                <a16:creationId xmlns:a16="http://schemas.microsoft.com/office/drawing/2014/main" id="{7D7E552A-CC46-45B4-AF7F-F4EE2B13B3C3}"/>
              </a:ext>
            </a:extLst>
          </p:cNvPr>
          <p:cNvSpPr>
            <a:spLocks noGrp="1"/>
          </p:cNvSpPr>
          <p:nvPr>
            <p:ph type="ctrTitle"/>
          </p:nvPr>
        </p:nvSpPr>
        <p:spPr>
          <a:xfrm>
            <a:off x="2457450" y="381000"/>
            <a:ext cx="9715500" cy="914400"/>
          </a:xfrm>
        </p:spPr>
        <p:txBody>
          <a:bodyPr/>
          <a:lstStyle/>
          <a:p>
            <a:r>
              <a:rPr lang="en-US" sz="3600" dirty="0"/>
              <a:t>Intervention of Patients with Secondary MR</a:t>
            </a:r>
          </a:p>
        </p:txBody>
      </p:sp>
    </p:spTree>
    <p:extLst>
      <p:ext uri="{BB962C8B-B14F-4D97-AF65-F5344CB8AC3E}">
        <p14:creationId xmlns:p14="http://schemas.microsoft.com/office/powerpoint/2010/main" val="415813751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815C1D-2F79-4545-904F-9E33742D10E4}"/>
              </a:ext>
            </a:extLst>
          </p:cNvPr>
          <p:cNvSpPr>
            <a:spLocks noGrp="1"/>
          </p:cNvSpPr>
          <p:nvPr>
            <p:ph type="sldNum" sz="quarter" idx="4"/>
          </p:nvPr>
        </p:nvSpPr>
        <p:spPr/>
        <p:txBody>
          <a:bodyPr/>
          <a:lstStyle/>
          <a:p>
            <a:fld id="{01CD3B2E-BC1C-6C4D-9D91-A67B950EE325}" type="slidenum">
              <a:rPr lang="en-US" smtClean="0"/>
              <a:pPr/>
              <a:t>122</a:t>
            </a:fld>
            <a:endParaRPr lang="en-US" dirty="0"/>
          </a:p>
        </p:txBody>
      </p:sp>
      <p:pic>
        <p:nvPicPr>
          <p:cNvPr id="3" name="Picture 2">
            <a:extLst>
              <a:ext uri="{FF2B5EF4-FFF2-40B4-BE49-F238E27FC236}">
                <a16:creationId xmlns:a16="http://schemas.microsoft.com/office/drawing/2014/main" id="{E57816E0-A1CC-4DC6-9F49-F1529DF860F9}"/>
              </a:ext>
            </a:extLst>
          </p:cNvPr>
          <p:cNvPicPr/>
          <p:nvPr/>
        </p:nvPicPr>
        <p:blipFill rotWithShape="1">
          <a:blip r:embed="rId2">
            <a:extLst>
              <a:ext uri="{28A0092B-C50C-407E-A947-70E740481C1C}">
                <a14:useLocalDpi xmlns:a14="http://schemas.microsoft.com/office/drawing/2010/main" val="0"/>
              </a:ext>
            </a:extLst>
          </a:blip>
          <a:srcRect l="-2429" t="7339" r="702" b="10092"/>
          <a:stretch/>
        </p:blipFill>
        <p:spPr bwMode="auto">
          <a:xfrm>
            <a:off x="5181600" y="-1"/>
            <a:ext cx="7543800" cy="8382001"/>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1BE41546-1E70-4ED3-905F-94A7FB689090}"/>
              </a:ext>
            </a:extLst>
          </p:cNvPr>
          <p:cNvSpPr txBox="1"/>
          <p:nvPr/>
        </p:nvSpPr>
        <p:spPr>
          <a:xfrm>
            <a:off x="304799" y="2209800"/>
            <a:ext cx="4572001" cy="4247317"/>
          </a:xfrm>
          <a:prstGeom prst="rect">
            <a:avLst/>
          </a:prstGeom>
          <a:noFill/>
        </p:spPr>
        <p:txBody>
          <a:bodyPr wrap="square">
            <a:spAutoFit/>
          </a:bodyPr>
          <a:lstStyle/>
          <a:p>
            <a:pPr marL="0" marR="0">
              <a:spcBef>
                <a:spcPts val="0"/>
              </a:spcBef>
              <a:spcAft>
                <a:spcPts val="0"/>
              </a:spcAft>
            </a:pPr>
            <a:r>
              <a:rPr lang="en-US" sz="3000" b="1" dirty="0">
                <a:effectLst/>
                <a:latin typeface="Lub Dub Medium" panose="020B0603030403020204" pitchFamily="34" charset="0"/>
                <a:ea typeface="Times New Roman" panose="02020603050405020304" pitchFamily="18" charset="0"/>
              </a:rPr>
              <a:t>Figure 9. Secondary MR</a:t>
            </a:r>
          </a:p>
          <a:p>
            <a:pPr marL="0" marR="0">
              <a:spcBef>
                <a:spcPts val="0"/>
              </a:spcBef>
              <a:spcAft>
                <a:spcPts val="0"/>
              </a:spcAft>
            </a:pPr>
            <a:r>
              <a:rPr lang="en-US" sz="3000" b="1" dirty="0">
                <a:solidFill>
                  <a:srgbClr val="000000"/>
                </a:solidFill>
                <a:effectLst/>
                <a:latin typeface="Lub Dub Medium" panose="020B0603030403020204" pitchFamily="34" charset="0"/>
                <a:ea typeface="Times New Roman" panose="02020603050405020304" pitchFamily="18" charset="0"/>
              </a:rPr>
              <a:t>*Chordal-sparing MV replacement may be reasonable to choose over downsized annuloplasty repair.</a:t>
            </a:r>
          </a:p>
          <a:p>
            <a:pPr marL="0" marR="0">
              <a:spcBef>
                <a:spcPts val="0"/>
              </a:spcBef>
              <a:spcAft>
                <a:spcPts val="0"/>
              </a:spcAft>
            </a:pPr>
            <a:endParaRPr lang="en-US" sz="3000" b="1" dirty="0">
              <a:solidFill>
                <a:srgbClr val="000000"/>
              </a:solidFill>
              <a:latin typeface="Lub Dub Medium" panose="020B0603030403020204" pitchFamily="34" charset="0"/>
              <a:ea typeface="Times New Roman" panose="02020603050405020304" pitchFamily="18" charset="0"/>
            </a:endParaRPr>
          </a:p>
          <a:p>
            <a:pPr>
              <a:spcBef>
                <a:spcPts val="0"/>
              </a:spcBef>
              <a:spcAft>
                <a:spcPts val="0"/>
              </a:spcAft>
            </a:pPr>
            <a:r>
              <a:rPr lang="en-US" sz="3000" b="1" dirty="0">
                <a:effectLst/>
                <a:latin typeface="Lub Dub Medium" panose="020B0603030403020204" pitchFamily="34" charset="0"/>
                <a:ea typeface="Times New Roman" panose="02020603050405020304" pitchFamily="18" charset="0"/>
              </a:rPr>
              <a:t>Colors correspond to Table 2.</a:t>
            </a:r>
          </a:p>
        </p:txBody>
      </p:sp>
    </p:spTree>
    <p:extLst>
      <p:ext uri="{BB962C8B-B14F-4D97-AF65-F5344CB8AC3E}">
        <p14:creationId xmlns:p14="http://schemas.microsoft.com/office/powerpoint/2010/main" val="333734655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6120E1-9C0A-4D95-9CE4-750D675BE6AD}"/>
              </a:ext>
            </a:extLst>
          </p:cNvPr>
          <p:cNvSpPr>
            <a:spLocks noGrp="1"/>
          </p:cNvSpPr>
          <p:nvPr>
            <p:ph type="sldNum" sz="quarter" idx="4"/>
          </p:nvPr>
        </p:nvSpPr>
        <p:spPr/>
        <p:txBody>
          <a:bodyPr/>
          <a:lstStyle/>
          <a:p>
            <a:fld id="{01CD3B2E-BC1C-6C4D-9D91-A67B950EE325}" type="slidenum">
              <a:rPr lang="en-US" smtClean="0"/>
              <a:pPr/>
              <a:t>123</a:t>
            </a:fld>
            <a:endParaRPr lang="en-US" dirty="0"/>
          </a:p>
        </p:txBody>
      </p:sp>
      <p:graphicFrame>
        <p:nvGraphicFramePr>
          <p:cNvPr id="3" name="Table 2">
            <a:extLst>
              <a:ext uri="{FF2B5EF4-FFF2-40B4-BE49-F238E27FC236}">
                <a16:creationId xmlns:a16="http://schemas.microsoft.com/office/drawing/2014/main" id="{9C9BF65D-F2E6-4510-A614-0B7D05A0825A}"/>
              </a:ext>
            </a:extLst>
          </p:cNvPr>
          <p:cNvGraphicFramePr>
            <a:graphicFrameLocks noGrp="1"/>
          </p:cNvGraphicFramePr>
          <p:nvPr>
            <p:extLst>
              <p:ext uri="{D42A27DB-BD31-4B8C-83A1-F6EECF244321}">
                <p14:modId xmlns:p14="http://schemas.microsoft.com/office/powerpoint/2010/main" val="215491498"/>
              </p:ext>
            </p:extLst>
          </p:nvPr>
        </p:nvGraphicFramePr>
        <p:xfrm>
          <a:off x="381001" y="1524000"/>
          <a:ext cx="13944600" cy="5632310"/>
        </p:xfrm>
        <a:graphic>
          <a:graphicData uri="http://schemas.openxmlformats.org/drawingml/2006/table">
            <a:tbl>
              <a:tblPr firstRow="1" firstCol="1" bandRow="1"/>
              <a:tblGrid>
                <a:gridCol w="6781799">
                  <a:extLst>
                    <a:ext uri="{9D8B030D-6E8A-4147-A177-3AD203B41FA5}">
                      <a16:colId xmlns:a16="http://schemas.microsoft.com/office/drawing/2014/main" val="317936290"/>
                    </a:ext>
                  </a:extLst>
                </a:gridCol>
                <a:gridCol w="7162801">
                  <a:extLst>
                    <a:ext uri="{9D8B030D-6E8A-4147-A177-3AD203B41FA5}">
                      <a16:colId xmlns:a16="http://schemas.microsoft.com/office/drawing/2014/main" val="2791374741"/>
                    </a:ext>
                  </a:extLst>
                </a:gridCol>
              </a:tblGrid>
              <a:tr h="694550">
                <a:tc>
                  <a:txBody>
                    <a:bodyPr/>
                    <a:lstStyle/>
                    <a:p>
                      <a:pPr marL="0" marR="0">
                        <a:lnSpc>
                          <a:spcPct val="100000"/>
                        </a:lnSpc>
                        <a:spcBef>
                          <a:spcPts val="0"/>
                        </a:spcBef>
                        <a:spcAft>
                          <a:spcPts val="0"/>
                        </a:spcAft>
                      </a:pPr>
                      <a:r>
                        <a:rPr lang="en-US" sz="3600" b="1" dirty="0">
                          <a:effectLst/>
                          <a:latin typeface="Times New Roman" panose="02020603050405020304" pitchFamily="18" charset="0"/>
                          <a:ea typeface="Times New Roman" panose="02020603050405020304" pitchFamily="18" charset="0"/>
                        </a:rPr>
                        <a:t>Primary</a:t>
                      </a:r>
                      <a:endParaRPr lang="en-US" sz="36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3600" b="1">
                          <a:effectLst/>
                          <a:latin typeface="Times New Roman" panose="02020603050405020304" pitchFamily="18" charset="0"/>
                          <a:ea typeface="Times New Roman" panose="02020603050405020304" pitchFamily="18" charset="0"/>
                        </a:rPr>
                        <a:t>Secondary</a:t>
                      </a:r>
                      <a:endParaRPr lang="en-US" sz="36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245196"/>
                  </a:ext>
                </a:extLst>
              </a:tr>
              <a:tr h="4791850">
                <a:tc>
                  <a:txBody>
                    <a:bodyPr/>
                    <a:lstStyle/>
                    <a:p>
                      <a:pPr marL="571500" marR="0" indent="-571500">
                        <a:lnSpc>
                          <a:spcPct val="100000"/>
                        </a:lnSpc>
                        <a:spcBef>
                          <a:spcPts val="0"/>
                        </a:spcBef>
                        <a:spcAft>
                          <a:spcPts val="0"/>
                        </a:spcAft>
                        <a:buFont typeface="Arial" panose="020B0604020202020204" pitchFamily="34" charset="0"/>
                        <a:buChar char="•"/>
                      </a:pPr>
                      <a:r>
                        <a:rPr lang="en-US" sz="3600" dirty="0">
                          <a:effectLst/>
                          <a:latin typeface="Times New Roman" panose="02020603050405020304" pitchFamily="18" charset="0"/>
                          <a:ea typeface="Times New Roman" panose="02020603050405020304" pitchFamily="18" charset="0"/>
                        </a:rPr>
                        <a:t>Rheumatic</a:t>
                      </a:r>
                    </a:p>
                    <a:p>
                      <a:pPr marL="571500" marR="0" indent="-571500">
                        <a:lnSpc>
                          <a:spcPct val="100000"/>
                        </a:lnSpc>
                        <a:spcBef>
                          <a:spcPts val="0"/>
                        </a:spcBef>
                        <a:spcAft>
                          <a:spcPts val="0"/>
                        </a:spcAft>
                        <a:buFont typeface="Arial" panose="020B0604020202020204" pitchFamily="34" charset="0"/>
                        <a:buChar char="•"/>
                      </a:pPr>
                      <a:r>
                        <a:rPr lang="en-US" sz="3600" dirty="0">
                          <a:effectLst/>
                          <a:latin typeface="Times New Roman" panose="02020603050405020304" pitchFamily="18" charset="0"/>
                          <a:ea typeface="Times New Roman" panose="02020603050405020304" pitchFamily="18" charset="0"/>
                        </a:rPr>
                        <a:t>Infective endocarditis</a:t>
                      </a:r>
                    </a:p>
                    <a:p>
                      <a:pPr marL="571500" marR="0" indent="-571500">
                        <a:lnSpc>
                          <a:spcPct val="100000"/>
                        </a:lnSpc>
                        <a:spcBef>
                          <a:spcPts val="0"/>
                        </a:spcBef>
                        <a:spcAft>
                          <a:spcPts val="0"/>
                        </a:spcAft>
                        <a:buFont typeface="Arial" panose="020B0604020202020204" pitchFamily="34" charset="0"/>
                        <a:buChar char="•"/>
                      </a:pPr>
                      <a:r>
                        <a:rPr lang="en-US" sz="3600" dirty="0">
                          <a:effectLst/>
                          <a:latin typeface="Times New Roman" panose="02020603050405020304" pitchFamily="18" charset="0"/>
                          <a:ea typeface="Times New Roman" panose="02020603050405020304" pitchFamily="18" charset="0"/>
                        </a:rPr>
                        <a:t>Iatrogenic (device leads, endomyocardial biopsy)</a:t>
                      </a:r>
                    </a:p>
                    <a:p>
                      <a:pPr marL="571500" marR="0" indent="-571500">
                        <a:lnSpc>
                          <a:spcPct val="100000"/>
                        </a:lnSpc>
                        <a:spcBef>
                          <a:spcPts val="0"/>
                        </a:spcBef>
                        <a:spcAft>
                          <a:spcPts val="0"/>
                        </a:spcAft>
                        <a:buFont typeface="Arial" panose="020B0604020202020204" pitchFamily="34" charset="0"/>
                        <a:buChar char="•"/>
                      </a:pPr>
                      <a:r>
                        <a:rPr lang="en-US" sz="3600" dirty="0">
                          <a:effectLst/>
                          <a:latin typeface="Times New Roman" panose="02020603050405020304" pitchFamily="18" charset="0"/>
                          <a:ea typeface="Times New Roman" panose="02020603050405020304" pitchFamily="18" charset="0"/>
                        </a:rPr>
                        <a:t>Congenital (e.g., </a:t>
                      </a:r>
                      <a:r>
                        <a:rPr lang="en-US" sz="3600" dirty="0" err="1">
                          <a:effectLst/>
                          <a:latin typeface="Times New Roman" panose="02020603050405020304" pitchFamily="18" charset="0"/>
                          <a:ea typeface="Times New Roman" panose="02020603050405020304" pitchFamily="18" charset="0"/>
                        </a:rPr>
                        <a:t>Ebstein’s</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levo</a:t>
                      </a:r>
                      <a:r>
                        <a:rPr lang="en-US" sz="3600" dirty="0">
                          <a:effectLst/>
                          <a:latin typeface="Times New Roman" panose="02020603050405020304" pitchFamily="18" charset="0"/>
                          <a:ea typeface="Times New Roman" panose="02020603050405020304" pitchFamily="18" charset="0"/>
                        </a:rPr>
                        <a:t>-transposition of the great arteries.)</a:t>
                      </a:r>
                    </a:p>
                    <a:p>
                      <a:pPr marL="571500" marR="0" indent="-571500">
                        <a:lnSpc>
                          <a:spcPct val="100000"/>
                        </a:lnSpc>
                        <a:spcBef>
                          <a:spcPts val="0"/>
                        </a:spcBef>
                        <a:spcAft>
                          <a:spcPts val="0"/>
                        </a:spcAft>
                        <a:buFont typeface="Arial" panose="020B0604020202020204" pitchFamily="34" charset="0"/>
                        <a:buChar char="•"/>
                      </a:pPr>
                      <a:r>
                        <a:rPr lang="en-US" sz="3600" dirty="0">
                          <a:effectLst/>
                          <a:latin typeface="Times New Roman" panose="02020603050405020304" pitchFamily="18" charset="0"/>
                          <a:ea typeface="Times New Roman" panose="02020603050405020304" pitchFamily="18" charset="0"/>
                        </a:rPr>
                        <a:t>Other (trauma, carcinoid, drugs, irradiation, etc.)</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0" marR="0" indent="-571500">
                        <a:lnSpc>
                          <a:spcPct val="100000"/>
                        </a:lnSpc>
                        <a:spcBef>
                          <a:spcPts val="0"/>
                        </a:spcBef>
                        <a:spcAft>
                          <a:spcPts val="0"/>
                        </a:spcAft>
                        <a:buFont typeface="Arial" panose="020B0604020202020204" pitchFamily="34" charset="0"/>
                        <a:buChar char="•"/>
                      </a:pPr>
                      <a:r>
                        <a:rPr lang="en-US" sz="3600" dirty="0">
                          <a:effectLst/>
                          <a:latin typeface="Times New Roman" panose="02020603050405020304" pitchFamily="18" charset="0"/>
                          <a:ea typeface="Times New Roman" panose="02020603050405020304" pitchFamily="18" charset="0"/>
                        </a:rPr>
                        <a:t>Pulmonary hypertension with RV remodeling (primary or secondary to left-sided heart disease)</a:t>
                      </a:r>
                    </a:p>
                    <a:p>
                      <a:pPr marL="571500" marR="0" indent="-571500">
                        <a:lnSpc>
                          <a:spcPct val="100000"/>
                        </a:lnSpc>
                        <a:spcBef>
                          <a:spcPts val="0"/>
                        </a:spcBef>
                        <a:spcAft>
                          <a:spcPts val="0"/>
                        </a:spcAft>
                        <a:buFont typeface="Arial" panose="020B0604020202020204" pitchFamily="34" charset="0"/>
                        <a:buChar char="•"/>
                      </a:pPr>
                      <a:r>
                        <a:rPr lang="en-US" sz="3600" dirty="0">
                          <a:effectLst/>
                          <a:latin typeface="Times New Roman" panose="02020603050405020304" pitchFamily="18" charset="0"/>
                          <a:ea typeface="Times New Roman" panose="02020603050405020304" pitchFamily="18" charset="0"/>
                        </a:rPr>
                        <a:t>Dilated cardiomyopathy</a:t>
                      </a:r>
                    </a:p>
                    <a:p>
                      <a:pPr marL="571500" marR="0" indent="-571500">
                        <a:lnSpc>
                          <a:spcPct val="100000"/>
                        </a:lnSpc>
                        <a:spcBef>
                          <a:spcPts val="0"/>
                        </a:spcBef>
                        <a:spcAft>
                          <a:spcPts val="0"/>
                        </a:spcAft>
                        <a:buFont typeface="Arial" panose="020B0604020202020204" pitchFamily="34" charset="0"/>
                        <a:buChar char="•"/>
                      </a:pPr>
                      <a:r>
                        <a:rPr lang="en-US" sz="3600" dirty="0">
                          <a:effectLst/>
                          <a:latin typeface="Times New Roman" panose="02020603050405020304" pitchFamily="18" charset="0"/>
                          <a:ea typeface="Times New Roman" panose="02020603050405020304" pitchFamily="18" charset="0"/>
                        </a:rPr>
                        <a:t>Annular dilation (associated with AF)*</a:t>
                      </a:r>
                    </a:p>
                    <a:p>
                      <a:pPr marL="571500" marR="0" indent="-571500">
                        <a:lnSpc>
                          <a:spcPct val="100000"/>
                        </a:lnSpc>
                        <a:spcBef>
                          <a:spcPts val="0"/>
                        </a:spcBef>
                        <a:spcAft>
                          <a:spcPts val="0"/>
                        </a:spcAft>
                        <a:buFont typeface="Arial" panose="020B0604020202020204" pitchFamily="34" charset="0"/>
                        <a:buChar char="•"/>
                      </a:pPr>
                      <a:r>
                        <a:rPr lang="en-US" sz="3600" dirty="0">
                          <a:effectLst/>
                          <a:latin typeface="Times New Roman" panose="02020603050405020304" pitchFamily="18" charset="0"/>
                          <a:ea typeface="Times New Roman" panose="02020603050405020304" pitchFamily="18" charset="0"/>
                        </a:rPr>
                        <a:t>RV volume overload (shunts/ high output)</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1898336"/>
                  </a:ext>
                </a:extLst>
              </a:tr>
            </a:tbl>
          </a:graphicData>
        </a:graphic>
      </p:graphicFrame>
      <p:sp>
        <p:nvSpPr>
          <p:cNvPr id="4" name="Rectangle 1">
            <a:extLst>
              <a:ext uri="{FF2B5EF4-FFF2-40B4-BE49-F238E27FC236}">
                <a16:creationId xmlns:a16="http://schemas.microsoft.com/office/drawing/2014/main" id="{C57528D6-CADF-465F-AFAF-FEC6D4473307}"/>
              </a:ext>
            </a:extLst>
          </p:cNvPr>
          <p:cNvSpPr>
            <a:spLocks noChangeArrowheads="1"/>
          </p:cNvSpPr>
          <p:nvPr/>
        </p:nvSpPr>
        <p:spPr bwMode="auto">
          <a:xfrm>
            <a:off x="2273333" y="409184"/>
            <a:ext cx="10083733"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Table 19. Classification of TR</a:t>
            </a:r>
            <a:endParaRPr kumimoji="0" lang="en-US" altLang="en-US" sz="4400" b="0" i="0" u="none" strike="noStrike" cap="none" normalizeH="0" baseline="0" dirty="0">
              <a:ln>
                <a:noFill/>
              </a:ln>
              <a:solidFill>
                <a:schemeClr val="tx1"/>
              </a:solidFill>
              <a:effectLst/>
              <a:latin typeface="Lub Dub Medium" panose="020B0603030403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4400" b="0" i="0" u="none" strike="noStrike" cap="none" normalizeH="0" baseline="0" dirty="0">
              <a:ln>
                <a:noFill/>
              </a:ln>
              <a:solidFill>
                <a:schemeClr val="tx1"/>
              </a:solidFill>
              <a:effectLst/>
              <a:latin typeface="Lub Dub Medium" panose="020B0603030403020204" pitchFamily="34" charset="0"/>
            </a:endParaRPr>
          </a:p>
        </p:txBody>
      </p:sp>
      <p:sp>
        <p:nvSpPr>
          <p:cNvPr id="6" name="TextBox 5">
            <a:extLst>
              <a:ext uri="{FF2B5EF4-FFF2-40B4-BE49-F238E27FC236}">
                <a16:creationId xmlns:a16="http://schemas.microsoft.com/office/drawing/2014/main" id="{B86A489A-46B3-470B-A290-D0111450A444}"/>
              </a:ext>
            </a:extLst>
          </p:cNvPr>
          <p:cNvSpPr txBox="1"/>
          <p:nvPr/>
        </p:nvSpPr>
        <p:spPr>
          <a:xfrm>
            <a:off x="381000" y="7306359"/>
            <a:ext cx="13944599" cy="707886"/>
          </a:xfrm>
          <a:prstGeom prst="rect">
            <a:avLst/>
          </a:prstGeom>
          <a:noFill/>
        </p:spPr>
        <p:txBody>
          <a:bodyPr wrap="square">
            <a:spAutoFit/>
          </a:bodyPr>
          <a:lstStyle/>
          <a:p>
            <a:r>
              <a:rPr lang="en-US" sz="2000" dirty="0">
                <a:latin typeface="Times New Roman" panose="02020603050405020304" pitchFamily="18" charset="0"/>
                <a:cs typeface="Times New Roman" panose="02020603050405020304" pitchFamily="18" charset="0"/>
              </a:rPr>
              <a:t>*Isolated TR is associated with AF and has LVEF &gt;60%, pulmonary artery systolic pressure &lt;50 mm Hg, and no left-sided valve disease, with normal-appearing tricuspid valve leaflets</a:t>
            </a:r>
          </a:p>
        </p:txBody>
      </p:sp>
    </p:spTree>
    <p:extLst>
      <p:ext uri="{BB962C8B-B14F-4D97-AF65-F5344CB8AC3E}">
        <p14:creationId xmlns:p14="http://schemas.microsoft.com/office/powerpoint/2010/main" val="226822588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3FE90E-7BCE-4FBE-9A7C-D4792EFAC91F}"/>
              </a:ext>
            </a:extLst>
          </p:cNvPr>
          <p:cNvSpPr>
            <a:spLocks noGrp="1"/>
          </p:cNvSpPr>
          <p:nvPr>
            <p:ph type="sldNum" sz="quarter" idx="4"/>
          </p:nvPr>
        </p:nvSpPr>
        <p:spPr/>
        <p:txBody>
          <a:bodyPr/>
          <a:lstStyle/>
          <a:p>
            <a:fld id="{01CD3B2E-BC1C-6C4D-9D91-A67B950EE325}" type="slidenum">
              <a:rPr lang="en-US" smtClean="0"/>
              <a:pPr/>
              <a:t>124</a:t>
            </a:fld>
            <a:endParaRPr lang="en-US" dirty="0"/>
          </a:p>
        </p:txBody>
      </p:sp>
      <p:graphicFrame>
        <p:nvGraphicFramePr>
          <p:cNvPr id="3" name="Table 2">
            <a:extLst>
              <a:ext uri="{FF2B5EF4-FFF2-40B4-BE49-F238E27FC236}">
                <a16:creationId xmlns:a16="http://schemas.microsoft.com/office/drawing/2014/main" id="{ACD65CCC-F04B-4A16-A5DB-F30E1EBBAE6E}"/>
              </a:ext>
            </a:extLst>
          </p:cNvPr>
          <p:cNvGraphicFramePr>
            <a:graphicFrameLocks noGrp="1"/>
          </p:cNvGraphicFramePr>
          <p:nvPr>
            <p:extLst>
              <p:ext uri="{D42A27DB-BD31-4B8C-83A1-F6EECF244321}">
                <p14:modId xmlns:p14="http://schemas.microsoft.com/office/powerpoint/2010/main" val="5668801"/>
              </p:ext>
            </p:extLst>
          </p:nvPr>
        </p:nvGraphicFramePr>
        <p:xfrm>
          <a:off x="304800" y="1219200"/>
          <a:ext cx="14096999" cy="6781801"/>
        </p:xfrm>
        <a:graphic>
          <a:graphicData uri="http://schemas.openxmlformats.org/drawingml/2006/table">
            <a:tbl>
              <a:tblPr firstRow="1" firstCol="1" bandRow="1"/>
              <a:tblGrid>
                <a:gridCol w="961160">
                  <a:extLst>
                    <a:ext uri="{9D8B030D-6E8A-4147-A177-3AD203B41FA5}">
                      <a16:colId xmlns:a16="http://schemas.microsoft.com/office/drawing/2014/main" val="1944573105"/>
                    </a:ext>
                  </a:extLst>
                </a:gridCol>
                <a:gridCol w="2396490">
                  <a:extLst>
                    <a:ext uri="{9D8B030D-6E8A-4147-A177-3AD203B41FA5}">
                      <a16:colId xmlns:a16="http://schemas.microsoft.com/office/drawing/2014/main" val="1017196005"/>
                    </a:ext>
                  </a:extLst>
                </a:gridCol>
                <a:gridCol w="4557778">
                  <a:extLst>
                    <a:ext uri="{9D8B030D-6E8A-4147-A177-3AD203B41FA5}">
                      <a16:colId xmlns:a16="http://schemas.microsoft.com/office/drawing/2014/main" val="685510556"/>
                    </a:ext>
                  </a:extLst>
                </a:gridCol>
                <a:gridCol w="3538384">
                  <a:extLst>
                    <a:ext uri="{9D8B030D-6E8A-4147-A177-3AD203B41FA5}">
                      <a16:colId xmlns:a16="http://schemas.microsoft.com/office/drawing/2014/main" val="427390057"/>
                    </a:ext>
                  </a:extLst>
                </a:gridCol>
                <a:gridCol w="2643187">
                  <a:extLst>
                    <a:ext uri="{9D8B030D-6E8A-4147-A177-3AD203B41FA5}">
                      <a16:colId xmlns:a16="http://schemas.microsoft.com/office/drawing/2014/main" val="3474372407"/>
                    </a:ext>
                  </a:extLst>
                </a:gridCol>
              </a:tblGrid>
              <a:tr h="831258">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Stage</a:t>
                      </a:r>
                      <a:endParaRPr lang="en-US" sz="2000" dirty="0">
                        <a:effectLst/>
                        <a:latin typeface="Times New Roman" panose="02020603050405020304" pitchFamily="18" charset="0"/>
                        <a:ea typeface="Times New Roman" panose="02020603050405020304" pitchFamily="18" charset="0"/>
                      </a:endParaRPr>
                    </a:p>
                  </a:txBody>
                  <a:tcPr marL="33209" marR="3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Definition</a:t>
                      </a:r>
                      <a:endParaRPr lang="en-US" sz="2000" dirty="0">
                        <a:effectLst/>
                        <a:latin typeface="Times New Roman" panose="02020603050405020304" pitchFamily="18" charset="0"/>
                        <a:ea typeface="Times New Roman" panose="02020603050405020304" pitchFamily="18" charset="0"/>
                      </a:endParaRPr>
                    </a:p>
                  </a:txBody>
                  <a:tcPr marL="33209" marR="3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Valve Hemodynamics</a:t>
                      </a:r>
                      <a:endParaRPr lang="en-US" sz="2000" dirty="0">
                        <a:effectLst/>
                        <a:latin typeface="Times New Roman" panose="02020603050405020304" pitchFamily="18" charset="0"/>
                        <a:ea typeface="Times New Roman" panose="02020603050405020304" pitchFamily="18" charset="0"/>
                      </a:endParaRPr>
                    </a:p>
                  </a:txBody>
                  <a:tcPr marL="33209" marR="3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Hemodynamic Consequences</a:t>
                      </a:r>
                      <a:endParaRPr lang="en-US" sz="2000" dirty="0">
                        <a:effectLst/>
                        <a:latin typeface="Times New Roman" panose="02020603050405020304" pitchFamily="18" charset="0"/>
                        <a:ea typeface="Times New Roman" panose="02020603050405020304" pitchFamily="18" charset="0"/>
                      </a:endParaRPr>
                    </a:p>
                  </a:txBody>
                  <a:tcPr marL="33209" marR="3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Clinical Symptoms and Presentation</a:t>
                      </a:r>
                      <a:endParaRPr lang="en-US" sz="2000" dirty="0">
                        <a:effectLst/>
                        <a:latin typeface="Times New Roman" panose="02020603050405020304" pitchFamily="18" charset="0"/>
                        <a:ea typeface="Times New Roman" panose="02020603050405020304" pitchFamily="18" charset="0"/>
                      </a:endParaRPr>
                    </a:p>
                  </a:txBody>
                  <a:tcPr marL="33209" marR="3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74693952"/>
                  </a:ext>
                </a:extLst>
              </a:tr>
              <a:tr h="1263355">
                <a:tc>
                  <a:txBody>
                    <a:bodyPr/>
                    <a:lstStyle/>
                    <a:p>
                      <a:pPr marL="0" marR="0" algn="ctr">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B</a:t>
                      </a:r>
                      <a:endParaRPr lang="en-US" sz="2000" dirty="0">
                        <a:effectLst/>
                        <a:latin typeface="Times New Roman" panose="02020603050405020304" pitchFamily="18" charset="0"/>
                        <a:ea typeface="Times New Roman" panose="02020603050405020304" pitchFamily="18" charset="0"/>
                      </a:endParaRPr>
                    </a:p>
                  </a:txBody>
                  <a:tcPr marL="33209" marR="3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0" marR="0" algn="ctr">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Progressive TR</a:t>
                      </a:r>
                      <a:endParaRPr lang="en-US" sz="2000" dirty="0">
                        <a:effectLst/>
                        <a:latin typeface="Times New Roman" panose="02020603050405020304" pitchFamily="18" charset="0"/>
                        <a:ea typeface="Times New Roman" panose="02020603050405020304" pitchFamily="18" charset="0"/>
                      </a:endParaRPr>
                    </a:p>
                  </a:txBody>
                  <a:tcPr marL="33209" marR="3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solidFill>
                            <a:srgbClr val="000000"/>
                          </a:solidFill>
                          <a:effectLst/>
                          <a:latin typeface="Times New Roman" panose="02020603050405020304" pitchFamily="18" charset="0"/>
                          <a:ea typeface="Times New Roman" panose="02020603050405020304" pitchFamily="18" charset="0"/>
                        </a:rPr>
                        <a:t>Central jet </a:t>
                      </a:r>
                      <a:r>
                        <a:rPr lang="en-US" sz="2000" b="1">
                          <a:solidFill>
                            <a:srgbClr val="000000"/>
                          </a:solidFill>
                          <a:effectLst/>
                          <a:latin typeface="Times New Roman" panose="02020603050405020304" pitchFamily="18" charset="0"/>
                          <a:ea typeface="Times New Roman" panose="02020603050405020304" pitchFamily="18" charset="0"/>
                        </a:rPr>
                        <a:t> &lt; </a:t>
                      </a:r>
                      <a:r>
                        <a:rPr lang="en-US" sz="2000">
                          <a:solidFill>
                            <a:srgbClr val="000000"/>
                          </a:solidFill>
                          <a:effectLst/>
                          <a:latin typeface="Times New Roman" panose="02020603050405020304" pitchFamily="18" charset="0"/>
                          <a:ea typeface="Times New Roman" panose="02020603050405020304" pitchFamily="18" charset="0"/>
                        </a:rPr>
                        <a:t>50% RA</a:t>
                      </a:r>
                      <a:endParaRPr lang="en-US" sz="20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a:solidFill>
                            <a:srgbClr val="000000"/>
                          </a:solidFill>
                          <a:effectLst/>
                          <a:latin typeface="Times New Roman" panose="02020603050405020304" pitchFamily="18" charset="0"/>
                          <a:ea typeface="Times New Roman" panose="02020603050405020304" pitchFamily="18" charset="0"/>
                        </a:rPr>
                        <a:t>Vena contracta width </a:t>
                      </a:r>
                      <a:r>
                        <a:rPr lang="en-US" sz="2000" b="1">
                          <a:solidFill>
                            <a:srgbClr val="000000"/>
                          </a:solidFill>
                          <a:effectLst/>
                          <a:latin typeface="Times New Roman" panose="02020603050405020304" pitchFamily="18" charset="0"/>
                          <a:ea typeface="Times New Roman" panose="02020603050405020304" pitchFamily="18" charset="0"/>
                        </a:rPr>
                        <a:t>&lt; </a:t>
                      </a:r>
                      <a:r>
                        <a:rPr lang="en-US" sz="2000">
                          <a:solidFill>
                            <a:srgbClr val="000000"/>
                          </a:solidFill>
                          <a:effectLst/>
                          <a:latin typeface="Times New Roman" panose="02020603050405020304" pitchFamily="18" charset="0"/>
                          <a:ea typeface="Times New Roman" panose="02020603050405020304" pitchFamily="18" charset="0"/>
                        </a:rPr>
                        <a:t>0.7 cm</a:t>
                      </a:r>
                      <a:endParaRPr lang="en-US" sz="20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a:solidFill>
                            <a:srgbClr val="000000"/>
                          </a:solidFill>
                          <a:effectLst/>
                          <a:latin typeface="Times New Roman" panose="02020603050405020304" pitchFamily="18" charset="0"/>
                          <a:ea typeface="Times New Roman" panose="02020603050405020304" pitchFamily="18" charset="0"/>
                        </a:rPr>
                        <a:t>ERO  &lt; 0.40 cm</a:t>
                      </a:r>
                      <a:r>
                        <a:rPr lang="en-US" sz="2000" baseline="30000">
                          <a:solidFill>
                            <a:srgbClr val="000000"/>
                          </a:solidFill>
                          <a:effectLst/>
                          <a:latin typeface="Times New Roman" panose="02020603050405020304" pitchFamily="18" charset="0"/>
                          <a:ea typeface="Times New Roman" panose="02020603050405020304" pitchFamily="18" charset="0"/>
                        </a:rPr>
                        <a:t>2</a:t>
                      </a:r>
                      <a:endParaRPr lang="en-US" sz="20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a:solidFill>
                            <a:srgbClr val="000000"/>
                          </a:solidFill>
                          <a:effectLst/>
                          <a:latin typeface="Times New Roman" panose="02020603050405020304" pitchFamily="18" charset="0"/>
                          <a:ea typeface="Times New Roman" panose="02020603050405020304" pitchFamily="18" charset="0"/>
                        </a:rPr>
                        <a:t>Regurgitant volume </a:t>
                      </a:r>
                      <a:r>
                        <a:rPr lang="en-US" sz="2000" b="1">
                          <a:solidFill>
                            <a:srgbClr val="000000"/>
                          </a:solidFill>
                          <a:effectLst/>
                          <a:latin typeface="Times New Roman" panose="02020603050405020304" pitchFamily="18" charset="0"/>
                          <a:ea typeface="Times New Roman" panose="02020603050405020304" pitchFamily="18" charset="0"/>
                        </a:rPr>
                        <a:t>&lt; </a:t>
                      </a:r>
                      <a:r>
                        <a:rPr lang="en-US" sz="2000">
                          <a:solidFill>
                            <a:srgbClr val="000000"/>
                          </a:solidFill>
                          <a:effectLst/>
                          <a:latin typeface="Times New Roman" panose="02020603050405020304" pitchFamily="18" charset="0"/>
                          <a:ea typeface="Times New Roman" panose="02020603050405020304" pitchFamily="18" charset="0"/>
                        </a:rPr>
                        <a:t>45 mL</a:t>
                      </a:r>
                      <a:endParaRPr lang="en-US" sz="2000">
                        <a:effectLst/>
                        <a:latin typeface="Times New Roman" panose="02020603050405020304" pitchFamily="18" charset="0"/>
                        <a:ea typeface="Times New Roman" panose="02020603050405020304" pitchFamily="18" charset="0"/>
                      </a:endParaRPr>
                    </a:p>
                  </a:txBody>
                  <a:tcPr marL="33209" marR="33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0" marR="0" algn="just">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None</a:t>
                      </a:r>
                      <a:endParaRPr lang="en-US" sz="2000" dirty="0">
                        <a:effectLst/>
                        <a:latin typeface="Times New Roman" panose="02020603050405020304" pitchFamily="18" charset="0"/>
                        <a:ea typeface="Times New Roman" panose="02020603050405020304" pitchFamily="18" charset="0"/>
                      </a:endParaRPr>
                    </a:p>
                  </a:txBody>
                  <a:tcPr marL="33209" marR="33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0" marR="0">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None</a:t>
                      </a:r>
                      <a:endParaRPr lang="en-US" sz="2000" dirty="0">
                        <a:effectLst/>
                        <a:latin typeface="Times New Roman" panose="02020603050405020304" pitchFamily="18" charset="0"/>
                        <a:ea typeface="Times New Roman" panose="02020603050405020304" pitchFamily="18" charset="0"/>
                      </a:endParaRPr>
                    </a:p>
                  </a:txBody>
                  <a:tcPr marL="33209" marR="33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extLst>
                  <a:ext uri="{0D108BD9-81ED-4DB2-BD59-A6C34878D82A}">
                    <a16:rowId xmlns:a16="http://schemas.microsoft.com/office/drawing/2014/main" val="294394619"/>
                  </a:ext>
                </a:extLst>
              </a:tr>
              <a:tr h="2343594">
                <a:tc>
                  <a:txBody>
                    <a:bodyPr/>
                    <a:lstStyle/>
                    <a:p>
                      <a:pPr marL="0" marR="0" algn="ctr">
                        <a:lnSpc>
                          <a:spcPct val="10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rPr>
                        <a:t>C</a:t>
                      </a:r>
                      <a:endParaRPr lang="en-US" sz="2000">
                        <a:effectLst/>
                        <a:latin typeface="Times New Roman" panose="02020603050405020304" pitchFamily="18" charset="0"/>
                        <a:ea typeface="Times New Roman" panose="02020603050405020304" pitchFamily="18" charset="0"/>
                      </a:endParaRPr>
                    </a:p>
                  </a:txBody>
                  <a:tcPr marL="33209" marR="3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0" marR="0" algn="ctr">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Asymptomatic severe TR</a:t>
                      </a:r>
                      <a:endParaRPr lang="en-US" sz="2000" dirty="0">
                        <a:effectLst/>
                        <a:latin typeface="Times New Roman" panose="02020603050405020304" pitchFamily="18" charset="0"/>
                        <a:ea typeface="Times New Roman" panose="02020603050405020304" pitchFamily="18" charset="0"/>
                      </a:endParaRPr>
                    </a:p>
                  </a:txBody>
                  <a:tcPr marL="33209" marR="3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Central jet </a:t>
                      </a:r>
                      <a:r>
                        <a:rPr lang="en-US" sz="2000" u="sng" dirty="0">
                          <a:solidFill>
                            <a:srgbClr val="000000"/>
                          </a:solidFill>
                          <a:effectLst/>
                          <a:latin typeface="Times New Roman" panose="02020603050405020304" pitchFamily="18" charset="0"/>
                          <a:ea typeface="Times New Roman" panose="02020603050405020304" pitchFamily="18" charset="0"/>
                        </a:rPr>
                        <a:t>&gt;</a:t>
                      </a:r>
                      <a:r>
                        <a:rPr lang="en-US" sz="2000" dirty="0">
                          <a:solidFill>
                            <a:srgbClr val="000000"/>
                          </a:solidFill>
                          <a:effectLst/>
                          <a:latin typeface="Times New Roman" panose="02020603050405020304" pitchFamily="18" charset="0"/>
                          <a:ea typeface="Times New Roman" panose="02020603050405020304" pitchFamily="18" charset="0"/>
                        </a:rPr>
                        <a:t>50% RA</a:t>
                      </a:r>
                      <a:endParaRPr lang="en-US" sz="20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Vena </a:t>
                      </a:r>
                      <a:r>
                        <a:rPr lang="en-US" sz="2000" dirty="0" err="1">
                          <a:solidFill>
                            <a:srgbClr val="000000"/>
                          </a:solidFill>
                          <a:effectLst/>
                          <a:latin typeface="Times New Roman" panose="02020603050405020304" pitchFamily="18" charset="0"/>
                          <a:ea typeface="Times New Roman" panose="02020603050405020304" pitchFamily="18" charset="0"/>
                        </a:rPr>
                        <a:t>contracta</a:t>
                      </a:r>
                      <a:r>
                        <a:rPr lang="en-US" sz="2000" dirty="0">
                          <a:solidFill>
                            <a:srgbClr val="000000"/>
                          </a:solidFill>
                          <a:effectLst/>
                          <a:latin typeface="Times New Roman" panose="02020603050405020304" pitchFamily="18" charset="0"/>
                          <a:ea typeface="Times New Roman" panose="02020603050405020304" pitchFamily="18" charset="0"/>
                        </a:rPr>
                        <a:t> width </a:t>
                      </a:r>
                      <a:r>
                        <a:rPr lang="en-US" sz="2000" u="sng" dirty="0">
                          <a:solidFill>
                            <a:srgbClr val="000000"/>
                          </a:solidFill>
                          <a:effectLst/>
                          <a:latin typeface="Times New Roman" panose="02020603050405020304" pitchFamily="18" charset="0"/>
                          <a:ea typeface="Times New Roman" panose="02020603050405020304" pitchFamily="18" charset="0"/>
                        </a:rPr>
                        <a:t>&gt;</a:t>
                      </a:r>
                      <a:r>
                        <a:rPr lang="en-US" sz="2000" dirty="0">
                          <a:solidFill>
                            <a:srgbClr val="000000"/>
                          </a:solidFill>
                          <a:effectLst/>
                          <a:latin typeface="Times New Roman" panose="02020603050405020304" pitchFamily="18" charset="0"/>
                          <a:ea typeface="Times New Roman" panose="02020603050405020304" pitchFamily="18" charset="0"/>
                        </a:rPr>
                        <a:t>0.7 cm</a:t>
                      </a:r>
                      <a:endParaRPr lang="en-US" sz="20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ERO </a:t>
                      </a:r>
                      <a:r>
                        <a:rPr lang="en-US" sz="2000" u="sng" dirty="0">
                          <a:solidFill>
                            <a:srgbClr val="000000"/>
                          </a:solidFill>
                          <a:effectLst/>
                          <a:latin typeface="Times New Roman" panose="02020603050405020304" pitchFamily="18" charset="0"/>
                          <a:ea typeface="Times New Roman" panose="02020603050405020304" pitchFamily="18" charset="0"/>
                        </a:rPr>
                        <a:t>&gt;</a:t>
                      </a:r>
                      <a:r>
                        <a:rPr lang="en-US" sz="2000" dirty="0">
                          <a:solidFill>
                            <a:srgbClr val="000000"/>
                          </a:solidFill>
                          <a:effectLst/>
                          <a:latin typeface="Times New Roman" panose="02020603050405020304" pitchFamily="18" charset="0"/>
                          <a:ea typeface="Times New Roman" panose="02020603050405020304" pitchFamily="18" charset="0"/>
                        </a:rPr>
                        <a:t>0.40 cm</a:t>
                      </a:r>
                      <a:r>
                        <a:rPr lang="en-US" sz="2000" baseline="30000" dirty="0">
                          <a:solidFill>
                            <a:srgbClr val="000000"/>
                          </a:solidFill>
                          <a:effectLst/>
                          <a:latin typeface="Times New Roman" panose="02020603050405020304" pitchFamily="18" charset="0"/>
                          <a:ea typeface="Times New Roman" panose="02020603050405020304" pitchFamily="18" charset="0"/>
                        </a:rPr>
                        <a:t>2</a:t>
                      </a:r>
                      <a:endParaRPr lang="en-US" sz="20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Regurgitant volume </a:t>
                      </a:r>
                      <a:r>
                        <a:rPr lang="en-US" sz="2000" u="sng" dirty="0">
                          <a:solidFill>
                            <a:srgbClr val="000000"/>
                          </a:solidFill>
                          <a:effectLst/>
                          <a:latin typeface="Times New Roman" panose="02020603050405020304" pitchFamily="18" charset="0"/>
                          <a:ea typeface="Times New Roman" panose="02020603050405020304" pitchFamily="18" charset="0"/>
                        </a:rPr>
                        <a:t>&gt;</a:t>
                      </a:r>
                      <a:r>
                        <a:rPr lang="en-US" sz="2000" dirty="0">
                          <a:solidFill>
                            <a:srgbClr val="000000"/>
                          </a:solidFill>
                          <a:effectLst/>
                          <a:latin typeface="Times New Roman" panose="02020603050405020304" pitchFamily="18" charset="0"/>
                          <a:ea typeface="Times New Roman" panose="02020603050405020304" pitchFamily="18" charset="0"/>
                        </a:rPr>
                        <a:t>45 mL</a:t>
                      </a:r>
                      <a:endParaRPr lang="en-US" sz="20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Dense continuous wave signal with triangular shape</a:t>
                      </a:r>
                      <a:endParaRPr lang="en-US" sz="20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Hepatic vein systolic flow reversal</a:t>
                      </a:r>
                      <a:endParaRPr lang="en-US" sz="2000" dirty="0">
                        <a:effectLst/>
                        <a:latin typeface="Times New Roman" panose="02020603050405020304" pitchFamily="18" charset="0"/>
                        <a:ea typeface="Times New Roman" panose="02020603050405020304" pitchFamily="18" charset="0"/>
                      </a:endParaRPr>
                    </a:p>
                  </a:txBody>
                  <a:tcPr marL="33209" marR="33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Dilated RV and RA</a:t>
                      </a:r>
                      <a:endParaRPr lang="en-US" sz="20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Elevated RA with “c-V” wave</a:t>
                      </a:r>
                      <a:endParaRPr lang="en-US" sz="2000" dirty="0">
                        <a:effectLst/>
                        <a:latin typeface="Times New Roman" panose="02020603050405020304" pitchFamily="18" charset="0"/>
                        <a:ea typeface="Times New Roman" panose="02020603050405020304" pitchFamily="18" charset="0"/>
                      </a:endParaRPr>
                    </a:p>
                  </a:txBody>
                  <a:tcPr marL="33209" marR="33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Elevated venous pressure</a:t>
                      </a:r>
                      <a:endParaRPr lang="en-US" sz="20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No symptoms</a:t>
                      </a:r>
                      <a:endParaRPr lang="en-US" sz="2000" dirty="0">
                        <a:effectLst/>
                        <a:latin typeface="Times New Roman" panose="02020603050405020304" pitchFamily="18" charset="0"/>
                        <a:ea typeface="Times New Roman" panose="02020603050405020304" pitchFamily="18" charset="0"/>
                      </a:endParaRPr>
                    </a:p>
                  </a:txBody>
                  <a:tcPr marL="33209" marR="33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extLst>
                  <a:ext uri="{0D108BD9-81ED-4DB2-BD59-A6C34878D82A}">
                    <a16:rowId xmlns:a16="http://schemas.microsoft.com/office/drawing/2014/main" val="1386003367"/>
                  </a:ext>
                </a:extLst>
              </a:tr>
              <a:tr h="2343594">
                <a:tc>
                  <a:txBody>
                    <a:bodyPr/>
                    <a:lstStyle/>
                    <a:p>
                      <a:pPr marL="0" marR="0" algn="ctr">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D</a:t>
                      </a:r>
                      <a:endParaRPr lang="en-US" sz="2000" dirty="0">
                        <a:effectLst/>
                        <a:latin typeface="Times New Roman" panose="02020603050405020304" pitchFamily="18" charset="0"/>
                        <a:ea typeface="Times New Roman" panose="02020603050405020304" pitchFamily="18" charset="0"/>
                      </a:endParaRPr>
                    </a:p>
                  </a:txBody>
                  <a:tcPr marL="33209" marR="3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Symptomatic severe TR</a:t>
                      </a:r>
                      <a:endParaRPr lang="en-US" sz="2000" dirty="0">
                        <a:effectLst/>
                        <a:latin typeface="Times New Roman" panose="02020603050405020304" pitchFamily="18" charset="0"/>
                        <a:ea typeface="Times New Roman" panose="02020603050405020304" pitchFamily="18" charset="0"/>
                      </a:endParaRPr>
                    </a:p>
                  </a:txBody>
                  <a:tcPr marL="33209" marR="3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Central jet </a:t>
                      </a:r>
                      <a:r>
                        <a:rPr lang="en-US" sz="2000" u="sng" dirty="0">
                          <a:solidFill>
                            <a:srgbClr val="000000"/>
                          </a:solidFill>
                          <a:effectLst/>
                          <a:latin typeface="Times New Roman" panose="02020603050405020304" pitchFamily="18" charset="0"/>
                          <a:ea typeface="Times New Roman" panose="02020603050405020304" pitchFamily="18" charset="0"/>
                        </a:rPr>
                        <a:t>&gt;</a:t>
                      </a:r>
                      <a:r>
                        <a:rPr lang="en-US" sz="2000" dirty="0">
                          <a:solidFill>
                            <a:srgbClr val="000000"/>
                          </a:solidFill>
                          <a:effectLst/>
                          <a:latin typeface="Times New Roman" panose="02020603050405020304" pitchFamily="18" charset="0"/>
                          <a:ea typeface="Times New Roman" panose="02020603050405020304" pitchFamily="18" charset="0"/>
                        </a:rPr>
                        <a:t>50% RA</a:t>
                      </a:r>
                      <a:endParaRPr lang="en-US" sz="20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Vena </a:t>
                      </a:r>
                      <a:r>
                        <a:rPr lang="en-US" sz="2000" dirty="0" err="1">
                          <a:solidFill>
                            <a:srgbClr val="000000"/>
                          </a:solidFill>
                          <a:effectLst/>
                          <a:latin typeface="Times New Roman" panose="02020603050405020304" pitchFamily="18" charset="0"/>
                          <a:ea typeface="Times New Roman" panose="02020603050405020304" pitchFamily="18" charset="0"/>
                        </a:rPr>
                        <a:t>contracta</a:t>
                      </a:r>
                      <a:r>
                        <a:rPr lang="en-US" sz="2000" dirty="0">
                          <a:solidFill>
                            <a:srgbClr val="000000"/>
                          </a:solidFill>
                          <a:effectLst/>
                          <a:latin typeface="Times New Roman" panose="02020603050405020304" pitchFamily="18" charset="0"/>
                          <a:ea typeface="Times New Roman" panose="02020603050405020304" pitchFamily="18" charset="0"/>
                        </a:rPr>
                        <a:t> width </a:t>
                      </a:r>
                      <a:r>
                        <a:rPr lang="en-US" sz="2000" u="sng" dirty="0">
                          <a:solidFill>
                            <a:srgbClr val="000000"/>
                          </a:solidFill>
                          <a:effectLst/>
                          <a:latin typeface="Times New Roman" panose="02020603050405020304" pitchFamily="18" charset="0"/>
                          <a:ea typeface="Times New Roman" panose="02020603050405020304" pitchFamily="18" charset="0"/>
                        </a:rPr>
                        <a:t>&gt;</a:t>
                      </a:r>
                      <a:r>
                        <a:rPr lang="en-US" sz="2000" dirty="0">
                          <a:solidFill>
                            <a:srgbClr val="000000"/>
                          </a:solidFill>
                          <a:effectLst/>
                          <a:latin typeface="Times New Roman" panose="02020603050405020304" pitchFamily="18" charset="0"/>
                          <a:ea typeface="Times New Roman" panose="02020603050405020304" pitchFamily="18" charset="0"/>
                        </a:rPr>
                        <a:t>0.7 cm</a:t>
                      </a:r>
                      <a:endParaRPr lang="en-US" sz="20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ERO </a:t>
                      </a:r>
                      <a:r>
                        <a:rPr lang="en-US" sz="2000" u="sng" dirty="0">
                          <a:solidFill>
                            <a:srgbClr val="000000"/>
                          </a:solidFill>
                          <a:effectLst/>
                          <a:latin typeface="Times New Roman" panose="02020603050405020304" pitchFamily="18" charset="0"/>
                          <a:ea typeface="Times New Roman" panose="02020603050405020304" pitchFamily="18" charset="0"/>
                        </a:rPr>
                        <a:t>&gt;</a:t>
                      </a:r>
                      <a:r>
                        <a:rPr lang="en-US" sz="2000" dirty="0">
                          <a:solidFill>
                            <a:srgbClr val="000000"/>
                          </a:solidFill>
                          <a:effectLst/>
                          <a:latin typeface="Times New Roman" panose="02020603050405020304" pitchFamily="18" charset="0"/>
                          <a:ea typeface="Times New Roman" panose="02020603050405020304" pitchFamily="18" charset="0"/>
                        </a:rPr>
                        <a:t>0.40 cm</a:t>
                      </a:r>
                      <a:r>
                        <a:rPr lang="en-US" sz="2000" baseline="30000" dirty="0">
                          <a:solidFill>
                            <a:srgbClr val="000000"/>
                          </a:solidFill>
                          <a:effectLst/>
                          <a:latin typeface="Times New Roman" panose="02020603050405020304" pitchFamily="18" charset="0"/>
                          <a:ea typeface="Times New Roman" panose="02020603050405020304" pitchFamily="18" charset="0"/>
                        </a:rPr>
                        <a:t>2</a:t>
                      </a:r>
                      <a:endParaRPr lang="en-US" sz="20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Regurgitant volume </a:t>
                      </a:r>
                      <a:r>
                        <a:rPr lang="en-US" sz="2000" u="sng" dirty="0">
                          <a:solidFill>
                            <a:srgbClr val="000000"/>
                          </a:solidFill>
                          <a:effectLst/>
                          <a:latin typeface="Times New Roman" panose="02020603050405020304" pitchFamily="18" charset="0"/>
                          <a:ea typeface="Times New Roman" panose="02020603050405020304" pitchFamily="18" charset="0"/>
                        </a:rPr>
                        <a:t>&gt;</a:t>
                      </a:r>
                      <a:r>
                        <a:rPr lang="en-US" sz="2000" dirty="0">
                          <a:solidFill>
                            <a:srgbClr val="000000"/>
                          </a:solidFill>
                          <a:effectLst/>
                          <a:latin typeface="Times New Roman" panose="02020603050405020304" pitchFamily="18" charset="0"/>
                          <a:ea typeface="Times New Roman" panose="02020603050405020304" pitchFamily="18" charset="0"/>
                        </a:rPr>
                        <a:t>45 mL</a:t>
                      </a:r>
                      <a:endParaRPr lang="en-US" sz="20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Dense continuous wave signal with triangular shape</a:t>
                      </a:r>
                      <a:endParaRPr lang="en-US" sz="20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Hepatic vein systolic flow reversal</a:t>
                      </a:r>
                      <a:endParaRPr lang="en-US" sz="2000" dirty="0">
                        <a:effectLst/>
                        <a:latin typeface="Times New Roman" panose="02020603050405020304" pitchFamily="18" charset="0"/>
                        <a:ea typeface="Times New Roman" panose="02020603050405020304" pitchFamily="18" charset="0"/>
                      </a:endParaRPr>
                    </a:p>
                  </a:txBody>
                  <a:tcPr marL="33209" marR="33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solidFill>
                            <a:srgbClr val="000000"/>
                          </a:solidFill>
                          <a:effectLst/>
                          <a:latin typeface="Times New Roman" panose="02020603050405020304" pitchFamily="18" charset="0"/>
                          <a:ea typeface="Times New Roman" panose="02020603050405020304" pitchFamily="18" charset="0"/>
                        </a:rPr>
                        <a:t>Dilated RV and RA</a:t>
                      </a:r>
                      <a:endParaRPr lang="en-US" sz="20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a:solidFill>
                            <a:srgbClr val="000000"/>
                          </a:solidFill>
                          <a:effectLst/>
                          <a:latin typeface="Times New Roman" panose="02020603050405020304" pitchFamily="18" charset="0"/>
                          <a:ea typeface="Times New Roman" panose="02020603050405020304" pitchFamily="18" charset="0"/>
                        </a:rPr>
                        <a:t>Elevated RA with “c-V” wave</a:t>
                      </a:r>
                      <a:endParaRPr lang="en-US" sz="2000">
                        <a:effectLst/>
                        <a:latin typeface="Times New Roman" panose="02020603050405020304" pitchFamily="18" charset="0"/>
                        <a:ea typeface="Times New Roman" panose="02020603050405020304" pitchFamily="18" charset="0"/>
                      </a:endParaRPr>
                    </a:p>
                  </a:txBody>
                  <a:tcPr marL="33209" marR="33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Elevated venous pressure</a:t>
                      </a:r>
                      <a:endParaRPr lang="en-US" sz="20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Dyspnea on exertion, fatigue, ascites, edema</a:t>
                      </a:r>
                      <a:endParaRPr lang="en-US" sz="2000" dirty="0">
                        <a:effectLst/>
                        <a:latin typeface="Times New Roman" panose="02020603050405020304" pitchFamily="18" charset="0"/>
                        <a:ea typeface="Times New Roman" panose="02020603050405020304" pitchFamily="18" charset="0"/>
                      </a:endParaRPr>
                    </a:p>
                  </a:txBody>
                  <a:tcPr marL="33209" marR="33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836839360"/>
                  </a:ext>
                </a:extLst>
              </a:tr>
            </a:tbl>
          </a:graphicData>
        </a:graphic>
      </p:graphicFrame>
      <p:sp>
        <p:nvSpPr>
          <p:cNvPr id="5" name="Rectangle 1">
            <a:extLst>
              <a:ext uri="{FF2B5EF4-FFF2-40B4-BE49-F238E27FC236}">
                <a16:creationId xmlns:a16="http://schemas.microsoft.com/office/drawing/2014/main" id="{A61FFEC5-D9C4-479A-9986-04C5D1F15D45}"/>
              </a:ext>
            </a:extLst>
          </p:cNvPr>
          <p:cNvSpPr>
            <a:spLocks noChangeArrowheads="1"/>
          </p:cNvSpPr>
          <p:nvPr/>
        </p:nvSpPr>
        <p:spPr bwMode="auto">
          <a:xfrm>
            <a:off x="2311432" y="124361"/>
            <a:ext cx="10083733"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Table 20. Stages of TR</a:t>
            </a:r>
            <a:endParaRPr kumimoji="0" lang="en-US" altLang="en-US" sz="4400" b="0" i="0" u="none" strike="noStrike" cap="none" normalizeH="0" baseline="0" dirty="0">
              <a:ln>
                <a:noFill/>
              </a:ln>
              <a:solidFill>
                <a:schemeClr val="tx1"/>
              </a:solidFill>
              <a:effectLst/>
              <a:latin typeface="Lub Dub Medium" panose="020B0603030403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4400" b="0" i="0" u="none" strike="noStrike" cap="none" normalizeH="0" baseline="0" dirty="0">
              <a:ln>
                <a:noFill/>
              </a:ln>
              <a:solidFill>
                <a:schemeClr val="tx1"/>
              </a:solidFill>
              <a:effectLst/>
              <a:latin typeface="Lub Dub Medium" panose="020B0603030403020204" pitchFamily="34" charset="0"/>
            </a:endParaRPr>
          </a:p>
        </p:txBody>
      </p:sp>
    </p:spTree>
    <p:extLst>
      <p:ext uri="{BB962C8B-B14F-4D97-AF65-F5344CB8AC3E}">
        <p14:creationId xmlns:p14="http://schemas.microsoft.com/office/powerpoint/2010/main" val="391347470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1D1CB-BA24-463B-8FD8-03D3AD1083F5}"/>
              </a:ext>
            </a:extLst>
          </p:cNvPr>
          <p:cNvSpPr>
            <a:spLocks noGrp="1"/>
          </p:cNvSpPr>
          <p:nvPr>
            <p:ph type="ctrTitle"/>
          </p:nvPr>
        </p:nvSpPr>
        <p:spPr/>
        <p:txBody>
          <a:bodyPr/>
          <a:lstStyle/>
          <a:p>
            <a:r>
              <a:rPr lang="en-US" sz="3600" dirty="0"/>
              <a:t>Diagnosis of Tricuspid Regurgitation </a:t>
            </a:r>
          </a:p>
        </p:txBody>
      </p:sp>
      <p:sp>
        <p:nvSpPr>
          <p:cNvPr id="3" name="Slide Number Placeholder 2">
            <a:extLst>
              <a:ext uri="{FF2B5EF4-FFF2-40B4-BE49-F238E27FC236}">
                <a16:creationId xmlns:a16="http://schemas.microsoft.com/office/drawing/2014/main" id="{2EBACCDD-6EF6-45CB-9141-3E171562D586}"/>
              </a:ext>
            </a:extLst>
          </p:cNvPr>
          <p:cNvSpPr>
            <a:spLocks noGrp="1"/>
          </p:cNvSpPr>
          <p:nvPr>
            <p:ph type="sldNum" sz="quarter" idx="4"/>
          </p:nvPr>
        </p:nvSpPr>
        <p:spPr/>
        <p:txBody>
          <a:bodyPr/>
          <a:lstStyle/>
          <a:p>
            <a:fld id="{01CD3B2E-BC1C-6C4D-9D91-A67B950EE325}" type="slidenum">
              <a:rPr lang="en-US" smtClean="0"/>
              <a:pPr/>
              <a:t>125</a:t>
            </a:fld>
            <a:endParaRPr lang="en-US" dirty="0"/>
          </a:p>
        </p:txBody>
      </p:sp>
      <p:graphicFrame>
        <p:nvGraphicFramePr>
          <p:cNvPr id="4" name="Table 3">
            <a:extLst>
              <a:ext uri="{FF2B5EF4-FFF2-40B4-BE49-F238E27FC236}">
                <a16:creationId xmlns:a16="http://schemas.microsoft.com/office/drawing/2014/main" id="{0945A3D6-85D4-4010-BB49-C7197D40A18B}"/>
              </a:ext>
            </a:extLst>
          </p:cNvPr>
          <p:cNvGraphicFramePr>
            <a:graphicFrameLocks noGrp="1"/>
          </p:cNvGraphicFramePr>
          <p:nvPr>
            <p:extLst>
              <p:ext uri="{D42A27DB-BD31-4B8C-83A1-F6EECF244321}">
                <p14:modId xmlns:p14="http://schemas.microsoft.com/office/powerpoint/2010/main" val="3083997069"/>
              </p:ext>
            </p:extLst>
          </p:nvPr>
        </p:nvGraphicFramePr>
        <p:xfrm>
          <a:off x="381000" y="1676400"/>
          <a:ext cx="13944601" cy="5634038"/>
        </p:xfrm>
        <a:graphic>
          <a:graphicData uri="http://schemas.openxmlformats.org/drawingml/2006/table">
            <a:tbl>
              <a:tblPr firstRow="1" firstCol="1" bandRow="1"/>
              <a:tblGrid>
                <a:gridCol w="1363782">
                  <a:extLst>
                    <a:ext uri="{9D8B030D-6E8A-4147-A177-3AD203B41FA5}">
                      <a16:colId xmlns:a16="http://schemas.microsoft.com/office/drawing/2014/main" val="1656924824"/>
                    </a:ext>
                  </a:extLst>
                </a:gridCol>
                <a:gridCol w="1352626">
                  <a:extLst>
                    <a:ext uri="{9D8B030D-6E8A-4147-A177-3AD203B41FA5}">
                      <a16:colId xmlns:a16="http://schemas.microsoft.com/office/drawing/2014/main" val="351422626"/>
                    </a:ext>
                  </a:extLst>
                </a:gridCol>
                <a:gridCol w="11228193">
                  <a:extLst>
                    <a:ext uri="{9D8B030D-6E8A-4147-A177-3AD203B41FA5}">
                      <a16:colId xmlns:a16="http://schemas.microsoft.com/office/drawing/2014/main" val="853242666"/>
                    </a:ext>
                  </a:extLst>
                </a:gridCol>
              </a:tblGrid>
              <a:tr h="1096464">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COR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LOE</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6683521"/>
                  </a:ext>
                </a:extLst>
              </a:tr>
              <a:tr h="2408736">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C-LD</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just">
                        <a:lnSpc>
                          <a:spcPct val="15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rPr>
                        <a:t>In patients with TR, TTE is indicated to evaluate the presence and severity of TR, determine the etiology, measure the sizes of the right-sided chambers and inferior vena cava, assess RV systolic function, estimate pulmonary artery systolic pressure, and characterize any associated left-sided heart disease.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1460409"/>
                  </a:ext>
                </a:extLst>
              </a:tr>
              <a:tr h="1824146">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2a</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C-LD</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In patients with TR, invasive measurement of the cardiac index, right-sided diastolic pressures, pulmonary artery pressures, and pulmonary vascular resistance, as well as right ventriculography, can be useful when clinical and noninvasive data are discordant or inadequate.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3114754"/>
                  </a:ext>
                </a:extLst>
              </a:tr>
            </a:tbl>
          </a:graphicData>
        </a:graphic>
      </p:graphicFrame>
    </p:spTree>
    <p:extLst>
      <p:ext uri="{BB962C8B-B14F-4D97-AF65-F5344CB8AC3E}">
        <p14:creationId xmlns:p14="http://schemas.microsoft.com/office/powerpoint/2010/main" val="20165255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7B95C-F72B-4A9F-95B8-995C094D8EF1}"/>
              </a:ext>
            </a:extLst>
          </p:cNvPr>
          <p:cNvSpPr>
            <a:spLocks noGrp="1"/>
          </p:cNvSpPr>
          <p:nvPr>
            <p:ph type="ctrTitle"/>
          </p:nvPr>
        </p:nvSpPr>
        <p:spPr>
          <a:xfrm>
            <a:off x="3771900" y="304800"/>
            <a:ext cx="7086600" cy="914399"/>
          </a:xfrm>
        </p:spPr>
        <p:txBody>
          <a:bodyPr/>
          <a:lstStyle/>
          <a:p>
            <a:r>
              <a:rPr lang="en-US" dirty="0"/>
              <a:t>Medical Therapy for Patients with Tricuspid Regurgitation </a:t>
            </a:r>
          </a:p>
        </p:txBody>
      </p:sp>
      <p:sp>
        <p:nvSpPr>
          <p:cNvPr id="3" name="Slide Number Placeholder 2">
            <a:extLst>
              <a:ext uri="{FF2B5EF4-FFF2-40B4-BE49-F238E27FC236}">
                <a16:creationId xmlns:a16="http://schemas.microsoft.com/office/drawing/2014/main" id="{183ACCE8-6AED-4791-92DE-1DB24C674DAF}"/>
              </a:ext>
            </a:extLst>
          </p:cNvPr>
          <p:cNvSpPr>
            <a:spLocks noGrp="1"/>
          </p:cNvSpPr>
          <p:nvPr>
            <p:ph type="sldNum" sz="quarter" idx="4"/>
          </p:nvPr>
        </p:nvSpPr>
        <p:spPr/>
        <p:txBody>
          <a:bodyPr/>
          <a:lstStyle/>
          <a:p>
            <a:fld id="{01CD3B2E-BC1C-6C4D-9D91-A67B950EE325}" type="slidenum">
              <a:rPr lang="en-US" smtClean="0"/>
              <a:pPr/>
              <a:t>126</a:t>
            </a:fld>
            <a:endParaRPr lang="en-US" dirty="0"/>
          </a:p>
        </p:txBody>
      </p:sp>
      <p:graphicFrame>
        <p:nvGraphicFramePr>
          <p:cNvPr id="4" name="Table 3">
            <a:extLst>
              <a:ext uri="{FF2B5EF4-FFF2-40B4-BE49-F238E27FC236}">
                <a16:creationId xmlns:a16="http://schemas.microsoft.com/office/drawing/2014/main" id="{4C8E91B5-6F10-4A4D-A674-C5109BECBE6E}"/>
              </a:ext>
            </a:extLst>
          </p:cNvPr>
          <p:cNvGraphicFramePr>
            <a:graphicFrameLocks noGrp="1"/>
          </p:cNvGraphicFramePr>
          <p:nvPr>
            <p:extLst>
              <p:ext uri="{D42A27DB-BD31-4B8C-83A1-F6EECF244321}">
                <p14:modId xmlns:p14="http://schemas.microsoft.com/office/powerpoint/2010/main" val="562933042"/>
              </p:ext>
            </p:extLst>
          </p:nvPr>
        </p:nvGraphicFramePr>
        <p:xfrm>
          <a:off x="304800" y="1752600"/>
          <a:ext cx="14097000" cy="5638800"/>
        </p:xfrm>
        <a:graphic>
          <a:graphicData uri="http://schemas.openxmlformats.org/drawingml/2006/table">
            <a:tbl>
              <a:tblPr firstRow="1" firstCol="1" bandRow="1"/>
              <a:tblGrid>
                <a:gridCol w="1409701">
                  <a:extLst>
                    <a:ext uri="{9D8B030D-6E8A-4147-A177-3AD203B41FA5}">
                      <a16:colId xmlns:a16="http://schemas.microsoft.com/office/drawing/2014/main" val="2282942860"/>
                    </a:ext>
                  </a:extLst>
                </a:gridCol>
                <a:gridCol w="1395603">
                  <a:extLst>
                    <a:ext uri="{9D8B030D-6E8A-4147-A177-3AD203B41FA5}">
                      <a16:colId xmlns:a16="http://schemas.microsoft.com/office/drawing/2014/main" val="2156200214"/>
                    </a:ext>
                  </a:extLst>
                </a:gridCol>
                <a:gridCol w="11291696">
                  <a:extLst>
                    <a:ext uri="{9D8B030D-6E8A-4147-A177-3AD203B41FA5}">
                      <a16:colId xmlns:a16="http://schemas.microsoft.com/office/drawing/2014/main" val="400565140"/>
                    </a:ext>
                  </a:extLst>
                </a:gridCol>
              </a:tblGrid>
              <a:tr h="942456">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COR</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LOE</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Recommendations</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7223203"/>
                  </a:ext>
                </a:extLst>
              </a:tr>
              <a:tr h="1323456">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2a</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C-EO</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just">
                        <a:lnSpc>
                          <a:spcPct val="150000"/>
                        </a:lnSpc>
                        <a:spcBef>
                          <a:spcPts val="0"/>
                        </a:spcBef>
                        <a:spcAft>
                          <a:spcPts val="0"/>
                        </a:spcAft>
                        <a:buFont typeface="+mj-lt"/>
                        <a:buAutoNum type="arabicPeriod"/>
                      </a:pPr>
                      <a:r>
                        <a:rPr lang="en-US" sz="2800" b="1">
                          <a:solidFill>
                            <a:srgbClr val="000000"/>
                          </a:solidFill>
                          <a:effectLst/>
                          <a:latin typeface="Times New Roman" panose="02020603050405020304" pitchFamily="18" charset="0"/>
                          <a:ea typeface="Calibri" panose="020F0502020204030204" pitchFamily="34" charset="0"/>
                        </a:rPr>
                        <a:t>In patients with signs and symptoms of right-sided HF attributable to severe TR (Stages C and D), diuretics can be useful.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9005555"/>
                  </a:ext>
                </a:extLst>
              </a:tr>
              <a:tr h="3372888">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2a</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C-EO</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2. In patients with signs and symptoms of right-sided HF attributable to severe secondary TR (Stages C and D), therapies to treat the primary cause of HF (e.g., pulmonary vasodilators to reduce elevated pulmonary artery pressures, GDMT for HF with reduced LVEF, or rhythm control of AF) can be useful.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642655"/>
                  </a:ext>
                </a:extLst>
              </a:tr>
            </a:tbl>
          </a:graphicData>
        </a:graphic>
      </p:graphicFrame>
    </p:spTree>
    <p:extLst>
      <p:ext uri="{BB962C8B-B14F-4D97-AF65-F5344CB8AC3E}">
        <p14:creationId xmlns:p14="http://schemas.microsoft.com/office/powerpoint/2010/main" val="112890700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3B68-03FC-440F-BFC9-7653354F81DF}"/>
              </a:ext>
            </a:extLst>
          </p:cNvPr>
          <p:cNvSpPr>
            <a:spLocks noGrp="1"/>
          </p:cNvSpPr>
          <p:nvPr>
            <p:ph type="ctrTitle"/>
          </p:nvPr>
        </p:nvSpPr>
        <p:spPr/>
        <p:txBody>
          <a:bodyPr/>
          <a:lstStyle/>
          <a:p>
            <a:r>
              <a:rPr lang="en-US" dirty="0"/>
              <a:t>Timing of Intervention </a:t>
            </a:r>
            <a:r>
              <a:rPr lang="en-US" dirty="0">
                <a:solidFill>
                  <a:srgbClr val="FF0000"/>
                </a:solidFill>
              </a:rPr>
              <a:t>of TR </a:t>
            </a:r>
          </a:p>
        </p:txBody>
      </p:sp>
      <p:sp>
        <p:nvSpPr>
          <p:cNvPr id="3" name="Slide Number Placeholder 2">
            <a:extLst>
              <a:ext uri="{FF2B5EF4-FFF2-40B4-BE49-F238E27FC236}">
                <a16:creationId xmlns:a16="http://schemas.microsoft.com/office/drawing/2014/main" id="{7F42A1B8-4BDA-4ED7-887B-8174B4C3A4ED}"/>
              </a:ext>
            </a:extLst>
          </p:cNvPr>
          <p:cNvSpPr>
            <a:spLocks noGrp="1"/>
          </p:cNvSpPr>
          <p:nvPr>
            <p:ph type="sldNum" sz="quarter" idx="4"/>
          </p:nvPr>
        </p:nvSpPr>
        <p:spPr/>
        <p:txBody>
          <a:bodyPr/>
          <a:lstStyle/>
          <a:p>
            <a:fld id="{01CD3B2E-BC1C-6C4D-9D91-A67B950EE325}" type="slidenum">
              <a:rPr lang="en-US" smtClean="0"/>
              <a:pPr/>
              <a:t>127</a:t>
            </a:fld>
            <a:endParaRPr lang="en-US" dirty="0"/>
          </a:p>
        </p:txBody>
      </p:sp>
      <p:graphicFrame>
        <p:nvGraphicFramePr>
          <p:cNvPr id="4" name="Table 3">
            <a:extLst>
              <a:ext uri="{FF2B5EF4-FFF2-40B4-BE49-F238E27FC236}">
                <a16:creationId xmlns:a16="http://schemas.microsoft.com/office/drawing/2014/main" id="{2FDB9118-7031-42A4-879D-9067F2922432}"/>
              </a:ext>
            </a:extLst>
          </p:cNvPr>
          <p:cNvGraphicFramePr>
            <a:graphicFrameLocks noGrp="1"/>
          </p:cNvGraphicFramePr>
          <p:nvPr>
            <p:extLst>
              <p:ext uri="{D42A27DB-BD31-4B8C-83A1-F6EECF244321}">
                <p14:modId xmlns:p14="http://schemas.microsoft.com/office/powerpoint/2010/main" val="331260271"/>
              </p:ext>
            </p:extLst>
          </p:nvPr>
        </p:nvGraphicFramePr>
        <p:xfrm>
          <a:off x="381000" y="1600200"/>
          <a:ext cx="13944600" cy="5913247"/>
        </p:xfrm>
        <a:graphic>
          <a:graphicData uri="http://schemas.openxmlformats.org/drawingml/2006/table">
            <a:tbl>
              <a:tblPr firstRow="1" firstCol="1" bandRow="1"/>
              <a:tblGrid>
                <a:gridCol w="1394461">
                  <a:extLst>
                    <a:ext uri="{9D8B030D-6E8A-4147-A177-3AD203B41FA5}">
                      <a16:colId xmlns:a16="http://schemas.microsoft.com/office/drawing/2014/main" val="3104972789"/>
                    </a:ext>
                  </a:extLst>
                </a:gridCol>
                <a:gridCol w="1380515">
                  <a:extLst>
                    <a:ext uri="{9D8B030D-6E8A-4147-A177-3AD203B41FA5}">
                      <a16:colId xmlns:a16="http://schemas.microsoft.com/office/drawing/2014/main" val="1526560336"/>
                    </a:ext>
                  </a:extLst>
                </a:gridCol>
                <a:gridCol w="11169624">
                  <a:extLst>
                    <a:ext uri="{9D8B030D-6E8A-4147-A177-3AD203B41FA5}">
                      <a16:colId xmlns:a16="http://schemas.microsoft.com/office/drawing/2014/main" val="3087361860"/>
                    </a:ext>
                  </a:extLst>
                </a:gridCol>
              </a:tblGrid>
              <a:tr h="762000">
                <a:tc>
                  <a:txBody>
                    <a:bodyPr/>
                    <a:lstStyle/>
                    <a:p>
                      <a:pPr marL="0" marR="0" algn="ctr">
                        <a:lnSpc>
                          <a:spcPct val="200000"/>
                        </a:lnSpc>
                        <a:spcBef>
                          <a:spcPts val="0"/>
                        </a:spcBef>
                        <a:spcAft>
                          <a:spcPts val="0"/>
                        </a:spcAft>
                      </a:pPr>
                      <a:r>
                        <a:rPr lang="en-US" sz="2400" b="1">
                          <a:effectLst/>
                          <a:latin typeface="Times New Roman" panose="02020603050405020304" pitchFamily="18" charset="0"/>
                          <a:ea typeface="Times New Roman" panose="02020603050405020304" pitchFamily="18" charset="0"/>
                        </a:rPr>
                        <a:t>COR</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a:effectLst/>
                          <a:latin typeface="Times New Roman" panose="02020603050405020304" pitchFamily="18" charset="0"/>
                          <a:ea typeface="Times New Roman" panose="02020603050405020304" pitchFamily="18" charset="0"/>
                        </a:rPr>
                        <a:t>LOE</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7872304"/>
                  </a:ext>
                </a:extLst>
              </a:tr>
              <a:tr h="1101379">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500" b="1" dirty="0">
                          <a:solidFill>
                            <a:srgbClr val="000000"/>
                          </a:solidFill>
                          <a:effectLst/>
                          <a:latin typeface="Times New Roman" panose="02020603050405020304" pitchFamily="18" charset="0"/>
                          <a:ea typeface="Calibri" panose="020F0502020204030204" pitchFamily="34" charset="0"/>
                        </a:rPr>
                        <a:t>1. In patients with severe TR (Stages C and D) undergoing left-sided valve surgery, tricuspid valve surgery is recommended.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230729"/>
                  </a:ext>
                </a:extLst>
              </a:tr>
              <a:tr h="1832321">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2a</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500" b="1" dirty="0">
                          <a:solidFill>
                            <a:srgbClr val="000000"/>
                          </a:solidFill>
                          <a:effectLst/>
                          <a:latin typeface="Times New Roman" panose="02020603050405020304" pitchFamily="18" charset="0"/>
                          <a:ea typeface="Calibri" panose="020F0502020204030204" pitchFamily="34" charset="0"/>
                        </a:rPr>
                        <a:t>2. In patients with progressive TR (Stage B) undergoing left-sided valve surgery, tricuspid valve surgery can be beneficial in the context of either 1) tricuspid annular dilation (tricuspid annulus end diastolic diameter&gt;4.0 cm) or 2) prior signs and symptoms of right-sided HF.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6960793"/>
                  </a:ext>
                </a:extLst>
              </a:tr>
              <a:tr h="1832321">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2a</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500" b="1" dirty="0">
                          <a:solidFill>
                            <a:srgbClr val="000000"/>
                          </a:solidFill>
                          <a:effectLst/>
                          <a:latin typeface="Times New Roman" panose="02020603050405020304" pitchFamily="18" charset="0"/>
                          <a:ea typeface="Calibri" panose="020F0502020204030204" pitchFamily="34" charset="0"/>
                        </a:rPr>
                        <a:t>3. In patients with signs and symptoms of right-sided HF and severe primary TR (Stage D), isolated tricuspid valve surgery can be beneficial to reduce symptoms and recurrent hospitalizations.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6162763"/>
                  </a:ext>
                </a:extLst>
              </a:tr>
            </a:tbl>
          </a:graphicData>
        </a:graphic>
      </p:graphicFrame>
    </p:spTree>
    <p:extLst>
      <p:ext uri="{BB962C8B-B14F-4D97-AF65-F5344CB8AC3E}">
        <p14:creationId xmlns:p14="http://schemas.microsoft.com/office/powerpoint/2010/main" val="339058328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BEA4B-8E67-46C7-8B77-DEE222AAF1C9}"/>
              </a:ext>
            </a:extLst>
          </p:cNvPr>
          <p:cNvSpPr>
            <a:spLocks noGrp="1"/>
          </p:cNvSpPr>
          <p:nvPr>
            <p:ph type="ctrTitle"/>
          </p:nvPr>
        </p:nvSpPr>
        <p:spPr>
          <a:xfrm>
            <a:off x="2815431" y="231522"/>
            <a:ext cx="9220200" cy="914399"/>
          </a:xfrm>
        </p:spPr>
        <p:txBody>
          <a:bodyPr/>
          <a:lstStyle/>
          <a:p>
            <a:r>
              <a:rPr lang="en-US" dirty="0"/>
              <a:t>Timing of Intervention </a:t>
            </a:r>
            <a:r>
              <a:rPr lang="en-US" dirty="0">
                <a:solidFill>
                  <a:srgbClr val="FF0000"/>
                </a:solidFill>
              </a:rPr>
              <a:t>of TR </a:t>
            </a:r>
          </a:p>
        </p:txBody>
      </p:sp>
      <p:sp>
        <p:nvSpPr>
          <p:cNvPr id="3" name="Slide Number Placeholder 2">
            <a:extLst>
              <a:ext uri="{FF2B5EF4-FFF2-40B4-BE49-F238E27FC236}">
                <a16:creationId xmlns:a16="http://schemas.microsoft.com/office/drawing/2014/main" id="{63E29B8D-6085-44DC-8D82-64A70E960797}"/>
              </a:ext>
            </a:extLst>
          </p:cNvPr>
          <p:cNvSpPr>
            <a:spLocks noGrp="1"/>
          </p:cNvSpPr>
          <p:nvPr>
            <p:ph type="sldNum" sz="quarter" idx="4"/>
          </p:nvPr>
        </p:nvSpPr>
        <p:spPr/>
        <p:txBody>
          <a:bodyPr/>
          <a:lstStyle/>
          <a:p>
            <a:fld id="{01CD3B2E-BC1C-6C4D-9D91-A67B950EE325}" type="slidenum">
              <a:rPr lang="en-US" smtClean="0"/>
              <a:pPr/>
              <a:t>128</a:t>
            </a:fld>
            <a:endParaRPr lang="en-US" dirty="0"/>
          </a:p>
        </p:txBody>
      </p:sp>
      <p:graphicFrame>
        <p:nvGraphicFramePr>
          <p:cNvPr id="4" name="Table 3">
            <a:extLst>
              <a:ext uri="{FF2B5EF4-FFF2-40B4-BE49-F238E27FC236}">
                <a16:creationId xmlns:a16="http://schemas.microsoft.com/office/drawing/2014/main" id="{5662EE54-DE62-4874-A5C6-8B131B6ACD7C}"/>
              </a:ext>
            </a:extLst>
          </p:cNvPr>
          <p:cNvGraphicFramePr>
            <a:graphicFrameLocks noGrp="1"/>
          </p:cNvGraphicFramePr>
          <p:nvPr>
            <p:extLst>
              <p:ext uri="{D42A27DB-BD31-4B8C-83A1-F6EECF244321}">
                <p14:modId xmlns:p14="http://schemas.microsoft.com/office/powerpoint/2010/main" val="1452809513"/>
              </p:ext>
            </p:extLst>
          </p:nvPr>
        </p:nvGraphicFramePr>
        <p:xfrm>
          <a:off x="381000" y="1676400"/>
          <a:ext cx="14089062" cy="5864478"/>
        </p:xfrm>
        <a:graphic>
          <a:graphicData uri="http://schemas.openxmlformats.org/drawingml/2006/table">
            <a:tbl>
              <a:tblPr firstRow="1" firstCol="1" bandRow="1"/>
              <a:tblGrid>
                <a:gridCol w="1408907">
                  <a:extLst>
                    <a:ext uri="{9D8B030D-6E8A-4147-A177-3AD203B41FA5}">
                      <a16:colId xmlns:a16="http://schemas.microsoft.com/office/drawing/2014/main" val="3104972789"/>
                    </a:ext>
                  </a:extLst>
                </a:gridCol>
                <a:gridCol w="1394817">
                  <a:extLst>
                    <a:ext uri="{9D8B030D-6E8A-4147-A177-3AD203B41FA5}">
                      <a16:colId xmlns:a16="http://schemas.microsoft.com/office/drawing/2014/main" val="1526560336"/>
                    </a:ext>
                  </a:extLst>
                </a:gridCol>
                <a:gridCol w="11285338">
                  <a:extLst>
                    <a:ext uri="{9D8B030D-6E8A-4147-A177-3AD203B41FA5}">
                      <a16:colId xmlns:a16="http://schemas.microsoft.com/office/drawing/2014/main" val="3087361860"/>
                    </a:ext>
                  </a:extLst>
                </a:gridCol>
              </a:tblGrid>
              <a:tr h="736397">
                <a:tc>
                  <a:txBody>
                    <a:bodyPr/>
                    <a:lstStyle/>
                    <a:p>
                      <a:pPr marL="0" marR="0" algn="ctr">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COR</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LOE</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Recommendations</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7872304"/>
                  </a:ext>
                </a:extLst>
              </a:tr>
              <a:tr h="1876742">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2a</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B-NR</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just">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4. In patients with signs and symptoms of right-sided HF and severe isolated secondary TR attributable to annular dilation (in the absence of pulmonary hypertension or left-sided disease) who are poorly responsive to medical therapy (Stage D), isolated tricuspid valve surgery can be beneficial to reduce symptoms and recurrent hospitalizations.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7652357"/>
                  </a:ext>
                </a:extLst>
              </a:tr>
              <a:tr h="1225117">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2b</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C-LD</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just">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5. In asymptomatic patients with severe primary TR (Stage C) and progressive RV dilation or systolic dysfunction, isolated tricuspid valve surgery may be considered.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6222073"/>
                  </a:ext>
                </a:extLst>
              </a:tr>
              <a:tr h="1876742">
                <a:tc>
                  <a:txBody>
                    <a:bodyPr/>
                    <a:lstStyle/>
                    <a:p>
                      <a:pPr marL="0" marR="0" algn="ctr">
                        <a:lnSpc>
                          <a:spcPct val="20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2b</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B-NR</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just">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6. In patients with signs and symptoms of right-sided HF and severe TR (Stage D) who have undergone previous left-sided valve surgery, reoperation with isolated tricuspid valve surgery may be considered in the absence of severe pulmonary hypertension or severe RV systolic dysfunction.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1058295"/>
                  </a:ext>
                </a:extLst>
              </a:tr>
            </a:tbl>
          </a:graphicData>
        </a:graphic>
      </p:graphicFrame>
    </p:spTree>
    <p:extLst>
      <p:ext uri="{BB962C8B-B14F-4D97-AF65-F5344CB8AC3E}">
        <p14:creationId xmlns:p14="http://schemas.microsoft.com/office/powerpoint/2010/main" val="59787071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43C2E7-0F7C-4F76-A705-101CB46E2A30}"/>
              </a:ext>
            </a:extLst>
          </p:cNvPr>
          <p:cNvSpPr>
            <a:spLocks noGrp="1"/>
          </p:cNvSpPr>
          <p:nvPr>
            <p:ph type="sldNum" sz="quarter" idx="4"/>
          </p:nvPr>
        </p:nvSpPr>
        <p:spPr/>
        <p:txBody>
          <a:bodyPr/>
          <a:lstStyle/>
          <a:p>
            <a:fld id="{01CD3B2E-BC1C-6C4D-9D91-A67B950EE325}" type="slidenum">
              <a:rPr lang="en-US" smtClean="0"/>
              <a:pPr/>
              <a:t>129</a:t>
            </a:fld>
            <a:endParaRPr lang="en-US" dirty="0"/>
          </a:p>
        </p:txBody>
      </p:sp>
      <p:pic>
        <p:nvPicPr>
          <p:cNvPr id="3" name="Picture 2">
            <a:extLst>
              <a:ext uri="{FF2B5EF4-FFF2-40B4-BE49-F238E27FC236}">
                <a16:creationId xmlns:a16="http://schemas.microsoft.com/office/drawing/2014/main" id="{3E8C8AA2-3676-4142-972C-33193982A67C}"/>
              </a:ext>
            </a:extLst>
          </p:cNvPr>
          <p:cNvPicPr/>
          <p:nvPr/>
        </p:nvPicPr>
        <p:blipFill rotWithShape="1">
          <a:blip r:embed="rId2">
            <a:extLst>
              <a:ext uri="{28A0092B-C50C-407E-A947-70E740481C1C}">
                <a14:useLocalDpi xmlns:a14="http://schemas.microsoft.com/office/drawing/2010/main" val="0"/>
              </a:ext>
            </a:extLst>
          </a:blip>
          <a:srcRect l="-545" t="6481" r="15250" b="13889"/>
          <a:stretch/>
        </p:blipFill>
        <p:spPr bwMode="auto">
          <a:xfrm>
            <a:off x="2895600" y="-152400"/>
            <a:ext cx="9753600" cy="8382000"/>
          </a:xfrm>
          <a:prstGeom prst="rect">
            <a:avLst/>
          </a:prstGeom>
          <a:noFill/>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677381DD-9CB1-47AC-884F-B0104251EB2E}"/>
              </a:ext>
            </a:extLst>
          </p:cNvPr>
          <p:cNvSpPr txBox="1"/>
          <p:nvPr/>
        </p:nvSpPr>
        <p:spPr>
          <a:xfrm>
            <a:off x="228600" y="2209800"/>
            <a:ext cx="2819400" cy="2677656"/>
          </a:xfrm>
          <a:prstGeom prst="rect">
            <a:avLst/>
          </a:prstGeom>
          <a:noFill/>
        </p:spPr>
        <p:txBody>
          <a:bodyPr wrap="square" rtlCol="0">
            <a:spAutoFit/>
          </a:bodyPr>
          <a:lstStyle/>
          <a:p>
            <a:r>
              <a:rPr lang="en-US" sz="2400" b="1" dirty="0">
                <a:latin typeface="Lub Dub Medium" panose="020B0603030403020204" pitchFamily="34" charset="0"/>
                <a:cs typeface="Times New Roman" panose="02020603050405020304" pitchFamily="18" charset="0"/>
              </a:rPr>
              <a:t>Figure 10. Tricuspid Regurgitation </a:t>
            </a:r>
          </a:p>
          <a:p>
            <a:endParaRPr lang="en-US" sz="2400" b="1" dirty="0">
              <a:latin typeface="Lub Dub Medium" panose="020B0603030403020204" pitchFamily="34" charset="0"/>
              <a:cs typeface="Times New Roman" panose="02020603050405020304" pitchFamily="18" charset="0"/>
            </a:endParaRPr>
          </a:p>
          <a:p>
            <a:r>
              <a:rPr lang="en-US" sz="2400" b="1" dirty="0">
                <a:latin typeface="Lub Dub Medium" panose="020B0603030403020204" pitchFamily="34" charset="0"/>
                <a:cs typeface="Times New Roman" panose="02020603050405020304" pitchFamily="18" charset="0"/>
              </a:rPr>
              <a:t>Colors corresponds to Table 2</a:t>
            </a:r>
          </a:p>
        </p:txBody>
      </p:sp>
    </p:spTree>
    <p:extLst>
      <p:ext uri="{BB962C8B-B14F-4D97-AF65-F5344CB8AC3E}">
        <p14:creationId xmlns:p14="http://schemas.microsoft.com/office/powerpoint/2010/main" val="3489719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0C6C47-E8BE-4B1E-AC6B-73485F5C4778}"/>
              </a:ext>
            </a:extLst>
          </p:cNvPr>
          <p:cNvSpPr>
            <a:spLocks noGrp="1"/>
          </p:cNvSpPr>
          <p:nvPr>
            <p:ph type="body" sz="quarter" idx="10"/>
          </p:nvPr>
        </p:nvSpPr>
        <p:spPr>
          <a:xfrm>
            <a:off x="228600" y="1752599"/>
            <a:ext cx="14401799" cy="5754537"/>
          </a:xfrm>
        </p:spPr>
        <p:txBody>
          <a:bodyPr/>
          <a:lstStyle/>
          <a:p>
            <a:pPr marL="569913" indent="-569913">
              <a:buNone/>
            </a:pPr>
            <a:r>
              <a:rPr lang="en-US" sz="4000" dirty="0"/>
              <a:t>8. A percutaneous edge-to-edge mitral repair is of benefit to patients with severely symptomatic primary mitral regurgitation who are at high or prohibitive risk for surgery, as well as to a select subset of patients with severely symptomatic secondary mitral regurgitation despite guideline-directed management and therapy for heart failure.</a:t>
            </a:r>
          </a:p>
        </p:txBody>
      </p:sp>
      <p:sp>
        <p:nvSpPr>
          <p:cNvPr id="5" name="Slide Number Placeholder 4">
            <a:extLst>
              <a:ext uri="{FF2B5EF4-FFF2-40B4-BE49-F238E27FC236}">
                <a16:creationId xmlns:a16="http://schemas.microsoft.com/office/drawing/2014/main" id="{FD3234A8-7F7F-4055-BB02-364ACC52704E}"/>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13</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4" name="Subtitle 2">
            <a:extLst>
              <a:ext uri="{FF2B5EF4-FFF2-40B4-BE49-F238E27FC236}">
                <a16:creationId xmlns:a16="http://schemas.microsoft.com/office/drawing/2014/main" id="{6B92FC1A-6C6D-4378-89D4-F4287776993E}"/>
              </a:ext>
            </a:extLst>
          </p:cNvPr>
          <p:cNvSpPr txBox="1">
            <a:spLocks/>
          </p:cNvSpPr>
          <p:nvPr/>
        </p:nvSpPr>
        <p:spPr>
          <a:xfrm>
            <a:off x="3276600" y="600073"/>
            <a:ext cx="8077200" cy="10301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600" b="0" i="0" kern="1200" spc="0">
                <a:solidFill>
                  <a:schemeClr val="tx1"/>
                </a:solidFill>
                <a:latin typeface="Lub Dub Medium" panose="020B06030304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black"/>
                </a:solidFill>
                <a:effectLst/>
                <a:uLnTx/>
                <a:uFillTx/>
                <a:latin typeface="Lub Dub Medium" panose="020B0603030403020204" pitchFamily="34" charset="77"/>
                <a:ea typeface="+mn-ea"/>
                <a:cs typeface="+mn-cs"/>
              </a:rPr>
              <a:t>Top 10 Take Home Messages </a:t>
            </a:r>
          </a:p>
        </p:txBody>
      </p:sp>
    </p:spTree>
    <p:extLst>
      <p:ext uri="{BB962C8B-B14F-4D97-AF65-F5344CB8AC3E}">
        <p14:creationId xmlns:p14="http://schemas.microsoft.com/office/powerpoint/2010/main" val="404569207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0C463-8B12-4394-BDAF-E26B06A43736}"/>
              </a:ext>
            </a:extLst>
          </p:cNvPr>
          <p:cNvSpPr>
            <a:spLocks noGrp="1"/>
          </p:cNvSpPr>
          <p:nvPr>
            <p:ph type="ctrTitle"/>
          </p:nvPr>
        </p:nvSpPr>
        <p:spPr>
          <a:xfrm>
            <a:off x="1695450" y="3722385"/>
            <a:ext cx="11239500" cy="784830"/>
          </a:xfrm>
          <a:prstGeom prst="rect">
            <a:avLst/>
          </a:prstGeom>
        </p:spPr>
        <p:txBody>
          <a:bodyPr/>
          <a:lstStyle/>
          <a:p>
            <a:pPr algn="ctr"/>
            <a:r>
              <a:rPr lang="en-US" sz="4800" dirty="0">
                <a:latin typeface="Lub Dub Heavy" panose="020B0903030403020204" pitchFamily="34" charset="0"/>
                <a:cs typeface="Times New Roman" panose="02020603050405020304" pitchFamily="18" charset="0"/>
              </a:rPr>
              <a:t>Pulmonic Valve Disease</a:t>
            </a:r>
            <a:endParaRPr lang="en-US" sz="4800" dirty="0">
              <a:latin typeface="Lub Dub Heavy" panose="020B0903030403020204" pitchFamily="34" charset="0"/>
            </a:endParaRPr>
          </a:p>
        </p:txBody>
      </p:sp>
      <p:sp>
        <p:nvSpPr>
          <p:cNvPr id="4" name="Slide Number Placeholder 3">
            <a:extLst>
              <a:ext uri="{FF2B5EF4-FFF2-40B4-BE49-F238E27FC236}">
                <a16:creationId xmlns:a16="http://schemas.microsoft.com/office/drawing/2014/main" id="{9378A9A9-0A8E-419A-ADE2-AA7B2D5E4E3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130</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105741360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2A1B5-FDF0-4F6E-A383-0B4B3E0C4677}"/>
              </a:ext>
            </a:extLst>
          </p:cNvPr>
          <p:cNvSpPr>
            <a:spLocks noGrp="1"/>
          </p:cNvSpPr>
          <p:nvPr>
            <p:ph type="ctrTitle"/>
          </p:nvPr>
        </p:nvSpPr>
        <p:spPr/>
        <p:txBody>
          <a:bodyPr/>
          <a:lstStyle/>
          <a:p>
            <a:r>
              <a:rPr lang="en-US" sz="3600" dirty="0"/>
              <a:t>Diagnosis and Follow-up of Patients with Mixed Valve Disease </a:t>
            </a:r>
          </a:p>
        </p:txBody>
      </p:sp>
      <p:sp>
        <p:nvSpPr>
          <p:cNvPr id="3" name="Slide Number Placeholder 2">
            <a:extLst>
              <a:ext uri="{FF2B5EF4-FFF2-40B4-BE49-F238E27FC236}">
                <a16:creationId xmlns:a16="http://schemas.microsoft.com/office/drawing/2014/main" id="{62027084-7460-45F6-976C-B7FDC673C977}"/>
              </a:ext>
            </a:extLst>
          </p:cNvPr>
          <p:cNvSpPr>
            <a:spLocks noGrp="1"/>
          </p:cNvSpPr>
          <p:nvPr>
            <p:ph type="sldNum" sz="quarter" idx="4"/>
          </p:nvPr>
        </p:nvSpPr>
        <p:spPr/>
        <p:txBody>
          <a:bodyPr/>
          <a:lstStyle/>
          <a:p>
            <a:fld id="{01CD3B2E-BC1C-6C4D-9D91-A67B950EE325}" type="slidenum">
              <a:rPr lang="en-US" smtClean="0"/>
              <a:pPr/>
              <a:t>131</a:t>
            </a:fld>
            <a:endParaRPr lang="en-US" dirty="0"/>
          </a:p>
        </p:txBody>
      </p:sp>
      <p:graphicFrame>
        <p:nvGraphicFramePr>
          <p:cNvPr id="4" name="Table 3">
            <a:extLst>
              <a:ext uri="{FF2B5EF4-FFF2-40B4-BE49-F238E27FC236}">
                <a16:creationId xmlns:a16="http://schemas.microsoft.com/office/drawing/2014/main" id="{CB6C56DB-D2CA-46E8-9346-51A2FACA5C1A}"/>
              </a:ext>
            </a:extLst>
          </p:cNvPr>
          <p:cNvGraphicFramePr>
            <a:graphicFrameLocks noGrp="1"/>
          </p:cNvGraphicFramePr>
          <p:nvPr>
            <p:extLst>
              <p:ext uri="{D42A27DB-BD31-4B8C-83A1-F6EECF244321}">
                <p14:modId xmlns:p14="http://schemas.microsoft.com/office/powerpoint/2010/main" val="2757893147"/>
              </p:ext>
            </p:extLst>
          </p:nvPr>
        </p:nvGraphicFramePr>
        <p:xfrm>
          <a:off x="381000" y="1447800"/>
          <a:ext cx="13944600" cy="5973001"/>
        </p:xfrm>
        <a:graphic>
          <a:graphicData uri="http://schemas.openxmlformats.org/drawingml/2006/table">
            <a:tbl>
              <a:tblPr firstRow="1" firstCol="1" bandRow="1"/>
              <a:tblGrid>
                <a:gridCol w="1394461">
                  <a:extLst>
                    <a:ext uri="{9D8B030D-6E8A-4147-A177-3AD203B41FA5}">
                      <a16:colId xmlns:a16="http://schemas.microsoft.com/office/drawing/2014/main" val="3270959861"/>
                    </a:ext>
                  </a:extLst>
                </a:gridCol>
                <a:gridCol w="1380515">
                  <a:extLst>
                    <a:ext uri="{9D8B030D-6E8A-4147-A177-3AD203B41FA5}">
                      <a16:colId xmlns:a16="http://schemas.microsoft.com/office/drawing/2014/main" val="1140937801"/>
                    </a:ext>
                  </a:extLst>
                </a:gridCol>
                <a:gridCol w="11169624">
                  <a:extLst>
                    <a:ext uri="{9D8B030D-6E8A-4147-A177-3AD203B41FA5}">
                      <a16:colId xmlns:a16="http://schemas.microsoft.com/office/drawing/2014/main" val="2443251323"/>
                    </a:ext>
                  </a:extLst>
                </a:gridCol>
              </a:tblGrid>
              <a:tr h="902385">
                <a:tc>
                  <a:txBody>
                    <a:bodyPr/>
                    <a:lstStyle/>
                    <a:p>
                      <a:pPr marL="0" marR="0" algn="ctr">
                        <a:lnSpc>
                          <a:spcPct val="200000"/>
                        </a:lnSpc>
                        <a:spcBef>
                          <a:spcPts val="0"/>
                        </a:spcBef>
                        <a:spcAft>
                          <a:spcPts val="0"/>
                        </a:spcAft>
                      </a:pPr>
                      <a:r>
                        <a:rPr lang="en-US" sz="3100" b="1">
                          <a:effectLst/>
                          <a:latin typeface="Times New Roman" panose="02020603050405020304" pitchFamily="18" charset="0"/>
                          <a:ea typeface="Times New Roman" panose="02020603050405020304" pitchFamily="18" charset="0"/>
                        </a:rPr>
                        <a:t>COR</a:t>
                      </a:r>
                      <a:endParaRPr lang="en-US" sz="3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100" b="1">
                          <a:effectLst/>
                          <a:latin typeface="Times New Roman" panose="02020603050405020304" pitchFamily="18" charset="0"/>
                          <a:ea typeface="Times New Roman" panose="02020603050405020304" pitchFamily="18" charset="0"/>
                        </a:rPr>
                        <a:t>LOE</a:t>
                      </a:r>
                      <a:endParaRPr lang="en-US" sz="3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100" b="1" dirty="0">
                          <a:effectLst/>
                          <a:latin typeface="Times New Roman" panose="02020603050405020304" pitchFamily="18" charset="0"/>
                          <a:ea typeface="Times New Roman" panose="02020603050405020304" pitchFamily="18" charset="0"/>
                        </a:rPr>
                        <a:t>Recommendations</a:t>
                      </a:r>
                      <a:endParaRPr lang="en-US" sz="3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7903063"/>
                  </a:ext>
                </a:extLst>
              </a:tr>
              <a:tr h="1612215">
                <a:tc>
                  <a:txBody>
                    <a:bodyPr/>
                    <a:lstStyle/>
                    <a:p>
                      <a:pPr marL="0" marR="0" algn="ctr">
                        <a:lnSpc>
                          <a:spcPct val="200000"/>
                        </a:lnSpc>
                        <a:spcBef>
                          <a:spcPts val="0"/>
                        </a:spcBef>
                        <a:spcAft>
                          <a:spcPts val="0"/>
                        </a:spcAft>
                      </a:pPr>
                      <a:r>
                        <a:rPr lang="en-US" sz="3100" b="1">
                          <a:solidFill>
                            <a:srgbClr val="000000"/>
                          </a:solidFill>
                          <a:effectLst/>
                          <a:latin typeface="Times New Roman" panose="02020603050405020304" pitchFamily="18" charset="0"/>
                          <a:ea typeface="Times New Roman" panose="02020603050405020304" pitchFamily="18" charset="0"/>
                        </a:rPr>
                        <a:t>1</a:t>
                      </a:r>
                      <a:endParaRPr lang="en-US" sz="3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100" b="1">
                          <a:solidFill>
                            <a:srgbClr val="000000"/>
                          </a:solidFill>
                          <a:effectLst/>
                          <a:latin typeface="Times New Roman" panose="02020603050405020304" pitchFamily="18" charset="0"/>
                          <a:ea typeface="Times New Roman" panose="02020603050405020304" pitchFamily="18" charset="0"/>
                        </a:rPr>
                        <a:t>C-EO</a:t>
                      </a:r>
                      <a:endParaRPr lang="en-US" sz="3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just">
                        <a:lnSpc>
                          <a:spcPct val="150000"/>
                        </a:lnSpc>
                        <a:spcBef>
                          <a:spcPts val="0"/>
                        </a:spcBef>
                        <a:spcAft>
                          <a:spcPts val="0"/>
                        </a:spcAft>
                        <a:buFont typeface="+mj-lt"/>
                        <a:buNone/>
                      </a:pPr>
                      <a:r>
                        <a:rPr lang="en-US" sz="3100" b="1" dirty="0">
                          <a:solidFill>
                            <a:srgbClr val="000000"/>
                          </a:solidFill>
                          <a:effectLst/>
                          <a:latin typeface="Times New Roman" panose="02020603050405020304" pitchFamily="18" charset="0"/>
                          <a:ea typeface="Calibri" panose="020F0502020204030204" pitchFamily="34" charset="0"/>
                        </a:rPr>
                        <a:t>1. For patients with mixed valve disease,  TTE is recommended to assess the etiology, severity,  and pathophysiological impact.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2402009"/>
                  </a:ext>
                </a:extLst>
              </a:tr>
              <a:tr h="3196220">
                <a:tc>
                  <a:txBody>
                    <a:bodyPr/>
                    <a:lstStyle/>
                    <a:p>
                      <a:pPr marL="0" marR="0" algn="ctr">
                        <a:lnSpc>
                          <a:spcPct val="200000"/>
                        </a:lnSpc>
                        <a:spcBef>
                          <a:spcPts val="0"/>
                        </a:spcBef>
                        <a:spcAft>
                          <a:spcPts val="0"/>
                        </a:spcAft>
                      </a:pPr>
                      <a:r>
                        <a:rPr lang="en-US" sz="3100" b="1" dirty="0">
                          <a:solidFill>
                            <a:srgbClr val="000000"/>
                          </a:solidFill>
                          <a:effectLst/>
                          <a:latin typeface="Times New Roman" panose="02020603050405020304" pitchFamily="18" charset="0"/>
                          <a:ea typeface="Times New Roman" panose="02020603050405020304" pitchFamily="18" charset="0"/>
                        </a:rPr>
                        <a:t>2a</a:t>
                      </a:r>
                      <a:endParaRPr lang="en-US" sz="3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3100" b="1">
                          <a:solidFill>
                            <a:srgbClr val="000000"/>
                          </a:solidFill>
                          <a:effectLst/>
                          <a:latin typeface="Times New Roman" panose="02020603050405020304" pitchFamily="18" charset="0"/>
                          <a:ea typeface="Times New Roman" panose="02020603050405020304" pitchFamily="18" charset="0"/>
                        </a:rPr>
                        <a:t>C-EO</a:t>
                      </a:r>
                      <a:endParaRPr lang="en-US" sz="3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just">
                        <a:lnSpc>
                          <a:spcPct val="150000"/>
                        </a:lnSpc>
                        <a:spcBef>
                          <a:spcPts val="0"/>
                        </a:spcBef>
                        <a:spcAft>
                          <a:spcPts val="0"/>
                        </a:spcAft>
                        <a:buFont typeface="+mj-lt"/>
                        <a:buNone/>
                      </a:pPr>
                      <a:r>
                        <a:rPr lang="en-US" sz="3100" b="1" dirty="0">
                          <a:solidFill>
                            <a:srgbClr val="000000"/>
                          </a:solidFill>
                          <a:effectLst/>
                          <a:latin typeface="Times New Roman" panose="02020603050405020304" pitchFamily="18" charset="0"/>
                          <a:ea typeface="Calibri" panose="020F0502020204030204" pitchFamily="34" charset="0"/>
                        </a:rPr>
                        <a:t>2. In patients with ambiguous symptoms that are suspected to be attributable to mixed mitral valve disease, further assessment of filling pressure by using biomarkers or invasive hemodynamic measurements at rest or with exercise is reasonable.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0187633"/>
                  </a:ext>
                </a:extLst>
              </a:tr>
            </a:tbl>
          </a:graphicData>
        </a:graphic>
      </p:graphicFrame>
    </p:spTree>
    <p:extLst>
      <p:ext uri="{BB962C8B-B14F-4D97-AF65-F5344CB8AC3E}">
        <p14:creationId xmlns:p14="http://schemas.microsoft.com/office/powerpoint/2010/main" val="41539339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343F3-8750-413A-98CF-0AE6847498C9}"/>
              </a:ext>
            </a:extLst>
          </p:cNvPr>
          <p:cNvSpPr>
            <a:spLocks noGrp="1"/>
          </p:cNvSpPr>
          <p:nvPr>
            <p:ph type="ctrTitle"/>
          </p:nvPr>
        </p:nvSpPr>
        <p:spPr>
          <a:xfrm>
            <a:off x="2019300" y="304800"/>
            <a:ext cx="10591800" cy="1136782"/>
          </a:xfrm>
        </p:spPr>
        <p:txBody>
          <a:bodyPr/>
          <a:lstStyle/>
          <a:p>
            <a:r>
              <a:rPr lang="en-US" dirty="0"/>
              <a:t>Timing of Intervention of Patients with Mixed AS and AR </a:t>
            </a:r>
          </a:p>
        </p:txBody>
      </p:sp>
      <p:sp>
        <p:nvSpPr>
          <p:cNvPr id="3" name="Slide Number Placeholder 2">
            <a:extLst>
              <a:ext uri="{FF2B5EF4-FFF2-40B4-BE49-F238E27FC236}">
                <a16:creationId xmlns:a16="http://schemas.microsoft.com/office/drawing/2014/main" id="{AC45F490-7E81-4F23-9A60-C1FBDB280557}"/>
              </a:ext>
            </a:extLst>
          </p:cNvPr>
          <p:cNvSpPr>
            <a:spLocks noGrp="1"/>
          </p:cNvSpPr>
          <p:nvPr>
            <p:ph type="sldNum" sz="quarter" idx="4"/>
          </p:nvPr>
        </p:nvSpPr>
        <p:spPr/>
        <p:txBody>
          <a:bodyPr/>
          <a:lstStyle/>
          <a:p>
            <a:fld id="{01CD3B2E-BC1C-6C4D-9D91-A67B950EE325}" type="slidenum">
              <a:rPr lang="en-US" smtClean="0"/>
              <a:pPr/>
              <a:t>132</a:t>
            </a:fld>
            <a:endParaRPr lang="en-US" dirty="0"/>
          </a:p>
        </p:txBody>
      </p:sp>
      <p:graphicFrame>
        <p:nvGraphicFramePr>
          <p:cNvPr id="4" name="Table 3">
            <a:extLst>
              <a:ext uri="{FF2B5EF4-FFF2-40B4-BE49-F238E27FC236}">
                <a16:creationId xmlns:a16="http://schemas.microsoft.com/office/drawing/2014/main" id="{38475C38-25E8-4801-8F66-EC5F62B8DC30}"/>
              </a:ext>
            </a:extLst>
          </p:cNvPr>
          <p:cNvGraphicFramePr>
            <a:graphicFrameLocks noGrp="1"/>
          </p:cNvGraphicFramePr>
          <p:nvPr>
            <p:extLst>
              <p:ext uri="{D42A27DB-BD31-4B8C-83A1-F6EECF244321}">
                <p14:modId xmlns:p14="http://schemas.microsoft.com/office/powerpoint/2010/main" val="1167405317"/>
              </p:ext>
            </p:extLst>
          </p:nvPr>
        </p:nvGraphicFramePr>
        <p:xfrm>
          <a:off x="304800" y="1752601"/>
          <a:ext cx="14165262" cy="5715000"/>
        </p:xfrm>
        <a:graphic>
          <a:graphicData uri="http://schemas.openxmlformats.org/drawingml/2006/table">
            <a:tbl>
              <a:tblPr firstRow="1" firstCol="1" bandRow="1"/>
              <a:tblGrid>
                <a:gridCol w="1416527">
                  <a:extLst>
                    <a:ext uri="{9D8B030D-6E8A-4147-A177-3AD203B41FA5}">
                      <a16:colId xmlns:a16="http://schemas.microsoft.com/office/drawing/2014/main" val="2995661325"/>
                    </a:ext>
                  </a:extLst>
                </a:gridCol>
                <a:gridCol w="1402362">
                  <a:extLst>
                    <a:ext uri="{9D8B030D-6E8A-4147-A177-3AD203B41FA5}">
                      <a16:colId xmlns:a16="http://schemas.microsoft.com/office/drawing/2014/main" val="1410152539"/>
                    </a:ext>
                  </a:extLst>
                </a:gridCol>
                <a:gridCol w="11346373">
                  <a:extLst>
                    <a:ext uri="{9D8B030D-6E8A-4147-A177-3AD203B41FA5}">
                      <a16:colId xmlns:a16="http://schemas.microsoft.com/office/drawing/2014/main" val="3192500127"/>
                    </a:ext>
                  </a:extLst>
                </a:gridCol>
              </a:tblGrid>
              <a:tr h="941472">
                <a:tc>
                  <a:txBody>
                    <a:bodyPr/>
                    <a:lstStyle/>
                    <a:p>
                      <a:pPr marL="0" marR="0" algn="ctr">
                        <a:lnSpc>
                          <a:spcPct val="200000"/>
                        </a:lnSpc>
                        <a:spcBef>
                          <a:spcPts val="0"/>
                        </a:spcBef>
                        <a:spcAft>
                          <a:spcPts val="0"/>
                        </a:spcAft>
                      </a:pPr>
                      <a:r>
                        <a:rPr lang="en-US" sz="3000" b="1" dirty="0">
                          <a:effectLst/>
                          <a:latin typeface="Times New Roman" panose="02020603050405020304" pitchFamily="18" charset="0"/>
                          <a:ea typeface="Times New Roman" panose="02020603050405020304" pitchFamily="18" charset="0"/>
                        </a:rPr>
                        <a:t>COR</a:t>
                      </a:r>
                      <a:endParaRPr lang="en-US" sz="3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000" b="1" dirty="0">
                          <a:effectLst/>
                          <a:latin typeface="Times New Roman" panose="02020603050405020304" pitchFamily="18" charset="0"/>
                          <a:ea typeface="Times New Roman" panose="02020603050405020304" pitchFamily="18" charset="0"/>
                        </a:rPr>
                        <a:t>LOE</a:t>
                      </a:r>
                      <a:endParaRPr lang="en-US" sz="3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000" b="1" dirty="0">
                          <a:effectLst/>
                          <a:latin typeface="Times New Roman" panose="02020603050405020304" pitchFamily="18" charset="0"/>
                          <a:ea typeface="Times New Roman" panose="02020603050405020304" pitchFamily="18" charset="0"/>
                        </a:rPr>
                        <a:t>Recommendations</a:t>
                      </a:r>
                      <a:endParaRPr lang="en-US" sz="3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034173"/>
                  </a:ext>
                </a:extLst>
              </a:tr>
              <a:tr h="2739816">
                <a:tc>
                  <a:txBody>
                    <a:bodyPr/>
                    <a:lstStyle/>
                    <a:p>
                      <a:pPr marL="0" marR="0" algn="ctr">
                        <a:lnSpc>
                          <a:spcPct val="200000"/>
                        </a:lnSpc>
                        <a:spcBef>
                          <a:spcPts val="0"/>
                        </a:spcBef>
                        <a:spcAft>
                          <a:spcPts val="0"/>
                        </a:spcAft>
                      </a:pPr>
                      <a:r>
                        <a:rPr lang="en-US" sz="3000" b="1" dirty="0">
                          <a:solidFill>
                            <a:srgbClr val="000000"/>
                          </a:solidFill>
                          <a:effectLst/>
                          <a:latin typeface="Times New Roman" panose="02020603050405020304" pitchFamily="18" charset="0"/>
                          <a:ea typeface="Times New Roman" panose="02020603050405020304" pitchFamily="18" charset="0"/>
                        </a:rPr>
                        <a:t>1</a:t>
                      </a:r>
                      <a:endParaRPr lang="en-US" sz="3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000" b="1">
                          <a:solidFill>
                            <a:srgbClr val="000000"/>
                          </a:solidFill>
                          <a:effectLst/>
                          <a:latin typeface="Times New Roman" panose="02020603050405020304" pitchFamily="18" charset="0"/>
                          <a:ea typeface="Times New Roman" panose="02020603050405020304" pitchFamily="18" charset="0"/>
                        </a:rPr>
                        <a:t>B-NR</a:t>
                      </a:r>
                      <a:endParaRPr lang="en-US" sz="3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just">
                        <a:lnSpc>
                          <a:spcPct val="150000"/>
                        </a:lnSpc>
                        <a:spcBef>
                          <a:spcPts val="0"/>
                        </a:spcBef>
                        <a:spcAft>
                          <a:spcPts val="0"/>
                        </a:spcAft>
                        <a:buFont typeface="+mj-lt"/>
                        <a:buNone/>
                      </a:pPr>
                      <a:r>
                        <a:rPr lang="en-US" sz="3000" b="1" dirty="0">
                          <a:solidFill>
                            <a:srgbClr val="000000"/>
                          </a:solidFill>
                          <a:effectLst/>
                          <a:latin typeface="Times New Roman" panose="02020603050405020304" pitchFamily="18" charset="0"/>
                          <a:ea typeface="Calibri" panose="020F0502020204030204" pitchFamily="34" charset="0"/>
                        </a:rPr>
                        <a:t>1.  In symptomatic patients with combined AS and AR and a peak transvalvular jet velocity of at least 4.0 m/s or a mean transvalvular gradient of at least 40 mm Hg, AVR is recommended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7255256"/>
                  </a:ext>
                </a:extLst>
              </a:tr>
              <a:tr h="2033712">
                <a:tc>
                  <a:txBody>
                    <a:bodyPr/>
                    <a:lstStyle/>
                    <a:p>
                      <a:pPr marL="0" marR="0" algn="ctr">
                        <a:lnSpc>
                          <a:spcPct val="200000"/>
                        </a:lnSpc>
                        <a:spcBef>
                          <a:spcPts val="0"/>
                        </a:spcBef>
                        <a:spcAft>
                          <a:spcPts val="0"/>
                        </a:spcAft>
                      </a:pPr>
                      <a:r>
                        <a:rPr lang="en-US" sz="3000" b="1">
                          <a:solidFill>
                            <a:srgbClr val="000000"/>
                          </a:solidFill>
                          <a:effectLst/>
                          <a:latin typeface="Times New Roman" panose="02020603050405020304" pitchFamily="18" charset="0"/>
                          <a:ea typeface="Times New Roman" panose="02020603050405020304" pitchFamily="18" charset="0"/>
                        </a:rPr>
                        <a:t>1</a:t>
                      </a:r>
                      <a:endParaRPr lang="en-US" sz="3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000" b="1">
                          <a:solidFill>
                            <a:srgbClr val="000000"/>
                          </a:solidFill>
                          <a:effectLst/>
                          <a:latin typeface="Times New Roman" panose="02020603050405020304" pitchFamily="18" charset="0"/>
                          <a:ea typeface="Times New Roman" panose="02020603050405020304" pitchFamily="18" charset="0"/>
                        </a:rPr>
                        <a:t>C-EO</a:t>
                      </a:r>
                      <a:endParaRPr lang="en-US" sz="3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515938" marR="0" lvl="0" indent="-515938" algn="just">
                        <a:lnSpc>
                          <a:spcPct val="150000"/>
                        </a:lnSpc>
                        <a:spcBef>
                          <a:spcPts val="0"/>
                        </a:spcBef>
                        <a:spcAft>
                          <a:spcPts val="0"/>
                        </a:spcAft>
                        <a:buFont typeface="+mj-lt"/>
                        <a:buNone/>
                      </a:pPr>
                      <a:r>
                        <a:rPr lang="en-US" sz="3000" b="1" dirty="0">
                          <a:solidFill>
                            <a:srgbClr val="000000"/>
                          </a:solidFill>
                          <a:effectLst/>
                          <a:latin typeface="Times New Roman" panose="02020603050405020304" pitchFamily="18" charset="0"/>
                          <a:ea typeface="Calibri" panose="020F0502020204030204" pitchFamily="34" charset="0"/>
                        </a:rPr>
                        <a:t>2.  In asymptomatic patients with combined AS and AR who have a jet velocity of ≥4.0 m/s with an LVEF &lt;50%, SAVR is recommended.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2954748"/>
                  </a:ext>
                </a:extLst>
              </a:tr>
            </a:tbl>
          </a:graphicData>
        </a:graphic>
      </p:graphicFrame>
    </p:spTree>
    <p:extLst>
      <p:ext uri="{BB962C8B-B14F-4D97-AF65-F5344CB8AC3E}">
        <p14:creationId xmlns:p14="http://schemas.microsoft.com/office/powerpoint/2010/main" val="379127839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A36E15-3A6F-4477-B1F1-9669FCD633E1}"/>
              </a:ext>
            </a:extLst>
          </p:cNvPr>
          <p:cNvSpPr>
            <a:spLocks noGrp="1"/>
          </p:cNvSpPr>
          <p:nvPr>
            <p:ph type="sldNum" sz="quarter" idx="4"/>
          </p:nvPr>
        </p:nvSpPr>
        <p:spPr/>
        <p:txBody>
          <a:bodyPr/>
          <a:lstStyle/>
          <a:p>
            <a:fld id="{01CD3B2E-BC1C-6C4D-9D91-A67B950EE325}" type="slidenum">
              <a:rPr lang="en-US" smtClean="0"/>
              <a:pPr/>
              <a:t>133</a:t>
            </a:fld>
            <a:endParaRPr lang="en-US" dirty="0"/>
          </a:p>
        </p:txBody>
      </p:sp>
      <p:graphicFrame>
        <p:nvGraphicFramePr>
          <p:cNvPr id="3" name="Table 2">
            <a:extLst>
              <a:ext uri="{FF2B5EF4-FFF2-40B4-BE49-F238E27FC236}">
                <a16:creationId xmlns:a16="http://schemas.microsoft.com/office/drawing/2014/main" id="{3927222D-00A8-40BE-BCB1-38D4916E43BE}"/>
              </a:ext>
            </a:extLst>
          </p:cNvPr>
          <p:cNvGraphicFramePr>
            <a:graphicFrameLocks noGrp="1"/>
          </p:cNvGraphicFramePr>
          <p:nvPr>
            <p:extLst>
              <p:ext uri="{D42A27DB-BD31-4B8C-83A1-F6EECF244321}">
                <p14:modId xmlns:p14="http://schemas.microsoft.com/office/powerpoint/2010/main" val="3748487243"/>
              </p:ext>
            </p:extLst>
          </p:nvPr>
        </p:nvGraphicFramePr>
        <p:xfrm>
          <a:off x="377030" y="1530182"/>
          <a:ext cx="14093032" cy="6026225"/>
        </p:xfrm>
        <a:graphic>
          <a:graphicData uri="http://schemas.openxmlformats.org/drawingml/2006/table">
            <a:tbl>
              <a:tblPr firstRow="1" bandRow="1"/>
              <a:tblGrid>
                <a:gridCol w="3521833">
                  <a:extLst>
                    <a:ext uri="{9D8B030D-6E8A-4147-A177-3AD203B41FA5}">
                      <a16:colId xmlns:a16="http://schemas.microsoft.com/office/drawing/2014/main" val="221833967"/>
                    </a:ext>
                  </a:extLst>
                </a:gridCol>
                <a:gridCol w="3521833">
                  <a:extLst>
                    <a:ext uri="{9D8B030D-6E8A-4147-A177-3AD203B41FA5}">
                      <a16:colId xmlns:a16="http://schemas.microsoft.com/office/drawing/2014/main" val="832335847"/>
                    </a:ext>
                  </a:extLst>
                </a:gridCol>
                <a:gridCol w="2499568">
                  <a:extLst>
                    <a:ext uri="{9D8B030D-6E8A-4147-A177-3AD203B41FA5}">
                      <a16:colId xmlns:a16="http://schemas.microsoft.com/office/drawing/2014/main" val="228649089"/>
                    </a:ext>
                  </a:extLst>
                </a:gridCol>
                <a:gridCol w="4549798">
                  <a:extLst>
                    <a:ext uri="{9D8B030D-6E8A-4147-A177-3AD203B41FA5}">
                      <a16:colId xmlns:a16="http://schemas.microsoft.com/office/drawing/2014/main" val="3802851373"/>
                    </a:ext>
                  </a:extLst>
                </a:gridCol>
              </a:tblGrid>
              <a:tr h="441271">
                <a:tc>
                  <a:txBody>
                    <a:bodyPr/>
                    <a:lstStyle/>
                    <a:p>
                      <a:pPr marL="0" marR="0" algn="l">
                        <a:lnSpc>
                          <a:spcPct val="100000"/>
                        </a:lnSpc>
                        <a:spcBef>
                          <a:spcPts val="0"/>
                        </a:spcBef>
                        <a:spcAft>
                          <a:spcPts val="0"/>
                        </a:spcAft>
                      </a:pPr>
                      <a:r>
                        <a:rPr lang="en-US" sz="2300" b="1" dirty="0">
                          <a:solidFill>
                            <a:schemeClr val="tx1"/>
                          </a:solidFill>
                          <a:effectLst/>
                          <a:latin typeface="Times New Roman" panose="02020603050405020304" pitchFamily="18" charset="0"/>
                          <a:ea typeface="Times New Roman" panose="02020603050405020304" pitchFamily="18" charset="0"/>
                        </a:rPr>
                        <a:t>Severe AS</a:t>
                      </a:r>
                      <a:endParaRPr lang="en-US" sz="2300" dirty="0">
                        <a:solidFill>
                          <a:schemeClr val="tx1"/>
                        </a:solidFill>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300" b="1" dirty="0">
                          <a:solidFill>
                            <a:schemeClr val="tx1"/>
                          </a:solidFill>
                          <a:effectLst/>
                          <a:latin typeface="Times New Roman" panose="02020603050405020304" pitchFamily="18" charset="0"/>
                          <a:ea typeface="Times New Roman" panose="02020603050405020304" pitchFamily="18" charset="0"/>
                        </a:rPr>
                        <a:t>Severe MR</a:t>
                      </a:r>
                      <a:endParaRPr lang="en-US" sz="2300" dirty="0">
                        <a:solidFill>
                          <a:schemeClr val="tx1"/>
                        </a:solidFill>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300" b="1" dirty="0">
                          <a:solidFill>
                            <a:schemeClr val="tx1"/>
                          </a:solidFill>
                          <a:effectLst/>
                          <a:latin typeface="Times New Roman" panose="02020603050405020304" pitchFamily="18" charset="0"/>
                          <a:ea typeface="Times New Roman" panose="02020603050405020304" pitchFamily="18" charset="0"/>
                        </a:rPr>
                        <a:t>Surgical Risk</a:t>
                      </a:r>
                      <a:endParaRPr lang="en-US" sz="2300" dirty="0">
                        <a:solidFill>
                          <a:schemeClr val="tx1"/>
                        </a:solidFill>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300" b="1" dirty="0">
                          <a:solidFill>
                            <a:schemeClr val="tx1"/>
                          </a:solidFill>
                          <a:effectLst/>
                          <a:latin typeface="Times New Roman" panose="02020603050405020304" pitchFamily="18" charset="0"/>
                          <a:ea typeface="Times New Roman" panose="02020603050405020304" pitchFamily="18" charset="0"/>
                        </a:rPr>
                        <a:t>Procedure</a:t>
                      </a:r>
                      <a:endParaRPr lang="en-US" sz="2300" dirty="0">
                        <a:solidFill>
                          <a:schemeClr val="tx1"/>
                        </a:solidFill>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5053013"/>
                  </a:ext>
                </a:extLst>
              </a:tr>
              <a:tr h="725637">
                <a:tc>
                  <a:txBody>
                    <a:bodyPr/>
                    <a:lstStyle/>
                    <a:p>
                      <a:pPr marL="0" marR="0" algn="l">
                        <a:lnSpc>
                          <a:spcPct val="1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SAVR candidate</a:t>
                      </a:r>
                      <a:endParaRPr lang="en-US" sz="230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300">
                          <a:solidFill>
                            <a:srgbClr val="000000"/>
                          </a:solidFill>
                          <a:effectLst/>
                          <a:latin typeface="Times New Roman" panose="02020603050405020304" pitchFamily="18" charset="0"/>
                          <a:ea typeface="Times New Roman" panose="02020603050405020304" pitchFamily="18" charset="0"/>
                        </a:rPr>
                        <a:t>Primary MR</a:t>
                      </a:r>
                      <a:endParaRPr lang="en-US" sz="23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300">
                          <a:solidFill>
                            <a:srgbClr val="000000"/>
                          </a:solidFill>
                          <a:effectLst/>
                          <a:latin typeface="Times New Roman" panose="02020603050405020304" pitchFamily="18" charset="0"/>
                          <a:ea typeface="Times New Roman" panose="02020603050405020304" pitchFamily="18" charset="0"/>
                        </a:rPr>
                        <a:t>Repairable valve</a:t>
                      </a:r>
                      <a:endParaRPr lang="en-US" sz="230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300">
                          <a:solidFill>
                            <a:srgbClr val="000000"/>
                          </a:solidFill>
                          <a:effectLst/>
                          <a:latin typeface="Times New Roman" panose="02020603050405020304" pitchFamily="18" charset="0"/>
                          <a:ea typeface="Times New Roman" panose="02020603050405020304" pitchFamily="18" charset="0"/>
                        </a:rPr>
                        <a:t>Low intermediate</a:t>
                      </a:r>
                      <a:endParaRPr lang="en-US" sz="230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300" dirty="0">
                          <a:solidFill>
                            <a:srgbClr val="000000"/>
                          </a:solidFill>
                          <a:effectLst/>
                          <a:latin typeface="Times New Roman" panose="02020603050405020304" pitchFamily="18" charset="0"/>
                          <a:ea typeface="Times New Roman" panose="02020603050405020304" pitchFamily="18" charset="0"/>
                        </a:rPr>
                        <a:t>SAVR</a:t>
                      </a:r>
                      <a:endParaRPr lang="en-US" sz="23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300" dirty="0">
                          <a:solidFill>
                            <a:srgbClr val="000000"/>
                          </a:solidFill>
                          <a:effectLst/>
                          <a:latin typeface="Times New Roman" panose="02020603050405020304" pitchFamily="18" charset="0"/>
                          <a:ea typeface="Times New Roman" panose="02020603050405020304" pitchFamily="18" charset="0"/>
                        </a:rPr>
                        <a:t>Surgical </a:t>
                      </a:r>
                      <a:r>
                        <a:rPr lang="en-US" sz="2300" dirty="0">
                          <a:solidFill>
                            <a:srgbClr val="FF0000"/>
                          </a:solidFill>
                          <a:effectLst/>
                          <a:latin typeface="Times New Roman" panose="02020603050405020304" pitchFamily="18" charset="0"/>
                          <a:ea typeface="Times New Roman" panose="02020603050405020304" pitchFamily="18" charset="0"/>
                        </a:rPr>
                        <a:t>mitral valve </a:t>
                      </a:r>
                      <a:r>
                        <a:rPr lang="en-US" sz="2300" strike="sngStrike" dirty="0">
                          <a:solidFill>
                            <a:srgbClr val="000000"/>
                          </a:solidFill>
                          <a:effectLst/>
                          <a:latin typeface="Times New Roman" panose="02020603050405020304" pitchFamily="18" charset="0"/>
                          <a:ea typeface="Times New Roman" panose="02020603050405020304" pitchFamily="18" charset="0"/>
                        </a:rPr>
                        <a:t>MV</a:t>
                      </a:r>
                      <a:r>
                        <a:rPr lang="en-US" sz="2300" dirty="0">
                          <a:solidFill>
                            <a:srgbClr val="000000"/>
                          </a:solidFill>
                          <a:effectLst/>
                          <a:latin typeface="Times New Roman" panose="02020603050405020304" pitchFamily="18" charset="0"/>
                          <a:ea typeface="Times New Roman" panose="02020603050405020304" pitchFamily="18" charset="0"/>
                        </a:rPr>
                        <a:t> repair</a:t>
                      </a:r>
                      <a:endParaRPr lang="en-US" sz="2300" dirty="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2738313"/>
                  </a:ext>
                </a:extLst>
              </a:tr>
              <a:tr h="959897">
                <a:tc>
                  <a:txBody>
                    <a:bodyPr/>
                    <a:lstStyle/>
                    <a:p>
                      <a:pPr marL="0" marR="0" algn="l">
                        <a:lnSpc>
                          <a:spcPct val="1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SAVR candidate</a:t>
                      </a:r>
                      <a:endParaRPr lang="en-US" sz="230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300">
                          <a:solidFill>
                            <a:srgbClr val="000000"/>
                          </a:solidFill>
                          <a:effectLst/>
                          <a:latin typeface="Times New Roman" panose="02020603050405020304" pitchFamily="18" charset="0"/>
                          <a:ea typeface="Times New Roman" panose="02020603050405020304" pitchFamily="18" charset="0"/>
                        </a:rPr>
                        <a:t>Primary MR</a:t>
                      </a:r>
                      <a:endParaRPr lang="en-US" sz="23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300">
                          <a:solidFill>
                            <a:srgbClr val="000000"/>
                          </a:solidFill>
                          <a:effectLst/>
                          <a:latin typeface="Times New Roman" panose="02020603050405020304" pitchFamily="18" charset="0"/>
                          <a:ea typeface="Times New Roman" panose="02020603050405020304" pitchFamily="18" charset="0"/>
                        </a:rPr>
                        <a:t>Valve not repairable</a:t>
                      </a:r>
                      <a:endParaRPr lang="en-US" sz="230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300">
                          <a:solidFill>
                            <a:srgbClr val="000000"/>
                          </a:solidFill>
                          <a:effectLst/>
                          <a:latin typeface="Times New Roman" panose="02020603050405020304" pitchFamily="18" charset="0"/>
                          <a:ea typeface="Times New Roman" panose="02020603050405020304" pitchFamily="18" charset="0"/>
                        </a:rPr>
                        <a:t>Low intermediate</a:t>
                      </a:r>
                      <a:endParaRPr lang="en-US" sz="230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300" dirty="0">
                          <a:solidFill>
                            <a:srgbClr val="000000"/>
                          </a:solidFill>
                          <a:effectLst/>
                          <a:latin typeface="Times New Roman" panose="02020603050405020304" pitchFamily="18" charset="0"/>
                          <a:ea typeface="Times New Roman" panose="02020603050405020304" pitchFamily="18" charset="0"/>
                        </a:rPr>
                        <a:t>SAVR</a:t>
                      </a:r>
                      <a:endParaRPr lang="en-US" sz="23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300" dirty="0">
                          <a:solidFill>
                            <a:srgbClr val="000000"/>
                          </a:solidFill>
                          <a:effectLst/>
                          <a:latin typeface="Times New Roman" panose="02020603050405020304" pitchFamily="18" charset="0"/>
                          <a:ea typeface="Times New Roman" panose="02020603050405020304" pitchFamily="18" charset="0"/>
                        </a:rPr>
                        <a:t>Surgical mitral valve replacement</a:t>
                      </a:r>
                      <a:endParaRPr lang="en-US" sz="2300" dirty="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3692324"/>
                  </a:ext>
                </a:extLst>
              </a:tr>
              <a:tr h="959897">
                <a:tc>
                  <a:txBody>
                    <a:bodyPr/>
                    <a:lstStyle/>
                    <a:p>
                      <a:pPr marL="0" marR="0" algn="l">
                        <a:lnSpc>
                          <a:spcPct val="1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TAVI candidate</a:t>
                      </a:r>
                      <a:endParaRPr lang="en-US" sz="230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300">
                          <a:solidFill>
                            <a:srgbClr val="000000"/>
                          </a:solidFill>
                          <a:effectLst/>
                          <a:latin typeface="Times New Roman" panose="02020603050405020304" pitchFamily="18" charset="0"/>
                          <a:ea typeface="Times New Roman" panose="02020603050405020304" pitchFamily="18" charset="0"/>
                        </a:rPr>
                        <a:t>Primary</a:t>
                      </a:r>
                      <a:endParaRPr lang="en-US" sz="23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300">
                          <a:solidFill>
                            <a:srgbClr val="000000"/>
                          </a:solidFill>
                          <a:effectLst/>
                          <a:latin typeface="Times New Roman" panose="02020603050405020304" pitchFamily="18" charset="0"/>
                          <a:ea typeface="Times New Roman" panose="02020603050405020304" pitchFamily="18" charset="0"/>
                        </a:rPr>
                        <a:t>Repairable valve</a:t>
                      </a:r>
                      <a:endParaRPr lang="en-US" sz="230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300" dirty="0">
                          <a:solidFill>
                            <a:srgbClr val="000000"/>
                          </a:solidFill>
                          <a:effectLst/>
                          <a:latin typeface="Times New Roman" panose="02020603050405020304" pitchFamily="18" charset="0"/>
                          <a:ea typeface="Times New Roman" panose="02020603050405020304" pitchFamily="18" charset="0"/>
                        </a:rPr>
                        <a:t>High prohibitive</a:t>
                      </a:r>
                      <a:endParaRPr lang="en-US" sz="2300" dirty="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300" dirty="0">
                          <a:solidFill>
                            <a:srgbClr val="000000"/>
                          </a:solidFill>
                          <a:effectLst/>
                          <a:latin typeface="Times New Roman" panose="02020603050405020304" pitchFamily="18" charset="0"/>
                          <a:ea typeface="Times New Roman" panose="02020603050405020304" pitchFamily="18" charset="0"/>
                        </a:rPr>
                        <a:t>TAVI</a:t>
                      </a:r>
                      <a:endParaRPr lang="en-US" sz="23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300" dirty="0">
                          <a:solidFill>
                            <a:srgbClr val="000000"/>
                          </a:solidFill>
                          <a:effectLst/>
                          <a:latin typeface="Times New Roman" panose="02020603050405020304" pitchFamily="18" charset="0"/>
                          <a:ea typeface="Times New Roman" panose="02020603050405020304" pitchFamily="18" charset="0"/>
                        </a:rPr>
                        <a:t>Mitral TEER*</a:t>
                      </a:r>
                      <a:endParaRPr lang="en-US" sz="2300" dirty="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7818536"/>
                  </a:ext>
                </a:extLst>
              </a:tr>
              <a:tr h="2131196">
                <a:tc>
                  <a:txBody>
                    <a:bodyPr/>
                    <a:lstStyle/>
                    <a:p>
                      <a:pPr marL="0" marR="0" algn="l">
                        <a:lnSpc>
                          <a:spcPct val="1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SAVR candidate</a:t>
                      </a:r>
                      <a:endParaRPr lang="en-US" sz="2300">
                        <a:effectLst/>
                        <a:latin typeface="Times New Roman" panose="02020603050405020304" pitchFamily="18" charset="0"/>
                        <a:ea typeface="Times New Roman" panose="02020603050405020304" pitchFamily="18" charset="0"/>
                      </a:endParaRPr>
                    </a:p>
                    <a:p>
                      <a:pPr marL="0" marR="0" algn="l">
                        <a:lnSpc>
                          <a:spcPct val="1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TAVI candidate</a:t>
                      </a:r>
                      <a:endParaRPr lang="en-US" sz="230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300" dirty="0">
                          <a:solidFill>
                            <a:srgbClr val="000000"/>
                          </a:solidFill>
                          <a:effectLst/>
                          <a:latin typeface="Times New Roman" panose="02020603050405020304" pitchFamily="18" charset="0"/>
                          <a:ea typeface="Times New Roman" panose="02020603050405020304" pitchFamily="18" charset="0"/>
                        </a:rPr>
                        <a:t>Secondary MR</a:t>
                      </a:r>
                      <a:endParaRPr lang="en-US" sz="2300" dirty="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300">
                          <a:solidFill>
                            <a:srgbClr val="000000"/>
                          </a:solidFill>
                          <a:effectLst/>
                          <a:latin typeface="Times New Roman" panose="02020603050405020304" pitchFamily="18" charset="0"/>
                          <a:ea typeface="Times New Roman" panose="02020603050405020304" pitchFamily="18" charset="0"/>
                        </a:rPr>
                        <a:t>Low intermediate</a:t>
                      </a:r>
                      <a:endParaRPr lang="en-US" sz="230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300" dirty="0">
                          <a:solidFill>
                            <a:srgbClr val="000000"/>
                          </a:solidFill>
                          <a:effectLst/>
                          <a:latin typeface="Times New Roman" panose="02020603050405020304" pitchFamily="18" charset="0"/>
                          <a:ea typeface="Times New Roman" panose="02020603050405020304" pitchFamily="18" charset="0"/>
                        </a:rPr>
                        <a:t>SAVR</a:t>
                      </a:r>
                      <a:endParaRPr lang="en-US" sz="23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300" dirty="0">
                          <a:solidFill>
                            <a:srgbClr val="000000"/>
                          </a:solidFill>
                          <a:effectLst/>
                          <a:latin typeface="Times New Roman" panose="02020603050405020304" pitchFamily="18" charset="0"/>
                          <a:ea typeface="Times New Roman" panose="02020603050405020304" pitchFamily="18" charset="0"/>
                        </a:rPr>
                        <a:t>Surgical mitral valve repair/mitral valve replacement</a:t>
                      </a:r>
                      <a:endParaRPr lang="en-US" sz="2300" dirty="0">
                        <a:effectLst/>
                        <a:latin typeface="Times New Roman" panose="02020603050405020304" pitchFamily="18" charset="0"/>
                        <a:ea typeface="Times New Roman" panose="02020603050405020304" pitchFamily="18" charset="0"/>
                      </a:endParaRPr>
                    </a:p>
                    <a:p>
                      <a:pPr marL="223520" marR="0" indent="0" algn="ctr">
                        <a:lnSpc>
                          <a:spcPct val="100000"/>
                        </a:lnSpc>
                        <a:spcBef>
                          <a:spcPts val="0"/>
                        </a:spcBef>
                        <a:spcAft>
                          <a:spcPts val="0"/>
                        </a:spcAft>
                      </a:pPr>
                      <a:r>
                        <a:rPr lang="en-US" sz="2300" dirty="0">
                          <a:solidFill>
                            <a:srgbClr val="000000"/>
                          </a:solidFill>
                          <a:effectLst/>
                          <a:latin typeface="Times New Roman" panose="02020603050405020304" pitchFamily="18" charset="0"/>
                          <a:ea typeface="Times New Roman" panose="02020603050405020304" pitchFamily="18" charset="0"/>
                        </a:rPr>
                        <a:t>or</a:t>
                      </a:r>
                      <a:endParaRPr lang="en-US" sz="23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300" dirty="0">
                          <a:solidFill>
                            <a:srgbClr val="000000"/>
                          </a:solidFill>
                          <a:effectLst/>
                          <a:latin typeface="Times New Roman" panose="02020603050405020304" pitchFamily="18" charset="0"/>
                          <a:ea typeface="Times New Roman" panose="02020603050405020304" pitchFamily="18" charset="0"/>
                        </a:rPr>
                        <a:t>TAVI</a:t>
                      </a:r>
                      <a:endParaRPr lang="en-US" sz="23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300" dirty="0">
                          <a:solidFill>
                            <a:srgbClr val="000000"/>
                          </a:solidFill>
                          <a:effectLst/>
                          <a:latin typeface="Times New Roman" panose="02020603050405020304" pitchFamily="18" charset="0"/>
                          <a:ea typeface="Times New Roman" panose="02020603050405020304" pitchFamily="18" charset="0"/>
                        </a:rPr>
                        <a:t>Mitral TEER*</a:t>
                      </a:r>
                      <a:endParaRPr lang="en-US" sz="2300" dirty="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9078309"/>
                  </a:ext>
                </a:extLst>
              </a:tr>
              <a:tr h="516918">
                <a:tc>
                  <a:txBody>
                    <a:bodyPr/>
                    <a:lstStyle/>
                    <a:p>
                      <a:pPr marL="0" marR="0" algn="l">
                        <a:lnSpc>
                          <a:spcPct val="1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TAVI candidate</a:t>
                      </a:r>
                      <a:endParaRPr lang="en-US" sz="230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300" dirty="0">
                          <a:solidFill>
                            <a:srgbClr val="000000"/>
                          </a:solidFill>
                          <a:effectLst/>
                          <a:latin typeface="Times New Roman" panose="02020603050405020304" pitchFamily="18" charset="0"/>
                          <a:ea typeface="Times New Roman" panose="02020603050405020304" pitchFamily="18" charset="0"/>
                        </a:rPr>
                        <a:t>Secondary MR</a:t>
                      </a:r>
                      <a:endParaRPr lang="en-US" sz="2300" dirty="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300" dirty="0">
                          <a:solidFill>
                            <a:srgbClr val="000000"/>
                          </a:solidFill>
                          <a:effectLst/>
                          <a:latin typeface="Times New Roman" panose="02020603050405020304" pitchFamily="18" charset="0"/>
                          <a:ea typeface="Times New Roman" panose="02020603050405020304" pitchFamily="18" charset="0"/>
                        </a:rPr>
                        <a:t>High prohibitive</a:t>
                      </a:r>
                      <a:endParaRPr lang="en-US" sz="2300" dirty="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300" dirty="0">
                          <a:solidFill>
                            <a:srgbClr val="000000"/>
                          </a:solidFill>
                          <a:effectLst/>
                          <a:latin typeface="Times New Roman" panose="02020603050405020304" pitchFamily="18" charset="0"/>
                          <a:ea typeface="Times New Roman" panose="02020603050405020304" pitchFamily="18" charset="0"/>
                        </a:rPr>
                        <a:t>TAVI</a:t>
                      </a:r>
                      <a:endParaRPr lang="en-US" sz="23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300" dirty="0">
                          <a:solidFill>
                            <a:srgbClr val="000000"/>
                          </a:solidFill>
                          <a:effectLst/>
                          <a:latin typeface="Times New Roman" panose="02020603050405020304" pitchFamily="18" charset="0"/>
                          <a:ea typeface="Times New Roman" panose="02020603050405020304" pitchFamily="18" charset="0"/>
                        </a:rPr>
                        <a:t>Mitral TEER*</a:t>
                      </a:r>
                      <a:endParaRPr lang="en-US" sz="2300" dirty="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65520367"/>
                  </a:ext>
                </a:extLst>
              </a:tr>
            </a:tbl>
          </a:graphicData>
        </a:graphic>
      </p:graphicFrame>
      <p:sp>
        <p:nvSpPr>
          <p:cNvPr id="4" name="TextBox 3">
            <a:extLst>
              <a:ext uri="{FF2B5EF4-FFF2-40B4-BE49-F238E27FC236}">
                <a16:creationId xmlns:a16="http://schemas.microsoft.com/office/drawing/2014/main" id="{163116FC-D23A-419A-9574-83F0E5262886}"/>
              </a:ext>
            </a:extLst>
          </p:cNvPr>
          <p:cNvSpPr txBox="1"/>
          <p:nvPr/>
        </p:nvSpPr>
        <p:spPr>
          <a:xfrm>
            <a:off x="2286000" y="374818"/>
            <a:ext cx="10363200" cy="646331"/>
          </a:xfrm>
          <a:prstGeom prst="rect">
            <a:avLst/>
          </a:prstGeom>
          <a:noFill/>
        </p:spPr>
        <p:txBody>
          <a:bodyPr wrap="square" rtlCol="0">
            <a:spAutoFit/>
          </a:bodyPr>
          <a:lstStyle/>
          <a:p>
            <a:pPr algn="ctr"/>
            <a:r>
              <a:rPr lang="en-US" sz="3600" dirty="0">
                <a:latin typeface="Lub Dub Medium" panose="020B0603030403020204" pitchFamily="34" charset="0"/>
              </a:rPr>
              <a:t>Table 21. AS/MR Mixed Valve Disease  </a:t>
            </a:r>
          </a:p>
        </p:txBody>
      </p:sp>
      <p:sp>
        <p:nvSpPr>
          <p:cNvPr id="6" name="TextBox 5">
            <a:extLst>
              <a:ext uri="{FF2B5EF4-FFF2-40B4-BE49-F238E27FC236}">
                <a16:creationId xmlns:a16="http://schemas.microsoft.com/office/drawing/2014/main" id="{67EDFA18-200F-4B47-9E76-BEF60A32BB64}"/>
              </a:ext>
            </a:extLst>
          </p:cNvPr>
          <p:cNvSpPr txBox="1"/>
          <p:nvPr/>
        </p:nvSpPr>
        <p:spPr>
          <a:xfrm>
            <a:off x="160338" y="7665330"/>
            <a:ext cx="13411200" cy="400110"/>
          </a:xfrm>
          <a:prstGeom prst="rect">
            <a:avLst/>
          </a:prstGeom>
          <a:noFill/>
        </p:spPr>
        <p:txBody>
          <a:bodyPr wrap="square">
            <a:spAutoFit/>
          </a:bodyPr>
          <a:lstStyle/>
          <a:p>
            <a:r>
              <a:rPr lang="en-US" sz="2000" dirty="0">
                <a:effectLst/>
                <a:latin typeface="Times New Roman" panose="02020603050405020304" pitchFamily="18" charset="0"/>
                <a:cs typeface="Times New Roman" panose="02020603050405020304" pitchFamily="18" charset="0"/>
              </a:rPr>
              <a:t>*Consider TEER as a later staged procedure if symptoms and severe MR persist after treatment of the AS.</a:t>
            </a:r>
          </a:p>
        </p:txBody>
      </p:sp>
    </p:spTree>
    <p:extLst>
      <p:ext uri="{BB962C8B-B14F-4D97-AF65-F5344CB8AC3E}">
        <p14:creationId xmlns:p14="http://schemas.microsoft.com/office/powerpoint/2010/main" val="52724348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964023-BD3C-4E30-83AC-7FE97B70AFEA}"/>
              </a:ext>
            </a:extLst>
          </p:cNvPr>
          <p:cNvSpPr>
            <a:spLocks noGrp="1"/>
          </p:cNvSpPr>
          <p:nvPr>
            <p:ph type="ctrTitle"/>
          </p:nvPr>
        </p:nvSpPr>
        <p:spPr>
          <a:xfrm>
            <a:off x="2705098" y="322433"/>
            <a:ext cx="9715501" cy="1219080"/>
          </a:xfrm>
        </p:spPr>
        <p:txBody>
          <a:bodyPr/>
          <a:lstStyle/>
          <a:p>
            <a:r>
              <a:rPr lang="en-US" dirty="0"/>
              <a:t>Diagnosis and Follow-up of Patients with Prosthetic Valves</a:t>
            </a:r>
          </a:p>
        </p:txBody>
      </p:sp>
      <p:sp>
        <p:nvSpPr>
          <p:cNvPr id="3" name="Slide Number Placeholder 2">
            <a:extLst>
              <a:ext uri="{FF2B5EF4-FFF2-40B4-BE49-F238E27FC236}">
                <a16:creationId xmlns:a16="http://schemas.microsoft.com/office/drawing/2014/main" id="{2308DA23-DFAE-436B-9FFB-5FE5D5D31EAC}"/>
              </a:ext>
            </a:extLst>
          </p:cNvPr>
          <p:cNvSpPr>
            <a:spLocks noGrp="1"/>
          </p:cNvSpPr>
          <p:nvPr>
            <p:ph type="sldNum" sz="quarter" idx="4"/>
          </p:nvPr>
        </p:nvSpPr>
        <p:spPr/>
        <p:txBody>
          <a:bodyPr/>
          <a:lstStyle/>
          <a:p>
            <a:fld id="{01CD3B2E-BC1C-6C4D-9D91-A67B950EE325}" type="slidenum">
              <a:rPr lang="en-US" smtClean="0"/>
              <a:pPr/>
              <a:t>134</a:t>
            </a:fld>
            <a:endParaRPr lang="en-US" dirty="0"/>
          </a:p>
        </p:txBody>
      </p:sp>
      <p:graphicFrame>
        <p:nvGraphicFramePr>
          <p:cNvPr id="4" name="Table 3">
            <a:extLst>
              <a:ext uri="{FF2B5EF4-FFF2-40B4-BE49-F238E27FC236}">
                <a16:creationId xmlns:a16="http://schemas.microsoft.com/office/drawing/2014/main" id="{5CC4F4D6-E00B-4080-8626-A8B7FD4D89A1}"/>
              </a:ext>
            </a:extLst>
          </p:cNvPr>
          <p:cNvGraphicFramePr>
            <a:graphicFrameLocks noGrp="1"/>
          </p:cNvGraphicFramePr>
          <p:nvPr>
            <p:extLst>
              <p:ext uri="{D42A27DB-BD31-4B8C-83A1-F6EECF244321}">
                <p14:modId xmlns:p14="http://schemas.microsoft.com/office/powerpoint/2010/main" val="1252449652"/>
              </p:ext>
            </p:extLst>
          </p:nvPr>
        </p:nvGraphicFramePr>
        <p:xfrm>
          <a:off x="304800" y="1676400"/>
          <a:ext cx="14165261" cy="5638799"/>
        </p:xfrm>
        <a:graphic>
          <a:graphicData uri="http://schemas.openxmlformats.org/drawingml/2006/table">
            <a:tbl>
              <a:tblPr firstRow="1" firstCol="1" bandRow="1"/>
              <a:tblGrid>
                <a:gridCol w="1416527">
                  <a:extLst>
                    <a:ext uri="{9D8B030D-6E8A-4147-A177-3AD203B41FA5}">
                      <a16:colId xmlns:a16="http://schemas.microsoft.com/office/drawing/2014/main" val="216150641"/>
                    </a:ext>
                  </a:extLst>
                </a:gridCol>
                <a:gridCol w="1402361">
                  <a:extLst>
                    <a:ext uri="{9D8B030D-6E8A-4147-A177-3AD203B41FA5}">
                      <a16:colId xmlns:a16="http://schemas.microsoft.com/office/drawing/2014/main" val="3951018289"/>
                    </a:ext>
                  </a:extLst>
                </a:gridCol>
                <a:gridCol w="11346373">
                  <a:extLst>
                    <a:ext uri="{9D8B030D-6E8A-4147-A177-3AD203B41FA5}">
                      <a16:colId xmlns:a16="http://schemas.microsoft.com/office/drawing/2014/main" val="3637536535"/>
                    </a:ext>
                  </a:extLst>
                </a:gridCol>
              </a:tblGrid>
              <a:tr h="1158713">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COR</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LOE</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Recommendations</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5488925"/>
                  </a:ext>
                </a:extLst>
              </a:tr>
              <a:tr h="2552378">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B-NR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 In patients with a surgical or transcatheter prosthetic valve and in patients who have had valve repair, an initial postprocedural TTE study is recommended for evaluation of valve hemodynamics and ventricular function.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6177515"/>
                  </a:ext>
                </a:extLst>
              </a:tr>
              <a:tr h="1927708">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C-EO</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2. In patients with a prosthetic valve or prior valve repair and a change in clinical symptoms or signs suggesting valve dysfunction, repeat TTE is recommended.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9343482"/>
                  </a:ext>
                </a:extLst>
              </a:tr>
            </a:tbl>
          </a:graphicData>
        </a:graphic>
      </p:graphicFrame>
    </p:spTree>
    <p:extLst>
      <p:ext uri="{BB962C8B-B14F-4D97-AF65-F5344CB8AC3E}">
        <p14:creationId xmlns:p14="http://schemas.microsoft.com/office/powerpoint/2010/main" val="35907593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964023-BD3C-4E30-83AC-7FE97B70AFEA}"/>
              </a:ext>
            </a:extLst>
          </p:cNvPr>
          <p:cNvSpPr>
            <a:spLocks noGrp="1"/>
          </p:cNvSpPr>
          <p:nvPr>
            <p:ph type="ctrTitle"/>
          </p:nvPr>
        </p:nvSpPr>
        <p:spPr>
          <a:xfrm>
            <a:off x="2705098" y="322433"/>
            <a:ext cx="9715501" cy="1219080"/>
          </a:xfrm>
        </p:spPr>
        <p:txBody>
          <a:bodyPr/>
          <a:lstStyle/>
          <a:p>
            <a:r>
              <a:rPr lang="en-US" dirty="0"/>
              <a:t>Diagnosis and Follow-up of Patients with Prosthetic Valves</a:t>
            </a:r>
          </a:p>
        </p:txBody>
      </p:sp>
      <p:sp>
        <p:nvSpPr>
          <p:cNvPr id="3" name="Slide Number Placeholder 2">
            <a:extLst>
              <a:ext uri="{FF2B5EF4-FFF2-40B4-BE49-F238E27FC236}">
                <a16:creationId xmlns:a16="http://schemas.microsoft.com/office/drawing/2014/main" id="{2308DA23-DFAE-436B-9FFB-5FE5D5D31EAC}"/>
              </a:ext>
            </a:extLst>
          </p:cNvPr>
          <p:cNvSpPr>
            <a:spLocks noGrp="1"/>
          </p:cNvSpPr>
          <p:nvPr>
            <p:ph type="sldNum" sz="quarter" idx="4"/>
          </p:nvPr>
        </p:nvSpPr>
        <p:spPr/>
        <p:txBody>
          <a:bodyPr/>
          <a:lstStyle/>
          <a:p>
            <a:fld id="{01CD3B2E-BC1C-6C4D-9D91-A67B950EE325}" type="slidenum">
              <a:rPr lang="en-US" smtClean="0"/>
              <a:pPr/>
              <a:t>135</a:t>
            </a:fld>
            <a:endParaRPr lang="en-US" dirty="0"/>
          </a:p>
        </p:txBody>
      </p:sp>
      <p:graphicFrame>
        <p:nvGraphicFramePr>
          <p:cNvPr id="4" name="Table 3">
            <a:extLst>
              <a:ext uri="{FF2B5EF4-FFF2-40B4-BE49-F238E27FC236}">
                <a16:creationId xmlns:a16="http://schemas.microsoft.com/office/drawing/2014/main" id="{5CC4F4D6-E00B-4080-8626-A8B7FD4D89A1}"/>
              </a:ext>
            </a:extLst>
          </p:cNvPr>
          <p:cNvGraphicFramePr>
            <a:graphicFrameLocks noGrp="1"/>
          </p:cNvGraphicFramePr>
          <p:nvPr>
            <p:extLst>
              <p:ext uri="{D42A27DB-BD31-4B8C-83A1-F6EECF244321}">
                <p14:modId xmlns:p14="http://schemas.microsoft.com/office/powerpoint/2010/main" val="1268748953"/>
              </p:ext>
            </p:extLst>
          </p:nvPr>
        </p:nvGraphicFramePr>
        <p:xfrm>
          <a:off x="304801" y="1576198"/>
          <a:ext cx="14165261" cy="5852040"/>
        </p:xfrm>
        <a:graphic>
          <a:graphicData uri="http://schemas.openxmlformats.org/drawingml/2006/table">
            <a:tbl>
              <a:tblPr firstRow="1" firstCol="1" bandRow="1"/>
              <a:tblGrid>
                <a:gridCol w="1416527">
                  <a:extLst>
                    <a:ext uri="{9D8B030D-6E8A-4147-A177-3AD203B41FA5}">
                      <a16:colId xmlns:a16="http://schemas.microsoft.com/office/drawing/2014/main" val="216150641"/>
                    </a:ext>
                  </a:extLst>
                </a:gridCol>
                <a:gridCol w="1402361">
                  <a:extLst>
                    <a:ext uri="{9D8B030D-6E8A-4147-A177-3AD203B41FA5}">
                      <a16:colId xmlns:a16="http://schemas.microsoft.com/office/drawing/2014/main" val="3951018289"/>
                    </a:ext>
                  </a:extLst>
                </a:gridCol>
                <a:gridCol w="11346373">
                  <a:extLst>
                    <a:ext uri="{9D8B030D-6E8A-4147-A177-3AD203B41FA5}">
                      <a16:colId xmlns:a16="http://schemas.microsoft.com/office/drawing/2014/main" val="3637536535"/>
                    </a:ext>
                  </a:extLst>
                </a:gridCol>
              </a:tblGrid>
              <a:tr h="777892">
                <a:tc>
                  <a:txBody>
                    <a:bodyPr/>
                    <a:lstStyle/>
                    <a:p>
                      <a:pPr marL="0" marR="0" algn="ctr">
                        <a:lnSpc>
                          <a:spcPct val="100000"/>
                        </a:lnSpc>
                        <a:spcBef>
                          <a:spcPts val="0"/>
                        </a:spcBef>
                        <a:spcAft>
                          <a:spcPts val="0"/>
                        </a:spcAft>
                      </a:pPr>
                      <a:r>
                        <a:rPr lang="en-US" sz="2950" b="1" dirty="0">
                          <a:effectLst/>
                          <a:latin typeface="Times New Roman" panose="02020603050405020304" pitchFamily="18" charset="0"/>
                          <a:ea typeface="Times New Roman" panose="02020603050405020304" pitchFamily="18" charset="0"/>
                        </a:rPr>
                        <a:t>COR</a:t>
                      </a:r>
                      <a:endParaRPr lang="en-US" sz="295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950" b="1" dirty="0">
                          <a:effectLst/>
                          <a:latin typeface="Times New Roman" panose="02020603050405020304" pitchFamily="18" charset="0"/>
                          <a:ea typeface="Times New Roman" panose="02020603050405020304" pitchFamily="18" charset="0"/>
                        </a:rPr>
                        <a:t>LOE</a:t>
                      </a:r>
                      <a:endParaRPr lang="en-US" sz="295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950" b="1" dirty="0">
                          <a:effectLst/>
                          <a:latin typeface="Times New Roman" panose="02020603050405020304" pitchFamily="18" charset="0"/>
                          <a:ea typeface="Times New Roman" panose="02020603050405020304" pitchFamily="18" charset="0"/>
                        </a:rPr>
                        <a:t>Recommendations</a:t>
                      </a:r>
                      <a:endParaRPr lang="en-US" sz="295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5488925"/>
                  </a:ext>
                </a:extLst>
              </a:tr>
              <a:tr h="2444644">
                <a:tc>
                  <a:txBody>
                    <a:bodyPr/>
                    <a:lstStyle/>
                    <a:p>
                      <a:pPr marL="0" marR="0" algn="ctr">
                        <a:lnSpc>
                          <a:spcPct val="100000"/>
                        </a:lnSpc>
                        <a:spcBef>
                          <a:spcPts val="0"/>
                        </a:spcBef>
                        <a:spcAft>
                          <a:spcPts val="0"/>
                        </a:spcAft>
                      </a:pPr>
                      <a:r>
                        <a:rPr lang="en-US" sz="2950" b="1" dirty="0">
                          <a:solidFill>
                            <a:srgbClr val="000000"/>
                          </a:solidFill>
                          <a:effectLst/>
                          <a:latin typeface="Times New Roman" panose="02020603050405020304" pitchFamily="18" charset="0"/>
                          <a:ea typeface="Times New Roman" panose="02020603050405020304" pitchFamily="18" charset="0"/>
                        </a:rPr>
                        <a:t>1</a:t>
                      </a:r>
                      <a:endParaRPr lang="en-US" sz="295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2950" b="1" dirty="0">
                          <a:solidFill>
                            <a:srgbClr val="000000"/>
                          </a:solidFill>
                          <a:effectLst/>
                          <a:latin typeface="Times New Roman" panose="02020603050405020304" pitchFamily="18" charset="0"/>
                          <a:ea typeface="Times New Roman" panose="02020603050405020304" pitchFamily="18" charset="0"/>
                        </a:rPr>
                        <a:t>C-LD</a:t>
                      </a:r>
                      <a:endParaRPr lang="en-US" sz="295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l">
                        <a:lnSpc>
                          <a:spcPct val="100000"/>
                        </a:lnSpc>
                        <a:spcBef>
                          <a:spcPts val="0"/>
                        </a:spcBef>
                        <a:spcAft>
                          <a:spcPts val="0"/>
                        </a:spcAft>
                        <a:buFont typeface="+mj-lt"/>
                        <a:buNone/>
                      </a:pPr>
                      <a:r>
                        <a:rPr lang="en-US" sz="2950" b="1" dirty="0">
                          <a:solidFill>
                            <a:srgbClr val="000000"/>
                          </a:solidFill>
                          <a:effectLst/>
                          <a:latin typeface="Times New Roman" panose="02020603050405020304" pitchFamily="18" charset="0"/>
                          <a:ea typeface="Calibri" panose="020F0502020204030204" pitchFamily="34" charset="0"/>
                        </a:rPr>
                        <a:t>3. In patients with a prosthetic valve replacement or prior valve repair and clinical symptoms or signs that suggest prosthetic valve dysfunction, additional imaging with TEE, gated cardiac CT, or fluoroscopy is recommended, even if TTE does not show valve dysfunction.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0368063"/>
                  </a:ext>
                </a:extLst>
              </a:tr>
              <a:tr h="1642328">
                <a:tc>
                  <a:txBody>
                    <a:bodyPr/>
                    <a:lstStyle/>
                    <a:p>
                      <a:pPr marL="0" marR="0" algn="ctr">
                        <a:lnSpc>
                          <a:spcPct val="100000"/>
                        </a:lnSpc>
                        <a:spcBef>
                          <a:spcPts val="0"/>
                        </a:spcBef>
                        <a:spcAft>
                          <a:spcPts val="0"/>
                        </a:spcAft>
                      </a:pPr>
                      <a:r>
                        <a:rPr lang="en-US" sz="2950" b="1">
                          <a:solidFill>
                            <a:srgbClr val="000000"/>
                          </a:solidFill>
                          <a:effectLst/>
                          <a:latin typeface="Times New Roman" panose="02020603050405020304" pitchFamily="18" charset="0"/>
                          <a:ea typeface="Times New Roman" panose="02020603050405020304" pitchFamily="18" charset="0"/>
                        </a:rPr>
                        <a:t>2a</a:t>
                      </a:r>
                      <a:endParaRPr lang="en-US" sz="29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950" b="1" dirty="0">
                          <a:solidFill>
                            <a:srgbClr val="000000"/>
                          </a:solidFill>
                          <a:effectLst/>
                          <a:latin typeface="Times New Roman" panose="02020603050405020304" pitchFamily="18" charset="0"/>
                          <a:ea typeface="Times New Roman" panose="02020603050405020304" pitchFamily="18" charset="0"/>
                        </a:rPr>
                        <a:t>C-LD</a:t>
                      </a:r>
                      <a:endParaRPr lang="en-US" sz="295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l">
                        <a:lnSpc>
                          <a:spcPct val="100000"/>
                        </a:lnSpc>
                        <a:spcBef>
                          <a:spcPts val="0"/>
                        </a:spcBef>
                        <a:spcAft>
                          <a:spcPts val="0"/>
                        </a:spcAft>
                        <a:buFont typeface="+mj-lt"/>
                        <a:buNone/>
                      </a:pPr>
                      <a:r>
                        <a:rPr lang="en-US" sz="2950" b="1" dirty="0">
                          <a:solidFill>
                            <a:srgbClr val="000000"/>
                          </a:solidFill>
                          <a:effectLst/>
                          <a:latin typeface="Times New Roman" panose="02020603050405020304" pitchFamily="18" charset="0"/>
                          <a:ea typeface="Calibri" panose="020F0502020204030204" pitchFamily="34" charset="0"/>
                        </a:rPr>
                        <a:t>4. In patients with a bioprosthetic surgical valve, TTE at 5 and 10 years and then annually after implantation  is reasonable, even in the absence of a change in clinical status.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6779241"/>
                  </a:ext>
                </a:extLst>
              </a:tr>
              <a:tr h="987176">
                <a:tc>
                  <a:txBody>
                    <a:bodyPr/>
                    <a:lstStyle/>
                    <a:p>
                      <a:pPr marL="0" marR="0" algn="ctr">
                        <a:lnSpc>
                          <a:spcPct val="100000"/>
                        </a:lnSpc>
                        <a:spcBef>
                          <a:spcPts val="0"/>
                        </a:spcBef>
                        <a:spcAft>
                          <a:spcPts val="0"/>
                        </a:spcAft>
                      </a:pPr>
                      <a:r>
                        <a:rPr lang="en-US" sz="2950" b="1">
                          <a:solidFill>
                            <a:srgbClr val="000000"/>
                          </a:solidFill>
                          <a:effectLst/>
                          <a:latin typeface="Times New Roman" panose="02020603050405020304" pitchFamily="18" charset="0"/>
                          <a:ea typeface="Times New Roman" panose="02020603050405020304" pitchFamily="18" charset="0"/>
                        </a:rPr>
                        <a:t>2a</a:t>
                      </a:r>
                      <a:endParaRPr lang="en-US" sz="29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950" b="1" dirty="0">
                          <a:solidFill>
                            <a:srgbClr val="000000"/>
                          </a:solidFill>
                          <a:effectLst/>
                          <a:latin typeface="Times New Roman" panose="02020603050405020304" pitchFamily="18" charset="0"/>
                          <a:ea typeface="Times New Roman" panose="02020603050405020304" pitchFamily="18" charset="0"/>
                        </a:rPr>
                        <a:t>C-LD</a:t>
                      </a:r>
                      <a:endParaRPr lang="en-US" sz="295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0" marR="0" lvl="0" indent="0" algn="l">
                        <a:lnSpc>
                          <a:spcPct val="100000"/>
                        </a:lnSpc>
                        <a:spcBef>
                          <a:spcPts val="0"/>
                        </a:spcBef>
                        <a:spcAft>
                          <a:spcPts val="0"/>
                        </a:spcAft>
                        <a:buFont typeface="+mj-lt"/>
                        <a:buNone/>
                      </a:pPr>
                      <a:r>
                        <a:rPr lang="en-US" sz="2950" b="1" dirty="0">
                          <a:solidFill>
                            <a:srgbClr val="000000"/>
                          </a:solidFill>
                          <a:effectLst/>
                          <a:latin typeface="Times New Roman" panose="02020603050405020304" pitchFamily="18" charset="0"/>
                          <a:ea typeface="Calibri" panose="020F0502020204030204" pitchFamily="34" charset="0"/>
                        </a:rPr>
                        <a:t>5. In patients with a bioprosthetic TAVI, TTE annually is reasonable.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0531778"/>
                  </a:ext>
                </a:extLst>
              </a:tr>
            </a:tbl>
          </a:graphicData>
        </a:graphic>
      </p:graphicFrame>
    </p:spTree>
    <p:extLst>
      <p:ext uri="{BB962C8B-B14F-4D97-AF65-F5344CB8AC3E}">
        <p14:creationId xmlns:p14="http://schemas.microsoft.com/office/powerpoint/2010/main" val="35095884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A08E6-2031-4D79-BEEA-B06DE771A37B}"/>
              </a:ext>
            </a:extLst>
          </p:cNvPr>
          <p:cNvSpPr>
            <a:spLocks noGrp="1"/>
          </p:cNvSpPr>
          <p:nvPr>
            <p:ph type="ctrTitle"/>
          </p:nvPr>
        </p:nvSpPr>
        <p:spPr>
          <a:xfrm>
            <a:off x="2571750" y="228600"/>
            <a:ext cx="9486900" cy="1182450"/>
          </a:xfrm>
        </p:spPr>
        <p:txBody>
          <a:bodyPr/>
          <a:lstStyle/>
          <a:p>
            <a:r>
              <a:rPr lang="en-US" sz="3600" dirty="0"/>
              <a:t>Prosthetic Valve Type</a:t>
            </a:r>
            <a:r>
              <a:rPr lang="en-US" sz="3600" dirty="0">
                <a:solidFill>
                  <a:srgbClr val="FF0000"/>
                </a:solidFill>
              </a:rPr>
              <a:t>:</a:t>
            </a:r>
            <a:r>
              <a:rPr lang="en-US" sz="3600" dirty="0"/>
              <a:t>  Bioprosthetic Versus Mechanical Valve </a:t>
            </a:r>
          </a:p>
        </p:txBody>
      </p:sp>
      <p:sp>
        <p:nvSpPr>
          <p:cNvPr id="3" name="Slide Number Placeholder 2">
            <a:extLst>
              <a:ext uri="{FF2B5EF4-FFF2-40B4-BE49-F238E27FC236}">
                <a16:creationId xmlns:a16="http://schemas.microsoft.com/office/drawing/2014/main" id="{6BD08F78-2932-4488-9AB0-2E61259C19C2}"/>
              </a:ext>
            </a:extLst>
          </p:cNvPr>
          <p:cNvSpPr>
            <a:spLocks noGrp="1"/>
          </p:cNvSpPr>
          <p:nvPr>
            <p:ph type="sldNum" sz="quarter" idx="4"/>
          </p:nvPr>
        </p:nvSpPr>
        <p:spPr/>
        <p:txBody>
          <a:bodyPr/>
          <a:lstStyle/>
          <a:p>
            <a:fld id="{01CD3B2E-BC1C-6C4D-9D91-A67B950EE325}" type="slidenum">
              <a:rPr lang="en-US" smtClean="0"/>
              <a:pPr/>
              <a:t>136</a:t>
            </a:fld>
            <a:endParaRPr lang="en-US" dirty="0"/>
          </a:p>
        </p:txBody>
      </p:sp>
      <p:graphicFrame>
        <p:nvGraphicFramePr>
          <p:cNvPr id="4" name="Table 3">
            <a:extLst>
              <a:ext uri="{FF2B5EF4-FFF2-40B4-BE49-F238E27FC236}">
                <a16:creationId xmlns:a16="http://schemas.microsoft.com/office/drawing/2014/main" id="{4CC6991F-3055-438F-BA71-91E56C756C49}"/>
              </a:ext>
            </a:extLst>
          </p:cNvPr>
          <p:cNvGraphicFramePr>
            <a:graphicFrameLocks noGrp="1"/>
          </p:cNvGraphicFramePr>
          <p:nvPr>
            <p:extLst>
              <p:ext uri="{D42A27DB-BD31-4B8C-83A1-F6EECF244321}">
                <p14:modId xmlns:p14="http://schemas.microsoft.com/office/powerpoint/2010/main" val="517190747"/>
              </p:ext>
            </p:extLst>
          </p:nvPr>
        </p:nvGraphicFramePr>
        <p:xfrm>
          <a:off x="310166" y="1752600"/>
          <a:ext cx="14165262" cy="5667825"/>
        </p:xfrm>
        <a:graphic>
          <a:graphicData uri="http://schemas.openxmlformats.org/drawingml/2006/table">
            <a:tbl>
              <a:tblPr firstRow="1" firstCol="1" bandRow="1"/>
              <a:tblGrid>
                <a:gridCol w="1416527">
                  <a:extLst>
                    <a:ext uri="{9D8B030D-6E8A-4147-A177-3AD203B41FA5}">
                      <a16:colId xmlns:a16="http://schemas.microsoft.com/office/drawing/2014/main" val="608484732"/>
                    </a:ext>
                  </a:extLst>
                </a:gridCol>
                <a:gridCol w="1402361">
                  <a:extLst>
                    <a:ext uri="{9D8B030D-6E8A-4147-A177-3AD203B41FA5}">
                      <a16:colId xmlns:a16="http://schemas.microsoft.com/office/drawing/2014/main" val="3743469939"/>
                    </a:ext>
                  </a:extLst>
                </a:gridCol>
                <a:gridCol w="11346374">
                  <a:extLst>
                    <a:ext uri="{9D8B030D-6E8A-4147-A177-3AD203B41FA5}">
                      <a16:colId xmlns:a16="http://schemas.microsoft.com/office/drawing/2014/main" val="2562025255"/>
                    </a:ext>
                  </a:extLst>
                </a:gridCol>
              </a:tblGrid>
              <a:tr h="632264">
                <a:tc>
                  <a:txBody>
                    <a:bodyPr/>
                    <a:lstStyle/>
                    <a:p>
                      <a:pPr marL="0" marR="0" algn="ctr">
                        <a:lnSpc>
                          <a:spcPct val="150000"/>
                        </a:lnSpc>
                        <a:spcBef>
                          <a:spcPts val="0"/>
                        </a:spcBef>
                        <a:spcAft>
                          <a:spcPts val="0"/>
                        </a:spcAft>
                      </a:pPr>
                      <a:r>
                        <a:rPr lang="en-US" sz="2200" b="1">
                          <a:effectLst/>
                          <a:latin typeface="Times New Roman" panose="02020603050405020304" pitchFamily="18" charset="0"/>
                          <a:ea typeface="Times New Roman" panose="02020603050405020304" pitchFamily="18" charset="0"/>
                        </a:rPr>
                        <a:t>COR</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200" b="1">
                          <a:effectLst/>
                          <a:latin typeface="Times New Roman" panose="02020603050405020304" pitchFamily="18" charset="0"/>
                          <a:ea typeface="Times New Roman" panose="02020603050405020304" pitchFamily="18" charset="0"/>
                        </a:rPr>
                        <a:t>LOE</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200" b="1">
                          <a:effectLst/>
                          <a:latin typeface="Times New Roman" panose="02020603050405020304" pitchFamily="18" charset="0"/>
                          <a:ea typeface="Times New Roman" panose="02020603050405020304" pitchFamily="18" charset="0"/>
                        </a:rPr>
                        <a:t>Recommendations</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9530097"/>
                  </a:ext>
                </a:extLst>
              </a:tr>
              <a:tr h="2138437">
                <a:tc>
                  <a:txBody>
                    <a:bodyPr/>
                    <a:lstStyle/>
                    <a:p>
                      <a:pPr marL="0" marR="0" algn="ctr">
                        <a:lnSpc>
                          <a:spcPct val="15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1</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C-LD</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1. For patients who require heart valve replacement, the choice of prosthetic valve should be based on a shared decision-making process that accounts for the patient’s values and preferences and includes discussion of the indications for and risks of anticoagulant therapy and the potential need for and risks associated with valve reintervention.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0256566"/>
                  </a:ext>
                </a:extLst>
              </a:tr>
              <a:tr h="1395949">
                <a:tc>
                  <a:txBody>
                    <a:bodyPr/>
                    <a:lstStyle/>
                    <a:p>
                      <a:pPr marL="0" marR="0" algn="ctr">
                        <a:lnSpc>
                          <a:spcPct val="15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1</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C-EO</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just">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2. For patients of any age requiring valve replacement for whom anticoagulant therapy is contraindicated, cannot be managed appropriately, or is not desired, a bioprosthetic valve is recommended.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9362392"/>
                  </a:ext>
                </a:extLst>
              </a:tr>
              <a:tr h="1395949">
                <a:tc>
                  <a:txBody>
                    <a:bodyPr/>
                    <a:lstStyle/>
                    <a:p>
                      <a:pPr marL="0" marR="0" algn="ctr">
                        <a:lnSpc>
                          <a:spcPct val="15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2a</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B-NR</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just">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3. For patients &lt;50 years of age who do not have a contraindication to anticoagulation and require AVR, it is reasonable to choose a mechanical aortic prosthesis over a bioprosthetic valve.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2669847"/>
                  </a:ext>
                </a:extLst>
              </a:tr>
            </a:tbl>
          </a:graphicData>
        </a:graphic>
      </p:graphicFrame>
    </p:spTree>
    <p:extLst>
      <p:ext uri="{BB962C8B-B14F-4D97-AF65-F5344CB8AC3E}">
        <p14:creationId xmlns:p14="http://schemas.microsoft.com/office/powerpoint/2010/main" val="291455965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23E6C-206E-49A0-8410-DEE9185B86C3}"/>
              </a:ext>
            </a:extLst>
          </p:cNvPr>
          <p:cNvSpPr>
            <a:spLocks noGrp="1"/>
          </p:cNvSpPr>
          <p:nvPr>
            <p:ph type="ctrTitle"/>
          </p:nvPr>
        </p:nvSpPr>
        <p:spPr>
          <a:xfrm>
            <a:off x="2705099" y="322433"/>
            <a:ext cx="9220200" cy="1201567"/>
          </a:xfrm>
        </p:spPr>
        <p:txBody>
          <a:bodyPr/>
          <a:lstStyle/>
          <a:p>
            <a:r>
              <a:rPr lang="en-US" dirty="0"/>
              <a:t>Prosthetic Valve Type – Bioprosthetic Versus Mechanical Valve </a:t>
            </a:r>
          </a:p>
        </p:txBody>
      </p:sp>
      <p:sp>
        <p:nvSpPr>
          <p:cNvPr id="3" name="Slide Number Placeholder 2">
            <a:extLst>
              <a:ext uri="{FF2B5EF4-FFF2-40B4-BE49-F238E27FC236}">
                <a16:creationId xmlns:a16="http://schemas.microsoft.com/office/drawing/2014/main" id="{DEFA2A06-4EDF-4528-B149-48AC94CED9D1}"/>
              </a:ext>
            </a:extLst>
          </p:cNvPr>
          <p:cNvSpPr>
            <a:spLocks noGrp="1"/>
          </p:cNvSpPr>
          <p:nvPr>
            <p:ph type="sldNum" sz="quarter" idx="4"/>
          </p:nvPr>
        </p:nvSpPr>
        <p:spPr/>
        <p:txBody>
          <a:bodyPr/>
          <a:lstStyle/>
          <a:p>
            <a:fld id="{01CD3B2E-BC1C-6C4D-9D91-A67B950EE325}" type="slidenum">
              <a:rPr lang="en-US" smtClean="0"/>
              <a:pPr/>
              <a:t>137</a:t>
            </a:fld>
            <a:endParaRPr lang="en-US" dirty="0"/>
          </a:p>
        </p:txBody>
      </p:sp>
      <p:graphicFrame>
        <p:nvGraphicFramePr>
          <p:cNvPr id="4" name="Table 3">
            <a:extLst>
              <a:ext uri="{FF2B5EF4-FFF2-40B4-BE49-F238E27FC236}">
                <a16:creationId xmlns:a16="http://schemas.microsoft.com/office/drawing/2014/main" id="{A0B049E3-4D2A-4DA8-BE04-7D434D3CA5D5}"/>
              </a:ext>
            </a:extLst>
          </p:cNvPr>
          <p:cNvGraphicFramePr>
            <a:graphicFrameLocks noGrp="1"/>
          </p:cNvGraphicFramePr>
          <p:nvPr>
            <p:extLst>
              <p:ext uri="{D42A27DB-BD31-4B8C-83A1-F6EECF244321}">
                <p14:modId xmlns:p14="http://schemas.microsoft.com/office/powerpoint/2010/main" val="1164717676"/>
              </p:ext>
            </p:extLst>
          </p:nvPr>
        </p:nvGraphicFramePr>
        <p:xfrm>
          <a:off x="304800" y="1656531"/>
          <a:ext cx="14165262" cy="5853620"/>
        </p:xfrm>
        <a:graphic>
          <a:graphicData uri="http://schemas.openxmlformats.org/drawingml/2006/table">
            <a:tbl>
              <a:tblPr firstRow="1" firstCol="1" bandRow="1"/>
              <a:tblGrid>
                <a:gridCol w="1416527">
                  <a:extLst>
                    <a:ext uri="{9D8B030D-6E8A-4147-A177-3AD203B41FA5}">
                      <a16:colId xmlns:a16="http://schemas.microsoft.com/office/drawing/2014/main" val="608484732"/>
                    </a:ext>
                  </a:extLst>
                </a:gridCol>
                <a:gridCol w="1402361">
                  <a:extLst>
                    <a:ext uri="{9D8B030D-6E8A-4147-A177-3AD203B41FA5}">
                      <a16:colId xmlns:a16="http://schemas.microsoft.com/office/drawing/2014/main" val="3743469939"/>
                    </a:ext>
                  </a:extLst>
                </a:gridCol>
                <a:gridCol w="11346374">
                  <a:extLst>
                    <a:ext uri="{9D8B030D-6E8A-4147-A177-3AD203B41FA5}">
                      <a16:colId xmlns:a16="http://schemas.microsoft.com/office/drawing/2014/main" val="2562025255"/>
                    </a:ext>
                  </a:extLst>
                </a:gridCol>
              </a:tblGrid>
              <a:tr h="839426">
                <a:tc>
                  <a:txBody>
                    <a:bodyPr/>
                    <a:lstStyle/>
                    <a:p>
                      <a:pPr marL="0" marR="0" algn="ctr">
                        <a:lnSpc>
                          <a:spcPct val="200000"/>
                        </a:lnSpc>
                        <a:spcBef>
                          <a:spcPts val="0"/>
                        </a:spcBef>
                        <a:spcAft>
                          <a:spcPts val="0"/>
                        </a:spcAft>
                      </a:pPr>
                      <a:r>
                        <a:rPr lang="en-US" sz="2250" b="1">
                          <a:effectLst/>
                          <a:latin typeface="Times New Roman" panose="02020603050405020304" pitchFamily="18" charset="0"/>
                          <a:ea typeface="Times New Roman" panose="02020603050405020304" pitchFamily="18" charset="0"/>
                        </a:rPr>
                        <a:t>COR</a:t>
                      </a:r>
                      <a:endParaRPr lang="en-US" sz="22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50" b="1">
                          <a:effectLst/>
                          <a:latin typeface="Times New Roman" panose="02020603050405020304" pitchFamily="18" charset="0"/>
                          <a:ea typeface="Times New Roman" panose="02020603050405020304" pitchFamily="18" charset="0"/>
                        </a:rPr>
                        <a:t>LOE</a:t>
                      </a:r>
                      <a:endParaRPr lang="en-US" sz="22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50" b="1">
                          <a:effectLst/>
                          <a:latin typeface="Times New Roman" panose="02020603050405020304" pitchFamily="18" charset="0"/>
                          <a:ea typeface="Times New Roman" panose="02020603050405020304" pitchFamily="18" charset="0"/>
                        </a:rPr>
                        <a:t>Recommendations</a:t>
                      </a:r>
                      <a:endParaRPr lang="en-US" sz="22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9530097"/>
                  </a:ext>
                </a:extLst>
              </a:tr>
              <a:tr h="2139318">
                <a:tc>
                  <a:txBody>
                    <a:bodyPr/>
                    <a:lstStyle/>
                    <a:p>
                      <a:pPr marL="0" marR="0" algn="ctr">
                        <a:lnSpc>
                          <a:spcPct val="200000"/>
                        </a:lnSpc>
                        <a:spcBef>
                          <a:spcPts val="0"/>
                        </a:spcBef>
                        <a:spcAft>
                          <a:spcPts val="0"/>
                        </a:spcAft>
                      </a:pPr>
                      <a:r>
                        <a:rPr lang="en-US" sz="2250" b="1">
                          <a:solidFill>
                            <a:srgbClr val="000000"/>
                          </a:solidFill>
                          <a:effectLst/>
                          <a:latin typeface="Times New Roman" panose="02020603050405020304" pitchFamily="18" charset="0"/>
                          <a:ea typeface="Times New Roman" panose="02020603050405020304" pitchFamily="18" charset="0"/>
                        </a:rPr>
                        <a:t>2a</a:t>
                      </a:r>
                      <a:endParaRPr lang="en-US" sz="22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250" b="1">
                          <a:solidFill>
                            <a:srgbClr val="000000"/>
                          </a:solidFill>
                          <a:effectLst/>
                          <a:latin typeface="Times New Roman" panose="02020603050405020304" pitchFamily="18" charset="0"/>
                          <a:ea typeface="Times New Roman" panose="02020603050405020304" pitchFamily="18" charset="0"/>
                        </a:rPr>
                        <a:t>B-NR</a:t>
                      </a:r>
                      <a:endParaRPr lang="en-US" sz="22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just">
                        <a:lnSpc>
                          <a:spcPct val="150000"/>
                        </a:lnSpc>
                        <a:spcBef>
                          <a:spcPts val="0"/>
                        </a:spcBef>
                        <a:spcAft>
                          <a:spcPts val="0"/>
                        </a:spcAft>
                        <a:buFont typeface="+mj-lt"/>
                        <a:buNone/>
                      </a:pPr>
                      <a:r>
                        <a:rPr lang="en-US" sz="2250" b="1" dirty="0">
                          <a:solidFill>
                            <a:srgbClr val="000000"/>
                          </a:solidFill>
                          <a:effectLst/>
                          <a:latin typeface="Times New Roman" panose="02020603050405020304" pitchFamily="18" charset="0"/>
                          <a:ea typeface="Calibri" panose="020F0502020204030204" pitchFamily="34" charset="0"/>
                        </a:rPr>
                        <a:t>4. For patients 50 to 65 years of age who require AVR and who do not have a contraindication to anticoagulation, it is reasonable to individualize the choice of either a mechanical or bioprosthetic AVR, with consideration of individual patient factors and after informed shared decision-making.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9185437"/>
                  </a:ext>
                </a:extLst>
              </a:tr>
              <a:tr h="924491">
                <a:tc>
                  <a:txBody>
                    <a:bodyPr/>
                    <a:lstStyle/>
                    <a:p>
                      <a:pPr marL="0" marR="0" algn="ctr">
                        <a:lnSpc>
                          <a:spcPct val="200000"/>
                        </a:lnSpc>
                        <a:spcBef>
                          <a:spcPts val="0"/>
                        </a:spcBef>
                        <a:spcAft>
                          <a:spcPts val="0"/>
                        </a:spcAft>
                      </a:pPr>
                      <a:r>
                        <a:rPr lang="en-US" sz="2250" b="1">
                          <a:solidFill>
                            <a:srgbClr val="000000"/>
                          </a:solidFill>
                          <a:effectLst/>
                          <a:latin typeface="Times New Roman" panose="02020603050405020304" pitchFamily="18" charset="0"/>
                          <a:ea typeface="Times New Roman" panose="02020603050405020304" pitchFamily="18" charset="0"/>
                        </a:rPr>
                        <a:t>2a</a:t>
                      </a:r>
                      <a:endParaRPr lang="en-US" sz="22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250" b="1">
                          <a:solidFill>
                            <a:srgbClr val="000000"/>
                          </a:solidFill>
                          <a:effectLst/>
                          <a:latin typeface="Times New Roman" panose="02020603050405020304" pitchFamily="18" charset="0"/>
                          <a:ea typeface="Times New Roman" panose="02020603050405020304" pitchFamily="18" charset="0"/>
                        </a:rPr>
                        <a:t>B-NR</a:t>
                      </a:r>
                      <a:endParaRPr lang="en-US" sz="22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just">
                        <a:lnSpc>
                          <a:spcPct val="150000"/>
                        </a:lnSpc>
                        <a:spcBef>
                          <a:spcPts val="0"/>
                        </a:spcBef>
                        <a:spcAft>
                          <a:spcPts val="0"/>
                        </a:spcAft>
                        <a:buFont typeface="+mj-lt"/>
                        <a:buNone/>
                      </a:pPr>
                      <a:r>
                        <a:rPr lang="en-US" sz="2250" b="1" dirty="0">
                          <a:solidFill>
                            <a:srgbClr val="000000"/>
                          </a:solidFill>
                          <a:effectLst/>
                          <a:latin typeface="Times New Roman" panose="02020603050405020304" pitchFamily="18" charset="0"/>
                          <a:ea typeface="Calibri" panose="020F0502020204030204" pitchFamily="34" charset="0"/>
                        </a:rPr>
                        <a:t>5. In patients &gt;65 years of age who require AVR, it is reasonable to choose a </a:t>
                      </a:r>
                      <a:r>
                        <a:rPr lang="en-US" sz="2250" b="1" dirty="0" err="1">
                          <a:solidFill>
                            <a:srgbClr val="000000"/>
                          </a:solidFill>
                          <a:effectLst/>
                          <a:latin typeface="Times New Roman" panose="02020603050405020304" pitchFamily="18" charset="0"/>
                          <a:ea typeface="Calibri" panose="020F0502020204030204" pitchFamily="34" charset="0"/>
                        </a:rPr>
                        <a:t>bioprosthesis</a:t>
                      </a:r>
                      <a:r>
                        <a:rPr lang="en-US" sz="2250" b="1" dirty="0">
                          <a:solidFill>
                            <a:srgbClr val="000000"/>
                          </a:solidFill>
                          <a:effectLst/>
                          <a:latin typeface="Times New Roman" panose="02020603050405020304" pitchFamily="18" charset="0"/>
                          <a:ea typeface="Calibri" panose="020F0502020204030204" pitchFamily="34" charset="0"/>
                        </a:rPr>
                        <a:t> over a mechanical valve.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2104524"/>
                  </a:ext>
                </a:extLst>
              </a:tr>
              <a:tr h="1907834">
                <a:tc>
                  <a:txBody>
                    <a:bodyPr/>
                    <a:lstStyle/>
                    <a:p>
                      <a:pPr marL="0" marR="0" algn="ctr">
                        <a:lnSpc>
                          <a:spcPct val="200000"/>
                        </a:lnSpc>
                        <a:spcBef>
                          <a:spcPts val="0"/>
                        </a:spcBef>
                        <a:spcAft>
                          <a:spcPts val="0"/>
                        </a:spcAft>
                      </a:pPr>
                      <a:r>
                        <a:rPr lang="en-US" sz="2250" b="1">
                          <a:solidFill>
                            <a:srgbClr val="000000"/>
                          </a:solidFill>
                          <a:effectLst/>
                          <a:latin typeface="Times New Roman" panose="02020603050405020304" pitchFamily="18" charset="0"/>
                          <a:ea typeface="Times New Roman" panose="02020603050405020304" pitchFamily="18" charset="0"/>
                        </a:rPr>
                        <a:t>2a</a:t>
                      </a:r>
                      <a:endParaRPr lang="en-US" sz="22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250" b="1">
                          <a:solidFill>
                            <a:srgbClr val="000000"/>
                          </a:solidFill>
                          <a:effectLst/>
                          <a:latin typeface="Times New Roman" panose="02020603050405020304" pitchFamily="18" charset="0"/>
                          <a:ea typeface="Times New Roman" panose="02020603050405020304" pitchFamily="18" charset="0"/>
                        </a:rPr>
                        <a:t>B-NR</a:t>
                      </a:r>
                      <a:endParaRPr lang="en-US" sz="22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just">
                        <a:lnSpc>
                          <a:spcPct val="150000"/>
                        </a:lnSpc>
                        <a:spcBef>
                          <a:spcPts val="0"/>
                        </a:spcBef>
                        <a:spcAft>
                          <a:spcPts val="0"/>
                        </a:spcAft>
                        <a:buFont typeface="+mj-lt"/>
                        <a:buNone/>
                      </a:pPr>
                      <a:r>
                        <a:rPr lang="en-US" sz="2250" b="1" dirty="0">
                          <a:solidFill>
                            <a:srgbClr val="000000"/>
                          </a:solidFill>
                          <a:effectLst/>
                          <a:latin typeface="Times New Roman" panose="02020603050405020304" pitchFamily="18" charset="0"/>
                          <a:ea typeface="Calibri" panose="020F0502020204030204" pitchFamily="34" charset="0"/>
                        </a:rPr>
                        <a:t>6. For patients &lt;65 years of age who have an indication for mitral valve replacement, do not have a contraindication to anticoagulation, and are unable to undergo mitral valve repair, it is reasonable to choose a mechanical mitral prosthesis over a bioprosthetic valve.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9280019"/>
                  </a:ext>
                </a:extLst>
              </a:tr>
            </a:tbl>
          </a:graphicData>
        </a:graphic>
      </p:graphicFrame>
    </p:spTree>
    <p:extLst>
      <p:ext uri="{BB962C8B-B14F-4D97-AF65-F5344CB8AC3E}">
        <p14:creationId xmlns:p14="http://schemas.microsoft.com/office/powerpoint/2010/main" val="26290020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F73B4-EEBE-42CD-A4BD-3C7DFE4B96AD}"/>
              </a:ext>
            </a:extLst>
          </p:cNvPr>
          <p:cNvSpPr>
            <a:spLocks noGrp="1"/>
          </p:cNvSpPr>
          <p:nvPr>
            <p:ph type="ctrTitle"/>
          </p:nvPr>
        </p:nvSpPr>
        <p:spPr>
          <a:xfrm>
            <a:off x="2245915" y="228600"/>
            <a:ext cx="10138569" cy="1136782"/>
          </a:xfrm>
        </p:spPr>
        <p:txBody>
          <a:bodyPr/>
          <a:lstStyle/>
          <a:p>
            <a:r>
              <a:rPr lang="en-US" dirty="0"/>
              <a:t>Prosthetic Valve Type – Bioprosthetic Versus Mechanical Valve </a:t>
            </a:r>
          </a:p>
        </p:txBody>
      </p:sp>
      <p:sp>
        <p:nvSpPr>
          <p:cNvPr id="3" name="Slide Number Placeholder 2">
            <a:extLst>
              <a:ext uri="{FF2B5EF4-FFF2-40B4-BE49-F238E27FC236}">
                <a16:creationId xmlns:a16="http://schemas.microsoft.com/office/drawing/2014/main" id="{B1CE6F5D-9BDD-487C-A644-C017B3517CF7}"/>
              </a:ext>
            </a:extLst>
          </p:cNvPr>
          <p:cNvSpPr>
            <a:spLocks noGrp="1"/>
          </p:cNvSpPr>
          <p:nvPr>
            <p:ph type="sldNum" sz="quarter" idx="4"/>
          </p:nvPr>
        </p:nvSpPr>
        <p:spPr/>
        <p:txBody>
          <a:bodyPr/>
          <a:lstStyle/>
          <a:p>
            <a:fld id="{01CD3B2E-BC1C-6C4D-9D91-A67B950EE325}" type="slidenum">
              <a:rPr lang="en-US" smtClean="0"/>
              <a:pPr/>
              <a:t>138</a:t>
            </a:fld>
            <a:endParaRPr lang="en-US" dirty="0"/>
          </a:p>
        </p:txBody>
      </p:sp>
      <p:graphicFrame>
        <p:nvGraphicFramePr>
          <p:cNvPr id="4" name="Table 3">
            <a:extLst>
              <a:ext uri="{FF2B5EF4-FFF2-40B4-BE49-F238E27FC236}">
                <a16:creationId xmlns:a16="http://schemas.microsoft.com/office/drawing/2014/main" id="{88CBEC5A-5714-4200-B27A-784C52FBFD68}"/>
              </a:ext>
            </a:extLst>
          </p:cNvPr>
          <p:cNvGraphicFramePr>
            <a:graphicFrameLocks noGrp="1"/>
          </p:cNvGraphicFramePr>
          <p:nvPr>
            <p:extLst>
              <p:ext uri="{D42A27DB-BD31-4B8C-83A1-F6EECF244321}">
                <p14:modId xmlns:p14="http://schemas.microsoft.com/office/powerpoint/2010/main" val="1744219577"/>
              </p:ext>
            </p:extLst>
          </p:nvPr>
        </p:nvGraphicFramePr>
        <p:xfrm>
          <a:off x="381000" y="1524000"/>
          <a:ext cx="13944600" cy="5806165"/>
        </p:xfrm>
        <a:graphic>
          <a:graphicData uri="http://schemas.openxmlformats.org/drawingml/2006/table">
            <a:tbl>
              <a:tblPr firstRow="1" firstCol="1" bandRow="1"/>
              <a:tblGrid>
                <a:gridCol w="1394461">
                  <a:extLst>
                    <a:ext uri="{9D8B030D-6E8A-4147-A177-3AD203B41FA5}">
                      <a16:colId xmlns:a16="http://schemas.microsoft.com/office/drawing/2014/main" val="608484732"/>
                    </a:ext>
                  </a:extLst>
                </a:gridCol>
                <a:gridCol w="1380515">
                  <a:extLst>
                    <a:ext uri="{9D8B030D-6E8A-4147-A177-3AD203B41FA5}">
                      <a16:colId xmlns:a16="http://schemas.microsoft.com/office/drawing/2014/main" val="3743469939"/>
                    </a:ext>
                  </a:extLst>
                </a:gridCol>
                <a:gridCol w="11169624">
                  <a:extLst>
                    <a:ext uri="{9D8B030D-6E8A-4147-A177-3AD203B41FA5}">
                      <a16:colId xmlns:a16="http://schemas.microsoft.com/office/drawing/2014/main" val="2562025255"/>
                    </a:ext>
                  </a:extLst>
                </a:gridCol>
              </a:tblGrid>
              <a:tr h="1066800">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COR</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LOE</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Recommendations</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9530097"/>
                  </a:ext>
                </a:extLst>
              </a:tr>
              <a:tr h="2255753">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2a</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B-NR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7. For patients ≥65 years of age who require mitral valve replacement and are unable to undergo mitral valve repair, it is reasonable to choose a </a:t>
                      </a:r>
                      <a:r>
                        <a:rPr lang="en-US" sz="2800" b="1" dirty="0" err="1">
                          <a:solidFill>
                            <a:srgbClr val="000000"/>
                          </a:solidFill>
                          <a:effectLst/>
                          <a:latin typeface="Times New Roman" panose="02020603050405020304" pitchFamily="18" charset="0"/>
                          <a:ea typeface="Calibri" panose="020F0502020204030204" pitchFamily="34" charset="0"/>
                        </a:rPr>
                        <a:t>bioprosthesis</a:t>
                      </a:r>
                      <a:r>
                        <a:rPr lang="en-US" sz="2800" b="1" dirty="0">
                          <a:solidFill>
                            <a:srgbClr val="000000"/>
                          </a:solidFill>
                          <a:effectLst/>
                          <a:latin typeface="Times New Roman" panose="02020603050405020304" pitchFamily="18" charset="0"/>
                          <a:ea typeface="Calibri" panose="020F0502020204030204" pitchFamily="34" charset="0"/>
                        </a:rPr>
                        <a:t> over a mechanical valve.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2197532"/>
                  </a:ext>
                </a:extLst>
              </a:tr>
              <a:tr h="2255753">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2b</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B-NR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8. In patients &lt;50 years of age who prefer a bioprosthetic AVR and have appropriate anatomy, replacement of the aortic valve by a pulmonic autograft (the Ross procedure) may be considered at a Comprehensive Valve Center.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9310436"/>
                  </a:ext>
                </a:extLst>
              </a:tr>
            </a:tbl>
          </a:graphicData>
        </a:graphic>
      </p:graphicFrame>
    </p:spTree>
    <p:extLst>
      <p:ext uri="{BB962C8B-B14F-4D97-AF65-F5344CB8AC3E}">
        <p14:creationId xmlns:p14="http://schemas.microsoft.com/office/powerpoint/2010/main" val="414680866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C5BA3E-B20F-4DBE-84A9-0FE3231BCE83}"/>
              </a:ext>
            </a:extLst>
          </p:cNvPr>
          <p:cNvSpPr>
            <a:spLocks noGrp="1"/>
          </p:cNvSpPr>
          <p:nvPr>
            <p:ph type="sldNum" sz="quarter" idx="4"/>
          </p:nvPr>
        </p:nvSpPr>
        <p:spPr/>
        <p:txBody>
          <a:bodyPr/>
          <a:lstStyle/>
          <a:p>
            <a:fld id="{01CD3B2E-BC1C-6C4D-9D91-A67B950EE325}" type="slidenum">
              <a:rPr lang="en-US" smtClean="0"/>
              <a:pPr/>
              <a:t>139</a:t>
            </a:fld>
            <a:endParaRPr lang="en-US" dirty="0"/>
          </a:p>
        </p:txBody>
      </p:sp>
      <p:pic>
        <p:nvPicPr>
          <p:cNvPr id="3" name="Picture 2">
            <a:extLst>
              <a:ext uri="{FF2B5EF4-FFF2-40B4-BE49-F238E27FC236}">
                <a16:creationId xmlns:a16="http://schemas.microsoft.com/office/drawing/2014/main" id="{46E1A9E0-5BF8-42C5-85CA-78A5F7CB5A27}"/>
              </a:ext>
            </a:extLst>
          </p:cNvPr>
          <p:cNvPicPr/>
          <p:nvPr/>
        </p:nvPicPr>
        <p:blipFill rotWithShape="1">
          <a:blip r:embed="rId2">
            <a:extLst>
              <a:ext uri="{28A0092B-C50C-407E-A947-70E740481C1C}">
                <a14:useLocalDpi xmlns:a14="http://schemas.microsoft.com/office/drawing/2010/main" val="0"/>
              </a:ext>
            </a:extLst>
          </a:blip>
          <a:srcRect l="3719" t="4740" r="22727" b="9024"/>
          <a:stretch/>
        </p:blipFill>
        <p:spPr bwMode="auto">
          <a:xfrm>
            <a:off x="3162300" y="-60101"/>
            <a:ext cx="8305800" cy="8458200"/>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FF5FCBA3-EC57-4886-B61B-AF4753E81A76}"/>
              </a:ext>
            </a:extLst>
          </p:cNvPr>
          <p:cNvSpPr txBox="1"/>
          <p:nvPr/>
        </p:nvSpPr>
        <p:spPr>
          <a:xfrm>
            <a:off x="304801" y="1600200"/>
            <a:ext cx="2895599" cy="2800767"/>
          </a:xfrm>
          <a:prstGeom prst="rect">
            <a:avLst/>
          </a:prstGeom>
          <a:noFill/>
        </p:spPr>
        <p:txBody>
          <a:bodyPr wrap="square" rtlCol="0">
            <a:spAutoFit/>
          </a:bodyPr>
          <a:lstStyle/>
          <a:p>
            <a:r>
              <a:rPr lang="en-US" sz="2200" b="1" dirty="0">
                <a:latin typeface="Lub Dub Medium" panose="020B0603030403020204" pitchFamily="34" charset="0"/>
                <a:cs typeface="Times New Roman" panose="02020603050405020304" pitchFamily="18" charset="0"/>
              </a:rPr>
              <a:t>Figure 11. Prosthetic valves: choice of bioprosthetic versus mechanical valve type.</a:t>
            </a:r>
          </a:p>
          <a:p>
            <a:endParaRPr lang="en-US" sz="2200" b="1" dirty="0">
              <a:latin typeface="Lub Dub Medium" panose="020B0603030403020204" pitchFamily="34" charset="0"/>
              <a:cs typeface="Times New Roman" panose="02020603050405020304" pitchFamily="18" charset="0"/>
            </a:endParaRPr>
          </a:p>
          <a:p>
            <a:r>
              <a:rPr lang="en-US" sz="2200" b="1" dirty="0">
                <a:latin typeface="Lub Dub Medium" panose="020B0603030403020204" pitchFamily="34" charset="0"/>
                <a:cs typeface="Times New Roman" panose="02020603050405020304" pitchFamily="18" charset="0"/>
              </a:rPr>
              <a:t>Colors correspond to Table 2</a:t>
            </a:r>
          </a:p>
        </p:txBody>
      </p:sp>
      <p:sp>
        <p:nvSpPr>
          <p:cNvPr id="4" name="TextBox 3">
            <a:extLst>
              <a:ext uri="{FF2B5EF4-FFF2-40B4-BE49-F238E27FC236}">
                <a16:creationId xmlns:a16="http://schemas.microsoft.com/office/drawing/2014/main" id="{25B3AF8C-5F9F-4A76-B7DD-C4FC047E5BE2}"/>
              </a:ext>
            </a:extLst>
          </p:cNvPr>
          <p:cNvSpPr txBox="1"/>
          <p:nvPr/>
        </p:nvSpPr>
        <p:spPr>
          <a:xfrm>
            <a:off x="11582399" y="3522668"/>
            <a:ext cx="2667000" cy="646331"/>
          </a:xfrm>
          <a:prstGeom prst="rect">
            <a:avLst/>
          </a:prstGeom>
          <a:noFill/>
        </p:spPr>
        <p:txBody>
          <a:bodyPr wrap="square" rtlCol="0">
            <a:spAutoFit/>
          </a:bodyPr>
          <a:lstStyle/>
          <a:p>
            <a:pPr algn="ctr"/>
            <a:r>
              <a:rPr lang="en-US" dirty="0">
                <a:latin typeface="Lub Dub Medium" panose="020B0603030403020204" pitchFamily="34" charset="0"/>
              </a:rPr>
              <a:t>Footnote text located on the next slide</a:t>
            </a:r>
          </a:p>
        </p:txBody>
      </p:sp>
    </p:spTree>
    <p:extLst>
      <p:ext uri="{BB962C8B-B14F-4D97-AF65-F5344CB8AC3E}">
        <p14:creationId xmlns:p14="http://schemas.microsoft.com/office/powerpoint/2010/main" val="453258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C806F9-F30F-4414-912B-90F0EC577455}"/>
              </a:ext>
            </a:extLst>
          </p:cNvPr>
          <p:cNvSpPr>
            <a:spLocks noGrp="1"/>
          </p:cNvSpPr>
          <p:nvPr>
            <p:ph type="body" sz="quarter" idx="10"/>
          </p:nvPr>
        </p:nvSpPr>
        <p:spPr>
          <a:xfrm>
            <a:off x="228600" y="1752599"/>
            <a:ext cx="14401800" cy="5754537"/>
          </a:xfrm>
        </p:spPr>
        <p:txBody>
          <a:bodyPr/>
          <a:lstStyle/>
          <a:p>
            <a:pPr marL="566738" indent="-566738">
              <a:buNone/>
            </a:pPr>
            <a:r>
              <a:rPr lang="en-US" sz="4000" dirty="0"/>
              <a:t>9. Patients presenting with severe symptomatic isolated tricuspid regurgitation, commonly associated with device leads and atrial fibrillation, may benefit from surgical intervention to reduce symptoms and recurrent hospitalizations if done before the onset of severe right ventricular dysfunction or end-organ damage to the liver and kidney.</a:t>
            </a:r>
          </a:p>
        </p:txBody>
      </p:sp>
      <p:sp>
        <p:nvSpPr>
          <p:cNvPr id="5" name="Slide Number Placeholder 4">
            <a:extLst>
              <a:ext uri="{FF2B5EF4-FFF2-40B4-BE49-F238E27FC236}">
                <a16:creationId xmlns:a16="http://schemas.microsoft.com/office/drawing/2014/main" id="{9F5F0B35-4965-4E89-BEFC-B1CD0AE097DD}"/>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14</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4" name="Subtitle 2">
            <a:extLst>
              <a:ext uri="{FF2B5EF4-FFF2-40B4-BE49-F238E27FC236}">
                <a16:creationId xmlns:a16="http://schemas.microsoft.com/office/drawing/2014/main" id="{9851ED9A-845D-4361-9CDF-9D8D7BFAB149}"/>
              </a:ext>
            </a:extLst>
          </p:cNvPr>
          <p:cNvSpPr txBox="1">
            <a:spLocks/>
          </p:cNvSpPr>
          <p:nvPr/>
        </p:nvSpPr>
        <p:spPr>
          <a:xfrm>
            <a:off x="3390900" y="591017"/>
            <a:ext cx="8077200" cy="10301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600" b="0" i="0" kern="1200" spc="0">
                <a:solidFill>
                  <a:schemeClr val="tx1"/>
                </a:solidFill>
                <a:latin typeface="Lub Dub Medium" panose="020B06030304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black"/>
                </a:solidFill>
                <a:effectLst/>
                <a:uLnTx/>
                <a:uFillTx/>
                <a:latin typeface="Lub Dub Medium" panose="020B0603030403020204" pitchFamily="34" charset="77"/>
                <a:ea typeface="+mn-ea"/>
                <a:cs typeface="+mn-cs"/>
              </a:rPr>
              <a:t>Top 10 Take Home Messages </a:t>
            </a:r>
          </a:p>
        </p:txBody>
      </p:sp>
    </p:spTree>
    <p:extLst>
      <p:ext uri="{BB962C8B-B14F-4D97-AF65-F5344CB8AC3E}">
        <p14:creationId xmlns:p14="http://schemas.microsoft.com/office/powerpoint/2010/main" val="140069123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6CD110-8C97-49AB-8043-0347F007D905}"/>
              </a:ext>
            </a:extLst>
          </p:cNvPr>
          <p:cNvSpPr>
            <a:spLocks noGrp="1"/>
          </p:cNvSpPr>
          <p:nvPr>
            <p:ph type="sldNum" sz="quarter" idx="4"/>
          </p:nvPr>
        </p:nvSpPr>
        <p:spPr/>
        <p:txBody>
          <a:bodyPr/>
          <a:lstStyle/>
          <a:p>
            <a:fld id="{01CD3B2E-BC1C-6C4D-9D91-A67B950EE325}" type="slidenum">
              <a:rPr lang="en-US" smtClean="0"/>
              <a:pPr/>
              <a:t>140</a:t>
            </a:fld>
            <a:endParaRPr lang="en-US" dirty="0"/>
          </a:p>
        </p:txBody>
      </p:sp>
      <p:sp>
        <p:nvSpPr>
          <p:cNvPr id="4" name="TextBox 3">
            <a:extLst>
              <a:ext uri="{FF2B5EF4-FFF2-40B4-BE49-F238E27FC236}">
                <a16:creationId xmlns:a16="http://schemas.microsoft.com/office/drawing/2014/main" id="{77D43E0D-93F7-4778-ADDA-EAD986CD1580}"/>
              </a:ext>
            </a:extLst>
          </p:cNvPr>
          <p:cNvSpPr txBox="1"/>
          <p:nvPr/>
        </p:nvSpPr>
        <p:spPr>
          <a:xfrm>
            <a:off x="304800" y="1599016"/>
            <a:ext cx="14165262" cy="6478184"/>
          </a:xfrm>
          <a:prstGeom prst="rect">
            <a:avLst/>
          </a:prstGeom>
          <a:noFill/>
        </p:spPr>
        <p:txBody>
          <a:bodyPr wrap="square">
            <a:spAutoFit/>
          </a:bodyPr>
          <a:lstStyle/>
          <a:p>
            <a:pPr marL="0" marR="0">
              <a:lnSpc>
                <a:spcPct val="150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*Approximate ages, based on U.S. Actuarial Life Expectancy tables, are provided for guidance. The balance between expected patient longevity and valve durability varies continuously across the age range, with more durable valves preferred for patients with a longer life expectancy. Bioprosthetic valve durability is finite (with shorter durability for younger patients), whereas mechanical valves are very durable but require lifelong anticoagulation. Long-term (20-y) data on outcomes with surgical bioprosthetic valves are available; robust data on transcatheter bioprosthetic valves extend to only 5 y, leading to uncertainty about longer-term outcomes. The decision about valve type should be individualized on the basis of patient-specific factors that might affect expected longevity.</a:t>
            </a:r>
            <a:endParaRPr lang="en-US" sz="2800"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†See Section 3.2.4.2 for a discussion of the choice of TAVI versus SAVR.</a:t>
            </a:r>
            <a:endParaRPr lang="en-US" sz="28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BAECF416-B612-44D4-88ED-871D952A8469}"/>
              </a:ext>
            </a:extLst>
          </p:cNvPr>
          <p:cNvSpPr txBox="1"/>
          <p:nvPr/>
        </p:nvSpPr>
        <p:spPr>
          <a:xfrm>
            <a:off x="3295650" y="152400"/>
            <a:ext cx="8610599" cy="830997"/>
          </a:xfrm>
          <a:prstGeom prst="rect">
            <a:avLst/>
          </a:prstGeom>
          <a:noFill/>
        </p:spPr>
        <p:txBody>
          <a:bodyPr wrap="square" rtlCol="0">
            <a:spAutoFit/>
          </a:bodyPr>
          <a:lstStyle/>
          <a:p>
            <a:pPr algn="ctr"/>
            <a:r>
              <a:rPr lang="en-US" sz="2400" b="1" dirty="0">
                <a:latin typeface="Lub Dub Medium" panose="020B0603030403020204" pitchFamily="34" charset="0"/>
                <a:cs typeface="Times New Roman" panose="02020603050405020304" pitchFamily="18" charset="0"/>
              </a:rPr>
              <a:t>Figure 11. Prosthetic valves: choice of bioprosthetic versus mechanical valve type.</a:t>
            </a:r>
          </a:p>
        </p:txBody>
      </p:sp>
    </p:spTree>
    <p:extLst>
      <p:ext uri="{BB962C8B-B14F-4D97-AF65-F5344CB8AC3E}">
        <p14:creationId xmlns:p14="http://schemas.microsoft.com/office/powerpoint/2010/main" val="248884453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89ADB7-CDDD-4C1D-B531-EC64B1FD18F8}"/>
              </a:ext>
            </a:extLst>
          </p:cNvPr>
          <p:cNvSpPr>
            <a:spLocks noGrp="1"/>
          </p:cNvSpPr>
          <p:nvPr>
            <p:ph type="sldNum" sz="quarter" idx="4"/>
          </p:nvPr>
        </p:nvSpPr>
        <p:spPr/>
        <p:txBody>
          <a:bodyPr/>
          <a:lstStyle/>
          <a:p>
            <a:fld id="{01CD3B2E-BC1C-6C4D-9D91-A67B950EE325}" type="slidenum">
              <a:rPr lang="en-US" smtClean="0"/>
              <a:pPr/>
              <a:t>141</a:t>
            </a:fld>
            <a:endParaRPr lang="en-US" dirty="0"/>
          </a:p>
        </p:txBody>
      </p:sp>
      <p:graphicFrame>
        <p:nvGraphicFramePr>
          <p:cNvPr id="3" name="Table 2">
            <a:extLst>
              <a:ext uri="{FF2B5EF4-FFF2-40B4-BE49-F238E27FC236}">
                <a16:creationId xmlns:a16="http://schemas.microsoft.com/office/drawing/2014/main" id="{E0B8E57D-0D41-47C3-AD00-04AC113D2204}"/>
              </a:ext>
            </a:extLst>
          </p:cNvPr>
          <p:cNvGraphicFramePr>
            <a:graphicFrameLocks noGrp="1"/>
          </p:cNvGraphicFramePr>
          <p:nvPr>
            <p:extLst>
              <p:ext uri="{D42A27DB-BD31-4B8C-83A1-F6EECF244321}">
                <p14:modId xmlns:p14="http://schemas.microsoft.com/office/powerpoint/2010/main" val="3410723712"/>
              </p:ext>
            </p:extLst>
          </p:nvPr>
        </p:nvGraphicFramePr>
        <p:xfrm>
          <a:off x="304800" y="1295400"/>
          <a:ext cx="14165262" cy="6421404"/>
        </p:xfrm>
        <a:graphic>
          <a:graphicData uri="http://schemas.openxmlformats.org/drawingml/2006/table">
            <a:tbl>
              <a:tblPr firstRow="1" firstCol="1" bandRow="1"/>
              <a:tblGrid>
                <a:gridCol w="7082631">
                  <a:extLst>
                    <a:ext uri="{9D8B030D-6E8A-4147-A177-3AD203B41FA5}">
                      <a16:colId xmlns:a16="http://schemas.microsoft.com/office/drawing/2014/main" val="3853959721"/>
                    </a:ext>
                  </a:extLst>
                </a:gridCol>
                <a:gridCol w="7082631">
                  <a:extLst>
                    <a:ext uri="{9D8B030D-6E8A-4147-A177-3AD203B41FA5}">
                      <a16:colId xmlns:a16="http://schemas.microsoft.com/office/drawing/2014/main" val="314657675"/>
                    </a:ext>
                  </a:extLst>
                </a:gridCol>
              </a:tblGrid>
              <a:tr h="417094">
                <a:tc>
                  <a:txBody>
                    <a:bodyPr/>
                    <a:lstStyle/>
                    <a:p>
                      <a:pPr marL="0" marR="0">
                        <a:lnSpc>
                          <a:spcPct val="100000"/>
                        </a:lnSpc>
                        <a:spcBef>
                          <a:spcPts val="0"/>
                        </a:spcBef>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Favor Mechanical Prosthesis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Favor Bioprosthesis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6796729"/>
                  </a:ext>
                </a:extLst>
              </a:tr>
              <a:tr h="1487906">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Age &lt;50 y</a:t>
                      </a:r>
                    </a:p>
                    <a:p>
                      <a:pPr marL="342900" marR="0" lvl="0" indent="-342900">
                        <a:lnSpc>
                          <a:spcPct val="100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Increased incidence of structural deterioration with bioprosthesis (15-y risk: 30% for age 40 y, 50% for age 20 y)</a:t>
                      </a:r>
                    </a:p>
                    <a:p>
                      <a:pPr marL="342900" marR="0" lvl="0" indent="-342900">
                        <a:lnSpc>
                          <a:spcPct val="100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Lower risk of anticoagulation complications</a:t>
                      </a: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Age &gt;65 y</a:t>
                      </a:r>
                    </a:p>
                    <a:p>
                      <a:pPr marL="342900" marR="0" indent="-342900">
                        <a:lnSpc>
                          <a:spcPct val="100000"/>
                        </a:lnSpc>
                        <a:spcBef>
                          <a:spcPts val="0"/>
                        </a:spcBef>
                        <a:spcAft>
                          <a:spcPts val="0"/>
                        </a:spcAft>
                        <a:buFont typeface="Arial" panose="020B0604020202020204" pitchFamily="34" charset="0"/>
                        <a:buChar char="•"/>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Low incidence of structural deterioration (15-y risk: &lt;10% for age &gt;70 y)</a:t>
                      </a:r>
                    </a:p>
                    <a:p>
                      <a:pPr marL="342900" marR="0" indent="-342900">
                        <a:lnSpc>
                          <a:spcPct val="100000"/>
                        </a:lnSpc>
                        <a:spcBef>
                          <a:spcPts val="0"/>
                        </a:spcBef>
                        <a:spcAft>
                          <a:spcPts val="0"/>
                        </a:spcAft>
                        <a:buFont typeface="Arial" panose="020B0604020202020204" pitchFamily="34" charset="0"/>
                        <a:buChar char="•"/>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Higher risk of anticoagulation complications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5390312"/>
                  </a:ext>
                </a:extLst>
              </a:tr>
              <a:tr h="654382">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Patient preference (avoid risk of reintervention)</a:t>
                      </a: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Patient preference (avoid risk and inconvenience of anticoagulation)</a:t>
                      </a: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19231716"/>
                  </a:ext>
                </a:extLst>
              </a:tr>
              <a:tr h="417094">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Low risk of long-term anticoagulation</a:t>
                      </a: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High risk of long-term anticoagulation</a:t>
                      </a: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96382907"/>
                  </a:ext>
                </a:extLst>
              </a:tr>
              <a:tr h="890989">
                <a:tc>
                  <a:txBody>
                    <a:bodyPr/>
                    <a:lstStyle/>
                    <a:p>
                      <a:pPr marL="342900" marR="0" indent="-342900">
                        <a:lnSpc>
                          <a:spcPct val="100000"/>
                        </a:lnSpc>
                        <a:spcBef>
                          <a:spcPts val="0"/>
                        </a:spcBef>
                        <a:spcAft>
                          <a:spcPts val="0"/>
                        </a:spcAft>
                        <a:buFont typeface="Arial" panose="020B0604020202020204" pitchFamily="34" charset="0"/>
                        <a:buChar char="•"/>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Compliant patient with either home monitoring or close access to INR monitoring</a:t>
                      </a: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Limited access to medical care or inability to regulate VKA</a:t>
                      </a: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01592285"/>
                  </a:ext>
                </a:extLst>
              </a:tr>
              <a:tr h="654382">
                <a:tc>
                  <a:txBody>
                    <a:bodyPr/>
                    <a:lstStyle/>
                    <a:p>
                      <a:pPr marL="342900" marR="0" indent="-342900">
                        <a:lnSpc>
                          <a:spcPct val="100000"/>
                        </a:lnSpc>
                        <a:spcBef>
                          <a:spcPts val="0"/>
                        </a:spcBef>
                        <a:spcAft>
                          <a:spcPts val="0"/>
                        </a:spcAft>
                        <a:buFont typeface="Arial" panose="020B0604020202020204" pitchFamily="34" charset="0"/>
                        <a:buChar char="•"/>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Other indication for long-term anticoagulation (e.g., AF)</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Access to surgical centers with low reoperation mortality rate</a:t>
                      </a: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64562398"/>
                  </a:ext>
                </a:extLst>
              </a:tr>
              <a:tr h="890989">
                <a:tc>
                  <a:txBody>
                    <a:bodyPr/>
                    <a:lstStyle/>
                    <a:p>
                      <a:pPr marL="342900" marR="0" indent="-342900">
                        <a:lnSpc>
                          <a:spcPct val="100000"/>
                        </a:lnSpc>
                        <a:spcBef>
                          <a:spcPts val="0"/>
                        </a:spcBef>
                        <a:spcAft>
                          <a:spcPts val="0"/>
                        </a:spcAft>
                        <a:buFont typeface="Arial" panose="020B0604020202020204" pitchFamily="34" charset="0"/>
                        <a:buChar char="•"/>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High-risk reintervention (e.g., porcelain aorta, prior radiation therapy)</a:t>
                      </a: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Access to transcatheter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ViV</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replacement</a:t>
                      </a: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28968893"/>
                  </a:ext>
                </a:extLst>
              </a:tr>
              <a:tr h="1008568">
                <a:tc>
                  <a:txBody>
                    <a:bodyPr/>
                    <a:lstStyle/>
                    <a:p>
                      <a:pPr marL="342900" marR="0" indent="-342900">
                        <a:lnSpc>
                          <a:spcPct val="100000"/>
                        </a:lnSpc>
                        <a:spcBef>
                          <a:spcPts val="0"/>
                        </a:spcBef>
                        <a:spcAft>
                          <a:spcPts val="0"/>
                        </a:spcAft>
                        <a:buFont typeface="Arial" panose="020B0604020202020204" pitchFamily="34" charset="0"/>
                        <a:buChar char="•"/>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Small aortic root size for AVR (may preclude ViV procedure in future)</a:t>
                      </a: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TAVI valves have larger effective orifice areas for smaller valve sizes (avoid patient–prosthesis mismatch)</a:t>
                      </a: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49342060"/>
                  </a:ext>
                </a:extLst>
              </a:tr>
            </a:tbl>
          </a:graphicData>
        </a:graphic>
      </p:graphicFrame>
      <p:sp>
        <p:nvSpPr>
          <p:cNvPr id="4" name="TextBox 3">
            <a:extLst>
              <a:ext uri="{FF2B5EF4-FFF2-40B4-BE49-F238E27FC236}">
                <a16:creationId xmlns:a16="http://schemas.microsoft.com/office/drawing/2014/main" id="{FDDF346C-6E7E-47F1-963E-345FC953C5CA}"/>
              </a:ext>
            </a:extLst>
          </p:cNvPr>
          <p:cNvSpPr txBox="1"/>
          <p:nvPr/>
        </p:nvSpPr>
        <p:spPr>
          <a:xfrm>
            <a:off x="1824831" y="75753"/>
            <a:ext cx="11125200" cy="1138773"/>
          </a:xfrm>
          <a:prstGeom prst="rect">
            <a:avLst/>
          </a:prstGeom>
          <a:noFill/>
        </p:spPr>
        <p:txBody>
          <a:bodyPr wrap="square" rtlCol="0">
            <a:spAutoFit/>
          </a:bodyPr>
          <a:lstStyle/>
          <a:p>
            <a:pPr algn="ctr"/>
            <a:r>
              <a:rPr lang="en-US" sz="3400" dirty="0">
                <a:latin typeface="Lub Dub Medium" panose="020B0603030403020204" pitchFamily="34" charset="0"/>
              </a:rPr>
              <a:t>Table 22. Selected Factors That May Impact Shared Decision-Making for the Choice of Prosthetic Valve</a:t>
            </a:r>
          </a:p>
        </p:txBody>
      </p:sp>
    </p:spTree>
    <p:extLst>
      <p:ext uri="{BB962C8B-B14F-4D97-AF65-F5344CB8AC3E}">
        <p14:creationId xmlns:p14="http://schemas.microsoft.com/office/powerpoint/2010/main" val="74870494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1A9F-DBF6-43FC-B70E-4251E1D064E6}"/>
              </a:ext>
            </a:extLst>
          </p:cNvPr>
          <p:cNvSpPr>
            <a:spLocks noGrp="1"/>
          </p:cNvSpPr>
          <p:nvPr>
            <p:ph type="ctrTitle"/>
          </p:nvPr>
        </p:nvSpPr>
        <p:spPr>
          <a:xfrm>
            <a:off x="2343148" y="152400"/>
            <a:ext cx="9944101" cy="914399"/>
          </a:xfrm>
        </p:spPr>
        <p:txBody>
          <a:bodyPr/>
          <a:lstStyle/>
          <a:p>
            <a:r>
              <a:rPr lang="en-US" dirty="0"/>
              <a:t>Antithrombotic Therapy for Prosthetic Valves</a:t>
            </a:r>
          </a:p>
        </p:txBody>
      </p:sp>
      <p:sp>
        <p:nvSpPr>
          <p:cNvPr id="3" name="Slide Number Placeholder 2">
            <a:extLst>
              <a:ext uri="{FF2B5EF4-FFF2-40B4-BE49-F238E27FC236}">
                <a16:creationId xmlns:a16="http://schemas.microsoft.com/office/drawing/2014/main" id="{BCC1B931-97EC-41A0-A44A-5302080BF190}"/>
              </a:ext>
            </a:extLst>
          </p:cNvPr>
          <p:cNvSpPr>
            <a:spLocks noGrp="1"/>
          </p:cNvSpPr>
          <p:nvPr>
            <p:ph type="sldNum" sz="quarter" idx="4"/>
          </p:nvPr>
        </p:nvSpPr>
        <p:spPr/>
        <p:txBody>
          <a:bodyPr/>
          <a:lstStyle/>
          <a:p>
            <a:fld id="{01CD3B2E-BC1C-6C4D-9D91-A67B950EE325}" type="slidenum">
              <a:rPr lang="en-US" smtClean="0"/>
              <a:pPr/>
              <a:t>142</a:t>
            </a:fld>
            <a:endParaRPr lang="en-US" dirty="0"/>
          </a:p>
        </p:txBody>
      </p:sp>
      <p:graphicFrame>
        <p:nvGraphicFramePr>
          <p:cNvPr id="5" name="Table 4">
            <a:extLst>
              <a:ext uri="{FF2B5EF4-FFF2-40B4-BE49-F238E27FC236}">
                <a16:creationId xmlns:a16="http://schemas.microsoft.com/office/drawing/2014/main" id="{FFD7BE15-1C25-439E-B14D-8843FC8DD19F}"/>
              </a:ext>
            </a:extLst>
          </p:cNvPr>
          <p:cNvGraphicFramePr>
            <a:graphicFrameLocks noGrp="1"/>
          </p:cNvGraphicFramePr>
          <p:nvPr>
            <p:extLst>
              <p:ext uri="{D42A27DB-BD31-4B8C-83A1-F6EECF244321}">
                <p14:modId xmlns:p14="http://schemas.microsoft.com/office/powerpoint/2010/main" val="3606255526"/>
              </p:ext>
            </p:extLst>
          </p:nvPr>
        </p:nvGraphicFramePr>
        <p:xfrm>
          <a:off x="304799" y="1219200"/>
          <a:ext cx="14165263" cy="6337810"/>
        </p:xfrm>
        <a:graphic>
          <a:graphicData uri="http://schemas.openxmlformats.org/drawingml/2006/table">
            <a:tbl>
              <a:tblPr firstRow="1" firstCol="1" bandRow="1"/>
              <a:tblGrid>
                <a:gridCol w="1416527">
                  <a:extLst>
                    <a:ext uri="{9D8B030D-6E8A-4147-A177-3AD203B41FA5}">
                      <a16:colId xmlns:a16="http://schemas.microsoft.com/office/drawing/2014/main" val="4119594326"/>
                    </a:ext>
                  </a:extLst>
                </a:gridCol>
                <a:gridCol w="1402362">
                  <a:extLst>
                    <a:ext uri="{9D8B030D-6E8A-4147-A177-3AD203B41FA5}">
                      <a16:colId xmlns:a16="http://schemas.microsoft.com/office/drawing/2014/main" val="4050087350"/>
                    </a:ext>
                  </a:extLst>
                </a:gridCol>
                <a:gridCol w="11346374">
                  <a:extLst>
                    <a:ext uri="{9D8B030D-6E8A-4147-A177-3AD203B41FA5}">
                      <a16:colId xmlns:a16="http://schemas.microsoft.com/office/drawing/2014/main" val="649095605"/>
                    </a:ext>
                  </a:extLst>
                </a:gridCol>
              </a:tblGrid>
              <a:tr h="685800">
                <a:tc>
                  <a:txBody>
                    <a:bodyPr/>
                    <a:lstStyle/>
                    <a:p>
                      <a:pPr marL="0" marR="0" algn="ctr">
                        <a:lnSpc>
                          <a:spcPct val="150000"/>
                        </a:lnSpc>
                        <a:spcBef>
                          <a:spcPts val="0"/>
                        </a:spcBef>
                        <a:spcAft>
                          <a:spcPts val="0"/>
                        </a:spcAft>
                      </a:pPr>
                      <a:r>
                        <a:rPr lang="en-US" sz="2350" b="1">
                          <a:effectLst/>
                          <a:latin typeface="Times New Roman" panose="02020603050405020304" pitchFamily="18" charset="0"/>
                          <a:ea typeface="Times New Roman" panose="02020603050405020304" pitchFamily="18" charset="0"/>
                        </a:rPr>
                        <a:t>COR</a:t>
                      </a:r>
                      <a:endParaRPr lang="en-US" sz="2350">
                        <a:effectLst/>
                        <a:latin typeface="Times New Roman" panose="02020603050405020304" pitchFamily="18" charset="0"/>
                        <a:ea typeface="Times New Roman" panose="02020603050405020304" pitchFamily="18" charset="0"/>
                      </a:endParaRP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350" b="1">
                          <a:effectLst/>
                          <a:latin typeface="Times New Roman" panose="02020603050405020304" pitchFamily="18" charset="0"/>
                          <a:ea typeface="Times New Roman" panose="02020603050405020304" pitchFamily="18" charset="0"/>
                        </a:rPr>
                        <a:t>LOE</a:t>
                      </a:r>
                      <a:endParaRPr lang="en-US" sz="2350">
                        <a:effectLst/>
                        <a:latin typeface="Times New Roman" panose="02020603050405020304" pitchFamily="18" charset="0"/>
                        <a:ea typeface="Times New Roman" panose="02020603050405020304" pitchFamily="18" charset="0"/>
                      </a:endParaRP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350" b="1">
                          <a:effectLst/>
                          <a:latin typeface="Times New Roman" panose="02020603050405020304" pitchFamily="18" charset="0"/>
                          <a:ea typeface="Times New Roman" panose="02020603050405020304" pitchFamily="18" charset="0"/>
                        </a:rPr>
                        <a:t>Recommendations</a:t>
                      </a:r>
                      <a:endParaRPr lang="en-US" sz="2350">
                        <a:effectLst/>
                        <a:latin typeface="Times New Roman" panose="02020603050405020304" pitchFamily="18" charset="0"/>
                        <a:ea typeface="Times New Roman" panose="02020603050405020304" pitchFamily="18" charset="0"/>
                      </a:endParaRP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6020112"/>
                  </a:ext>
                </a:extLst>
              </a:tr>
              <a:tr h="719743">
                <a:tc>
                  <a:txBody>
                    <a:bodyPr/>
                    <a:lstStyle/>
                    <a:p>
                      <a:pPr marL="0" marR="0" algn="ctr">
                        <a:lnSpc>
                          <a:spcPct val="150000"/>
                        </a:lnSpc>
                        <a:spcBef>
                          <a:spcPts val="0"/>
                        </a:spcBef>
                        <a:spcAft>
                          <a:spcPts val="0"/>
                        </a:spcAft>
                      </a:pPr>
                      <a:r>
                        <a:rPr lang="en-US" sz="2350" b="1">
                          <a:solidFill>
                            <a:srgbClr val="000000"/>
                          </a:solidFill>
                          <a:effectLst/>
                          <a:latin typeface="Times New Roman" panose="02020603050405020304" pitchFamily="18" charset="0"/>
                          <a:ea typeface="Times New Roman" panose="02020603050405020304" pitchFamily="18" charset="0"/>
                        </a:rPr>
                        <a:t>1</a:t>
                      </a:r>
                      <a:endParaRPr lang="en-US" sz="235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350" b="1">
                          <a:solidFill>
                            <a:srgbClr val="000000"/>
                          </a:solidFill>
                          <a:effectLst/>
                          <a:latin typeface="Times New Roman" panose="02020603050405020304" pitchFamily="18" charset="0"/>
                          <a:ea typeface="Times New Roman" panose="02020603050405020304" pitchFamily="18" charset="0"/>
                        </a:rPr>
                        <a:t>A</a:t>
                      </a:r>
                      <a:endParaRPr lang="en-US" sz="235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342900" marR="0" lvl="0" indent="-342900" algn="just">
                        <a:lnSpc>
                          <a:spcPct val="150000"/>
                        </a:lnSpc>
                        <a:spcBef>
                          <a:spcPts val="0"/>
                        </a:spcBef>
                        <a:spcAft>
                          <a:spcPts val="0"/>
                        </a:spcAft>
                        <a:buFont typeface="+mj-lt"/>
                        <a:buAutoNum type="arabicPeriod"/>
                      </a:pPr>
                      <a:r>
                        <a:rPr lang="en-US" sz="2350" b="1" dirty="0">
                          <a:solidFill>
                            <a:srgbClr val="000000"/>
                          </a:solidFill>
                          <a:effectLst/>
                          <a:latin typeface="Times New Roman" panose="02020603050405020304" pitchFamily="18" charset="0"/>
                          <a:ea typeface="Calibri" panose="020F0502020204030204" pitchFamily="34" charset="0"/>
                        </a:rPr>
                        <a:t>In patients with a mechanical prosthetic valve, anticoagulation with a VKA is recommended.</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8122791"/>
                  </a:ext>
                </a:extLst>
              </a:tr>
              <a:tr h="1514509">
                <a:tc>
                  <a:txBody>
                    <a:bodyPr/>
                    <a:lstStyle/>
                    <a:p>
                      <a:pPr marL="0" marR="0" algn="ctr">
                        <a:lnSpc>
                          <a:spcPct val="150000"/>
                        </a:lnSpc>
                        <a:spcBef>
                          <a:spcPts val="0"/>
                        </a:spcBef>
                        <a:spcAft>
                          <a:spcPts val="0"/>
                        </a:spcAft>
                      </a:pPr>
                      <a:r>
                        <a:rPr lang="en-US" sz="2350" b="1">
                          <a:solidFill>
                            <a:srgbClr val="000000"/>
                          </a:solidFill>
                          <a:effectLst/>
                          <a:latin typeface="Times New Roman" panose="02020603050405020304" pitchFamily="18" charset="0"/>
                          <a:ea typeface="Times New Roman" panose="02020603050405020304" pitchFamily="18" charset="0"/>
                        </a:rPr>
                        <a:t>1</a:t>
                      </a:r>
                      <a:endParaRPr lang="en-US" sz="235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350" b="1">
                          <a:solidFill>
                            <a:srgbClr val="000000"/>
                          </a:solidFill>
                          <a:effectLst/>
                          <a:latin typeface="Times New Roman" panose="02020603050405020304" pitchFamily="18" charset="0"/>
                          <a:ea typeface="Times New Roman" panose="02020603050405020304" pitchFamily="18" charset="0"/>
                        </a:rPr>
                        <a:t>B-NR</a:t>
                      </a:r>
                      <a:endParaRPr lang="en-US" sz="235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50000"/>
                        </a:lnSpc>
                        <a:spcBef>
                          <a:spcPts val="0"/>
                        </a:spcBef>
                        <a:spcAft>
                          <a:spcPts val="0"/>
                        </a:spcAft>
                        <a:buFont typeface="+mj-lt"/>
                        <a:buNone/>
                      </a:pPr>
                      <a:r>
                        <a:rPr lang="en-US" sz="2350" b="1" dirty="0">
                          <a:solidFill>
                            <a:srgbClr val="000000"/>
                          </a:solidFill>
                          <a:effectLst/>
                          <a:latin typeface="Times New Roman" panose="02020603050405020304" pitchFamily="18" charset="0"/>
                          <a:ea typeface="Calibri" panose="020F0502020204030204" pitchFamily="34" charset="0"/>
                        </a:rPr>
                        <a:t>2. For patients with a mechanical </a:t>
                      </a:r>
                      <a:r>
                        <a:rPr lang="en-US" sz="2350" b="1" dirty="0" err="1">
                          <a:solidFill>
                            <a:srgbClr val="000000"/>
                          </a:solidFill>
                          <a:effectLst/>
                          <a:latin typeface="Times New Roman" panose="02020603050405020304" pitchFamily="18" charset="0"/>
                          <a:ea typeface="Calibri" panose="020F0502020204030204" pitchFamily="34" charset="0"/>
                        </a:rPr>
                        <a:t>bileaflet</a:t>
                      </a:r>
                      <a:r>
                        <a:rPr lang="en-US" sz="2350" b="1" dirty="0">
                          <a:solidFill>
                            <a:srgbClr val="000000"/>
                          </a:solidFill>
                          <a:effectLst/>
                          <a:latin typeface="Times New Roman" panose="02020603050405020304" pitchFamily="18" charset="0"/>
                          <a:ea typeface="Calibri" panose="020F0502020204030204" pitchFamily="34" charset="0"/>
                        </a:rPr>
                        <a:t> or current-generation single-tilting disk AVR and no risk factors for thromboembolism, anticoagulation with a VKA to achieve an INR of 2.5 is recommended. </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9868381"/>
                  </a:ext>
                </a:extLst>
              </a:tr>
              <a:tr h="1918388">
                <a:tc>
                  <a:txBody>
                    <a:bodyPr/>
                    <a:lstStyle/>
                    <a:p>
                      <a:pPr marL="0" marR="0" algn="ctr">
                        <a:lnSpc>
                          <a:spcPct val="150000"/>
                        </a:lnSpc>
                        <a:spcBef>
                          <a:spcPts val="0"/>
                        </a:spcBef>
                        <a:spcAft>
                          <a:spcPts val="0"/>
                        </a:spcAft>
                      </a:pPr>
                      <a:r>
                        <a:rPr lang="en-US" sz="2350" b="1">
                          <a:solidFill>
                            <a:srgbClr val="000000"/>
                          </a:solidFill>
                          <a:effectLst/>
                          <a:latin typeface="Times New Roman" panose="02020603050405020304" pitchFamily="18" charset="0"/>
                          <a:ea typeface="Times New Roman" panose="02020603050405020304" pitchFamily="18" charset="0"/>
                        </a:rPr>
                        <a:t>1</a:t>
                      </a:r>
                      <a:endParaRPr lang="en-US" sz="235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350" b="1">
                          <a:solidFill>
                            <a:srgbClr val="000000"/>
                          </a:solidFill>
                          <a:effectLst/>
                          <a:latin typeface="Times New Roman" panose="02020603050405020304" pitchFamily="18" charset="0"/>
                          <a:ea typeface="Times New Roman" panose="02020603050405020304" pitchFamily="18" charset="0"/>
                        </a:rPr>
                        <a:t>B-NR</a:t>
                      </a:r>
                      <a:endParaRPr lang="en-US" sz="235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just">
                        <a:lnSpc>
                          <a:spcPct val="150000"/>
                        </a:lnSpc>
                        <a:spcBef>
                          <a:spcPts val="0"/>
                        </a:spcBef>
                        <a:spcAft>
                          <a:spcPts val="0"/>
                        </a:spcAft>
                        <a:buFont typeface="+mj-lt"/>
                        <a:buNone/>
                      </a:pPr>
                      <a:r>
                        <a:rPr lang="en-US" sz="2350" b="1" dirty="0">
                          <a:solidFill>
                            <a:srgbClr val="000000"/>
                          </a:solidFill>
                          <a:effectLst/>
                          <a:latin typeface="Times New Roman" panose="02020603050405020304" pitchFamily="18" charset="0"/>
                          <a:ea typeface="Calibri" panose="020F0502020204030204" pitchFamily="34" charset="0"/>
                        </a:rPr>
                        <a:t>3. For patients with a mechanical AVR and additional risk factors for thromboembolism (e.g., AF, previous thromboembolism, LV dysfunction, hypercoagulable state) or an older-generation prosthesis (e.g., ball-in-cage), anticoagulation with a VKA is indicated to achieve an INR of 3.0.  </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2578300"/>
                  </a:ext>
                </a:extLst>
              </a:tr>
              <a:tr h="913101">
                <a:tc>
                  <a:txBody>
                    <a:bodyPr/>
                    <a:lstStyle/>
                    <a:p>
                      <a:pPr marL="0" marR="0" algn="ctr">
                        <a:lnSpc>
                          <a:spcPct val="150000"/>
                        </a:lnSpc>
                        <a:spcBef>
                          <a:spcPts val="0"/>
                        </a:spcBef>
                        <a:spcAft>
                          <a:spcPts val="0"/>
                        </a:spcAft>
                      </a:pPr>
                      <a:r>
                        <a:rPr lang="en-US" sz="2350" b="1">
                          <a:solidFill>
                            <a:srgbClr val="000000"/>
                          </a:solidFill>
                          <a:effectLst/>
                          <a:latin typeface="Times New Roman" panose="02020603050405020304" pitchFamily="18" charset="0"/>
                          <a:ea typeface="Times New Roman" panose="02020603050405020304" pitchFamily="18" charset="0"/>
                        </a:rPr>
                        <a:t>1</a:t>
                      </a:r>
                      <a:endParaRPr lang="en-US" sz="235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350" b="1">
                          <a:solidFill>
                            <a:srgbClr val="000000"/>
                          </a:solidFill>
                          <a:effectLst/>
                          <a:latin typeface="Times New Roman" panose="02020603050405020304" pitchFamily="18" charset="0"/>
                          <a:ea typeface="Times New Roman" panose="02020603050405020304" pitchFamily="18" charset="0"/>
                        </a:rPr>
                        <a:t>B-NR</a:t>
                      </a:r>
                      <a:endParaRPr lang="en-US" sz="235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just">
                        <a:lnSpc>
                          <a:spcPct val="150000"/>
                        </a:lnSpc>
                        <a:spcBef>
                          <a:spcPts val="0"/>
                        </a:spcBef>
                        <a:spcAft>
                          <a:spcPts val="0"/>
                        </a:spcAft>
                        <a:buFont typeface="+mj-lt"/>
                        <a:buNone/>
                      </a:pPr>
                      <a:r>
                        <a:rPr lang="en-US" sz="2350" b="1" dirty="0">
                          <a:solidFill>
                            <a:srgbClr val="000000"/>
                          </a:solidFill>
                          <a:effectLst/>
                          <a:latin typeface="Times New Roman" panose="02020603050405020304" pitchFamily="18" charset="0"/>
                          <a:ea typeface="Calibri" panose="020F0502020204030204" pitchFamily="34" charset="0"/>
                        </a:rPr>
                        <a:t>4. For patients with a mechanical mitral valve replacement, anticoagulation with a VKA is indicated to achieve an INR of 3.0.  </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7557879"/>
                  </a:ext>
                </a:extLst>
              </a:tr>
            </a:tbl>
          </a:graphicData>
        </a:graphic>
      </p:graphicFrame>
    </p:spTree>
    <p:extLst>
      <p:ext uri="{BB962C8B-B14F-4D97-AF65-F5344CB8AC3E}">
        <p14:creationId xmlns:p14="http://schemas.microsoft.com/office/powerpoint/2010/main" val="419854175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DC5F2-1EAC-4C98-9B79-606E4F188DAA}"/>
              </a:ext>
            </a:extLst>
          </p:cNvPr>
          <p:cNvSpPr>
            <a:spLocks noGrp="1"/>
          </p:cNvSpPr>
          <p:nvPr>
            <p:ph type="ctrTitle"/>
          </p:nvPr>
        </p:nvSpPr>
        <p:spPr>
          <a:xfrm>
            <a:off x="1483914" y="340216"/>
            <a:ext cx="11662569" cy="784830"/>
          </a:xfrm>
        </p:spPr>
        <p:txBody>
          <a:bodyPr/>
          <a:lstStyle/>
          <a:p>
            <a:r>
              <a:rPr lang="en-US" sz="3600" dirty="0"/>
              <a:t>Antithrombotic Therapy for Prosthetic Valves</a:t>
            </a:r>
          </a:p>
        </p:txBody>
      </p:sp>
      <p:sp>
        <p:nvSpPr>
          <p:cNvPr id="3" name="Slide Number Placeholder 2">
            <a:extLst>
              <a:ext uri="{FF2B5EF4-FFF2-40B4-BE49-F238E27FC236}">
                <a16:creationId xmlns:a16="http://schemas.microsoft.com/office/drawing/2014/main" id="{01B8249B-FF2A-4089-9A44-FF473463CA8A}"/>
              </a:ext>
            </a:extLst>
          </p:cNvPr>
          <p:cNvSpPr>
            <a:spLocks noGrp="1"/>
          </p:cNvSpPr>
          <p:nvPr>
            <p:ph type="sldNum" sz="quarter" idx="4"/>
          </p:nvPr>
        </p:nvSpPr>
        <p:spPr/>
        <p:txBody>
          <a:bodyPr/>
          <a:lstStyle/>
          <a:p>
            <a:fld id="{01CD3B2E-BC1C-6C4D-9D91-A67B950EE325}" type="slidenum">
              <a:rPr lang="en-US" smtClean="0"/>
              <a:pPr/>
              <a:t>143</a:t>
            </a:fld>
            <a:endParaRPr lang="en-US" dirty="0"/>
          </a:p>
        </p:txBody>
      </p:sp>
      <p:graphicFrame>
        <p:nvGraphicFramePr>
          <p:cNvPr id="4" name="Table 3">
            <a:extLst>
              <a:ext uri="{FF2B5EF4-FFF2-40B4-BE49-F238E27FC236}">
                <a16:creationId xmlns:a16="http://schemas.microsoft.com/office/drawing/2014/main" id="{0AE45815-9D3E-4CDC-AC8D-CD65A959EEFF}"/>
              </a:ext>
            </a:extLst>
          </p:cNvPr>
          <p:cNvGraphicFramePr>
            <a:graphicFrameLocks noGrp="1"/>
          </p:cNvGraphicFramePr>
          <p:nvPr>
            <p:extLst>
              <p:ext uri="{D42A27DB-BD31-4B8C-83A1-F6EECF244321}">
                <p14:modId xmlns:p14="http://schemas.microsoft.com/office/powerpoint/2010/main" val="1831941199"/>
              </p:ext>
            </p:extLst>
          </p:nvPr>
        </p:nvGraphicFramePr>
        <p:xfrm>
          <a:off x="320538" y="1447800"/>
          <a:ext cx="14149525" cy="5924296"/>
        </p:xfrm>
        <a:graphic>
          <a:graphicData uri="http://schemas.openxmlformats.org/drawingml/2006/table">
            <a:tbl>
              <a:tblPr firstRow="1" firstCol="1" bandRow="1"/>
              <a:tblGrid>
                <a:gridCol w="1414954">
                  <a:extLst>
                    <a:ext uri="{9D8B030D-6E8A-4147-A177-3AD203B41FA5}">
                      <a16:colId xmlns:a16="http://schemas.microsoft.com/office/drawing/2014/main" val="4119594326"/>
                    </a:ext>
                  </a:extLst>
                </a:gridCol>
                <a:gridCol w="1400804">
                  <a:extLst>
                    <a:ext uri="{9D8B030D-6E8A-4147-A177-3AD203B41FA5}">
                      <a16:colId xmlns:a16="http://schemas.microsoft.com/office/drawing/2014/main" val="4050087350"/>
                    </a:ext>
                  </a:extLst>
                </a:gridCol>
                <a:gridCol w="11333767">
                  <a:extLst>
                    <a:ext uri="{9D8B030D-6E8A-4147-A177-3AD203B41FA5}">
                      <a16:colId xmlns:a16="http://schemas.microsoft.com/office/drawing/2014/main" val="649095605"/>
                    </a:ext>
                  </a:extLst>
                </a:gridCol>
              </a:tblGrid>
              <a:tr h="685800">
                <a:tc>
                  <a:txBody>
                    <a:bodyPr/>
                    <a:lstStyle/>
                    <a:p>
                      <a:pPr marL="0" marR="0" algn="ctr">
                        <a:lnSpc>
                          <a:spcPct val="150000"/>
                        </a:lnSpc>
                        <a:spcBef>
                          <a:spcPts val="0"/>
                        </a:spcBef>
                        <a:spcAft>
                          <a:spcPts val="0"/>
                        </a:spcAft>
                      </a:pPr>
                      <a:r>
                        <a:rPr lang="en-US" sz="2300" b="1" kern="0" baseline="0">
                          <a:effectLst/>
                          <a:latin typeface="Times New Roman" panose="02020603050405020304" pitchFamily="18" charset="0"/>
                          <a:ea typeface="Times New Roman" panose="02020603050405020304" pitchFamily="18" charset="0"/>
                        </a:rPr>
                        <a:t>COR</a:t>
                      </a:r>
                      <a:endParaRPr lang="en-US" sz="2300" kern="0" baseline="0">
                        <a:effectLst/>
                        <a:latin typeface="Times New Roman" panose="02020603050405020304" pitchFamily="18" charset="0"/>
                        <a:ea typeface="Times New Roman" panose="02020603050405020304" pitchFamily="18" charset="0"/>
                      </a:endParaRP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300" b="1" kern="0" baseline="0">
                          <a:effectLst/>
                          <a:latin typeface="Times New Roman" panose="02020603050405020304" pitchFamily="18" charset="0"/>
                          <a:ea typeface="Times New Roman" panose="02020603050405020304" pitchFamily="18" charset="0"/>
                        </a:rPr>
                        <a:t>LOE</a:t>
                      </a:r>
                      <a:endParaRPr lang="en-US" sz="2300" kern="0" baseline="0">
                        <a:effectLst/>
                        <a:latin typeface="Times New Roman" panose="02020603050405020304" pitchFamily="18" charset="0"/>
                        <a:ea typeface="Times New Roman" panose="02020603050405020304" pitchFamily="18" charset="0"/>
                      </a:endParaRP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300" b="1" kern="0" baseline="0">
                          <a:effectLst/>
                          <a:latin typeface="Times New Roman" panose="02020603050405020304" pitchFamily="18" charset="0"/>
                          <a:ea typeface="Times New Roman" panose="02020603050405020304" pitchFamily="18" charset="0"/>
                        </a:rPr>
                        <a:t>Recommendations</a:t>
                      </a:r>
                      <a:endParaRPr lang="en-US" sz="2300" kern="0" baseline="0">
                        <a:effectLst/>
                        <a:latin typeface="Times New Roman" panose="02020603050405020304" pitchFamily="18" charset="0"/>
                        <a:ea typeface="Times New Roman" panose="02020603050405020304" pitchFamily="18" charset="0"/>
                      </a:endParaRP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6020112"/>
                  </a:ext>
                </a:extLst>
              </a:tr>
              <a:tr h="1104330">
                <a:tc>
                  <a:txBody>
                    <a:bodyPr/>
                    <a:lstStyle/>
                    <a:p>
                      <a:pPr marL="0" marR="0" algn="ctr">
                        <a:lnSpc>
                          <a:spcPct val="150000"/>
                        </a:lnSpc>
                        <a:spcBef>
                          <a:spcPts val="0"/>
                        </a:spcBef>
                        <a:spcAft>
                          <a:spcPts val="0"/>
                        </a:spcAft>
                      </a:pPr>
                      <a:r>
                        <a:rPr lang="en-US" sz="2300" b="1" kern="0" baseline="0">
                          <a:solidFill>
                            <a:srgbClr val="000000"/>
                          </a:solidFill>
                          <a:effectLst/>
                          <a:latin typeface="Times New Roman" panose="02020603050405020304" pitchFamily="18" charset="0"/>
                          <a:ea typeface="Times New Roman" panose="02020603050405020304" pitchFamily="18" charset="0"/>
                        </a:rPr>
                        <a:t>2a</a:t>
                      </a:r>
                      <a:endParaRPr lang="en-US" sz="2300" kern="0" baseline="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300" b="1" kern="0" baseline="0">
                          <a:solidFill>
                            <a:srgbClr val="000000"/>
                          </a:solidFill>
                          <a:effectLst/>
                          <a:latin typeface="Times New Roman" panose="02020603050405020304" pitchFamily="18" charset="0"/>
                          <a:ea typeface="Times New Roman" panose="02020603050405020304" pitchFamily="18" charset="0"/>
                        </a:rPr>
                        <a:t>B-R</a:t>
                      </a:r>
                      <a:endParaRPr lang="en-US" sz="2300" kern="0" baseline="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50000"/>
                        </a:lnSpc>
                        <a:spcBef>
                          <a:spcPts val="0"/>
                        </a:spcBef>
                        <a:spcAft>
                          <a:spcPts val="0"/>
                        </a:spcAft>
                        <a:buFont typeface="+mj-lt"/>
                        <a:buNone/>
                      </a:pPr>
                      <a:r>
                        <a:rPr lang="en-US" sz="2300" b="1" kern="0" baseline="0" dirty="0">
                          <a:solidFill>
                            <a:srgbClr val="000000"/>
                          </a:solidFill>
                          <a:effectLst/>
                          <a:latin typeface="Times New Roman" panose="02020603050405020304" pitchFamily="18" charset="0"/>
                          <a:ea typeface="Calibri" panose="020F0502020204030204" pitchFamily="34" charset="0"/>
                        </a:rPr>
                        <a:t>5. For patients with a bioprosthetic TAVI, aspirin 75 to 100 mg daily is reasonable in the absence of other indications for oral anticoagulants.  </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4200572"/>
                  </a:ext>
                </a:extLst>
              </a:tr>
              <a:tr h="1105470">
                <a:tc>
                  <a:txBody>
                    <a:bodyPr/>
                    <a:lstStyle/>
                    <a:p>
                      <a:pPr marL="0" marR="0" algn="ctr">
                        <a:lnSpc>
                          <a:spcPct val="150000"/>
                        </a:lnSpc>
                        <a:spcBef>
                          <a:spcPts val="0"/>
                        </a:spcBef>
                        <a:spcAft>
                          <a:spcPts val="0"/>
                        </a:spcAft>
                      </a:pPr>
                      <a:r>
                        <a:rPr lang="en-US" sz="2300" b="1" kern="0" baseline="0">
                          <a:solidFill>
                            <a:srgbClr val="000000"/>
                          </a:solidFill>
                          <a:effectLst/>
                          <a:latin typeface="Times New Roman" panose="02020603050405020304" pitchFamily="18" charset="0"/>
                          <a:ea typeface="Times New Roman" panose="02020603050405020304" pitchFamily="18" charset="0"/>
                        </a:rPr>
                        <a:t>2a</a:t>
                      </a:r>
                      <a:endParaRPr lang="en-US" sz="2300" kern="0" baseline="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300" b="1" kern="0" baseline="0">
                          <a:solidFill>
                            <a:srgbClr val="000000"/>
                          </a:solidFill>
                          <a:effectLst/>
                          <a:latin typeface="Times New Roman" panose="02020603050405020304" pitchFamily="18" charset="0"/>
                          <a:ea typeface="Times New Roman" panose="02020603050405020304" pitchFamily="18" charset="0"/>
                        </a:rPr>
                        <a:t>B-NR</a:t>
                      </a:r>
                      <a:endParaRPr lang="en-US" sz="2300" kern="0" baseline="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457200" algn="l">
                        <a:lnSpc>
                          <a:spcPct val="150000"/>
                        </a:lnSpc>
                        <a:spcBef>
                          <a:spcPts val="0"/>
                        </a:spcBef>
                        <a:spcAft>
                          <a:spcPts val="0"/>
                        </a:spcAft>
                        <a:buFont typeface="+mj-lt"/>
                        <a:buNone/>
                      </a:pPr>
                      <a:r>
                        <a:rPr lang="en-US" sz="2300" b="1" kern="0" baseline="0" dirty="0">
                          <a:solidFill>
                            <a:srgbClr val="000000"/>
                          </a:solidFill>
                          <a:effectLst/>
                          <a:latin typeface="Times New Roman" panose="02020603050405020304" pitchFamily="18" charset="0"/>
                          <a:ea typeface="Calibri" panose="020F0502020204030204" pitchFamily="34" charset="0"/>
                        </a:rPr>
                        <a:t>6. For all patients with a bioprosthetic SAVR or mitral valve replacement, aspirin 75 to 100 mg daily is reasonable in the absence of other indications for oral anticoagulants. </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6780204"/>
                  </a:ext>
                </a:extLst>
              </a:tr>
              <a:tr h="1386145">
                <a:tc>
                  <a:txBody>
                    <a:bodyPr/>
                    <a:lstStyle/>
                    <a:p>
                      <a:pPr marL="0" marR="0" algn="ctr">
                        <a:lnSpc>
                          <a:spcPct val="150000"/>
                        </a:lnSpc>
                        <a:spcBef>
                          <a:spcPts val="0"/>
                        </a:spcBef>
                        <a:spcAft>
                          <a:spcPts val="0"/>
                        </a:spcAft>
                      </a:pPr>
                      <a:r>
                        <a:rPr lang="en-US" sz="2300" b="1" kern="0" baseline="0" dirty="0">
                          <a:solidFill>
                            <a:srgbClr val="000000"/>
                          </a:solidFill>
                          <a:effectLst/>
                          <a:latin typeface="Times New Roman" panose="02020603050405020304" pitchFamily="18" charset="0"/>
                          <a:ea typeface="Times New Roman" panose="02020603050405020304" pitchFamily="18" charset="0"/>
                        </a:rPr>
                        <a:t>2a</a:t>
                      </a:r>
                      <a:endParaRPr lang="en-US" sz="2300" kern="0" baseline="0" dirty="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300" b="1" kern="0" baseline="0">
                          <a:solidFill>
                            <a:srgbClr val="000000"/>
                          </a:solidFill>
                          <a:effectLst/>
                          <a:latin typeface="Times New Roman" panose="02020603050405020304" pitchFamily="18" charset="0"/>
                          <a:ea typeface="Times New Roman" panose="02020603050405020304" pitchFamily="18" charset="0"/>
                        </a:rPr>
                        <a:t>B-NR</a:t>
                      </a:r>
                      <a:endParaRPr lang="en-US" sz="2300" kern="0" baseline="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50000"/>
                        </a:lnSpc>
                        <a:spcBef>
                          <a:spcPts val="0"/>
                        </a:spcBef>
                        <a:spcAft>
                          <a:spcPts val="0"/>
                        </a:spcAft>
                        <a:buFont typeface="+mj-lt"/>
                        <a:buNone/>
                      </a:pPr>
                      <a:r>
                        <a:rPr lang="en-US" sz="2300" b="1" kern="0" baseline="0" dirty="0">
                          <a:solidFill>
                            <a:srgbClr val="000000"/>
                          </a:solidFill>
                          <a:effectLst/>
                          <a:latin typeface="Times New Roman" panose="02020603050405020304" pitchFamily="18" charset="0"/>
                          <a:ea typeface="Calibri" panose="020F0502020204030204" pitchFamily="34" charset="0"/>
                        </a:rPr>
                        <a:t>7.  For patients with a bioprosthetic SAVR or mitral valve replacement who are at low risk of bleeding, anticoagulation with a VKA to achieve an INR of 2.5 is reasonable for at least 3 months and for as long as 6 months after surgical replacement.</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288339"/>
                  </a:ext>
                </a:extLst>
              </a:tr>
              <a:tr h="1386145">
                <a:tc>
                  <a:txBody>
                    <a:bodyPr/>
                    <a:lstStyle/>
                    <a:p>
                      <a:pPr marL="0" marR="0" algn="ctr">
                        <a:lnSpc>
                          <a:spcPct val="150000"/>
                        </a:lnSpc>
                        <a:spcBef>
                          <a:spcPts val="0"/>
                        </a:spcBef>
                        <a:spcAft>
                          <a:spcPts val="0"/>
                        </a:spcAft>
                      </a:pPr>
                      <a:r>
                        <a:rPr lang="en-US" sz="2300" b="1" kern="0" baseline="0">
                          <a:solidFill>
                            <a:srgbClr val="000000"/>
                          </a:solidFill>
                          <a:effectLst/>
                          <a:latin typeface="Times New Roman" panose="02020603050405020304" pitchFamily="18" charset="0"/>
                          <a:ea typeface="Times New Roman" panose="02020603050405020304" pitchFamily="18" charset="0"/>
                        </a:rPr>
                        <a:t>2b</a:t>
                      </a:r>
                      <a:endParaRPr lang="en-US" sz="2300" kern="0" baseline="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150000"/>
                        </a:lnSpc>
                        <a:spcBef>
                          <a:spcPts val="0"/>
                        </a:spcBef>
                        <a:spcAft>
                          <a:spcPts val="0"/>
                        </a:spcAft>
                      </a:pPr>
                      <a:r>
                        <a:rPr lang="en-US" sz="2300" b="1" kern="0" baseline="0">
                          <a:solidFill>
                            <a:srgbClr val="000000"/>
                          </a:solidFill>
                          <a:effectLst/>
                          <a:latin typeface="Times New Roman" panose="02020603050405020304" pitchFamily="18" charset="0"/>
                          <a:ea typeface="Times New Roman" panose="02020603050405020304" pitchFamily="18" charset="0"/>
                        </a:rPr>
                        <a:t>B-R</a:t>
                      </a:r>
                      <a:endParaRPr lang="en-US" sz="2300" kern="0" baseline="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50000"/>
                        </a:lnSpc>
                        <a:spcBef>
                          <a:spcPts val="0"/>
                        </a:spcBef>
                        <a:spcAft>
                          <a:spcPts val="0"/>
                        </a:spcAft>
                        <a:buFont typeface="+mj-lt"/>
                        <a:buNone/>
                      </a:pPr>
                      <a:r>
                        <a:rPr lang="en-US" sz="2300" b="1" kern="0" baseline="0" dirty="0">
                          <a:solidFill>
                            <a:srgbClr val="000000"/>
                          </a:solidFill>
                          <a:effectLst/>
                          <a:latin typeface="Times New Roman" panose="02020603050405020304" pitchFamily="18" charset="0"/>
                          <a:ea typeface="Calibri" panose="020F0502020204030204" pitchFamily="34" charset="0"/>
                        </a:rPr>
                        <a:t>8. For patients with a mechanical SAVR or mitral valve replacement who are managed with a VKA and have an indication for antiplatelet therapy, addition of aspirin 75 to 100 mg daily may be considered when the risk of bleeding is low. </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3683456"/>
                  </a:ext>
                </a:extLst>
              </a:tr>
            </a:tbl>
          </a:graphicData>
        </a:graphic>
      </p:graphicFrame>
    </p:spTree>
    <p:extLst>
      <p:ext uri="{BB962C8B-B14F-4D97-AF65-F5344CB8AC3E}">
        <p14:creationId xmlns:p14="http://schemas.microsoft.com/office/powerpoint/2010/main" val="8081352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1A9F-DBF6-43FC-B70E-4251E1D064E6}"/>
              </a:ext>
            </a:extLst>
          </p:cNvPr>
          <p:cNvSpPr>
            <a:spLocks noGrp="1"/>
          </p:cNvSpPr>
          <p:nvPr>
            <p:ph type="ctrTitle"/>
          </p:nvPr>
        </p:nvSpPr>
        <p:spPr>
          <a:xfrm>
            <a:off x="2228849" y="228600"/>
            <a:ext cx="10172701" cy="914399"/>
          </a:xfrm>
        </p:spPr>
        <p:txBody>
          <a:bodyPr/>
          <a:lstStyle/>
          <a:p>
            <a:r>
              <a:rPr lang="en-US" dirty="0"/>
              <a:t>Antithrombotic Therapy for Prosthetic Valves</a:t>
            </a:r>
          </a:p>
        </p:txBody>
      </p:sp>
      <p:sp>
        <p:nvSpPr>
          <p:cNvPr id="3" name="Slide Number Placeholder 2">
            <a:extLst>
              <a:ext uri="{FF2B5EF4-FFF2-40B4-BE49-F238E27FC236}">
                <a16:creationId xmlns:a16="http://schemas.microsoft.com/office/drawing/2014/main" id="{BCC1B931-97EC-41A0-A44A-5302080BF190}"/>
              </a:ext>
            </a:extLst>
          </p:cNvPr>
          <p:cNvSpPr>
            <a:spLocks noGrp="1"/>
          </p:cNvSpPr>
          <p:nvPr>
            <p:ph type="sldNum" sz="quarter" idx="4"/>
          </p:nvPr>
        </p:nvSpPr>
        <p:spPr/>
        <p:txBody>
          <a:bodyPr/>
          <a:lstStyle/>
          <a:p>
            <a:fld id="{01CD3B2E-BC1C-6C4D-9D91-A67B950EE325}" type="slidenum">
              <a:rPr lang="en-US" smtClean="0"/>
              <a:pPr/>
              <a:t>144</a:t>
            </a:fld>
            <a:endParaRPr lang="en-US" dirty="0"/>
          </a:p>
        </p:txBody>
      </p:sp>
      <p:graphicFrame>
        <p:nvGraphicFramePr>
          <p:cNvPr id="4" name="Table 3">
            <a:extLst>
              <a:ext uri="{FF2B5EF4-FFF2-40B4-BE49-F238E27FC236}">
                <a16:creationId xmlns:a16="http://schemas.microsoft.com/office/drawing/2014/main" id="{237E1E1F-4D47-4FE2-9FDE-9F1778C6236D}"/>
              </a:ext>
            </a:extLst>
          </p:cNvPr>
          <p:cNvGraphicFramePr>
            <a:graphicFrameLocks noGrp="1"/>
          </p:cNvGraphicFramePr>
          <p:nvPr>
            <p:extLst>
              <p:ext uri="{D42A27DB-BD31-4B8C-83A1-F6EECF244321}">
                <p14:modId xmlns:p14="http://schemas.microsoft.com/office/powerpoint/2010/main" val="3926771338"/>
              </p:ext>
            </p:extLst>
          </p:nvPr>
        </p:nvGraphicFramePr>
        <p:xfrm>
          <a:off x="457200" y="1676400"/>
          <a:ext cx="14012863" cy="5791200"/>
        </p:xfrm>
        <a:graphic>
          <a:graphicData uri="http://schemas.openxmlformats.org/drawingml/2006/table">
            <a:tbl>
              <a:tblPr firstRow="1" firstCol="1" bandRow="1"/>
              <a:tblGrid>
                <a:gridCol w="1401287">
                  <a:extLst>
                    <a:ext uri="{9D8B030D-6E8A-4147-A177-3AD203B41FA5}">
                      <a16:colId xmlns:a16="http://schemas.microsoft.com/office/drawing/2014/main" val="4119594326"/>
                    </a:ext>
                  </a:extLst>
                </a:gridCol>
                <a:gridCol w="1387274">
                  <a:extLst>
                    <a:ext uri="{9D8B030D-6E8A-4147-A177-3AD203B41FA5}">
                      <a16:colId xmlns:a16="http://schemas.microsoft.com/office/drawing/2014/main" val="4050087350"/>
                    </a:ext>
                  </a:extLst>
                </a:gridCol>
                <a:gridCol w="11224302">
                  <a:extLst>
                    <a:ext uri="{9D8B030D-6E8A-4147-A177-3AD203B41FA5}">
                      <a16:colId xmlns:a16="http://schemas.microsoft.com/office/drawing/2014/main" val="649095605"/>
                    </a:ext>
                  </a:extLst>
                </a:gridCol>
              </a:tblGrid>
              <a:tr h="667335">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COR</a:t>
                      </a:r>
                      <a:endParaRPr lang="en-US" sz="2400" dirty="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LOE</a:t>
                      </a:r>
                      <a:endParaRPr lang="en-US" sz="2400" dirty="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Recommendations</a:t>
                      </a:r>
                      <a:endParaRPr lang="en-US" sz="2400" dirty="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6020112"/>
                  </a:ext>
                </a:extLst>
              </a:tr>
              <a:tr h="1707955">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2b</a:t>
                      </a:r>
                      <a:endParaRPr lang="en-US" sz="240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B-R</a:t>
                      </a:r>
                      <a:endParaRPr lang="en-US" sz="240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9.   For patients with a mechanical On-X AVR and no thromboembolic risk factors, use of a VKA targeted to a lower INR (1.5–2.0) may be reasonable starting ≥3 months after surgery, with continuation of aspirin 75 to 100 mg daily. </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1635735"/>
                  </a:ext>
                </a:extLst>
              </a:tr>
              <a:tr h="1707955">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rPr>
                        <a:t>2b</a:t>
                      </a:r>
                      <a:endParaRPr lang="en-US" sz="2400" dirty="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10. For patients with a bioprosthetic TAVI  who are at low risk of bleeding, dual-antiplatelet therapy with aspirin 75 to 100 mg and clopidogrel 75 mg may be reasonable for 3 to 6 months after valve implantation. </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8346172"/>
                  </a:ext>
                </a:extLst>
              </a:tr>
              <a:tr h="1707955">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rPr>
                        <a:t>2b</a:t>
                      </a:r>
                      <a:endParaRPr lang="en-US" sz="2400" dirty="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rPr>
                        <a:t>B-NR</a:t>
                      </a:r>
                      <a:endParaRPr lang="en-US" sz="2400" dirty="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631825" marR="0" lvl="0" indent="-631825"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11. For patients with a bioprosthetic TAVI who are at low risk of bleeding, anticoagulation with a VKA to achieve an INR of 2.5 may be reasonable for at least 3 months after valve implantation. </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0335900"/>
                  </a:ext>
                </a:extLst>
              </a:tr>
            </a:tbl>
          </a:graphicData>
        </a:graphic>
      </p:graphicFrame>
    </p:spTree>
    <p:extLst>
      <p:ext uri="{BB962C8B-B14F-4D97-AF65-F5344CB8AC3E}">
        <p14:creationId xmlns:p14="http://schemas.microsoft.com/office/powerpoint/2010/main" val="391283283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DC5F2-1EAC-4C98-9B79-606E4F188DAA}"/>
              </a:ext>
            </a:extLst>
          </p:cNvPr>
          <p:cNvSpPr>
            <a:spLocks noGrp="1"/>
          </p:cNvSpPr>
          <p:nvPr>
            <p:ph type="ctrTitle"/>
          </p:nvPr>
        </p:nvSpPr>
        <p:spPr/>
        <p:txBody>
          <a:bodyPr/>
          <a:lstStyle/>
          <a:p>
            <a:r>
              <a:rPr kumimoji="0" lang="en-US" sz="3600" b="1" i="0" u="none" strike="noStrike" kern="1200" cap="none" spc="0" normalizeH="0" baseline="0" noProof="0" dirty="0">
                <a:ln>
                  <a:noFill/>
                </a:ln>
                <a:solidFill>
                  <a:prstClr val="black"/>
                </a:solidFill>
                <a:effectLst/>
                <a:uLnTx/>
                <a:uFillTx/>
                <a:latin typeface="Lub Dub Medium" panose="020B0603030403020204" pitchFamily="34" charset="0"/>
                <a:ea typeface="+mj-ea"/>
                <a:cs typeface="+mj-cs"/>
              </a:rPr>
              <a:t>Antithrombotic Therapy for Prosthetic Valves</a:t>
            </a:r>
            <a:endParaRPr lang="en-US" dirty="0"/>
          </a:p>
        </p:txBody>
      </p:sp>
      <p:sp>
        <p:nvSpPr>
          <p:cNvPr id="3" name="Slide Number Placeholder 2">
            <a:extLst>
              <a:ext uri="{FF2B5EF4-FFF2-40B4-BE49-F238E27FC236}">
                <a16:creationId xmlns:a16="http://schemas.microsoft.com/office/drawing/2014/main" id="{01B8249B-FF2A-4089-9A44-FF473463CA8A}"/>
              </a:ext>
            </a:extLst>
          </p:cNvPr>
          <p:cNvSpPr>
            <a:spLocks noGrp="1"/>
          </p:cNvSpPr>
          <p:nvPr>
            <p:ph type="sldNum" sz="quarter" idx="4"/>
          </p:nvPr>
        </p:nvSpPr>
        <p:spPr/>
        <p:txBody>
          <a:bodyPr/>
          <a:lstStyle/>
          <a:p>
            <a:fld id="{01CD3B2E-BC1C-6C4D-9D91-A67B950EE325}" type="slidenum">
              <a:rPr lang="en-US" smtClean="0"/>
              <a:pPr/>
              <a:t>145</a:t>
            </a:fld>
            <a:endParaRPr lang="en-US" dirty="0"/>
          </a:p>
        </p:txBody>
      </p:sp>
      <p:graphicFrame>
        <p:nvGraphicFramePr>
          <p:cNvPr id="4" name="Table 3">
            <a:extLst>
              <a:ext uri="{FF2B5EF4-FFF2-40B4-BE49-F238E27FC236}">
                <a16:creationId xmlns:a16="http://schemas.microsoft.com/office/drawing/2014/main" id="{EED39A64-C438-47B9-BEF0-64273AE3DF76}"/>
              </a:ext>
            </a:extLst>
          </p:cNvPr>
          <p:cNvGraphicFramePr>
            <a:graphicFrameLocks noGrp="1"/>
          </p:cNvGraphicFramePr>
          <p:nvPr>
            <p:extLst>
              <p:ext uri="{D42A27DB-BD31-4B8C-83A1-F6EECF244321}">
                <p14:modId xmlns:p14="http://schemas.microsoft.com/office/powerpoint/2010/main" val="3022635154"/>
              </p:ext>
            </p:extLst>
          </p:nvPr>
        </p:nvGraphicFramePr>
        <p:xfrm>
          <a:off x="381000" y="1447800"/>
          <a:ext cx="13944600" cy="6009346"/>
        </p:xfrm>
        <a:graphic>
          <a:graphicData uri="http://schemas.openxmlformats.org/drawingml/2006/table">
            <a:tbl>
              <a:tblPr firstRow="1" firstCol="1" bandRow="1"/>
              <a:tblGrid>
                <a:gridCol w="1394460">
                  <a:extLst>
                    <a:ext uri="{9D8B030D-6E8A-4147-A177-3AD203B41FA5}">
                      <a16:colId xmlns:a16="http://schemas.microsoft.com/office/drawing/2014/main" val="4119594326"/>
                    </a:ext>
                  </a:extLst>
                </a:gridCol>
                <a:gridCol w="1380516">
                  <a:extLst>
                    <a:ext uri="{9D8B030D-6E8A-4147-A177-3AD203B41FA5}">
                      <a16:colId xmlns:a16="http://schemas.microsoft.com/office/drawing/2014/main" val="4050087350"/>
                    </a:ext>
                  </a:extLst>
                </a:gridCol>
                <a:gridCol w="11169624">
                  <a:extLst>
                    <a:ext uri="{9D8B030D-6E8A-4147-A177-3AD203B41FA5}">
                      <a16:colId xmlns:a16="http://schemas.microsoft.com/office/drawing/2014/main" val="649095605"/>
                    </a:ext>
                  </a:extLst>
                </a:gridCol>
              </a:tblGrid>
              <a:tr h="685800">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COR</a:t>
                      </a:r>
                      <a:endParaRPr lang="en-US" sz="280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LOE</a:t>
                      </a:r>
                      <a:endParaRPr lang="en-US" sz="280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Recommendations</a:t>
                      </a:r>
                      <a:endParaRPr lang="en-US" sz="2800" dirty="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6020112"/>
                  </a:ext>
                </a:extLst>
              </a:tr>
              <a:tr h="1854561">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3: Harm</a:t>
                      </a:r>
                      <a:endParaRPr lang="en-US" sz="2800" dirty="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3824"/>
                    </a:solidFill>
                  </a:tcPr>
                </a:tc>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B-R</a:t>
                      </a:r>
                      <a:endParaRPr lang="en-US" sz="2800" dirty="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463550" marR="0" lvl="0" indent="-463550" algn="just">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11. For patients with bioprosthetic TAVI, treatment with low-dose rivaroxaban (10 mg daily) plus aspirin (75–100 mg) is contraindicated in the absence of other indications for oral anticoagulants.  </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8760114"/>
                  </a:ext>
                </a:extLst>
              </a:tr>
              <a:tr h="1159031">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3: Harm</a:t>
                      </a:r>
                      <a:endParaRPr lang="en-US" sz="280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3824"/>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B-R</a:t>
                      </a:r>
                      <a:endParaRPr lang="en-US" sz="280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66738" marR="0" lvl="0" indent="-566738" algn="just">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13. For patients with a mechanical valve prosthesis, anticoagulation with the direct thrombin inhibitor, dabigatran, is contraindicated. </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168454"/>
                  </a:ext>
                </a:extLst>
              </a:tr>
              <a:tr h="1854561">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3: Harm</a:t>
                      </a:r>
                      <a:endParaRPr lang="en-US" sz="280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3824"/>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C-EO</a:t>
                      </a:r>
                      <a:endParaRPr lang="en-US" sz="280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566738" marR="0" lvl="0" indent="-566738" algn="just">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14. For patients with a mechanical valve prosthesis, the use of anti-</a:t>
                      </a:r>
                      <a:r>
                        <a:rPr lang="en-US" sz="2800" b="1" dirty="0" err="1">
                          <a:solidFill>
                            <a:srgbClr val="000000"/>
                          </a:solidFill>
                          <a:effectLst/>
                          <a:latin typeface="Times New Roman" panose="02020603050405020304" pitchFamily="18" charset="0"/>
                          <a:ea typeface="Calibri" panose="020F0502020204030204" pitchFamily="34" charset="0"/>
                        </a:rPr>
                        <a:t>Xa</a:t>
                      </a:r>
                      <a:r>
                        <a:rPr lang="en-US" sz="2800" b="1" dirty="0">
                          <a:solidFill>
                            <a:srgbClr val="000000"/>
                          </a:solidFill>
                          <a:effectLst/>
                          <a:latin typeface="Times New Roman" panose="02020603050405020304" pitchFamily="18" charset="0"/>
                          <a:ea typeface="Calibri" panose="020F0502020204030204" pitchFamily="34" charset="0"/>
                        </a:rPr>
                        <a:t> direct oral anticoagulants has not been assessed and is not recommended. </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0747373"/>
                  </a:ext>
                </a:extLst>
              </a:tr>
            </a:tbl>
          </a:graphicData>
        </a:graphic>
      </p:graphicFrame>
    </p:spTree>
    <p:extLst>
      <p:ext uri="{BB962C8B-B14F-4D97-AF65-F5344CB8AC3E}">
        <p14:creationId xmlns:p14="http://schemas.microsoft.com/office/powerpoint/2010/main" val="420384914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AFA58E-85DB-40DE-AED5-D41AF269E2A7}"/>
              </a:ext>
            </a:extLst>
          </p:cNvPr>
          <p:cNvSpPr>
            <a:spLocks noGrp="1"/>
          </p:cNvSpPr>
          <p:nvPr>
            <p:ph type="sldNum" sz="quarter" idx="4"/>
          </p:nvPr>
        </p:nvSpPr>
        <p:spPr/>
        <p:txBody>
          <a:bodyPr/>
          <a:lstStyle/>
          <a:p>
            <a:fld id="{01CD3B2E-BC1C-6C4D-9D91-A67B950EE325}" type="slidenum">
              <a:rPr lang="en-US" smtClean="0"/>
              <a:pPr/>
              <a:t>146</a:t>
            </a:fld>
            <a:endParaRPr lang="en-US" dirty="0"/>
          </a:p>
        </p:txBody>
      </p:sp>
      <p:pic>
        <p:nvPicPr>
          <p:cNvPr id="3" name="Picture 2">
            <a:extLst>
              <a:ext uri="{FF2B5EF4-FFF2-40B4-BE49-F238E27FC236}">
                <a16:creationId xmlns:a16="http://schemas.microsoft.com/office/drawing/2014/main" id="{3D6806AC-FC33-4984-ACB0-B393F04F32D0}"/>
              </a:ext>
            </a:extLst>
          </p:cNvPr>
          <p:cNvPicPr/>
          <p:nvPr/>
        </p:nvPicPr>
        <p:blipFill rotWithShape="1">
          <a:blip r:embed="rId2">
            <a:extLst>
              <a:ext uri="{28A0092B-C50C-407E-A947-70E740481C1C}">
                <a14:useLocalDpi xmlns:a14="http://schemas.microsoft.com/office/drawing/2010/main" val="0"/>
              </a:ext>
            </a:extLst>
          </a:blip>
          <a:srcRect l="1214" t="4978" r="2002" b="14760"/>
          <a:stretch/>
        </p:blipFill>
        <p:spPr bwMode="auto">
          <a:xfrm>
            <a:off x="2514600" y="609599"/>
            <a:ext cx="10058400" cy="7458075"/>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759676F2-1F14-4A65-ACAC-8D90C48059BA}"/>
              </a:ext>
            </a:extLst>
          </p:cNvPr>
          <p:cNvSpPr txBox="1"/>
          <p:nvPr/>
        </p:nvSpPr>
        <p:spPr>
          <a:xfrm>
            <a:off x="160338" y="1335121"/>
            <a:ext cx="2514600" cy="3416320"/>
          </a:xfrm>
          <a:prstGeom prst="rect">
            <a:avLst/>
          </a:prstGeom>
          <a:noFill/>
        </p:spPr>
        <p:txBody>
          <a:bodyPr wrap="square">
            <a:spAutoFit/>
          </a:bodyPr>
          <a:lstStyle/>
          <a:p>
            <a:pPr marL="0" marR="0">
              <a:spcBef>
                <a:spcPts val="0"/>
              </a:spcBef>
              <a:spcAft>
                <a:spcPts val="0"/>
              </a:spcAft>
            </a:pPr>
            <a:r>
              <a:rPr lang="en-US" sz="2400" b="1" dirty="0">
                <a:solidFill>
                  <a:srgbClr val="000000"/>
                </a:solidFill>
                <a:effectLst/>
                <a:latin typeface="Lub Dub Medium" panose="020B0603030403020204" pitchFamily="34" charset="0"/>
                <a:ea typeface="Times New Roman" panose="02020603050405020304" pitchFamily="18" charset="0"/>
              </a:rPr>
              <a:t>Figure 12.</a:t>
            </a:r>
            <a:r>
              <a:rPr lang="en-US" sz="2400" b="1" dirty="0">
                <a:effectLst/>
                <a:latin typeface="Lub Dub Medium" panose="020B0603030403020204" pitchFamily="34" charset="0"/>
                <a:ea typeface="Times New Roman" panose="02020603050405020304" pitchFamily="18" charset="0"/>
              </a:rPr>
              <a:t> Antithrombotic therapy for prosthetic valves.</a:t>
            </a:r>
          </a:p>
          <a:p>
            <a:pPr marL="0" marR="0">
              <a:spcBef>
                <a:spcPts val="0"/>
              </a:spcBef>
              <a:spcAft>
                <a:spcPts val="0"/>
              </a:spcAft>
            </a:pPr>
            <a:endParaRPr lang="en-US" sz="2400" b="1" dirty="0">
              <a:latin typeface="Lub Dub Medium" panose="020B0603030403020204" pitchFamily="34" charset="0"/>
              <a:ea typeface="Times New Roman" panose="02020603050405020304" pitchFamily="18" charset="0"/>
            </a:endParaRPr>
          </a:p>
          <a:p>
            <a:pPr marL="0" marR="0">
              <a:spcBef>
                <a:spcPts val="0"/>
              </a:spcBef>
              <a:spcAft>
                <a:spcPts val="0"/>
              </a:spcAft>
            </a:pPr>
            <a:r>
              <a:rPr lang="en-US" sz="2400" b="1" dirty="0">
                <a:latin typeface="Lub Dub Medium" panose="020B0603030403020204" pitchFamily="34" charset="0"/>
                <a:ea typeface="Times New Roman" panose="02020603050405020304" pitchFamily="18" charset="0"/>
              </a:rPr>
              <a:t>Colors correspond to Table 2. </a:t>
            </a:r>
            <a:r>
              <a:rPr lang="en-US" sz="2400" b="1" dirty="0">
                <a:solidFill>
                  <a:srgbClr val="000000"/>
                </a:solidFill>
                <a:effectLst/>
                <a:latin typeface="Lub Dub Medium" panose="020B0603030403020204" pitchFamily="34" charset="0"/>
                <a:ea typeface="Times New Roman" panose="02020603050405020304" pitchFamily="18" charset="0"/>
              </a:rPr>
              <a:t> </a:t>
            </a:r>
            <a:endParaRPr lang="en-US" sz="2400" b="1" dirty="0">
              <a:effectLst/>
              <a:latin typeface="Lub Dub Medium" panose="020B0603030403020204" pitchFamily="34" charset="0"/>
              <a:ea typeface="Times New Roman" panose="02020603050405020304" pitchFamily="18" charset="0"/>
            </a:endParaRPr>
          </a:p>
        </p:txBody>
      </p:sp>
      <p:sp>
        <p:nvSpPr>
          <p:cNvPr id="4" name="TextBox 3">
            <a:extLst>
              <a:ext uri="{FF2B5EF4-FFF2-40B4-BE49-F238E27FC236}">
                <a16:creationId xmlns:a16="http://schemas.microsoft.com/office/drawing/2014/main" id="{8C80FE31-13D0-41E6-81C7-F25F6D67B6B8}"/>
              </a:ext>
            </a:extLst>
          </p:cNvPr>
          <p:cNvSpPr txBox="1"/>
          <p:nvPr/>
        </p:nvSpPr>
        <p:spPr>
          <a:xfrm>
            <a:off x="12350190" y="1676400"/>
            <a:ext cx="2281375" cy="923330"/>
          </a:xfrm>
          <a:prstGeom prst="rect">
            <a:avLst/>
          </a:prstGeom>
          <a:noFill/>
        </p:spPr>
        <p:txBody>
          <a:bodyPr wrap="square" rtlCol="0">
            <a:spAutoFit/>
          </a:bodyPr>
          <a:lstStyle/>
          <a:p>
            <a:pPr algn="ctr"/>
            <a:r>
              <a:rPr lang="en-US" dirty="0">
                <a:latin typeface="Lub Dub Medium" panose="020B0603030403020204" pitchFamily="34" charset="0"/>
              </a:rPr>
              <a:t>Footnote text located on the next slide</a:t>
            </a:r>
          </a:p>
        </p:txBody>
      </p:sp>
    </p:spTree>
    <p:extLst>
      <p:ext uri="{BB962C8B-B14F-4D97-AF65-F5344CB8AC3E}">
        <p14:creationId xmlns:p14="http://schemas.microsoft.com/office/powerpoint/2010/main" val="147208013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B7C3CE-E830-47C3-9E04-AA7F425902B7}"/>
              </a:ext>
            </a:extLst>
          </p:cNvPr>
          <p:cNvSpPr>
            <a:spLocks noGrp="1"/>
          </p:cNvSpPr>
          <p:nvPr>
            <p:ph type="sldNum" sz="quarter" idx="4"/>
          </p:nvPr>
        </p:nvSpPr>
        <p:spPr/>
        <p:txBody>
          <a:bodyPr/>
          <a:lstStyle/>
          <a:p>
            <a:fld id="{01CD3B2E-BC1C-6C4D-9D91-A67B950EE325}" type="slidenum">
              <a:rPr lang="en-US" smtClean="0"/>
              <a:pPr/>
              <a:t>147</a:t>
            </a:fld>
            <a:endParaRPr lang="en-US" dirty="0"/>
          </a:p>
        </p:txBody>
      </p:sp>
      <p:sp>
        <p:nvSpPr>
          <p:cNvPr id="4" name="TextBox 3">
            <a:extLst>
              <a:ext uri="{FF2B5EF4-FFF2-40B4-BE49-F238E27FC236}">
                <a16:creationId xmlns:a16="http://schemas.microsoft.com/office/drawing/2014/main" id="{CD6BD6E2-3442-4ABA-A790-4C9633C192C8}"/>
              </a:ext>
            </a:extLst>
          </p:cNvPr>
          <p:cNvSpPr txBox="1"/>
          <p:nvPr/>
        </p:nvSpPr>
        <p:spPr>
          <a:xfrm>
            <a:off x="304800" y="1600200"/>
            <a:ext cx="14165262" cy="6064674"/>
          </a:xfrm>
          <a:prstGeom prst="rect">
            <a:avLst/>
          </a:prstGeom>
          <a:noFill/>
        </p:spPr>
        <p:txBody>
          <a:bodyPr wrap="square">
            <a:spAutoFit/>
          </a:bodyPr>
          <a:lstStyle/>
          <a:p>
            <a:pPr marL="0" marR="0">
              <a:lnSpc>
                <a:spcPct val="150000"/>
              </a:lnSpc>
              <a:spcBef>
                <a:spcPts val="0"/>
              </a:spcBef>
              <a:spcAft>
                <a:spcPts val="0"/>
              </a:spcAft>
            </a:pPr>
            <a:r>
              <a:rPr lang="en-US" sz="4400" dirty="0">
                <a:solidFill>
                  <a:srgbClr val="000000"/>
                </a:solidFill>
                <a:effectLst/>
                <a:latin typeface="Times New Roman" panose="02020603050405020304" pitchFamily="18" charset="0"/>
                <a:ea typeface="Times New Roman" panose="02020603050405020304" pitchFamily="18" charset="0"/>
              </a:rPr>
              <a:t>*Thromboembolic risk factors include an older-generation valve, AF, previous thromboembolism, hypercoagulable state, and LV systolic dysfunction.</a:t>
            </a:r>
            <a:endParaRPr lang="en-US" sz="4400"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en-US" sz="4400" dirty="0">
                <a:solidFill>
                  <a:srgbClr val="000000"/>
                </a:solidFill>
                <a:effectLst/>
                <a:latin typeface="Times New Roman" panose="02020603050405020304" pitchFamily="18" charset="0"/>
                <a:ea typeface="Times New Roman" panose="02020603050405020304" pitchFamily="18" charset="0"/>
              </a:rPr>
              <a:t>†For a mechanical On-X AVR and no thromboembolic risk factors, a goal INR of 1.5 to 2.0 plus aspirin 75 to 100 mg daily may be reasonable starting ≥3 months after surgery.</a:t>
            </a:r>
            <a:endParaRPr lang="en-US" sz="44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FEABB44D-18D0-4CA9-BD5A-B5FEEE1C9A14}"/>
              </a:ext>
            </a:extLst>
          </p:cNvPr>
          <p:cNvSpPr txBox="1"/>
          <p:nvPr/>
        </p:nvSpPr>
        <p:spPr>
          <a:xfrm>
            <a:off x="2019300" y="457200"/>
            <a:ext cx="10591800" cy="553998"/>
          </a:xfrm>
          <a:prstGeom prst="rect">
            <a:avLst/>
          </a:prstGeom>
          <a:noFill/>
        </p:spPr>
        <p:txBody>
          <a:bodyPr wrap="square">
            <a:spAutoFit/>
          </a:bodyPr>
          <a:lstStyle/>
          <a:p>
            <a:pPr marL="0" marR="0" algn="ctr">
              <a:spcBef>
                <a:spcPts val="0"/>
              </a:spcBef>
              <a:spcAft>
                <a:spcPts val="0"/>
              </a:spcAft>
            </a:pPr>
            <a:r>
              <a:rPr lang="en-US" sz="3000" b="1" dirty="0">
                <a:solidFill>
                  <a:srgbClr val="000000"/>
                </a:solidFill>
                <a:effectLst/>
                <a:latin typeface="Lub Dub Medium" panose="020B0603030403020204" pitchFamily="34" charset="0"/>
                <a:ea typeface="Times New Roman" panose="02020603050405020304" pitchFamily="18" charset="0"/>
              </a:rPr>
              <a:t>Figure 12.</a:t>
            </a:r>
            <a:r>
              <a:rPr lang="en-US" sz="3000" b="1" dirty="0">
                <a:effectLst/>
                <a:latin typeface="Lub Dub Medium" panose="020B0603030403020204" pitchFamily="34" charset="0"/>
                <a:ea typeface="Times New Roman" panose="02020603050405020304" pitchFamily="18" charset="0"/>
              </a:rPr>
              <a:t> Antithrombotic therapy for prosthetic valves.</a:t>
            </a:r>
          </a:p>
        </p:txBody>
      </p:sp>
    </p:spTree>
    <p:extLst>
      <p:ext uri="{BB962C8B-B14F-4D97-AF65-F5344CB8AC3E}">
        <p14:creationId xmlns:p14="http://schemas.microsoft.com/office/powerpoint/2010/main" val="102168897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DC5F2-1EAC-4C98-9B79-606E4F188DAA}"/>
              </a:ext>
            </a:extLst>
          </p:cNvPr>
          <p:cNvSpPr>
            <a:spLocks noGrp="1"/>
          </p:cNvSpPr>
          <p:nvPr>
            <p:ph type="ctrTitle"/>
          </p:nvPr>
        </p:nvSpPr>
        <p:spPr/>
        <p:txBody>
          <a:bodyPr/>
          <a:lstStyle/>
          <a:p>
            <a:r>
              <a:rPr lang="en-US" sz="2600" b="1" dirty="0">
                <a:effectLst/>
                <a:ea typeface="Times New Roman" panose="02020603050405020304" pitchFamily="18" charset="0"/>
                <a:cs typeface="Times New Roman" panose="02020603050405020304" pitchFamily="18" charset="0"/>
              </a:rPr>
              <a:t>Bridging Therapy During Interruption of Oral Anticoagulation in Patients With Prosthetic Heart Valves</a:t>
            </a:r>
            <a:endParaRPr lang="en-US" sz="2600" dirty="0"/>
          </a:p>
        </p:txBody>
      </p:sp>
      <p:sp>
        <p:nvSpPr>
          <p:cNvPr id="3" name="Slide Number Placeholder 2">
            <a:extLst>
              <a:ext uri="{FF2B5EF4-FFF2-40B4-BE49-F238E27FC236}">
                <a16:creationId xmlns:a16="http://schemas.microsoft.com/office/drawing/2014/main" id="{01B8249B-FF2A-4089-9A44-FF473463CA8A}"/>
              </a:ext>
            </a:extLst>
          </p:cNvPr>
          <p:cNvSpPr>
            <a:spLocks noGrp="1"/>
          </p:cNvSpPr>
          <p:nvPr>
            <p:ph type="sldNum" sz="quarter" idx="4"/>
          </p:nvPr>
        </p:nvSpPr>
        <p:spPr/>
        <p:txBody>
          <a:bodyPr/>
          <a:lstStyle/>
          <a:p>
            <a:fld id="{01CD3B2E-BC1C-6C4D-9D91-A67B950EE325}" type="slidenum">
              <a:rPr lang="en-US" smtClean="0"/>
              <a:pPr/>
              <a:t>148</a:t>
            </a:fld>
            <a:endParaRPr lang="en-US" dirty="0"/>
          </a:p>
        </p:txBody>
      </p:sp>
      <p:graphicFrame>
        <p:nvGraphicFramePr>
          <p:cNvPr id="4" name="Table 3">
            <a:extLst>
              <a:ext uri="{FF2B5EF4-FFF2-40B4-BE49-F238E27FC236}">
                <a16:creationId xmlns:a16="http://schemas.microsoft.com/office/drawing/2014/main" id="{8EEB538C-0BC2-4D15-8630-F590CB3A1E3C}"/>
              </a:ext>
            </a:extLst>
          </p:cNvPr>
          <p:cNvGraphicFramePr>
            <a:graphicFrameLocks noGrp="1"/>
          </p:cNvGraphicFramePr>
          <p:nvPr>
            <p:extLst>
              <p:ext uri="{D42A27DB-BD31-4B8C-83A1-F6EECF244321}">
                <p14:modId xmlns:p14="http://schemas.microsoft.com/office/powerpoint/2010/main" val="1410757211"/>
              </p:ext>
            </p:extLst>
          </p:nvPr>
        </p:nvGraphicFramePr>
        <p:xfrm>
          <a:off x="304800" y="1295400"/>
          <a:ext cx="14165262" cy="6141450"/>
        </p:xfrm>
        <a:graphic>
          <a:graphicData uri="http://schemas.openxmlformats.org/drawingml/2006/table">
            <a:tbl>
              <a:tblPr firstRow="1" firstCol="1" bandRow="1"/>
              <a:tblGrid>
                <a:gridCol w="1416527">
                  <a:extLst>
                    <a:ext uri="{9D8B030D-6E8A-4147-A177-3AD203B41FA5}">
                      <a16:colId xmlns:a16="http://schemas.microsoft.com/office/drawing/2014/main" val="4012051858"/>
                    </a:ext>
                  </a:extLst>
                </a:gridCol>
                <a:gridCol w="1402361">
                  <a:extLst>
                    <a:ext uri="{9D8B030D-6E8A-4147-A177-3AD203B41FA5}">
                      <a16:colId xmlns:a16="http://schemas.microsoft.com/office/drawing/2014/main" val="813628984"/>
                    </a:ext>
                  </a:extLst>
                </a:gridCol>
                <a:gridCol w="11346374">
                  <a:extLst>
                    <a:ext uri="{9D8B030D-6E8A-4147-A177-3AD203B41FA5}">
                      <a16:colId xmlns:a16="http://schemas.microsoft.com/office/drawing/2014/main" val="3348343609"/>
                    </a:ext>
                  </a:extLst>
                </a:gridCol>
              </a:tblGrid>
              <a:tr h="762000">
                <a:tc>
                  <a:txBody>
                    <a:bodyPr/>
                    <a:lstStyle/>
                    <a:p>
                      <a:pPr marL="0" marR="0" indent="0" algn="ctr">
                        <a:lnSpc>
                          <a:spcPct val="200000"/>
                        </a:lnSpc>
                        <a:spcBef>
                          <a:spcPts val="0"/>
                        </a:spcBef>
                        <a:spcAft>
                          <a:spcPts val="0"/>
                        </a:spcAft>
                      </a:pPr>
                      <a:r>
                        <a:rPr lang="en-US" sz="2200" b="1" kern="0" baseline="0" dirty="0">
                          <a:effectLst/>
                          <a:latin typeface="Times New Roman" panose="02020603050405020304" pitchFamily="18" charset="0"/>
                          <a:ea typeface="Times New Roman" panose="02020603050405020304" pitchFamily="18" charset="0"/>
                        </a:rPr>
                        <a:t>COR</a:t>
                      </a:r>
                      <a:endParaRPr lang="en-US" sz="2200" kern="0" baseline="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200000"/>
                        </a:lnSpc>
                        <a:spcBef>
                          <a:spcPts val="0"/>
                        </a:spcBef>
                        <a:spcAft>
                          <a:spcPts val="0"/>
                        </a:spcAft>
                      </a:pPr>
                      <a:r>
                        <a:rPr lang="en-US" sz="2200" b="1" kern="0" baseline="0" dirty="0">
                          <a:effectLst/>
                          <a:latin typeface="Times New Roman" panose="02020603050405020304" pitchFamily="18" charset="0"/>
                          <a:ea typeface="Times New Roman" panose="02020603050405020304" pitchFamily="18" charset="0"/>
                        </a:rPr>
                        <a:t>LOE</a:t>
                      </a:r>
                      <a:endParaRPr lang="en-US" sz="2200" kern="0" baseline="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200000"/>
                        </a:lnSpc>
                        <a:spcBef>
                          <a:spcPts val="0"/>
                        </a:spcBef>
                        <a:spcAft>
                          <a:spcPts val="0"/>
                        </a:spcAft>
                      </a:pPr>
                      <a:r>
                        <a:rPr lang="en-US" sz="2200" b="1" kern="0" baseline="0" dirty="0">
                          <a:effectLst/>
                          <a:latin typeface="Times New Roman" panose="02020603050405020304" pitchFamily="18" charset="0"/>
                          <a:ea typeface="Times New Roman" panose="02020603050405020304" pitchFamily="18" charset="0"/>
                        </a:rPr>
                        <a:t>Recommendations</a:t>
                      </a:r>
                      <a:endParaRPr lang="en-US" sz="2200" kern="0" baseline="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6391331"/>
                  </a:ext>
                </a:extLst>
              </a:tr>
              <a:tr h="1713984">
                <a:tc>
                  <a:txBody>
                    <a:bodyPr/>
                    <a:lstStyle/>
                    <a:p>
                      <a:pPr marL="0" marR="0" indent="0" algn="ctr">
                        <a:lnSpc>
                          <a:spcPct val="200000"/>
                        </a:lnSpc>
                        <a:spcBef>
                          <a:spcPts val="0"/>
                        </a:spcBef>
                        <a:spcAft>
                          <a:spcPts val="0"/>
                        </a:spcAft>
                      </a:pPr>
                      <a:r>
                        <a:rPr lang="en-US" sz="2200" b="1" kern="0" baseline="0">
                          <a:solidFill>
                            <a:srgbClr val="000000"/>
                          </a:solidFill>
                          <a:effectLst/>
                          <a:latin typeface="Times New Roman" panose="02020603050405020304" pitchFamily="18" charset="0"/>
                          <a:ea typeface="Times New Roman" panose="02020603050405020304" pitchFamily="18" charset="0"/>
                        </a:rPr>
                        <a:t>1</a:t>
                      </a:r>
                      <a:endParaRPr lang="en-US" sz="2200" kern="0" baseline="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indent="0" algn="ctr">
                        <a:lnSpc>
                          <a:spcPct val="200000"/>
                        </a:lnSpc>
                        <a:spcBef>
                          <a:spcPts val="0"/>
                        </a:spcBef>
                        <a:spcAft>
                          <a:spcPts val="0"/>
                        </a:spcAft>
                      </a:pPr>
                      <a:r>
                        <a:rPr lang="en-US" sz="2200" b="1" kern="0" baseline="0" dirty="0">
                          <a:solidFill>
                            <a:srgbClr val="000000"/>
                          </a:solidFill>
                          <a:effectLst/>
                          <a:latin typeface="Times New Roman" panose="02020603050405020304" pitchFamily="18" charset="0"/>
                          <a:ea typeface="Times New Roman" panose="02020603050405020304" pitchFamily="18" charset="0"/>
                        </a:rPr>
                        <a:t>C-EO</a:t>
                      </a:r>
                      <a:endParaRPr lang="en-US" sz="2200" kern="0" baseline="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296863" algn="l">
                        <a:lnSpc>
                          <a:spcPct val="150000"/>
                        </a:lnSpc>
                        <a:spcBef>
                          <a:spcPts val="0"/>
                        </a:spcBef>
                        <a:spcAft>
                          <a:spcPts val="0"/>
                        </a:spcAft>
                        <a:buFont typeface="+mj-lt"/>
                        <a:buNone/>
                      </a:pPr>
                      <a:r>
                        <a:rPr lang="en-US" sz="2200" b="1" kern="0" baseline="0" dirty="0">
                          <a:solidFill>
                            <a:srgbClr val="000000"/>
                          </a:solidFill>
                          <a:effectLst/>
                          <a:latin typeface="Times New Roman" panose="02020603050405020304" pitchFamily="18" charset="0"/>
                          <a:ea typeface="Calibri" panose="020F0502020204030204" pitchFamily="34" charset="0"/>
                        </a:rPr>
                        <a:t>1. For patients with mechanical heart valves who are undergoing minor procedures (e.g., dental extractions or cataract removal) where bleeding is easily controlled, continuation of VKA anticoagulation with a therapeutic INR is recommended.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3354969"/>
                  </a:ext>
                </a:extLst>
              </a:tr>
              <a:tr h="1713984">
                <a:tc>
                  <a:txBody>
                    <a:bodyPr/>
                    <a:lstStyle/>
                    <a:p>
                      <a:pPr marL="0" marR="0" indent="0" algn="ctr">
                        <a:lnSpc>
                          <a:spcPct val="200000"/>
                        </a:lnSpc>
                        <a:spcBef>
                          <a:spcPts val="0"/>
                        </a:spcBef>
                        <a:spcAft>
                          <a:spcPts val="0"/>
                        </a:spcAft>
                      </a:pPr>
                      <a:r>
                        <a:rPr lang="en-US" sz="2200" b="1" kern="0" baseline="0">
                          <a:solidFill>
                            <a:srgbClr val="000000"/>
                          </a:solidFill>
                          <a:effectLst/>
                          <a:latin typeface="Times New Roman" panose="02020603050405020304" pitchFamily="18" charset="0"/>
                          <a:ea typeface="Times New Roman" panose="02020603050405020304" pitchFamily="18" charset="0"/>
                        </a:rPr>
                        <a:t>1</a:t>
                      </a:r>
                      <a:endParaRPr lang="en-US" sz="2200" kern="0" baseline="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indent="0" algn="ctr">
                        <a:lnSpc>
                          <a:spcPct val="200000"/>
                        </a:lnSpc>
                        <a:spcBef>
                          <a:spcPts val="0"/>
                        </a:spcBef>
                        <a:spcAft>
                          <a:spcPts val="0"/>
                        </a:spcAft>
                      </a:pPr>
                      <a:r>
                        <a:rPr lang="en-US" sz="2200" b="1" kern="0" baseline="0" dirty="0">
                          <a:solidFill>
                            <a:srgbClr val="000000"/>
                          </a:solidFill>
                          <a:effectLst/>
                          <a:latin typeface="Times New Roman" panose="02020603050405020304" pitchFamily="18" charset="0"/>
                          <a:ea typeface="Times New Roman" panose="02020603050405020304" pitchFamily="18" charset="0"/>
                        </a:rPr>
                        <a:t>C-LD</a:t>
                      </a:r>
                      <a:endParaRPr lang="en-US" sz="2200" kern="0" baseline="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296863" algn="l">
                        <a:lnSpc>
                          <a:spcPct val="150000"/>
                        </a:lnSpc>
                        <a:spcBef>
                          <a:spcPts val="0"/>
                        </a:spcBef>
                        <a:spcAft>
                          <a:spcPts val="0"/>
                        </a:spcAft>
                        <a:buFont typeface="+mj-lt"/>
                        <a:buNone/>
                      </a:pPr>
                      <a:r>
                        <a:rPr lang="en-US" sz="2200" b="1" kern="0" baseline="0" dirty="0">
                          <a:solidFill>
                            <a:srgbClr val="000000"/>
                          </a:solidFill>
                          <a:effectLst/>
                          <a:latin typeface="Times New Roman" panose="02020603050405020304" pitchFamily="18" charset="0"/>
                          <a:ea typeface="Calibri" panose="020F0502020204030204" pitchFamily="34" charset="0"/>
                        </a:rPr>
                        <a:t>2. For patients with a </a:t>
                      </a:r>
                      <a:r>
                        <a:rPr lang="en-US" sz="2200" b="1" kern="0" baseline="0" dirty="0" err="1">
                          <a:solidFill>
                            <a:srgbClr val="000000"/>
                          </a:solidFill>
                          <a:effectLst/>
                          <a:latin typeface="Times New Roman" panose="02020603050405020304" pitchFamily="18" charset="0"/>
                          <a:ea typeface="Calibri" panose="020F0502020204030204" pitchFamily="34" charset="0"/>
                        </a:rPr>
                        <a:t>bileaflet</a:t>
                      </a:r>
                      <a:r>
                        <a:rPr lang="en-US" sz="2200" b="1" kern="0" baseline="0" dirty="0">
                          <a:solidFill>
                            <a:srgbClr val="000000"/>
                          </a:solidFill>
                          <a:effectLst/>
                          <a:latin typeface="Times New Roman" panose="02020603050405020304" pitchFamily="18" charset="0"/>
                          <a:ea typeface="Calibri" panose="020F0502020204030204" pitchFamily="34" charset="0"/>
                        </a:rPr>
                        <a:t> mechanical AVR and no other risk factors for thromboembolism who are undergoing invasive procedures, temporary interruption of VKA anticoagulation, without bridging agents while the INR is subtherapeutic, is recommended.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8768830"/>
                  </a:ext>
                </a:extLst>
              </a:tr>
              <a:tr h="1713984">
                <a:tc>
                  <a:txBody>
                    <a:bodyPr/>
                    <a:lstStyle/>
                    <a:p>
                      <a:pPr marL="0" marR="0" indent="0" algn="ctr">
                        <a:lnSpc>
                          <a:spcPct val="200000"/>
                        </a:lnSpc>
                        <a:spcBef>
                          <a:spcPts val="0"/>
                        </a:spcBef>
                        <a:spcAft>
                          <a:spcPts val="0"/>
                        </a:spcAft>
                      </a:pPr>
                      <a:r>
                        <a:rPr lang="en-US" sz="2200" b="1" kern="0" baseline="0">
                          <a:solidFill>
                            <a:srgbClr val="000000"/>
                          </a:solidFill>
                          <a:effectLst/>
                          <a:latin typeface="Times New Roman" panose="02020603050405020304" pitchFamily="18" charset="0"/>
                          <a:ea typeface="Times New Roman" panose="02020603050405020304" pitchFamily="18" charset="0"/>
                        </a:rPr>
                        <a:t>2a</a:t>
                      </a:r>
                      <a:endParaRPr lang="en-US" sz="2200" kern="0" baseline="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indent="0" algn="ctr">
                        <a:lnSpc>
                          <a:spcPct val="200000"/>
                        </a:lnSpc>
                        <a:spcBef>
                          <a:spcPts val="0"/>
                        </a:spcBef>
                        <a:spcAft>
                          <a:spcPts val="0"/>
                        </a:spcAft>
                      </a:pPr>
                      <a:r>
                        <a:rPr lang="en-US" sz="2200" b="1" kern="0" baseline="0" dirty="0">
                          <a:solidFill>
                            <a:srgbClr val="000000"/>
                          </a:solidFill>
                          <a:effectLst/>
                          <a:latin typeface="Times New Roman" panose="02020603050405020304" pitchFamily="18" charset="0"/>
                          <a:ea typeface="Times New Roman" panose="02020603050405020304" pitchFamily="18" charset="0"/>
                        </a:rPr>
                        <a:t>C-LD</a:t>
                      </a:r>
                      <a:endParaRPr lang="en-US" sz="2200" kern="0" baseline="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296863" algn="l">
                        <a:lnSpc>
                          <a:spcPct val="150000"/>
                        </a:lnSpc>
                        <a:spcBef>
                          <a:spcPts val="0"/>
                        </a:spcBef>
                        <a:spcAft>
                          <a:spcPts val="0"/>
                        </a:spcAft>
                        <a:buFont typeface="+mj-lt"/>
                        <a:buNone/>
                      </a:pPr>
                      <a:r>
                        <a:rPr lang="en-US" sz="2200" b="1" kern="0" baseline="0" dirty="0">
                          <a:solidFill>
                            <a:srgbClr val="000000"/>
                          </a:solidFill>
                          <a:effectLst/>
                          <a:latin typeface="Times New Roman" panose="02020603050405020304" pitchFamily="18" charset="0"/>
                          <a:ea typeface="Calibri" panose="020F0502020204030204" pitchFamily="34" charset="0"/>
                        </a:rPr>
                        <a:t>3. For patients with a mechanical valve prosthesis receiving VKA therapy who require immediate/emergency noncardiac surgery or an invasive procedure, administration of 4-factor prothrombin complex concentrate (or its activated form) is reasonable.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7509031"/>
                  </a:ext>
                </a:extLst>
              </a:tr>
            </a:tbl>
          </a:graphicData>
        </a:graphic>
      </p:graphicFrame>
    </p:spTree>
    <p:extLst>
      <p:ext uri="{BB962C8B-B14F-4D97-AF65-F5344CB8AC3E}">
        <p14:creationId xmlns:p14="http://schemas.microsoft.com/office/powerpoint/2010/main" val="240534219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383D-559E-41D9-98D7-F8B058030160}"/>
              </a:ext>
            </a:extLst>
          </p:cNvPr>
          <p:cNvSpPr>
            <a:spLocks noGrp="1"/>
          </p:cNvSpPr>
          <p:nvPr>
            <p:ph type="ctrTitle"/>
          </p:nvPr>
        </p:nvSpPr>
        <p:spPr/>
        <p:txBody>
          <a:bodyPr/>
          <a:lstStyle/>
          <a:p>
            <a:r>
              <a:rPr lang="en-US" sz="2800" dirty="0"/>
              <a:t>Bridging Therapy During Interruption of Oral Anticoagulation in Patients With Prosthetic Heart Valves</a:t>
            </a:r>
          </a:p>
        </p:txBody>
      </p:sp>
      <p:sp>
        <p:nvSpPr>
          <p:cNvPr id="3" name="Slide Number Placeholder 2">
            <a:extLst>
              <a:ext uri="{FF2B5EF4-FFF2-40B4-BE49-F238E27FC236}">
                <a16:creationId xmlns:a16="http://schemas.microsoft.com/office/drawing/2014/main" id="{B51E9AA8-F6FE-4D35-A103-4CEBF9590387}"/>
              </a:ext>
            </a:extLst>
          </p:cNvPr>
          <p:cNvSpPr>
            <a:spLocks noGrp="1"/>
          </p:cNvSpPr>
          <p:nvPr>
            <p:ph type="sldNum" sz="quarter" idx="4"/>
          </p:nvPr>
        </p:nvSpPr>
        <p:spPr/>
        <p:txBody>
          <a:bodyPr/>
          <a:lstStyle/>
          <a:p>
            <a:fld id="{01CD3B2E-BC1C-6C4D-9D91-A67B950EE325}" type="slidenum">
              <a:rPr lang="en-US" smtClean="0"/>
              <a:pPr/>
              <a:t>149</a:t>
            </a:fld>
            <a:endParaRPr lang="en-US" dirty="0"/>
          </a:p>
        </p:txBody>
      </p:sp>
      <p:graphicFrame>
        <p:nvGraphicFramePr>
          <p:cNvPr id="4" name="Table 3">
            <a:extLst>
              <a:ext uri="{FF2B5EF4-FFF2-40B4-BE49-F238E27FC236}">
                <a16:creationId xmlns:a16="http://schemas.microsoft.com/office/drawing/2014/main" id="{3C3B7ED7-FBFA-4E7E-AB00-01B8057C53C6}"/>
              </a:ext>
            </a:extLst>
          </p:cNvPr>
          <p:cNvGraphicFramePr>
            <a:graphicFrameLocks noGrp="1"/>
          </p:cNvGraphicFramePr>
          <p:nvPr>
            <p:extLst>
              <p:ext uri="{D42A27DB-BD31-4B8C-83A1-F6EECF244321}">
                <p14:modId xmlns:p14="http://schemas.microsoft.com/office/powerpoint/2010/main" val="3810249519"/>
              </p:ext>
            </p:extLst>
          </p:nvPr>
        </p:nvGraphicFramePr>
        <p:xfrm>
          <a:off x="381000" y="1447801"/>
          <a:ext cx="14020800" cy="5978120"/>
        </p:xfrm>
        <a:graphic>
          <a:graphicData uri="http://schemas.openxmlformats.org/drawingml/2006/table">
            <a:tbl>
              <a:tblPr firstRow="1" firstCol="1" bandRow="1"/>
              <a:tblGrid>
                <a:gridCol w="1402081">
                  <a:extLst>
                    <a:ext uri="{9D8B030D-6E8A-4147-A177-3AD203B41FA5}">
                      <a16:colId xmlns:a16="http://schemas.microsoft.com/office/drawing/2014/main" val="2028147781"/>
                    </a:ext>
                  </a:extLst>
                </a:gridCol>
                <a:gridCol w="1388059">
                  <a:extLst>
                    <a:ext uri="{9D8B030D-6E8A-4147-A177-3AD203B41FA5}">
                      <a16:colId xmlns:a16="http://schemas.microsoft.com/office/drawing/2014/main" val="1860859597"/>
                    </a:ext>
                  </a:extLst>
                </a:gridCol>
                <a:gridCol w="11230660">
                  <a:extLst>
                    <a:ext uri="{9D8B030D-6E8A-4147-A177-3AD203B41FA5}">
                      <a16:colId xmlns:a16="http://schemas.microsoft.com/office/drawing/2014/main" val="4279607580"/>
                    </a:ext>
                  </a:extLst>
                </a:gridCol>
              </a:tblGrid>
              <a:tr h="851278">
                <a:tc>
                  <a:txBody>
                    <a:bodyPr/>
                    <a:lstStyle/>
                    <a:p>
                      <a:pPr marL="0" marR="0" algn="ctr">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COR</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LOE</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Recommendations</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7427080"/>
                  </a:ext>
                </a:extLst>
              </a:tr>
              <a:tr h="2169520">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2a</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C-LD</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4. For patients with bioprosthetic heart valves or annuloplasty rings who are receiving anticoagulation for AF, it is reasonable to consider the need for bridging anticoagulant therapy around the time of invasive procedures on the basis of the CHA</a:t>
                      </a:r>
                      <a:r>
                        <a:rPr lang="en-US" sz="2200" b="1" baseline="-25000" dirty="0">
                          <a:solidFill>
                            <a:srgbClr val="000000"/>
                          </a:solidFill>
                          <a:effectLst/>
                          <a:latin typeface="Times New Roman" panose="02020603050405020304" pitchFamily="18" charset="0"/>
                          <a:ea typeface="Calibri" panose="020F0502020204030204" pitchFamily="34" charset="0"/>
                        </a:rPr>
                        <a:t>2</a:t>
                      </a:r>
                      <a:r>
                        <a:rPr lang="en-US" sz="2200" b="1" dirty="0">
                          <a:solidFill>
                            <a:srgbClr val="000000"/>
                          </a:solidFill>
                          <a:effectLst/>
                          <a:latin typeface="Times New Roman" panose="02020603050405020304" pitchFamily="18" charset="0"/>
                          <a:ea typeface="Calibri" panose="020F0502020204030204" pitchFamily="34" charset="0"/>
                        </a:rPr>
                        <a:t>DS</a:t>
                      </a:r>
                      <a:r>
                        <a:rPr lang="en-US" sz="2200" b="1" baseline="-25000" dirty="0">
                          <a:solidFill>
                            <a:srgbClr val="000000"/>
                          </a:solidFill>
                          <a:effectLst/>
                          <a:latin typeface="Times New Roman" panose="02020603050405020304" pitchFamily="18" charset="0"/>
                          <a:ea typeface="Calibri" panose="020F0502020204030204" pitchFamily="34" charset="0"/>
                        </a:rPr>
                        <a:t>2</a:t>
                      </a:r>
                      <a:r>
                        <a:rPr lang="en-US" sz="2200" b="1" dirty="0">
                          <a:solidFill>
                            <a:srgbClr val="000000"/>
                          </a:solidFill>
                          <a:effectLst/>
                          <a:latin typeface="Times New Roman" panose="02020603050405020304" pitchFamily="18" charset="0"/>
                          <a:ea typeface="Calibri" panose="020F0502020204030204" pitchFamily="34" charset="0"/>
                        </a:rPr>
                        <a:t>-VASc score weighed against the risk of bleeding.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1709648"/>
                  </a:ext>
                </a:extLst>
              </a:tr>
              <a:tr h="2922802">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2a</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C-LD</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just">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5. For patients who are undergoing invasive procedures and have 1) a mechanical AVR and any thromboembolic risk factor, 2) an older-generation mechanical AVR, or 3) a mechanical mitral valve replacement, bridging anticoagulation therapy during the preoperative time interval when the INR is subtherapeutic is reasonable on an individualized basis, with the risks of bleeding weighed against the benefits of thromboembolism prevention.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50599"/>
                  </a:ext>
                </a:extLst>
              </a:tr>
            </a:tbl>
          </a:graphicData>
        </a:graphic>
      </p:graphicFrame>
    </p:spTree>
    <p:extLst>
      <p:ext uri="{BB962C8B-B14F-4D97-AF65-F5344CB8AC3E}">
        <p14:creationId xmlns:p14="http://schemas.microsoft.com/office/powerpoint/2010/main" val="4035299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0C6C47-E8BE-4B1E-AC6B-73485F5C4778}"/>
              </a:ext>
            </a:extLst>
          </p:cNvPr>
          <p:cNvSpPr>
            <a:spLocks noGrp="1"/>
          </p:cNvSpPr>
          <p:nvPr>
            <p:ph type="body" sz="quarter" idx="10"/>
          </p:nvPr>
        </p:nvSpPr>
        <p:spPr>
          <a:xfrm>
            <a:off x="229590" y="1462968"/>
            <a:ext cx="14240472" cy="6029325"/>
          </a:xfrm>
        </p:spPr>
        <p:txBody>
          <a:bodyPr/>
          <a:lstStyle/>
          <a:p>
            <a:pPr marL="914400" indent="-914400">
              <a:buNone/>
            </a:pPr>
            <a:r>
              <a:rPr lang="en-US" sz="4400" dirty="0"/>
              <a:t>10. Bioprosthetic valve dysfunction may occur because of either degeneration of the valve leaflets or valve thrombosis. Catheter-based treatment for prosthetic valve dysfunction is reasonable in selected patients for bioprosthetic leaflet degeneration or paravalvular leak in the absence of active infection. </a:t>
            </a:r>
          </a:p>
        </p:txBody>
      </p:sp>
      <p:sp>
        <p:nvSpPr>
          <p:cNvPr id="5" name="Slide Number Placeholder 4">
            <a:extLst>
              <a:ext uri="{FF2B5EF4-FFF2-40B4-BE49-F238E27FC236}">
                <a16:creationId xmlns:a16="http://schemas.microsoft.com/office/drawing/2014/main" id="{FD3234A8-7F7F-4055-BB02-364ACC52704E}"/>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15</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4" name="Subtitle 2">
            <a:extLst>
              <a:ext uri="{FF2B5EF4-FFF2-40B4-BE49-F238E27FC236}">
                <a16:creationId xmlns:a16="http://schemas.microsoft.com/office/drawing/2014/main" id="{87769F3E-72DC-4A2B-90AD-646B8022A9CC}"/>
              </a:ext>
            </a:extLst>
          </p:cNvPr>
          <p:cNvSpPr txBox="1">
            <a:spLocks/>
          </p:cNvSpPr>
          <p:nvPr/>
        </p:nvSpPr>
        <p:spPr>
          <a:xfrm>
            <a:off x="3276600" y="533400"/>
            <a:ext cx="8305800" cy="10301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600" b="0" i="0" kern="1200" spc="0">
                <a:solidFill>
                  <a:schemeClr val="tx1"/>
                </a:solidFill>
                <a:latin typeface="Lub Dub Medium" panose="020B06030304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black"/>
                </a:solidFill>
                <a:effectLst/>
                <a:uLnTx/>
                <a:uFillTx/>
                <a:latin typeface="Lub Dub Medium" panose="020B0603030403020204" pitchFamily="34" charset="77"/>
                <a:ea typeface="+mn-ea"/>
                <a:cs typeface="+mn-cs"/>
              </a:rPr>
              <a:t>Top 10 Take Home Messages </a:t>
            </a:r>
          </a:p>
        </p:txBody>
      </p:sp>
    </p:spTree>
    <p:extLst>
      <p:ext uri="{BB962C8B-B14F-4D97-AF65-F5344CB8AC3E}">
        <p14:creationId xmlns:p14="http://schemas.microsoft.com/office/powerpoint/2010/main" val="318458747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5EC8A-A808-4E5F-AC25-02B0F92F267C}"/>
              </a:ext>
            </a:extLst>
          </p:cNvPr>
          <p:cNvSpPr>
            <a:spLocks noGrp="1"/>
          </p:cNvSpPr>
          <p:nvPr>
            <p:ph type="ctrTitle"/>
          </p:nvPr>
        </p:nvSpPr>
        <p:spPr/>
        <p:txBody>
          <a:bodyPr/>
          <a:lstStyle/>
          <a:p>
            <a:r>
              <a:rPr lang="en-US" sz="3000" dirty="0"/>
              <a:t>Management of Excessive Anticoagulation and Serious Bleeding in Patients with Prosthetic Valves</a:t>
            </a:r>
          </a:p>
        </p:txBody>
      </p:sp>
      <p:sp>
        <p:nvSpPr>
          <p:cNvPr id="3" name="Slide Number Placeholder 2">
            <a:extLst>
              <a:ext uri="{FF2B5EF4-FFF2-40B4-BE49-F238E27FC236}">
                <a16:creationId xmlns:a16="http://schemas.microsoft.com/office/drawing/2014/main" id="{3E76E33B-C3F9-43AA-B8D9-7E0776E43BBB}"/>
              </a:ext>
            </a:extLst>
          </p:cNvPr>
          <p:cNvSpPr>
            <a:spLocks noGrp="1"/>
          </p:cNvSpPr>
          <p:nvPr>
            <p:ph type="sldNum" sz="quarter" idx="4"/>
          </p:nvPr>
        </p:nvSpPr>
        <p:spPr/>
        <p:txBody>
          <a:bodyPr/>
          <a:lstStyle/>
          <a:p>
            <a:fld id="{01CD3B2E-BC1C-6C4D-9D91-A67B950EE325}" type="slidenum">
              <a:rPr lang="en-US" smtClean="0"/>
              <a:pPr/>
              <a:t>150</a:t>
            </a:fld>
            <a:endParaRPr lang="en-US" dirty="0"/>
          </a:p>
        </p:txBody>
      </p:sp>
      <p:graphicFrame>
        <p:nvGraphicFramePr>
          <p:cNvPr id="4" name="Table 3">
            <a:extLst>
              <a:ext uri="{FF2B5EF4-FFF2-40B4-BE49-F238E27FC236}">
                <a16:creationId xmlns:a16="http://schemas.microsoft.com/office/drawing/2014/main" id="{B9001901-4DA9-4900-AF0C-0B762F26F989}"/>
              </a:ext>
            </a:extLst>
          </p:cNvPr>
          <p:cNvGraphicFramePr>
            <a:graphicFrameLocks noGrp="1"/>
          </p:cNvGraphicFramePr>
          <p:nvPr>
            <p:extLst>
              <p:ext uri="{D42A27DB-BD31-4B8C-83A1-F6EECF244321}">
                <p14:modId xmlns:p14="http://schemas.microsoft.com/office/powerpoint/2010/main" val="2647052852"/>
              </p:ext>
            </p:extLst>
          </p:nvPr>
        </p:nvGraphicFramePr>
        <p:xfrm>
          <a:off x="266700" y="1524000"/>
          <a:ext cx="14165261" cy="5943601"/>
        </p:xfrm>
        <a:graphic>
          <a:graphicData uri="http://schemas.openxmlformats.org/drawingml/2006/table">
            <a:tbl>
              <a:tblPr firstRow="1" firstCol="1" bandRow="1"/>
              <a:tblGrid>
                <a:gridCol w="1416527">
                  <a:extLst>
                    <a:ext uri="{9D8B030D-6E8A-4147-A177-3AD203B41FA5}">
                      <a16:colId xmlns:a16="http://schemas.microsoft.com/office/drawing/2014/main" val="2554582899"/>
                    </a:ext>
                  </a:extLst>
                </a:gridCol>
                <a:gridCol w="1402361">
                  <a:extLst>
                    <a:ext uri="{9D8B030D-6E8A-4147-A177-3AD203B41FA5}">
                      <a16:colId xmlns:a16="http://schemas.microsoft.com/office/drawing/2014/main" val="201413816"/>
                    </a:ext>
                  </a:extLst>
                </a:gridCol>
                <a:gridCol w="11346373">
                  <a:extLst>
                    <a:ext uri="{9D8B030D-6E8A-4147-A177-3AD203B41FA5}">
                      <a16:colId xmlns:a16="http://schemas.microsoft.com/office/drawing/2014/main" val="783737444"/>
                    </a:ext>
                  </a:extLst>
                </a:gridCol>
              </a:tblGrid>
              <a:tr h="696150">
                <a:tc>
                  <a:txBody>
                    <a:bodyPr/>
                    <a:lstStyle/>
                    <a:p>
                      <a:pPr marL="0" marR="0" algn="ctr">
                        <a:lnSpc>
                          <a:spcPct val="1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COR</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LOE</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Recommendations</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8045108"/>
                  </a:ext>
                </a:extLst>
              </a:tr>
              <a:tr h="1158157">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2a</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C-LD</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0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1. For patients with mechanical valves and uncontrollable bleeding who require immediate reversal of anticoagulation, administration of 4-factor prothrombin complex (or its activated form) is reasonable.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8982037"/>
                  </a:ext>
                </a:extLst>
              </a:tr>
              <a:tr h="1267033">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2a</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C-LD</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0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2. For patients with mechanical valves and uncontrollable bleeding who have received 4-factor prothrombin concentrate complex, adjunctive use of intravenous vitamin K is reasonable if resumption of VKA therapy is not anticipated for 7 days.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9195923"/>
                  </a:ext>
                </a:extLst>
              </a:tr>
              <a:tr h="1555228">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2a</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B-NR</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31775" marR="0" lvl="0" indent="-231775" algn="l">
                        <a:lnSpc>
                          <a:spcPct val="10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3. For patients with bioprosthetic valves or annuloplasty rings who are receiving a direct oral anticoagulant and who require immediate reversal of anticoagulation because of uncontrollable bleeding, treatment with </a:t>
                      </a:r>
                      <a:r>
                        <a:rPr lang="en-US" sz="2200" b="1" dirty="0" err="1">
                          <a:solidFill>
                            <a:srgbClr val="000000"/>
                          </a:solidFill>
                          <a:effectLst/>
                          <a:latin typeface="Times New Roman" panose="02020603050405020304" pitchFamily="18" charset="0"/>
                          <a:ea typeface="Calibri" panose="020F0502020204030204" pitchFamily="34" charset="0"/>
                        </a:rPr>
                        <a:t>idarucizumab</a:t>
                      </a:r>
                      <a:r>
                        <a:rPr lang="en-US" sz="2200" b="1" dirty="0">
                          <a:solidFill>
                            <a:srgbClr val="000000"/>
                          </a:solidFill>
                          <a:effectLst/>
                          <a:latin typeface="Times New Roman" panose="02020603050405020304" pitchFamily="18" charset="0"/>
                          <a:ea typeface="Calibri" panose="020F0502020204030204" pitchFamily="34" charset="0"/>
                        </a:rPr>
                        <a:t> (for dabigatran) or </a:t>
                      </a:r>
                      <a:r>
                        <a:rPr lang="en-US" sz="2200" b="1" dirty="0" err="1">
                          <a:solidFill>
                            <a:srgbClr val="000000"/>
                          </a:solidFill>
                          <a:effectLst/>
                          <a:latin typeface="Times New Roman" panose="02020603050405020304" pitchFamily="18" charset="0"/>
                          <a:ea typeface="Calibri" panose="020F0502020204030204" pitchFamily="34" charset="0"/>
                        </a:rPr>
                        <a:t>andexanet</a:t>
                      </a:r>
                      <a:r>
                        <a:rPr lang="en-US" sz="2200" b="1" dirty="0">
                          <a:solidFill>
                            <a:srgbClr val="000000"/>
                          </a:solidFill>
                          <a:effectLst/>
                          <a:latin typeface="Times New Roman" panose="02020603050405020304" pitchFamily="18" charset="0"/>
                          <a:ea typeface="Calibri" panose="020F0502020204030204" pitchFamily="34" charset="0"/>
                        </a:rPr>
                        <a:t> alfa (for anti-</a:t>
                      </a:r>
                      <a:r>
                        <a:rPr lang="en-US" sz="2200" b="1" dirty="0" err="1">
                          <a:solidFill>
                            <a:srgbClr val="000000"/>
                          </a:solidFill>
                          <a:effectLst/>
                          <a:latin typeface="Times New Roman" panose="02020603050405020304" pitchFamily="18" charset="0"/>
                          <a:ea typeface="Calibri" panose="020F0502020204030204" pitchFamily="34" charset="0"/>
                        </a:rPr>
                        <a:t>Xa</a:t>
                      </a:r>
                      <a:r>
                        <a:rPr lang="en-US" sz="2200" b="1" dirty="0">
                          <a:solidFill>
                            <a:srgbClr val="000000"/>
                          </a:solidFill>
                          <a:effectLst/>
                          <a:latin typeface="Times New Roman" panose="02020603050405020304" pitchFamily="18" charset="0"/>
                          <a:ea typeface="Calibri" panose="020F0502020204030204" pitchFamily="34" charset="0"/>
                        </a:rPr>
                        <a:t> agents) is reasonable.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3067789"/>
                  </a:ext>
                </a:extLst>
              </a:tr>
              <a:tr h="1267033">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2b</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10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C-LD</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0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4. For patients with a mechanical prosthetic valve and supratherapeutic INR (&gt;5.0) who are not actively bleeding, the benefit of individualized treatment with oral vitamin K, in addition to temporary withdrawal of the VKA, is uncertain.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044763"/>
                  </a:ext>
                </a:extLst>
              </a:tr>
            </a:tbl>
          </a:graphicData>
        </a:graphic>
      </p:graphicFrame>
    </p:spTree>
    <p:extLst>
      <p:ext uri="{BB962C8B-B14F-4D97-AF65-F5344CB8AC3E}">
        <p14:creationId xmlns:p14="http://schemas.microsoft.com/office/powerpoint/2010/main" val="260073998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3D9A6-1A4D-443C-9F69-6CB86376A6AB}"/>
              </a:ext>
            </a:extLst>
          </p:cNvPr>
          <p:cNvSpPr>
            <a:spLocks noGrp="1"/>
          </p:cNvSpPr>
          <p:nvPr>
            <p:ph type="ctrTitle"/>
          </p:nvPr>
        </p:nvSpPr>
        <p:spPr>
          <a:xfrm>
            <a:off x="2053431" y="152401"/>
            <a:ext cx="10591800" cy="1222310"/>
          </a:xfrm>
        </p:spPr>
        <p:txBody>
          <a:bodyPr/>
          <a:lstStyle/>
          <a:p>
            <a:r>
              <a:rPr lang="en-US" sz="3600" dirty="0"/>
              <a:t>Management of Patients with Thromboembolic Events and Prosthetic Valves</a:t>
            </a:r>
          </a:p>
        </p:txBody>
      </p:sp>
      <p:sp>
        <p:nvSpPr>
          <p:cNvPr id="3" name="Slide Number Placeholder 2">
            <a:extLst>
              <a:ext uri="{FF2B5EF4-FFF2-40B4-BE49-F238E27FC236}">
                <a16:creationId xmlns:a16="http://schemas.microsoft.com/office/drawing/2014/main" id="{0F6C2798-C65E-4CAC-BC23-5B653F98DEBE}"/>
              </a:ext>
            </a:extLst>
          </p:cNvPr>
          <p:cNvSpPr>
            <a:spLocks noGrp="1"/>
          </p:cNvSpPr>
          <p:nvPr>
            <p:ph type="sldNum" sz="quarter" idx="4"/>
          </p:nvPr>
        </p:nvSpPr>
        <p:spPr/>
        <p:txBody>
          <a:bodyPr/>
          <a:lstStyle/>
          <a:p>
            <a:fld id="{01CD3B2E-BC1C-6C4D-9D91-A67B950EE325}" type="slidenum">
              <a:rPr lang="en-US" smtClean="0"/>
              <a:pPr/>
              <a:t>151</a:t>
            </a:fld>
            <a:endParaRPr lang="en-US" dirty="0"/>
          </a:p>
        </p:txBody>
      </p:sp>
      <p:graphicFrame>
        <p:nvGraphicFramePr>
          <p:cNvPr id="4" name="Table 3">
            <a:extLst>
              <a:ext uri="{FF2B5EF4-FFF2-40B4-BE49-F238E27FC236}">
                <a16:creationId xmlns:a16="http://schemas.microsoft.com/office/drawing/2014/main" id="{CCF3A0E3-8BC4-4313-AD39-0F69F63888C1}"/>
              </a:ext>
            </a:extLst>
          </p:cNvPr>
          <p:cNvGraphicFramePr>
            <a:graphicFrameLocks noGrp="1"/>
          </p:cNvGraphicFramePr>
          <p:nvPr>
            <p:extLst>
              <p:ext uri="{D42A27DB-BD31-4B8C-83A1-F6EECF244321}">
                <p14:modId xmlns:p14="http://schemas.microsoft.com/office/powerpoint/2010/main" val="1225107166"/>
              </p:ext>
            </p:extLst>
          </p:nvPr>
        </p:nvGraphicFramePr>
        <p:xfrm>
          <a:off x="381000" y="1524000"/>
          <a:ext cx="14089062" cy="5956236"/>
        </p:xfrm>
        <a:graphic>
          <a:graphicData uri="http://schemas.openxmlformats.org/drawingml/2006/table">
            <a:tbl>
              <a:tblPr firstRow="1" firstCol="1" bandRow="1"/>
              <a:tblGrid>
                <a:gridCol w="1408907">
                  <a:extLst>
                    <a:ext uri="{9D8B030D-6E8A-4147-A177-3AD203B41FA5}">
                      <a16:colId xmlns:a16="http://schemas.microsoft.com/office/drawing/2014/main" val="1812373956"/>
                    </a:ext>
                  </a:extLst>
                </a:gridCol>
                <a:gridCol w="1394817">
                  <a:extLst>
                    <a:ext uri="{9D8B030D-6E8A-4147-A177-3AD203B41FA5}">
                      <a16:colId xmlns:a16="http://schemas.microsoft.com/office/drawing/2014/main" val="2529954128"/>
                    </a:ext>
                  </a:extLst>
                </a:gridCol>
                <a:gridCol w="11285338">
                  <a:extLst>
                    <a:ext uri="{9D8B030D-6E8A-4147-A177-3AD203B41FA5}">
                      <a16:colId xmlns:a16="http://schemas.microsoft.com/office/drawing/2014/main" val="477456789"/>
                    </a:ext>
                  </a:extLst>
                </a:gridCol>
              </a:tblGrid>
              <a:tr h="678654">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COR</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LOE</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Recommendations</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9878626"/>
                  </a:ext>
                </a:extLst>
              </a:tr>
              <a:tr h="1729582">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2a</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C-EO</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just">
                        <a:lnSpc>
                          <a:spcPct val="150000"/>
                        </a:lnSpc>
                        <a:spcBef>
                          <a:spcPts val="0"/>
                        </a:spcBef>
                        <a:spcAft>
                          <a:spcPts val="0"/>
                        </a:spcAft>
                        <a:buFont typeface="+mj-lt"/>
                        <a:buAutoNum type="arabicPeriod"/>
                      </a:pPr>
                      <a:r>
                        <a:rPr lang="en-US" sz="2000" b="1" dirty="0">
                          <a:solidFill>
                            <a:srgbClr val="000000"/>
                          </a:solidFill>
                          <a:effectLst/>
                          <a:latin typeface="Times New Roman" panose="02020603050405020304" pitchFamily="18" charset="0"/>
                          <a:ea typeface="Calibri" panose="020F0502020204030204" pitchFamily="34" charset="0"/>
                        </a:rPr>
                        <a:t>In patients with a mechanical AVR who experience a stroke or systemic embolic event while in therapeutic range on VKA anticoagulation, it is reasonable to increase the INR goal from 2.5 (range, 2.0–3.0) to 3.0 (range, 2.5–3.5) or to add daily low-dose aspirin (75–100 mg), with assessment of bleeding risk.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2622945"/>
                  </a:ext>
                </a:extLst>
              </a:tr>
              <a:tr h="1729582">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2a</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C-EO</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just">
                        <a:lnSpc>
                          <a:spcPct val="150000"/>
                        </a:lnSpc>
                        <a:spcBef>
                          <a:spcPts val="0"/>
                        </a:spcBef>
                        <a:spcAft>
                          <a:spcPts val="0"/>
                        </a:spcAft>
                        <a:buFont typeface="+mj-lt"/>
                        <a:buNone/>
                      </a:pPr>
                      <a:r>
                        <a:rPr lang="en-US" sz="2000" b="1" dirty="0">
                          <a:solidFill>
                            <a:srgbClr val="000000"/>
                          </a:solidFill>
                          <a:effectLst/>
                          <a:latin typeface="Times New Roman" panose="02020603050405020304" pitchFamily="18" charset="0"/>
                          <a:ea typeface="Calibri" panose="020F0502020204030204" pitchFamily="34" charset="0"/>
                        </a:rPr>
                        <a:t>2.  In patients with a mechanical mitral valve replacement who experience a stroke or systemic embolic event while in therapeutic range on VKA anticoagulation, it is reasonable to increase the INR goal from 3.0 (range, 2.5–3.5) to 4.0 (range, 3.5–4.0) or to add daily low-dose aspirin (75–100 mg), with assessment of bleeding risk.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5396890"/>
                  </a:ext>
                </a:extLst>
              </a:tr>
              <a:tr h="1729582">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2b</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C-EO</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just">
                        <a:lnSpc>
                          <a:spcPct val="150000"/>
                        </a:lnSpc>
                        <a:spcBef>
                          <a:spcPts val="0"/>
                        </a:spcBef>
                        <a:spcAft>
                          <a:spcPts val="0"/>
                        </a:spcAft>
                        <a:buFont typeface="+mj-lt"/>
                        <a:buNone/>
                      </a:pPr>
                      <a:r>
                        <a:rPr lang="en-US" sz="2000" b="1" dirty="0">
                          <a:solidFill>
                            <a:srgbClr val="000000"/>
                          </a:solidFill>
                          <a:effectLst/>
                          <a:latin typeface="Times New Roman" panose="02020603050405020304" pitchFamily="18" charset="0"/>
                          <a:ea typeface="Calibri" panose="020F0502020204030204" pitchFamily="34" charset="0"/>
                        </a:rPr>
                        <a:t>3. In patients with a bioprosthetic surgical or transcatheter aortic valve or bioprosthetic mitral valve who experience a stroke or systemic embolic event while on antiplatelet therapy, VKA anticoagulation, instead of antiplatelet therapy may be considered after assessment of bleeding risk.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3220006"/>
                  </a:ext>
                </a:extLst>
              </a:tr>
            </a:tbl>
          </a:graphicData>
        </a:graphic>
      </p:graphicFrame>
    </p:spTree>
    <p:extLst>
      <p:ext uri="{BB962C8B-B14F-4D97-AF65-F5344CB8AC3E}">
        <p14:creationId xmlns:p14="http://schemas.microsoft.com/office/powerpoint/2010/main" val="49702983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5BE4C3-5AC0-4F76-914A-F10ACD3F3C20}"/>
              </a:ext>
            </a:extLst>
          </p:cNvPr>
          <p:cNvSpPr>
            <a:spLocks noGrp="1"/>
          </p:cNvSpPr>
          <p:nvPr>
            <p:ph type="sldNum" sz="quarter" idx="4"/>
          </p:nvPr>
        </p:nvSpPr>
        <p:spPr/>
        <p:txBody>
          <a:bodyPr/>
          <a:lstStyle/>
          <a:p>
            <a:fld id="{01CD3B2E-BC1C-6C4D-9D91-A67B950EE325}" type="slidenum">
              <a:rPr lang="en-US" smtClean="0"/>
              <a:pPr/>
              <a:t>152</a:t>
            </a:fld>
            <a:endParaRPr lang="en-US" dirty="0"/>
          </a:p>
        </p:txBody>
      </p:sp>
      <p:pic>
        <p:nvPicPr>
          <p:cNvPr id="4" name="Picture 3">
            <a:extLst>
              <a:ext uri="{FF2B5EF4-FFF2-40B4-BE49-F238E27FC236}">
                <a16:creationId xmlns:a16="http://schemas.microsoft.com/office/drawing/2014/main" id="{0A7F8581-9C55-4E34-B01B-54C039CF2FE5}"/>
              </a:ext>
            </a:extLst>
          </p:cNvPr>
          <p:cNvPicPr/>
          <p:nvPr/>
        </p:nvPicPr>
        <p:blipFill rotWithShape="1">
          <a:blip r:embed="rId2" cstate="print">
            <a:extLst>
              <a:ext uri="{28A0092B-C50C-407E-A947-70E740481C1C}">
                <a14:useLocalDpi xmlns:a14="http://schemas.microsoft.com/office/drawing/2010/main" val="0"/>
              </a:ext>
            </a:extLst>
          </a:blip>
          <a:srcRect l="3213" t="9106" r="6954" b="14421"/>
          <a:stretch/>
        </p:blipFill>
        <p:spPr bwMode="auto">
          <a:xfrm>
            <a:off x="2667000" y="152400"/>
            <a:ext cx="9982200" cy="7848600"/>
          </a:xfrm>
          <a:prstGeom prst="rect">
            <a:avLst/>
          </a:prstGeom>
          <a:no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A38D03A8-99D6-400F-B5F8-08B7FF23CE42}"/>
              </a:ext>
            </a:extLst>
          </p:cNvPr>
          <p:cNvSpPr txBox="1"/>
          <p:nvPr/>
        </p:nvSpPr>
        <p:spPr>
          <a:xfrm>
            <a:off x="228600" y="1371600"/>
            <a:ext cx="2590800" cy="4247317"/>
          </a:xfrm>
          <a:prstGeom prst="rect">
            <a:avLst/>
          </a:prstGeom>
          <a:noFill/>
        </p:spPr>
        <p:txBody>
          <a:bodyPr wrap="square">
            <a:spAutoFit/>
          </a:bodyPr>
          <a:lstStyle/>
          <a:p>
            <a:pPr marL="0" marR="0">
              <a:spcBef>
                <a:spcPts val="0"/>
              </a:spcBef>
              <a:spcAft>
                <a:spcPts val="0"/>
              </a:spcAft>
            </a:pPr>
            <a:r>
              <a:rPr lang="en-US" sz="2700" b="1" dirty="0">
                <a:effectLst/>
                <a:latin typeface="Lub Dub Medium" panose="020B0603030403020204" pitchFamily="34" charset="0"/>
                <a:ea typeface="Times New Roman" panose="02020603050405020304" pitchFamily="18" charset="0"/>
              </a:rPr>
              <a:t>Figure 13. </a:t>
            </a:r>
          </a:p>
          <a:p>
            <a:pPr marL="0" marR="0">
              <a:spcBef>
                <a:spcPts val="0"/>
              </a:spcBef>
              <a:spcAft>
                <a:spcPts val="0"/>
              </a:spcAft>
            </a:pPr>
            <a:r>
              <a:rPr lang="en-US" sz="2700" b="1" dirty="0">
                <a:effectLst/>
                <a:latin typeface="Lub Dub Medium" panose="020B0603030403020204" pitchFamily="34" charset="0"/>
                <a:ea typeface="Times New Roman" panose="02020603050405020304" pitchFamily="18" charset="0"/>
              </a:rPr>
              <a:t>Management of embolic events and valve thrombosis.</a:t>
            </a:r>
          </a:p>
          <a:p>
            <a:pPr marL="0" marR="0">
              <a:spcBef>
                <a:spcPts val="0"/>
              </a:spcBef>
              <a:spcAft>
                <a:spcPts val="0"/>
              </a:spcAft>
            </a:pPr>
            <a:endParaRPr lang="en-US" sz="2700" b="1" dirty="0">
              <a:latin typeface="Lub Dub Medium" panose="020B0603030403020204" pitchFamily="34" charset="0"/>
              <a:ea typeface="Times New Roman" panose="02020603050405020304" pitchFamily="18" charset="0"/>
            </a:endParaRPr>
          </a:p>
          <a:p>
            <a:pPr marL="0" marR="0">
              <a:spcBef>
                <a:spcPts val="0"/>
              </a:spcBef>
              <a:spcAft>
                <a:spcPts val="0"/>
              </a:spcAft>
            </a:pPr>
            <a:r>
              <a:rPr lang="en-US" sz="2700" b="1" dirty="0">
                <a:latin typeface="Lub Dub Medium" panose="020B0603030403020204" pitchFamily="34" charset="0"/>
                <a:ea typeface="Times New Roman" panose="02020603050405020304" pitchFamily="18" charset="0"/>
              </a:rPr>
              <a:t>Colors correspond to Table 2</a:t>
            </a:r>
            <a:endParaRPr lang="en-US" sz="2700" dirty="0">
              <a:effectLst/>
              <a:latin typeface="Lub Dub Medium" panose="020B0603030403020204" pitchFamily="34" charset="0"/>
              <a:ea typeface="Times New Roman" panose="02020603050405020304" pitchFamily="18" charset="0"/>
            </a:endParaRPr>
          </a:p>
        </p:txBody>
      </p:sp>
    </p:spTree>
    <p:extLst>
      <p:ext uri="{BB962C8B-B14F-4D97-AF65-F5344CB8AC3E}">
        <p14:creationId xmlns:p14="http://schemas.microsoft.com/office/powerpoint/2010/main" val="33045955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552BD-4514-4025-9C3B-72162E64F371}"/>
              </a:ext>
            </a:extLst>
          </p:cNvPr>
          <p:cNvSpPr>
            <a:spLocks noGrp="1"/>
          </p:cNvSpPr>
          <p:nvPr>
            <p:ph type="ctrTitle"/>
          </p:nvPr>
        </p:nvSpPr>
        <p:spPr/>
        <p:txBody>
          <a:bodyPr/>
          <a:lstStyle/>
          <a:p>
            <a:r>
              <a:rPr lang="en-US" sz="3600" dirty="0"/>
              <a:t>Diagnosis of Acute Mechanical Valve Thrombosis</a:t>
            </a:r>
          </a:p>
        </p:txBody>
      </p:sp>
      <p:sp>
        <p:nvSpPr>
          <p:cNvPr id="3" name="Slide Number Placeholder 2">
            <a:extLst>
              <a:ext uri="{FF2B5EF4-FFF2-40B4-BE49-F238E27FC236}">
                <a16:creationId xmlns:a16="http://schemas.microsoft.com/office/drawing/2014/main" id="{E45002FE-16DC-4B59-863D-BA4AF47F422B}"/>
              </a:ext>
            </a:extLst>
          </p:cNvPr>
          <p:cNvSpPr>
            <a:spLocks noGrp="1"/>
          </p:cNvSpPr>
          <p:nvPr>
            <p:ph type="sldNum" sz="quarter" idx="4"/>
          </p:nvPr>
        </p:nvSpPr>
        <p:spPr/>
        <p:txBody>
          <a:bodyPr/>
          <a:lstStyle/>
          <a:p>
            <a:fld id="{01CD3B2E-BC1C-6C4D-9D91-A67B950EE325}" type="slidenum">
              <a:rPr lang="en-US" smtClean="0"/>
              <a:pPr/>
              <a:t>153</a:t>
            </a:fld>
            <a:endParaRPr lang="en-US" dirty="0"/>
          </a:p>
        </p:txBody>
      </p:sp>
      <p:graphicFrame>
        <p:nvGraphicFramePr>
          <p:cNvPr id="4" name="Table 3">
            <a:extLst>
              <a:ext uri="{FF2B5EF4-FFF2-40B4-BE49-F238E27FC236}">
                <a16:creationId xmlns:a16="http://schemas.microsoft.com/office/drawing/2014/main" id="{4FF0BCA7-1D2A-4065-8744-377E29C516A1}"/>
              </a:ext>
            </a:extLst>
          </p:cNvPr>
          <p:cNvGraphicFramePr>
            <a:graphicFrameLocks noGrp="1"/>
          </p:cNvGraphicFramePr>
          <p:nvPr>
            <p:extLst>
              <p:ext uri="{D42A27DB-BD31-4B8C-83A1-F6EECF244321}">
                <p14:modId xmlns:p14="http://schemas.microsoft.com/office/powerpoint/2010/main" val="3442142328"/>
              </p:ext>
            </p:extLst>
          </p:nvPr>
        </p:nvGraphicFramePr>
        <p:xfrm>
          <a:off x="338931" y="1676400"/>
          <a:ext cx="14020799" cy="5791200"/>
        </p:xfrm>
        <a:graphic>
          <a:graphicData uri="http://schemas.openxmlformats.org/drawingml/2006/table">
            <a:tbl>
              <a:tblPr firstRow="1" firstCol="1" bandRow="1"/>
              <a:tblGrid>
                <a:gridCol w="1402081">
                  <a:extLst>
                    <a:ext uri="{9D8B030D-6E8A-4147-A177-3AD203B41FA5}">
                      <a16:colId xmlns:a16="http://schemas.microsoft.com/office/drawing/2014/main" val="2260264282"/>
                    </a:ext>
                  </a:extLst>
                </a:gridCol>
                <a:gridCol w="1388059">
                  <a:extLst>
                    <a:ext uri="{9D8B030D-6E8A-4147-A177-3AD203B41FA5}">
                      <a16:colId xmlns:a16="http://schemas.microsoft.com/office/drawing/2014/main" val="3839894063"/>
                    </a:ext>
                  </a:extLst>
                </a:gridCol>
                <a:gridCol w="11230659">
                  <a:extLst>
                    <a:ext uri="{9D8B030D-6E8A-4147-A177-3AD203B41FA5}">
                      <a16:colId xmlns:a16="http://schemas.microsoft.com/office/drawing/2014/main" val="2406777206"/>
                    </a:ext>
                  </a:extLst>
                </a:gridCol>
              </a:tblGrid>
              <a:tr h="1512471">
                <a:tc>
                  <a:txBody>
                    <a:bodyPr/>
                    <a:lstStyle/>
                    <a:p>
                      <a:pPr marL="0" marR="0" algn="ctr">
                        <a:lnSpc>
                          <a:spcPct val="200000"/>
                        </a:lnSpc>
                        <a:spcBef>
                          <a:spcPts val="0"/>
                        </a:spcBef>
                        <a:spcAft>
                          <a:spcPts val="0"/>
                        </a:spcAft>
                      </a:pPr>
                      <a:r>
                        <a:rPr lang="en-US" sz="3400" b="1" dirty="0">
                          <a:effectLst/>
                          <a:latin typeface="Times New Roman" panose="02020603050405020304" pitchFamily="18" charset="0"/>
                          <a:ea typeface="Times New Roman" panose="02020603050405020304" pitchFamily="18" charset="0"/>
                        </a:rPr>
                        <a:t>COR</a:t>
                      </a:r>
                      <a:endParaRPr lang="en-US" sz="3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400" b="1" dirty="0">
                          <a:effectLst/>
                          <a:latin typeface="Times New Roman" panose="02020603050405020304" pitchFamily="18" charset="0"/>
                          <a:ea typeface="Times New Roman" panose="02020603050405020304" pitchFamily="18" charset="0"/>
                        </a:rPr>
                        <a:t>LOE</a:t>
                      </a:r>
                      <a:endParaRPr lang="en-US" sz="3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400" b="1" dirty="0">
                          <a:effectLst/>
                          <a:latin typeface="Times New Roman" panose="02020603050405020304" pitchFamily="18" charset="0"/>
                          <a:ea typeface="Times New Roman" panose="02020603050405020304" pitchFamily="18" charset="0"/>
                        </a:rPr>
                        <a:t>Recommendation</a:t>
                      </a:r>
                      <a:endParaRPr lang="en-US" sz="3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4628852"/>
                  </a:ext>
                </a:extLst>
              </a:tr>
              <a:tr h="4278729">
                <a:tc>
                  <a:txBody>
                    <a:bodyPr/>
                    <a:lstStyle/>
                    <a:p>
                      <a:pPr marL="0" marR="0" algn="ctr">
                        <a:lnSpc>
                          <a:spcPct val="200000"/>
                        </a:lnSpc>
                        <a:spcBef>
                          <a:spcPts val="0"/>
                        </a:spcBef>
                        <a:spcAft>
                          <a:spcPts val="0"/>
                        </a:spcAft>
                      </a:pPr>
                      <a:r>
                        <a:rPr lang="en-US" sz="3400" b="1">
                          <a:solidFill>
                            <a:srgbClr val="000000"/>
                          </a:solidFill>
                          <a:effectLst/>
                          <a:latin typeface="Times New Roman" panose="02020603050405020304" pitchFamily="18" charset="0"/>
                          <a:ea typeface="Times New Roman" panose="02020603050405020304" pitchFamily="18" charset="0"/>
                        </a:rPr>
                        <a:t>1</a:t>
                      </a:r>
                      <a:endParaRPr lang="en-US" sz="3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400" b="1">
                          <a:solidFill>
                            <a:srgbClr val="000000"/>
                          </a:solidFill>
                          <a:effectLst/>
                          <a:latin typeface="Times New Roman" panose="02020603050405020304" pitchFamily="18" charset="0"/>
                          <a:ea typeface="Times New Roman" panose="02020603050405020304" pitchFamily="18" charset="0"/>
                        </a:rPr>
                        <a:t>B-NR</a:t>
                      </a:r>
                      <a:endParaRPr lang="en-US" sz="3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463550" marR="0" lvl="0" indent="-463550" algn="l">
                        <a:lnSpc>
                          <a:spcPct val="150000"/>
                        </a:lnSpc>
                        <a:spcBef>
                          <a:spcPts val="0"/>
                        </a:spcBef>
                        <a:spcAft>
                          <a:spcPts val="0"/>
                        </a:spcAft>
                        <a:buFont typeface="+mj-lt"/>
                        <a:buAutoNum type="arabicPeriod"/>
                      </a:pPr>
                      <a:r>
                        <a:rPr lang="en-US" sz="3400" b="1" dirty="0">
                          <a:solidFill>
                            <a:srgbClr val="000000"/>
                          </a:solidFill>
                          <a:effectLst/>
                          <a:latin typeface="Times New Roman" panose="02020603050405020304" pitchFamily="18" charset="0"/>
                          <a:ea typeface="Calibri" panose="020F0502020204030204" pitchFamily="34" charset="0"/>
                        </a:rPr>
                        <a:t>In patients with suspected mechanical prosthetic valve thrombosis, urgent evaluation with TTE, TEE, fluoroscopy, and/or multidetector CT imaging is indicated to assess valve function, leaflet motion, and the presence and extent of thrombus.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6073140"/>
                  </a:ext>
                </a:extLst>
              </a:tr>
            </a:tbl>
          </a:graphicData>
        </a:graphic>
      </p:graphicFrame>
    </p:spTree>
    <p:extLst>
      <p:ext uri="{BB962C8B-B14F-4D97-AF65-F5344CB8AC3E}">
        <p14:creationId xmlns:p14="http://schemas.microsoft.com/office/powerpoint/2010/main" val="272133549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92FC-AB3D-4704-8A4E-92EF061CFAB2}"/>
              </a:ext>
            </a:extLst>
          </p:cNvPr>
          <p:cNvSpPr>
            <a:spLocks noGrp="1"/>
          </p:cNvSpPr>
          <p:nvPr>
            <p:ph type="ctrTitle"/>
          </p:nvPr>
        </p:nvSpPr>
        <p:spPr>
          <a:xfrm>
            <a:off x="2053431" y="76200"/>
            <a:ext cx="10591800" cy="1297496"/>
          </a:xfrm>
        </p:spPr>
        <p:txBody>
          <a:bodyPr/>
          <a:lstStyle/>
          <a:p>
            <a:r>
              <a:rPr lang="en-US" sz="3600" dirty="0"/>
              <a:t>Intervention for Patients with Mechanical Prosthetic Valve Thrombosis</a:t>
            </a:r>
          </a:p>
        </p:txBody>
      </p:sp>
      <p:sp>
        <p:nvSpPr>
          <p:cNvPr id="3" name="Slide Number Placeholder 2">
            <a:extLst>
              <a:ext uri="{FF2B5EF4-FFF2-40B4-BE49-F238E27FC236}">
                <a16:creationId xmlns:a16="http://schemas.microsoft.com/office/drawing/2014/main" id="{AEDD9982-E160-40F7-BD53-ED363CAAE91A}"/>
              </a:ext>
            </a:extLst>
          </p:cNvPr>
          <p:cNvSpPr>
            <a:spLocks noGrp="1"/>
          </p:cNvSpPr>
          <p:nvPr>
            <p:ph type="sldNum" sz="quarter" idx="4"/>
          </p:nvPr>
        </p:nvSpPr>
        <p:spPr/>
        <p:txBody>
          <a:bodyPr/>
          <a:lstStyle/>
          <a:p>
            <a:fld id="{01CD3B2E-BC1C-6C4D-9D91-A67B950EE325}" type="slidenum">
              <a:rPr lang="en-US" smtClean="0"/>
              <a:pPr/>
              <a:t>154</a:t>
            </a:fld>
            <a:endParaRPr lang="en-US" dirty="0"/>
          </a:p>
        </p:txBody>
      </p:sp>
      <p:graphicFrame>
        <p:nvGraphicFramePr>
          <p:cNvPr id="4" name="Table 3">
            <a:extLst>
              <a:ext uri="{FF2B5EF4-FFF2-40B4-BE49-F238E27FC236}">
                <a16:creationId xmlns:a16="http://schemas.microsoft.com/office/drawing/2014/main" id="{9AEA4E42-6CCC-43D6-B170-6147532A0EE0}"/>
              </a:ext>
            </a:extLst>
          </p:cNvPr>
          <p:cNvGraphicFramePr>
            <a:graphicFrameLocks noGrp="1"/>
          </p:cNvGraphicFramePr>
          <p:nvPr>
            <p:extLst>
              <p:ext uri="{D42A27DB-BD31-4B8C-83A1-F6EECF244321}">
                <p14:modId xmlns:p14="http://schemas.microsoft.com/office/powerpoint/2010/main" val="2576083246"/>
              </p:ext>
            </p:extLst>
          </p:nvPr>
        </p:nvGraphicFramePr>
        <p:xfrm>
          <a:off x="381000" y="1600200"/>
          <a:ext cx="14089062" cy="5802821"/>
        </p:xfrm>
        <a:graphic>
          <a:graphicData uri="http://schemas.openxmlformats.org/drawingml/2006/table">
            <a:tbl>
              <a:tblPr firstRow="1" firstCol="1" bandRow="1"/>
              <a:tblGrid>
                <a:gridCol w="1408907">
                  <a:extLst>
                    <a:ext uri="{9D8B030D-6E8A-4147-A177-3AD203B41FA5}">
                      <a16:colId xmlns:a16="http://schemas.microsoft.com/office/drawing/2014/main" val="1537162640"/>
                    </a:ext>
                  </a:extLst>
                </a:gridCol>
                <a:gridCol w="1394817">
                  <a:extLst>
                    <a:ext uri="{9D8B030D-6E8A-4147-A177-3AD203B41FA5}">
                      <a16:colId xmlns:a16="http://schemas.microsoft.com/office/drawing/2014/main" val="724480844"/>
                    </a:ext>
                  </a:extLst>
                </a:gridCol>
                <a:gridCol w="11285338">
                  <a:extLst>
                    <a:ext uri="{9D8B030D-6E8A-4147-A177-3AD203B41FA5}">
                      <a16:colId xmlns:a16="http://schemas.microsoft.com/office/drawing/2014/main" val="4275365070"/>
                    </a:ext>
                  </a:extLst>
                </a:gridCol>
              </a:tblGrid>
              <a:tr h="762000">
                <a:tc>
                  <a:txBody>
                    <a:bodyPr/>
                    <a:lstStyle/>
                    <a:p>
                      <a:pPr marL="0" marR="0" algn="ctr">
                        <a:lnSpc>
                          <a:spcPct val="150000"/>
                        </a:lnSpc>
                        <a:spcBef>
                          <a:spcPts val="0"/>
                        </a:spcBef>
                        <a:spcAft>
                          <a:spcPts val="0"/>
                        </a:spcAft>
                      </a:pPr>
                      <a:r>
                        <a:rPr lang="en-US" sz="3750" b="1" dirty="0">
                          <a:effectLst/>
                          <a:latin typeface="Times New Roman" panose="02020603050405020304" pitchFamily="18" charset="0"/>
                          <a:ea typeface="Times New Roman" panose="02020603050405020304" pitchFamily="18" charset="0"/>
                        </a:rPr>
                        <a:t>COR</a:t>
                      </a:r>
                      <a:endParaRPr lang="en-US" sz="375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750" b="1" dirty="0">
                          <a:effectLst/>
                          <a:latin typeface="Times New Roman" panose="02020603050405020304" pitchFamily="18" charset="0"/>
                          <a:ea typeface="Times New Roman" panose="02020603050405020304" pitchFamily="18" charset="0"/>
                        </a:rPr>
                        <a:t>LOE</a:t>
                      </a:r>
                      <a:endParaRPr lang="en-US" sz="375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750" b="1" dirty="0">
                          <a:effectLst/>
                          <a:latin typeface="Times New Roman" panose="02020603050405020304" pitchFamily="18" charset="0"/>
                          <a:ea typeface="Times New Roman" panose="02020603050405020304" pitchFamily="18" charset="0"/>
                        </a:rPr>
                        <a:t>Recommendation</a:t>
                      </a:r>
                      <a:endParaRPr lang="en-US" sz="375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3406309"/>
                  </a:ext>
                </a:extLst>
              </a:tr>
              <a:tr h="4775063">
                <a:tc>
                  <a:txBody>
                    <a:bodyPr/>
                    <a:lstStyle/>
                    <a:p>
                      <a:pPr marL="0" marR="0" algn="ctr">
                        <a:lnSpc>
                          <a:spcPct val="150000"/>
                        </a:lnSpc>
                        <a:spcBef>
                          <a:spcPts val="0"/>
                        </a:spcBef>
                        <a:spcAft>
                          <a:spcPts val="0"/>
                        </a:spcAft>
                      </a:pPr>
                      <a:r>
                        <a:rPr lang="en-US" sz="3750" b="1">
                          <a:solidFill>
                            <a:srgbClr val="000000"/>
                          </a:solidFill>
                          <a:effectLst/>
                          <a:latin typeface="Times New Roman" panose="02020603050405020304" pitchFamily="18" charset="0"/>
                          <a:ea typeface="Times New Roman" panose="02020603050405020304" pitchFamily="18" charset="0"/>
                        </a:rPr>
                        <a:t>1</a:t>
                      </a:r>
                      <a:endParaRPr lang="en-US" sz="37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3750" b="1" dirty="0">
                          <a:solidFill>
                            <a:srgbClr val="000000"/>
                          </a:solidFill>
                          <a:effectLst/>
                          <a:latin typeface="Times New Roman" panose="02020603050405020304" pitchFamily="18" charset="0"/>
                          <a:ea typeface="Times New Roman" panose="02020603050405020304" pitchFamily="18" charset="0"/>
                        </a:rPr>
                        <a:t>B-NR</a:t>
                      </a:r>
                      <a:endParaRPr lang="en-US" sz="375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463550" marR="0" lvl="0" indent="-463550" algn="l">
                        <a:lnSpc>
                          <a:spcPct val="150000"/>
                        </a:lnSpc>
                        <a:spcBef>
                          <a:spcPts val="0"/>
                        </a:spcBef>
                        <a:spcAft>
                          <a:spcPts val="0"/>
                        </a:spcAft>
                        <a:buFont typeface="+mj-lt"/>
                        <a:buAutoNum type="arabicPeriod"/>
                      </a:pPr>
                      <a:r>
                        <a:rPr lang="en-US" sz="3750" b="1" dirty="0">
                          <a:solidFill>
                            <a:srgbClr val="000000"/>
                          </a:solidFill>
                          <a:effectLst/>
                          <a:latin typeface="Times New Roman" panose="02020603050405020304" pitchFamily="18" charset="0"/>
                          <a:ea typeface="Calibri" panose="020F0502020204030204" pitchFamily="34" charset="0"/>
                        </a:rPr>
                        <a:t>For patients with a thrombosed left-sided mechanical prosthetic heart valve who present with symptoms of valve obstruction, urgent initial treatment with either slow-infusion, low-dose fibrinolytic therapy or emergency surgery is recommended.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3620311"/>
                  </a:ext>
                </a:extLst>
              </a:tr>
            </a:tbl>
          </a:graphicData>
        </a:graphic>
      </p:graphicFrame>
    </p:spTree>
    <p:extLst>
      <p:ext uri="{BB962C8B-B14F-4D97-AF65-F5344CB8AC3E}">
        <p14:creationId xmlns:p14="http://schemas.microsoft.com/office/powerpoint/2010/main" val="176020860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62896A-F7B0-4011-95B4-4E4AFB092167}"/>
              </a:ext>
            </a:extLst>
          </p:cNvPr>
          <p:cNvSpPr>
            <a:spLocks noGrp="1"/>
          </p:cNvSpPr>
          <p:nvPr>
            <p:ph type="sldNum" sz="quarter" idx="4"/>
          </p:nvPr>
        </p:nvSpPr>
        <p:spPr/>
        <p:txBody>
          <a:bodyPr/>
          <a:lstStyle/>
          <a:p>
            <a:fld id="{01CD3B2E-BC1C-6C4D-9D91-A67B950EE325}" type="slidenum">
              <a:rPr lang="en-US" smtClean="0"/>
              <a:pPr/>
              <a:t>155</a:t>
            </a:fld>
            <a:endParaRPr lang="en-US" dirty="0"/>
          </a:p>
        </p:txBody>
      </p:sp>
      <p:graphicFrame>
        <p:nvGraphicFramePr>
          <p:cNvPr id="3" name="Table 2">
            <a:extLst>
              <a:ext uri="{FF2B5EF4-FFF2-40B4-BE49-F238E27FC236}">
                <a16:creationId xmlns:a16="http://schemas.microsoft.com/office/drawing/2014/main" id="{BF5C0CAA-D914-4956-9093-1CB51927DBE3}"/>
              </a:ext>
            </a:extLst>
          </p:cNvPr>
          <p:cNvGraphicFramePr>
            <a:graphicFrameLocks noGrp="1"/>
          </p:cNvGraphicFramePr>
          <p:nvPr>
            <p:extLst>
              <p:ext uri="{D42A27DB-BD31-4B8C-83A1-F6EECF244321}">
                <p14:modId xmlns:p14="http://schemas.microsoft.com/office/powerpoint/2010/main" val="2791857893"/>
              </p:ext>
            </p:extLst>
          </p:nvPr>
        </p:nvGraphicFramePr>
        <p:xfrm>
          <a:off x="533400" y="1295400"/>
          <a:ext cx="13868400" cy="6886956"/>
        </p:xfrm>
        <a:graphic>
          <a:graphicData uri="http://schemas.openxmlformats.org/drawingml/2006/table">
            <a:tbl>
              <a:tblPr firstRow="1" firstCol="1" bandRow="1"/>
              <a:tblGrid>
                <a:gridCol w="6934200">
                  <a:extLst>
                    <a:ext uri="{9D8B030D-6E8A-4147-A177-3AD203B41FA5}">
                      <a16:colId xmlns:a16="http://schemas.microsoft.com/office/drawing/2014/main" val="838463366"/>
                    </a:ext>
                  </a:extLst>
                </a:gridCol>
                <a:gridCol w="6934200">
                  <a:extLst>
                    <a:ext uri="{9D8B030D-6E8A-4147-A177-3AD203B41FA5}">
                      <a16:colId xmlns:a16="http://schemas.microsoft.com/office/drawing/2014/main" val="3073938510"/>
                    </a:ext>
                  </a:extLst>
                </a:gridCol>
              </a:tblGrid>
              <a:tr h="502995">
                <a:tc>
                  <a:txBody>
                    <a:bodyPr/>
                    <a:lstStyle/>
                    <a:p>
                      <a:pPr marL="0" marR="0">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Favor Surgery</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Favor Fibrinolysis</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3754360"/>
                  </a:ext>
                </a:extLst>
              </a:tr>
              <a:tr h="502995">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Readily available surgical expertise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No surgical expertise available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4047809"/>
                  </a:ext>
                </a:extLst>
              </a:tr>
              <a:tr h="502995">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Low surgical risk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High surgical risk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3045722"/>
                  </a:ext>
                </a:extLst>
              </a:tr>
              <a:tr h="502995">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Contraindication to fibrinolysis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No contraindication to fibrinolysis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3694947"/>
                  </a:ext>
                </a:extLst>
              </a:tr>
              <a:tr h="502995">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Recurrent valve thrombosis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First-time episode of valve thrombosis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1887426"/>
                  </a:ext>
                </a:extLst>
              </a:tr>
              <a:tr h="502995">
                <a:tc>
                  <a:txBody>
                    <a:bodyPr/>
                    <a:lstStyle/>
                    <a:p>
                      <a:pPr marL="0" marR="0">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NYHA class IV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NYHA class I, II, or III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9403004"/>
                  </a:ext>
                </a:extLst>
              </a:tr>
              <a:tr h="502995">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Large clot (&gt;0.8 cm</a:t>
                      </a:r>
                      <a:r>
                        <a:rPr lang="en-US" sz="2200" baseline="30000">
                          <a:effectLst/>
                          <a:latin typeface="Times New Roman" panose="02020603050405020304" pitchFamily="18" charset="0"/>
                          <a:ea typeface="Times New Roman" panose="02020603050405020304" pitchFamily="18" charset="0"/>
                        </a:rPr>
                        <a:t>2</a:t>
                      </a:r>
                      <a:r>
                        <a:rPr lang="en-US" sz="2200">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Small clot (</a:t>
                      </a:r>
                      <a:r>
                        <a:rPr lang="en-US" sz="2200" b="1">
                          <a:effectLst/>
                          <a:latin typeface="Times New Roman" panose="02020603050405020304" pitchFamily="18" charset="0"/>
                          <a:ea typeface="Times New Roman" panose="02020603050405020304" pitchFamily="18" charset="0"/>
                          <a:sym typeface="Symbol" panose="05050102010706020507" pitchFamily="18" charset="2"/>
                        </a:rPr>
                        <a:t></a:t>
                      </a:r>
                      <a:r>
                        <a:rPr lang="en-US" sz="2200">
                          <a:effectLst/>
                          <a:latin typeface="Times New Roman" panose="02020603050405020304" pitchFamily="18" charset="0"/>
                          <a:ea typeface="Times New Roman" panose="02020603050405020304" pitchFamily="18" charset="0"/>
                        </a:rPr>
                        <a:t>0.8 cm</a:t>
                      </a:r>
                      <a:r>
                        <a:rPr lang="en-US" sz="2200" baseline="30000">
                          <a:effectLst/>
                          <a:latin typeface="Times New Roman" panose="02020603050405020304" pitchFamily="18" charset="0"/>
                          <a:ea typeface="Times New Roman" panose="02020603050405020304" pitchFamily="18" charset="0"/>
                        </a:rPr>
                        <a:t>2</a:t>
                      </a:r>
                      <a:r>
                        <a:rPr lang="en-US" sz="2200">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9373356"/>
                  </a:ext>
                </a:extLst>
              </a:tr>
              <a:tr h="502995">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LA thrombus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No LA thrombus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7413540"/>
                  </a:ext>
                </a:extLst>
              </a:tr>
              <a:tr h="633984">
                <a:tc>
                  <a:txBody>
                    <a:bodyPr/>
                    <a:lstStyle/>
                    <a:p>
                      <a:pPr marL="0" marR="0">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Concomitant CAD in need of revascularization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No or mild CAD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2047197"/>
                  </a:ext>
                </a:extLst>
              </a:tr>
              <a:tr h="502995">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Other valve disease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No other valve disease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3381421"/>
                  </a:ext>
                </a:extLst>
              </a:tr>
              <a:tr h="502995">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Possible pannus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Thrombus visualized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2253436"/>
                  </a:ext>
                </a:extLst>
              </a:tr>
              <a:tr h="502995">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Patient choice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Patient choice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6527546"/>
                  </a:ext>
                </a:extLst>
              </a:tr>
            </a:tbl>
          </a:graphicData>
        </a:graphic>
      </p:graphicFrame>
      <p:sp>
        <p:nvSpPr>
          <p:cNvPr id="4" name="TextBox 3">
            <a:extLst>
              <a:ext uri="{FF2B5EF4-FFF2-40B4-BE49-F238E27FC236}">
                <a16:creationId xmlns:a16="http://schemas.microsoft.com/office/drawing/2014/main" id="{CE1B2521-7C59-4290-8DBB-F86A567B1C21}"/>
              </a:ext>
            </a:extLst>
          </p:cNvPr>
          <p:cNvSpPr txBox="1"/>
          <p:nvPr/>
        </p:nvSpPr>
        <p:spPr>
          <a:xfrm>
            <a:off x="1828800" y="152400"/>
            <a:ext cx="10972800" cy="954107"/>
          </a:xfrm>
          <a:prstGeom prst="rect">
            <a:avLst/>
          </a:prstGeom>
          <a:noFill/>
        </p:spPr>
        <p:txBody>
          <a:bodyPr wrap="square" rtlCol="0">
            <a:spAutoFit/>
          </a:bodyPr>
          <a:lstStyle/>
          <a:p>
            <a:pPr algn="ctr"/>
            <a:r>
              <a:rPr lang="en-US" sz="2800" dirty="0">
                <a:latin typeface="Lub Dub Medium" panose="020B0603030403020204" pitchFamily="34" charset="0"/>
              </a:rPr>
              <a:t>Table 23. Systemic Fibrinolysis Versus Surgery for Prosthetic Valve Thrombosis</a:t>
            </a:r>
          </a:p>
        </p:txBody>
      </p:sp>
    </p:spTree>
    <p:extLst>
      <p:ext uri="{BB962C8B-B14F-4D97-AF65-F5344CB8AC3E}">
        <p14:creationId xmlns:p14="http://schemas.microsoft.com/office/powerpoint/2010/main" val="47784663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25AFD1-E9B4-491E-B5E2-0629E5CF7056}"/>
              </a:ext>
            </a:extLst>
          </p:cNvPr>
          <p:cNvSpPr>
            <a:spLocks noGrp="1"/>
          </p:cNvSpPr>
          <p:nvPr>
            <p:ph type="ctrTitle"/>
          </p:nvPr>
        </p:nvSpPr>
        <p:spPr>
          <a:xfrm>
            <a:off x="2381248" y="371476"/>
            <a:ext cx="9944101" cy="914399"/>
          </a:xfrm>
        </p:spPr>
        <p:txBody>
          <a:bodyPr/>
          <a:lstStyle/>
          <a:p>
            <a:r>
              <a:rPr lang="en-US" dirty="0"/>
              <a:t>Diagnosis of Bioprosthetic Valve Thrombosis</a:t>
            </a:r>
          </a:p>
        </p:txBody>
      </p:sp>
      <p:sp>
        <p:nvSpPr>
          <p:cNvPr id="3" name="Slide Number Placeholder 2">
            <a:extLst>
              <a:ext uri="{FF2B5EF4-FFF2-40B4-BE49-F238E27FC236}">
                <a16:creationId xmlns:a16="http://schemas.microsoft.com/office/drawing/2014/main" id="{7A01D9BB-F7A8-492E-8BA7-38E776609768}"/>
              </a:ext>
            </a:extLst>
          </p:cNvPr>
          <p:cNvSpPr>
            <a:spLocks noGrp="1"/>
          </p:cNvSpPr>
          <p:nvPr>
            <p:ph type="sldNum" sz="quarter" idx="4"/>
          </p:nvPr>
        </p:nvSpPr>
        <p:spPr/>
        <p:txBody>
          <a:bodyPr/>
          <a:lstStyle/>
          <a:p>
            <a:fld id="{01CD3B2E-BC1C-6C4D-9D91-A67B950EE325}" type="slidenum">
              <a:rPr lang="en-US" smtClean="0"/>
              <a:pPr/>
              <a:t>156</a:t>
            </a:fld>
            <a:endParaRPr lang="en-US" dirty="0"/>
          </a:p>
        </p:txBody>
      </p:sp>
      <p:graphicFrame>
        <p:nvGraphicFramePr>
          <p:cNvPr id="4" name="Table 3">
            <a:extLst>
              <a:ext uri="{FF2B5EF4-FFF2-40B4-BE49-F238E27FC236}">
                <a16:creationId xmlns:a16="http://schemas.microsoft.com/office/drawing/2014/main" id="{F45A8896-AD3B-4626-8004-0F3A1E4F4DCB}"/>
              </a:ext>
            </a:extLst>
          </p:cNvPr>
          <p:cNvGraphicFramePr>
            <a:graphicFrameLocks noGrp="1"/>
          </p:cNvGraphicFramePr>
          <p:nvPr>
            <p:extLst>
              <p:ext uri="{D42A27DB-BD31-4B8C-83A1-F6EECF244321}">
                <p14:modId xmlns:p14="http://schemas.microsoft.com/office/powerpoint/2010/main" val="1269385955"/>
              </p:ext>
            </p:extLst>
          </p:nvPr>
        </p:nvGraphicFramePr>
        <p:xfrm>
          <a:off x="381000" y="1447800"/>
          <a:ext cx="13944599" cy="5943600"/>
        </p:xfrm>
        <a:graphic>
          <a:graphicData uri="http://schemas.openxmlformats.org/drawingml/2006/table">
            <a:tbl>
              <a:tblPr firstRow="1" firstCol="1" bandRow="1"/>
              <a:tblGrid>
                <a:gridCol w="1394461">
                  <a:extLst>
                    <a:ext uri="{9D8B030D-6E8A-4147-A177-3AD203B41FA5}">
                      <a16:colId xmlns:a16="http://schemas.microsoft.com/office/drawing/2014/main" val="169733910"/>
                    </a:ext>
                  </a:extLst>
                </a:gridCol>
                <a:gridCol w="1653539">
                  <a:extLst>
                    <a:ext uri="{9D8B030D-6E8A-4147-A177-3AD203B41FA5}">
                      <a16:colId xmlns:a16="http://schemas.microsoft.com/office/drawing/2014/main" val="4156562833"/>
                    </a:ext>
                  </a:extLst>
                </a:gridCol>
                <a:gridCol w="10896599">
                  <a:extLst>
                    <a:ext uri="{9D8B030D-6E8A-4147-A177-3AD203B41FA5}">
                      <a16:colId xmlns:a16="http://schemas.microsoft.com/office/drawing/2014/main" val="2773063559"/>
                    </a:ext>
                  </a:extLst>
                </a:gridCol>
              </a:tblGrid>
              <a:tr h="1785860">
                <a:tc>
                  <a:txBody>
                    <a:bodyPr/>
                    <a:lstStyle/>
                    <a:p>
                      <a:pPr marL="0" marR="0" algn="ctr">
                        <a:lnSpc>
                          <a:spcPct val="200000"/>
                        </a:lnSpc>
                        <a:spcBef>
                          <a:spcPts val="0"/>
                        </a:spcBef>
                        <a:spcAft>
                          <a:spcPts val="0"/>
                        </a:spcAft>
                      </a:pPr>
                      <a:r>
                        <a:rPr lang="en-US" sz="4400" b="1" dirty="0">
                          <a:effectLst/>
                          <a:latin typeface="Times New Roman" panose="02020603050405020304" pitchFamily="18" charset="0"/>
                          <a:ea typeface="Times New Roman" panose="02020603050405020304" pitchFamily="18" charset="0"/>
                        </a:rPr>
                        <a:t>COR</a:t>
                      </a:r>
                      <a:endParaRPr lang="en-US" sz="4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4400" b="1" dirty="0">
                          <a:effectLst/>
                          <a:latin typeface="Times New Roman" panose="02020603050405020304" pitchFamily="18" charset="0"/>
                          <a:ea typeface="Times New Roman" panose="02020603050405020304" pitchFamily="18" charset="0"/>
                        </a:rPr>
                        <a:t>LOE</a:t>
                      </a:r>
                      <a:endParaRPr lang="en-US" sz="4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4400" b="1" dirty="0">
                          <a:effectLst/>
                          <a:latin typeface="Times New Roman" panose="02020603050405020304" pitchFamily="18" charset="0"/>
                          <a:ea typeface="Times New Roman" panose="02020603050405020304" pitchFamily="18" charset="0"/>
                        </a:rPr>
                        <a:t>Recommendation</a:t>
                      </a:r>
                      <a:endParaRPr lang="en-US" sz="4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005637"/>
                  </a:ext>
                </a:extLst>
              </a:tr>
              <a:tr h="4157740">
                <a:tc>
                  <a:txBody>
                    <a:bodyPr/>
                    <a:lstStyle/>
                    <a:p>
                      <a:pPr marL="0" marR="0" algn="ctr">
                        <a:lnSpc>
                          <a:spcPct val="200000"/>
                        </a:lnSpc>
                        <a:spcBef>
                          <a:spcPts val="0"/>
                        </a:spcBef>
                        <a:spcAft>
                          <a:spcPts val="0"/>
                        </a:spcAft>
                      </a:pPr>
                      <a:r>
                        <a:rPr lang="en-US" sz="4400" b="1">
                          <a:solidFill>
                            <a:srgbClr val="000000"/>
                          </a:solidFill>
                          <a:effectLst/>
                          <a:latin typeface="Times New Roman" panose="02020603050405020304" pitchFamily="18" charset="0"/>
                          <a:ea typeface="Times New Roman" panose="02020603050405020304" pitchFamily="18" charset="0"/>
                        </a:rPr>
                        <a:t>2a</a:t>
                      </a:r>
                      <a:endParaRPr lang="en-US" sz="4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4400" b="1">
                          <a:solidFill>
                            <a:srgbClr val="000000"/>
                          </a:solidFill>
                          <a:effectLst/>
                          <a:latin typeface="Times New Roman" panose="02020603050405020304" pitchFamily="18" charset="0"/>
                          <a:ea typeface="Times New Roman" panose="02020603050405020304" pitchFamily="18" charset="0"/>
                        </a:rPr>
                        <a:t>C-LD</a:t>
                      </a:r>
                      <a:endParaRPr lang="en-US" sz="4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566738" marR="0" lvl="0" indent="-566738" algn="l">
                        <a:lnSpc>
                          <a:spcPct val="150000"/>
                        </a:lnSpc>
                        <a:spcBef>
                          <a:spcPts val="0"/>
                        </a:spcBef>
                        <a:spcAft>
                          <a:spcPts val="0"/>
                        </a:spcAft>
                        <a:buFont typeface="+mj-lt"/>
                        <a:buAutoNum type="arabicPeriod"/>
                      </a:pPr>
                      <a:r>
                        <a:rPr lang="en-US" sz="4400" b="1" dirty="0">
                          <a:solidFill>
                            <a:srgbClr val="000000"/>
                          </a:solidFill>
                          <a:effectLst/>
                          <a:latin typeface="Times New Roman" panose="02020603050405020304" pitchFamily="18" charset="0"/>
                          <a:ea typeface="Calibri" panose="020F0502020204030204" pitchFamily="34" charset="0"/>
                        </a:rPr>
                        <a:t>In patients with suspected bioprosthetic valve thrombosis, 3D TEE or 4D CT imaging can be useful to rule out leaflet thrombosis.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5058162"/>
                  </a:ext>
                </a:extLst>
              </a:tr>
            </a:tbl>
          </a:graphicData>
        </a:graphic>
      </p:graphicFrame>
    </p:spTree>
    <p:extLst>
      <p:ext uri="{BB962C8B-B14F-4D97-AF65-F5344CB8AC3E}">
        <p14:creationId xmlns:p14="http://schemas.microsoft.com/office/powerpoint/2010/main" val="299734692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48E09-CDA2-4BFF-8E6C-A576423E60E9}"/>
              </a:ext>
            </a:extLst>
          </p:cNvPr>
          <p:cNvSpPr>
            <a:spLocks noGrp="1"/>
          </p:cNvSpPr>
          <p:nvPr>
            <p:ph type="ctrTitle"/>
          </p:nvPr>
        </p:nvSpPr>
        <p:spPr>
          <a:xfrm>
            <a:off x="1981200" y="66675"/>
            <a:ext cx="10172700" cy="1447800"/>
          </a:xfrm>
        </p:spPr>
        <p:txBody>
          <a:bodyPr/>
          <a:lstStyle/>
          <a:p>
            <a:r>
              <a:rPr lang="en-US" sz="3200" dirty="0"/>
              <a:t>Medical Therapy: </a:t>
            </a:r>
            <a:r>
              <a:rPr lang="en-US" sz="3200" strike="sngStrike" dirty="0"/>
              <a:t>In</a:t>
            </a:r>
            <a:r>
              <a:rPr lang="en-US" sz="3200" dirty="0"/>
              <a:t> </a:t>
            </a:r>
            <a:r>
              <a:rPr lang="en-US" sz="3200" dirty="0" err="1"/>
              <a:t>P</a:t>
            </a:r>
            <a:r>
              <a:rPr lang="en-US" sz="3200" strike="sngStrike" dirty="0" err="1"/>
              <a:t>p</a:t>
            </a:r>
            <a:r>
              <a:rPr lang="en-US" sz="3200" dirty="0" err="1"/>
              <a:t>atients</a:t>
            </a:r>
            <a:r>
              <a:rPr lang="en-US" sz="3200" dirty="0"/>
              <a:t> with </a:t>
            </a:r>
            <a:r>
              <a:rPr lang="en-US" sz="3200" dirty="0" err="1"/>
              <a:t>S</a:t>
            </a:r>
            <a:r>
              <a:rPr lang="en-US" sz="3200" strike="sngStrike" dirty="0" err="1"/>
              <a:t>s</a:t>
            </a:r>
            <a:r>
              <a:rPr lang="en-US" sz="3200" dirty="0" err="1"/>
              <a:t>uspected</a:t>
            </a:r>
            <a:r>
              <a:rPr lang="en-US" sz="3200" dirty="0"/>
              <a:t> or </a:t>
            </a:r>
            <a:r>
              <a:rPr lang="en-US" sz="3200" dirty="0" err="1"/>
              <a:t>C</a:t>
            </a:r>
            <a:r>
              <a:rPr lang="en-US" sz="3200" strike="sngStrike" dirty="0" err="1"/>
              <a:t>c</a:t>
            </a:r>
            <a:r>
              <a:rPr lang="en-US" sz="3200" dirty="0" err="1"/>
              <a:t>onfirmed</a:t>
            </a:r>
            <a:r>
              <a:rPr lang="en-US" sz="3200" dirty="0"/>
              <a:t> </a:t>
            </a:r>
            <a:r>
              <a:rPr lang="en-US" sz="3200" dirty="0" err="1"/>
              <a:t>B</a:t>
            </a:r>
            <a:r>
              <a:rPr lang="en-US" sz="3200" strike="sngStrike" dirty="0" err="1"/>
              <a:t>b</a:t>
            </a:r>
            <a:r>
              <a:rPr lang="en-US" sz="3200" dirty="0" err="1"/>
              <a:t>ioprosthetic</a:t>
            </a:r>
            <a:r>
              <a:rPr lang="en-US" sz="3200" dirty="0"/>
              <a:t> </a:t>
            </a:r>
            <a:r>
              <a:rPr lang="en-US" sz="3200" dirty="0" err="1"/>
              <a:t>V</a:t>
            </a:r>
            <a:r>
              <a:rPr lang="en-US" sz="3200" strike="sngStrike" dirty="0" err="1"/>
              <a:t>v</a:t>
            </a:r>
            <a:r>
              <a:rPr lang="en-US" sz="3200" dirty="0" err="1"/>
              <a:t>alve</a:t>
            </a:r>
            <a:r>
              <a:rPr lang="en-US" sz="3200" dirty="0"/>
              <a:t> </a:t>
            </a:r>
            <a:r>
              <a:rPr lang="en-US" sz="3200" dirty="0" err="1"/>
              <a:t>T</a:t>
            </a:r>
            <a:r>
              <a:rPr lang="en-US" sz="3200" strike="sngStrike" dirty="0" err="1"/>
              <a:t>t</a:t>
            </a:r>
            <a:r>
              <a:rPr lang="en-US" sz="3200" dirty="0" err="1"/>
              <a:t>hrombosis</a:t>
            </a:r>
            <a:r>
              <a:rPr lang="en-US" sz="3200" dirty="0"/>
              <a:t>  </a:t>
            </a:r>
          </a:p>
        </p:txBody>
      </p:sp>
      <p:sp>
        <p:nvSpPr>
          <p:cNvPr id="3" name="Slide Number Placeholder 2">
            <a:extLst>
              <a:ext uri="{FF2B5EF4-FFF2-40B4-BE49-F238E27FC236}">
                <a16:creationId xmlns:a16="http://schemas.microsoft.com/office/drawing/2014/main" id="{44F4E580-47EF-4BBB-AF50-BE479EA2870F}"/>
              </a:ext>
            </a:extLst>
          </p:cNvPr>
          <p:cNvSpPr>
            <a:spLocks noGrp="1"/>
          </p:cNvSpPr>
          <p:nvPr>
            <p:ph type="sldNum" sz="quarter" idx="4"/>
          </p:nvPr>
        </p:nvSpPr>
        <p:spPr/>
        <p:txBody>
          <a:bodyPr/>
          <a:lstStyle/>
          <a:p>
            <a:fld id="{01CD3B2E-BC1C-6C4D-9D91-A67B950EE325}" type="slidenum">
              <a:rPr lang="en-US" smtClean="0"/>
              <a:pPr/>
              <a:t>157</a:t>
            </a:fld>
            <a:endParaRPr lang="en-US" dirty="0"/>
          </a:p>
        </p:txBody>
      </p:sp>
      <p:graphicFrame>
        <p:nvGraphicFramePr>
          <p:cNvPr id="4" name="Table 3">
            <a:extLst>
              <a:ext uri="{FF2B5EF4-FFF2-40B4-BE49-F238E27FC236}">
                <a16:creationId xmlns:a16="http://schemas.microsoft.com/office/drawing/2014/main" id="{32834AEB-606C-4FC6-9871-23468929FB33}"/>
              </a:ext>
            </a:extLst>
          </p:cNvPr>
          <p:cNvGraphicFramePr>
            <a:graphicFrameLocks noGrp="1"/>
          </p:cNvGraphicFramePr>
          <p:nvPr>
            <p:extLst>
              <p:ext uri="{D42A27DB-BD31-4B8C-83A1-F6EECF244321}">
                <p14:modId xmlns:p14="http://schemas.microsoft.com/office/powerpoint/2010/main" val="3028726736"/>
              </p:ext>
            </p:extLst>
          </p:nvPr>
        </p:nvGraphicFramePr>
        <p:xfrm>
          <a:off x="381000" y="1676400"/>
          <a:ext cx="14089062" cy="5791200"/>
        </p:xfrm>
        <a:graphic>
          <a:graphicData uri="http://schemas.openxmlformats.org/drawingml/2006/table">
            <a:tbl>
              <a:tblPr firstRow="1" firstCol="1" bandRow="1"/>
              <a:tblGrid>
                <a:gridCol w="1408907">
                  <a:extLst>
                    <a:ext uri="{9D8B030D-6E8A-4147-A177-3AD203B41FA5}">
                      <a16:colId xmlns:a16="http://schemas.microsoft.com/office/drawing/2014/main" val="2678721374"/>
                    </a:ext>
                  </a:extLst>
                </a:gridCol>
                <a:gridCol w="1394817">
                  <a:extLst>
                    <a:ext uri="{9D8B030D-6E8A-4147-A177-3AD203B41FA5}">
                      <a16:colId xmlns:a16="http://schemas.microsoft.com/office/drawing/2014/main" val="2506565453"/>
                    </a:ext>
                  </a:extLst>
                </a:gridCol>
                <a:gridCol w="11285338">
                  <a:extLst>
                    <a:ext uri="{9D8B030D-6E8A-4147-A177-3AD203B41FA5}">
                      <a16:colId xmlns:a16="http://schemas.microsoft.com/office/drawing/2014/main" val="3952060187"/>
                    </a:ext>
                  </a:extLst>
                </a:gridCol>
              </a:tblGrid>
              <a:tr h="1083932">
                <a:tc>
                  <a:txBody>
                    <a:bodyPr/>
                    <a:lstStyle/>
                    <a:p>
                      <a:pPr marL="0" marR="0" indent="0" algn="ctr">
                        <a:lnSpc>
                          <a:spcPct val="200000"/>
                        </a:lnSpc>
                        <a:spcBef>
                          <a:spcPts val="0"/>
                        </a:spcBef>
                        <a:spcAft>
                          <a:spcPts val="0"/>
                        </a:spcAft>
                      </a:pPr>
                      <a:r>
                        <a:rPr lang="en-US" sz="3800" b="1" dirty="0">
                          <a:effectLst/>
                          <a:latin typeface="Times New Roman" panose="02020603050405020304" pitchFamily="18" charset="0"/>
                          <a:ea typeface="Times New Roman" panose="02020603050405020304" pitchFamily="18" charset="0"/>
                        </a:rPr>
                        <a:t>COR</a:t>
                      </a:r>
                      <a:endParaRPr lang="en-US" sz="3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200000"/>
                        </a:lnSpc>
                        <a:spcBef>
                          <a:spcPts val="0"/>
                        </a:spcBef>
                        <a:spcAft>
                          <a:spcPts val="0"/>
                        </a:spcAft>
                      </a:pPr>
                      <a:r>
                        <a:rPr lang="en-US" sz="3800" b="1" dirty="0">
                          <a:effectLst/>
                          <a:latin typeface="Times New Roman" panose="02020603050405020304" pitchFamily="18" charset="0"/>
                          <a:ea typeface="Times New Roman" panose="02020603050405020304" pitchFamily="18" charset="0"/>
                        </a:rPr>
                        <a:t>LOE</a:t>
                      </a:r>
                      <a:endParaRPr lang="en-US" sz="3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200000"/>
                        </a:lnSpc>
                        <a:spcBef>
                          <a:spcPts val="0"/>
                        </a:spcBef>
                        <a:spcAft>
                          <a:spcPts val="0"/>
                        </a:spcAft>
                      </a:pPr>
                      <a:r>
                        <a:rPr lang="en-US" sz="3800" b="1" dirty="0">
                          <a:effectLst/>
                          <a:latin typeface="Times New Roman" panose="02020603050405020304" pitchFamily="18" charset="0"/>
                          <a:ea typeface="Times New Roman" panose="02020603050405020304" pitchFamily="18" charset="0"/>
                        </a:rPr>
                        <a:t>Recommendation</a:t>
                      </a:r>
                      <a:endParaRPr lang="en-US" sz="3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2362338"/>
                  </a:ext>
                </a:extLst>
              </a:tr>
              <a:tr h="4707268">
                <a:tc>
                  <a:txBody>
                    <a:bodyPr/>
                    <a:lstStyle/>
                    <a:p>
                      <a:pPr marL="0" marR="0" indent="0" algn="ctr">
                        <a:lnSpc>
                          <a:spcPct val="200000"/>
                        </a:lnSpc>
                        <a:spcBef>
                          <a:spcPts val="0"/>
                        </a:spcBef>
                        <a:spcAft>
                          <a:spcPts val="0"/>
                        </a:spcAft>
                      </a:pPr>
                      <a:r>
                        <a:rPr lang="en-US" sz="3800" b="1">
                          <a:solidFill>
                            <a:srgbClr val="000000"/>
                          </a:solidFill>
                          <a:effectLst/>
                          <a:latin typeface="Times New Roman" panose="02020603050405020304" pitchFamily="18" charset="0"/>
                          <a:ea typeface="Times New Roman" panose="02020603050405020304" pitchFamily="18" charset="0"/>
                        </a:rPr>
                        <a:t>2a</a:t>
                      </a:r>
                      <a:endParaRPr lang="en-US" sz="3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indent="0" algn="ctr">
                        <a:lnSpc>
                          <a:spcPct val="200000"/>
                        </a:lnSpc>
                        <a:spcBef>
                          <a:spcPts val="0"/>
                        </a:spcBef>
                        <a:spcAft>
                          <a:spcPts val="0"/>
                        </a:spcAft>
                      </a:pPr>
                      <a:r>
                        <a:rPr lang="en-US" sz="3800" b="1">
                          <a:solidFill>
                            <a:srgbClr val="000000"/>
                          </a:solidFill>
                          <a:effectLst/>
                          <a:latin typeface="Times New Roman" panose="02020603050405020304" pitchFamily="18" charset="0"/>
                          <a:ea typeface="Times New Roman" panose="02020603050405020304" pitchFamily="18" charset="0"/>
                        </a:rPr>
                        <a:t>B-NR</a:t>
                      </a:r>
                      <a:endParaRPr lang="en-US" sz="3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682625" marR="0" lvl="0" indent="-566738" algn="l">
                        <a:lnSpc>
                          <a:spcPct val="150000"/>
                        </a:lnSpc>
                        <a:spcBef>
                          <a:spcPts val="0"/>
                        </a:spcBef>
                        <a:spcAft>
                          <a:spcPts val="0"/>
                        </a:spcAft>
                        <a:buFont typeface="Arial" panose="020B0604020202020204" pitchFamily="34" charset="0"/>
                        <a:buNone/>
                      </a:pPr>
                      <a:r>
                        <a:rPr lang="en-US" sz="3800" b="1" dirty="0">
                          <a:solidFill>
                            <a:srgbClr val="000000"/>
                          </a:solidFill>
                          <a:effectLst/>
                          <a:latin typeface="Times New Roman" panose="02020603050405020304" pitchFamily="18" charset="0"/>
                          <a:ea typeface="Calibri" panose="020F0502020204030204" pitchFamily="34" charset="0"/>
                        </a:rPr>
                        <a:t>1.  In patients with suspected or confirmed bioprosthetic valve thrombosis who are hemodynamically stable and have no contraindications to anticoagulation, initial treatment with a VKA is reasonable.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7210166"/>
                  </a:ext>
                </a:extLst>
              </a:tr>
            </a:tbl>
          </a:graphicData>
        </a:graphic>
      </p:graphicFrame>
    </p:spTree>
    <p:extLst>
      <p:ext uri="{BB962C8B-B14F-4D97-AF65-F5344CB8AC3E}">
        <p14:creationId xmlns:p14="http://schemas.microsoft.com/office/powerpoint/2010/main" val="120695503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DF6B-44BA-42FF-89AC-045497C9A096}"/>
              </a:ext>
            </a:extLst>
          </p:cNvPr>
          <p:cNvSpPr>
            <a:spLocks noGrp="1"/>
          </p:cNvSpPr>
          <p:nvPr>
            <p:ph type="ctrTitle"/>
          </p:nvPr>
        </p:nvSpPr>
        <p:spPr>
          <a:xfrm>
            <a:off x="2019300" y="152400"/>
            <a:ext cx="10591800" cy="784830"/>
          </a:xfrm>
        </p:spPr>
        <p:txBody>
          <a:bodyPr/>
          <a:lstStyle/>
          <a:p>
            <a:r>
              <a:rPr lang="en-US" sz="3600" dirty="0"/>
              <a:t>Diagnosis of Prosthetic Valve Stenosis</a:t>
            </a:r>
          </a:p>
        </p:txBody>
      </p:sp>
      <p:sp>
        <p:nvSpPr>
          <p:cNvPr id="3" name="Slide Number Placeholder 2">
            <a:extLst>
              <a:ext uri="{FF2B5EF4-FFF2-40B4-BE49-F238E27FC236}">
                <a16:creationId xmlns:a16="http://schemas.microsoft.com/office/drawing/2014/main" id="{12615DAF-4B8B-4016-B20D-31BAB01B8CE2}"/>
              </a:ext>
            </a:extLst>
          </p:cNvPr>
          <p:cNvSpPr>
            <a:spLocks noGrp="1"/>
          </p:cNvSpPr>
          <p:nvPr>
            <p:ph type="sldNum" sz="quarter" idx="4"/>
          </p:nvPr>
        </p:nvSpPr>
        <p:spPr/>
        <p:txBody>
          <a:bodyPr/>
          <a:lstStyle/>
          <a:p>
            <a:fld id="{01CD3B2E-BC1C-6C4D-9D91-A67B950EE325}" type="slidenum">
              <a:rPr lang="en-US" smtClean="0"/>
              <a:pPr/>
              <a:t>158</a:t>
            </a:fld>
            <a:endParaRPr lang="en-US" dirty="0"/>
          </a:p>
        </p:txBody>
      </p:sp>
      <p:graphicFrame>
        <p:nvGraphicFramePr>
          <p:cNvPr id="4" name="Table 3">
            <a:extLst>
              <a:ext uri="{FF2B5EF4-FFF2-40B4-BE49-F238E27FC236}">
                <a16:creationId xmlns:a16="http://schemas.microsoft.com/office/drawing/2014/main" id="{05169D23-4F9B-471B-9BD8-FBFEE99CD2BA}"/>
              </a:ext>
            </a:extLst>
          </p:cNvPr>
          <p:cNvGraphicFramePr>
            <a:graphicFrameLocks noGrp="1"/>
          </p:cNvGraphicFramePr>
          <p:nvPr>
            <p:extLst>
              <p:ext uri="{D42A27DB-BD31-4B8C-83A1-F6EECF244321}">
                <p14:modId xmlns:p14="http://schemas.microsoft.com/office/powerpoint/2010/main" val="4273345147"/>
              </p:ext>
            </p:extLst>
          </p:nvPr>
        </p:nvGraphicFramePr>
        <p:xfrm>
          <a:off x="304801" y="1371600"/>
          <a:ext cx="14165262" cy="6022210"/>
        </p:xfrm>
        <a:graphic>
          <a:graphicData uri="http://schemas.openxmlformats.org/drawingml/2006/table">
            <a:tbl>
              <a:tblPr firstRow="1" firstCol="1" bandRow="1"/>
              <a:tblGrid>
                <a:gridCol w="1416527">
                  <a:extLst>
                    <a:ext uri="{9D8B030D-6E8A-4147-A177-3AD203B41FA5}">
                      <a16:colId xmlns:a16="http://schemas.microsoft.com/office/drawing/2014/main" val="1478964566"/>
                    </a:ext>
                  </a:extLst>
                </a:gridCol>
                <a:gridCol w="1402361">
                  <a:extLst>
                    <a:ext uri="{9D8B030D-6E8A-4147-A177-3AD203B41FA5}">
                      <a16:colId xmlns:a16="http://schemas.microsoft.com/office/drawing/2014/main" val="1033231622"/>
                    </a:ext>
                  </a:extLst>
                </a:gridCol>
                <a:gridCol w="11346374">
                  <a:extLst>
                    <a:ext uri="{9D8B030D-6E8A-4147-A177-3AD203B41FA5}">
                      <a16:colId xmlns:a16="http://schemas.microsoft.com/office/drawing/2014/main" val="457111152"/>
                    </a:ext>
                  </a:extLst>
                </a:gridCol>
              </a:tblGrid>
              <a:tr h="914400">
                <a:tc>
                  <a:txBody>
                    <a:bodyPr/>
                    <a:lstStyle/>
                    <a:p>
                      <a:pPr marL="0" marR="0" algn="ctr">
                        <a:lnSpc>
                          <a:spcPct val="200000"/>
                        </a:lnSpc>
                        <a:spcBef>
                          <a:spcPts val="0"/>
                        </a:spcBef>
                        <a:spcAft>
                          <a:spcPts val="0"/>
                        </a:spcAft>
                      </a:pPr>
                      <a:r>
                        <a:rPr lang="en-US" sz="2700" b="1">
                          <a:effectLst/>
                          <a:latin typeface="Times New Roman" panose="02020603050405020304" pitchFamily="18" charset="0"/>
                          <a:ea typeface="Times New Roman" panose="02020603050405020304" pitchFamily="18" charset="0"/>
                        </a:rPr>
                        <a:t>COR</a:t>
                      </a:r>
                      <a:endParaRPr lang="en-US" sz="27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700" b="1">
                          <a:effectLst/>
                          <a:latin typeface="Times New Roman" panose="02020603050405020304" pitchFamily="18" charset="0"/>
                          <a:ea typeface="Times New Roman" panose="02020603050405020304" pitchFamily="18" charset="0"/>
                        </a:rPr>
                        <a:t>LOE</a:t>
                      </a:r>
                      <a:endParaRPr lang="en-US" sz="27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700" b="1">
                          <a:effectLst/>
                          <a:latin typeface="Times New Roman" panose="02020603050405020304" pitchFamily="18" charset="0"/>
                          <a:ea typeface="Times New Roman" panose="02020603050405020304" pitchFamily="18" charset="0"/>
                        </a:rPr>
                        <a:t>Recommendations</a:t>
                      </a:r>
                      <a:endParaRPr lang="en-US" sz="27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6513496"/>
                  </a:ext>
                </a:extLst>
              </a:tr>
              <a:tr h="2256629">
                <a:tc>
                  <a:txBody>
                    <a:bodyPr/>
                    <a:lstStyle/>
                    <a:p>
                      <a:pPr marL="0" marR="0" algn="ctr">
                        <a:lnSpc>
                          <a:spcPct val="200000"/>
                        </a:lnSpc>
                        <a:spcBef>
                          <a:spcPts val="0"/>
                        </a:spcBef>
                        <a:spcAft>
                          <a:spcPts val="0"/>
                        </a:spcAft>
                      </a:pPr>
                      <a:r>
                        <a:rPr lang="en-US" sz="2700" b="1">
                          <a:solidFill>
                            <a:srgbClr val="000000"/>
                          </a:solidFill>
                          <a:effectLst/>
                          <a:latin typeface="Times New Roman" panose="02020603050405020304" pitchFamily="18" charset="0"/>
                          <a:ea typeface="Times New Roman" panose="02020603050405020304" pitchFamily="18" charset="0"/>
                        </a:rPr>
                        <a:t>1</a:t>
                      </a:r>
                      <a:endParaRPr lang="en-US" sz="27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700" b="1">
                          <a:solidFill>
                            <a:srgbClr val="000000"/>
                          </a:solidFill>
                          <a:effectLst/>
                          <a:latin typeface="Times New Roman" panose="02020603050405020304" pitchFamily="18" charset="0"/>
                          <a:ea typeface="Times New Roman" panose="02020603050405020304" pitchFamily="18" charset="0"/>
                        </a:rPr>
                        <a:t>B-NR</a:t>
                      </a:r>
                      <a:endParaRPr lang="en-US" sz="27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2700" b="1" dirty="0">
                          <a:solidFill>
                            <a:srgbClr val="000000"/>
                          </a:solidFill>
                          <a:effectLst/>
                          <a:latin typeface="Times New Roman" panose="02020603050405020304" pitchFamily="18" charset="0"/>
                          <a:ea typeface="Calibri" panose="020F0502020204030204" pitchFamily="34" charset="0"/>
                        </a:rPr>
                        <a:t>1.  In patients with suspected mechanical or bioprosthetic valve stenosis, TTE and TEE are recommended to diagnosis the cause and severity of valve obstruction, assess ventricular function, and estimate pulmonary artery systolic pressure.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8985428"/>
                  </a:ext>
                </a:extLst>
              </a:tr>
              <a:tr h="1356422">
                <a:tc>
                  <a:txBody>
                    <a:bodyPr/>
                    <a:lstStyle/>
                    <a:p>
                      <a:pPr marL="0" marR="0" algn="ctr">
                        <a:lnSpc>
                          <a:spcPct val="200000"/>
                        </a:lnSpc>
                        <a:spcBef>
                          <a:spcPts val="0"/>
                        </a:spcBef>
                        <a:spcAft>
                          <a:spcPts val="0"/>
                        </a:spcAft>
                      </a:pPr>
                      <a:r>
                        <a:rPr lang="en-US" sz="2700" b="1">
                          <a:solidFill>
                            <a:srgbClr val="000000"/>
                          </a:solidFill>
                          <a:effectLst/>
                          <a:latin typeface="Times New Roman" panose="02020603050405020304" pitchFamily="18" charset="0"/>
                          <a:ea typeface="Times New Roman" panose="02020603050405020304" pitchFamily="18" charset="0"/>
                        </a:rPr>
                        <a:t>1</a:t>
                      </a:r>
                      <a:endParaRPr lang="en-US" sz="27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700" b="1">
                          <a:solidFill>
                            <a:srgbClr val="000000"/>
                          </a:solidFill>
                          <a:effectLst/>
                          <a:latin typeface="Times New Roman" panose="02020603050405020304" pitchFamily="18" charset="0"/>
                          <a:ea typeface="Times New Roman" panose="02020603050405020304" pitchFamily="18" charset="0"/>
                        </a:rPr>
                        <a:t>C-EO</a:t>
                      </a:r>
                      <a:endParaRPr lang="en-US" sz="27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l">
                        <a:lnSpc>
                          <a:spcPct val="150000"/>
                        </a:lnSpc>
                        <a:spcBef>
                          <a:spcPts val="0"/>
                        </a:spcBef>
                        <a:spcAft>
                          <a:spcPts val="0"/>
                        </a:spcAft>
                        <a:buFont typeface="+mj-lt"/>
                        <a:buNone/>
                      </a:pPr>
                      <a:r>
                        <a:rPr lang="en-US" sz="2700" b="1" dirty="0">
                          <a:solidFill>
                            <a:srgbClr val="000000"/>
                          </a:solidFill>
                          <a:effectLst/>
                          <a:latin typeface="Times New Roman" panose="02020603050405020304" pitchFamily="18" charset="0"/>
                          <a:ea typeface="Calibri" panose="020F0502020204030204" pitchFamily="34" charset="0"/>
                        </a:rPr>
                        <a:t>2.  In patients with mechanical valve stenosis, fluoroscopy or cine-CT is recommended to assess motion of the mechanical valve leaflets.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531911"/>
                  </a:ext>
                </a:extLst>
              </a:tr>
              <a:tr h="1356422">
                <a:tc>
                  <a:txBody>
                    <a:bodyPr/>
                    <a:lstStyle/>
                    <a:p>
                      <a:pPr marL="0" marR="0" algn="ctr">
                        <a:lnSpc>
                          <a:spcPct val="200000"/>
                        </a:lnSpc>
                        <a:spcBef>
                          <a:spcPts val="0"/>
                        </a:spcBef>
                        <a:spcAft>
                          <a:spcPts val="0"/>
                        </a:spcAft>
                      </a:pPr>
                      <a:r>
                        <a:rPr lang="en-US" sz="2700" b="1">
                          <a:solidFill>
                            <a:srgbClr val="000000"/>
                          </a:solidFill>
                          <a:effectLst/>
                          <a:latin typeface="Times New Roman" panose="02020603050405020304" pitchFamily="18" charset="0"/>
                          <a:ea typeface="Times New Roman" panose="02020603050405020304" pitchFamily="18" charset="0"/>
                        </a:rPr>
                        <a:t>2a</a:t>
                      </a:r>
                      <a:endParaRPr lang="en-US" sz="27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700" b="1">
                          <a:solidFill>
                            <a:srgbClr val="000000"/>
                          </a:solidFill>
                          <a:effectLst/>
                          <a:latin typeface="Times New Roman" panose="02020603050405020304" pitchFamily="18" charset="0"/>
                          <a:ea typeface="Times New Roman" panose="02020603050405020304" pitchFamily="18" charset="0"/>
                        </a:rPr>
                        <a:t>C-LD</a:t>
                      </a:r>
                      <a:endParaRPr lang="en-US" sz="27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l">
                        <a:lnSpc>
                          <a:spcPct val="150000"/>
                        </a:lnSpc>
                        <a:spcBef>
                          <a:spcPts val="0"/>
                        </a:spcBef>
                        <a:spcAft>
                          <a:spcPts val="0"/>
                        </a:spcAft>
                        <a:buFont typeface="+mj-lt"/>
                        <a:buNone/>
                      </a:pPr>
                      <a:r>
                        <a:rPr lang="en-US" sz="2700" b="1" dirty="0">
                          <a:solidFill>
                            <a:srgbClr val="000000"/>
                          </a:solidFill>
                          <a:effectLst/>
                          <a:latin typeface="Times New Roman" panose="02020603050405020304" pitchFamily="18" charset="0"/>
                          <a:ea typeface="Calibri" panose="020F0502020204030204" pitchFamily="34" charset="0"/>
                        </a:rPr>
                        <a:t>3.  In patients with bioprosthetic valve  stenosis, 3D TEE or 4D CT imaging can be useful to rule out leaflet thrombosis.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0367841"/>
                  </a:ext>
                </a:extLst>
              </a:tr>
            </a:tbl>
          </a:graphicData>
        </a:graphic>
      </p:graphicFrame>
    </p:spTree>
    <p:extLst>
      <p:ext uri="{BB962C8B-B14F-4D97-AF65-F5344CB8AC3E}">
        <p14:creationId xmlns:p14="http://schemas.microsoft.com/office/powerpoint/2010/main" val="408315642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044F-9328-48F4-B2AA-68594C7D80ED}"/>
              </a:ext>
            </a:extLst>
          </p:cNvPr>
          <p:cNvSpPr>
            <a:spLocks noGrp="1"/>
          </p:cNvSpPr>
          <p:nvPr>
            <p:ph type="ctrTitle"/>
          </p:nvPr>
        </p:nvSpPr>
        <p:spPr>
          <a:xfrm>
            <a:off x="2705099" y="1"/>
            <a:ext cx="9220200" cy="1236832"/>
          </a:xfrm>
        </p:spPr>
        <p:txBody>
          <a:bodyPr/>
          <a:lstStyle/>
          <a:p>
            <a:r>
              <a:rPr lang="en-US" dirty="0"/>
              <a:t>Intervention of Patients with Prosthetic Valve Stenosis</a:t>
            </a:r>
          </a:p>
        </p:txBody>
      </p:sp>
      <p:sp>
        <p:nvSpPr>
          <p:cNvPr id="3" name="Slide Number Placeholder 2">
            <a:extLst>
              <a:ext uri="{FF2B5EF4-FFF2-40B4-BE49-F238E27FC236}">
                <a16:creationId xmlns:a16="http://schemas.microsoft.com/office/drawing/2014/main" id="{5440A4E6-7288-42E0-B5B5-A8FFF729F5A2}"/>
              </a:ext>
            </a:extLst>
          </p:cNvPr>
          <p:cNvSpPr>
            <a:spLocks noGrp="1"/>
          </p:cNvSpPr>
          <p:nvPr>
            <p:ph type="sldNum" sz="quarter" idx="4"/>
          </p:nvPr>
        </p:nvSpPr>
        <p:spPr/>
        <p:txBody>
          <a:bodyPr/>
          <a:lstStyle/>
          <a:p>
            <a:fld id="{01CD3B2E-BC1C-6C4D-9D91-A67B950EE325}" type="slidenum">
              <a:rPr lang="en-US" smtClean="0"/>
              <a:pPr/>
              <a:t>159</a:t>
            </a:fld>
            <a:endParaRPr lang="en-US" dirty="0"/>
          </a:p>
        </p:txBody>
      </p:sp>
      <p:graphicFrame>
        <p:nvGraphicFramePr>
          <p:cNvPr id="4" name="Table 3">
            <a:extLst>
              <a:ext uri="{FF2B5EF4-FFF2-40B4-BE49-F238E27FC236}">
                <a16:creationId xmlns:a16="http://schemas.microsoft.com/office/drawing/2014/main" id="{E10B0CD0-3028-4167-87AD-5C0DBAE593E7}"/>
              </a:ext>
            </a:extLst>
          </p:cNvPr>
          <p:cNvGraphicFramePr>
            <a:graphicFrameLocks noGrp="1"/>
          </p:cNvGraphicFramePr>
          <p:nvPr>
            <p:extLst>
              <p:ext uri="{D42A27DB-BD31-4B8C-83A1-F6EECF244321}">
                <p14:modId xmlns:p14="http://schemas.microsoft.com/office/powerpoint/2010/main" val="2450411865"/>
              </p:ext>
            </p:extLst>
          </p:nvPr>
        </p:nvGraphicFramePr>
        <p:xfrm>
          <a:off x="457200" y="1371600"/>
          <a:ext cx="14012861" cy="6153220"/>
        </p:xfrm>
        <a:graphic>
          <a:graphicData uri="http://schemas.openxmlformats.org/drawingml/2006/table">
            <a:tbl>
              <a:tblPr firstRow="1" firstCol="1" bandRow="1"/>
              <a:tblGrid>
                <a:gridCol w="1401287">
                  <a:extLst>
                    <a:ext uri="{9D8B030D-6E8A-4147-A177-3AD203B41FA5}">
                      <a16:colId xmlns:a16="http://schemas.microsoft.com/office/drawing/2014/main" val="2476872087"/>
                    </a:ext>
                  </a:extLst>
                </a:gridCol>
                <a:gridCol w="1387273">
                  <a:extLst>
                    <a:ext uri="{9D8B030D-6E8A-4147-A177-3AD203B41FA5}">
                      <a16:colId xmlns:a16="http://schemas.microsoft.com/office/drawing/2014/main" val="2564914328"/>
                    </a:ext>
                  </a:extLst>
                </a:gridCol>
                <a:gridCol w="11224301">
                  <a:extLst>
                    <a:ext uri="{9D8B030D-6E8A-4147-A177-3AD203B41FA5}">
                      <a16:colId xmlns:a16="http://schemas.microsoft.com/office/drawing/2014/main" val="10673770"/>
                    </a:ext>
                  </a:extLst>
                </a:gridCol>
              </a:tblGrid>
              <a:tr h="1017529">
                <a:tc>
                  <a:txBody>
                    <a:bodyPr/>
                    <a:lstStyle/>
                    <a:p>
                      <a:pPr marL="0" marR="0" algn="ctr">
                        <a:lnSpc>
                          <a:spcPct val="150000"/>
                        </a:lnSpc>
                        <a:spcBef>
                          <a:spcPts val="0"/>
                        </a:spcBef>
                        <a:spcAft>
                          <a:spcPts val="0"/>
                        </a:spcAft>
                      </a:pPr>
                      <a:r>
                        <a:rPr lang="en-US" sz="2600" b="1">
                          <a:effectLst/>
                          <a:latin typeface="Times New Roman" panose="02020603050405020304" pitchFamily="18" charset="0"/>
                          <a:ea typeface="Times New Roman" panose="02020603050405020304" pitchFamily="18" charset="0"/>
                        </a:rPr>
                        <a:t>COR</a:t>
                      </a:r>
                      <a:endParaRPr lang="en-US" sz="2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600" b="1">
                          <a:effectLst/>
                          <a:latin typeface="Times New Roman" panose="02020603050405020304" pitchFamily="18" charset="0"/>
                          <a:ea typeface="Times New Roman" panose="02020603050405020304" pitchFamily="18" charset="0"/>
                        </a:rPr>
                        <a:t>LOE</a:t>
                      </a:r>
                      <a:endParaRPr lang="en-US" sz="2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600" b="1" dirty="0">
                          <a:effectLst/>
                          <a:latin typeface="Times New Roman" panose="02020603050405020304" pitchFamily="18" charset="0"/>
                          <a:ea typeface="Times New Roman" panose="02020603050405020304" pitchFamily="18" charset="0"/>
                        </a:rPr>
                        <a:t>Recommendations</a:t>
                      </a:r>
                      <a:endParaRPr lang="en-US" sz="2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9858930"/>
                  </a:ext>
                </a:extLst>
              </a:tr>
              <a:tr h="1692824">
                <a:tc>
                  <a:txBody>
                    <a:bodyPr/>
                    <a:lstStyle/>
                    <a:p>
                      <a:pPr marL="0" marR="0" algn="ctr">
                        <a:lnSpc>
                          <a:spcPct val="150000"/>
                        </a:lnSpc>
                        <a:spcBef>
                          <a:spcPts val="0"/>
                        </a:spcBef>
                        <a:spcAft>
                          <a:spcPts val="0"/>
                        </a:spcAft>
                      </a:pPr>
                      <a:r>
                        <a:rPr lang="en-US" sz="2600" b="1" dirty="0">
                          <a:solidFill>
                            <a:srgbClr val="000000"/>
                          </a:solidFill>
                          <a:effectLst/>
                          <a:latin typeface="Times New Roman" panose="02020603050405020304" pitchFamily="18" charset="0"/>
                          <a:ea typeface="Times New Roman" panose="02020603050405020304" pitchFamily="18" charset="0"/>
                        </a:rPr>
                        <a:t>1</a:t>
                      </a:r>
                      <a:endParaRPr lang="en-US" sz="2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B-NR</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2600" b="1" dirty="0">
                          <a:solidFill>
                            <a:srgbClr val="000000"/>
                          </a:solidFill>
                          <a:effectLst/>
                          <a:latin typeface="Times New Roman" panose="02020603050405020304" pitchFamily="18" charset="0"/>
                          <a:ea typeface="Calibri" panose="020F0502020204030204" pitchFamily="34" charset="0"/>
                        </a:rPr>
                        <a:t>1.  In patients with symptomatic severe stenosis of a bioprosthetic or  mechanical prosthetic valve, repeat surgical intervention is indicated unless surgical risk is high or prohibitive.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7756503"/>
                  </a:ext>
                </a:extLst>
              </a:tr>
              <a:tr h="1692824">
                <a:tc>
                  <a:txBody>
                    <a:bodyPr/>
                    <a:lstStyle/>
                    <a:p>
                      <a:pPr marL="0" marR="0" algn="ctr">
                        <a:lnSpc>
                          <a:spcPct val="150000"/>
                        </a:lnSpc>
                        <a:spcBef>
                          <a:spcPts val="0"/>
                        </a:spcBef>
                        <a:spcAft>
                          <a:spcPts val="0"/>
                        </a:spcAft>
                      </a:pPr>
                      <a:r>
                        <a:rPr lang="en-US" sz="2600" b="1" dirty="0">
                          <a:solidFill>
                            <a:srgbClr val="000000"/>
                          </a:solidFill>
                          <a:effectLst/>
                          <a:latin typeface="Times New Roman" panose="02020603050405020304" pitchFamily="18" charset="0"/>
                          <a:ea typeface="Times New Roman" panose="02020603050405020304" pitchFamily="18" charset="0"/>
                        </a:rPr>
                        <a:t>2a</a:t>
                      </a:r>
                      <a:endParaRPr lang="en-US" sz="2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600" b="1" dirty="0">
                          <a:solidFill>
                            <a:srgbClr val="000000"/>
                          </a:solidFill>
                          <a:effectLst/>
                          <a:latin typeface="Times New Roman" panose="02020603050405020304" pitchFamily="18" charset="0"/>
                          <a:ea typeface="Times New Roman" panose="02020603050405020304" pitchFamily="18" charset="0"/>
                        </a:rPr>
                        <a:t>B-NR</a:t>
                      </a:r>
                      <a:endParaRPr lang="en-US" sz="2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2600" b="1" dirty="0">
                          <a:solidFill>
                            <a:srgbClr val="000000"/>
                          </a:solidFill>
                          <a:effectLst/>
                          <a:latin typeface="Times New Roman" panose="02020603050405020304" pitchFamily="18" charset="0"/>
                          <a:ea typeface="Calibri" panose="020F0502020204030204" pitchFamily="34" charset="0"/>
                        </a:rPr>
                        <a:t>2.  For severely symptomatic patients with bioprosthetic aortic valve stenosis and high or prohibitive surgical risk, a transcatheter </a:t>
                      </a:r>
                      <a:r>
                        <a:rPr lang="en-US" sz="2600" b="1" dirty="0" err="1">
                          <a:solidFill>
                            <a:srgbClr val="000000"/>
                          </a:solidFill>
                          <a:effectLst/>
                          <a:latin typeface="Times New Roman" panose="02020603050405020304" pitchFamily="18" charset="0"/>
                          <a:ea typeface="Calibri" panose="020F0502020204030204" pitchFamily="34" charset="0"/>
                        </a:rPr>
                        <a:t>ViV</a:t>
                      </a:r>
                      <a:r>
                        <a:rPr lang="en-US" sz="2600" b="1" dirty="0">
                          <a:solidFill>
                            <a:srgbClr val="000000"/>
                          </a:solidFill>
                          <a:effectLst/>
                          <a:latin typeface="Times New Roman" panose="02020603050405020304" pitchFamily="18" charset="0"/>
                          <a:ea typeface="Calibri" panose="020F0502020204030204" pitchFamily="34" charset="0"/>
                        </a:rPr>
                        <a:t> procedure is reasonable when performed at a Comprehensive Valve Center.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9638306"/>
                  </a:ext>
                </a:extLst>
              </a:tr>
              <a:tr h="1692824">
                <a:tc>
                  <a:txBody>
                    <a:bodyPr/>
                    <a:lstStyle/>
                    <a:p>
                      <a:pPr marL="0" marR="0" algn="ctr">
                        <a:lnSpc>
                          <a:spcPct val="15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2a</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600" b="1" dirty="0">
                          <a:solidFill>
                            <a:srgbClr val="000000"/>
                          </a:solidFill>
                          <a:effectLst/>
                          <a:latin typeface="Times New Roman" panose="02020603050405020304" pitchFamily="18" charset="0"/>
                          <a:ea typeface="Times New Roman" panose="02020603050405020304" pitchFamily="18" charset="0"/>
                        </a:rPr>
                        <a:t>B-NR</a:t>
                      </a:r>
                      <a:endParaRPr lang="en-US" sz="2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2600" b="1" dirty="0">
                          <a:solidFill>
                            <a:srgbClr val="000000"/>
                          </a:solidFill>
                          <a:effectLst/>
                          <a:latin typeface="Times New Roman" panose="02020603050405020304" pitchFamily="18" charset="0"/>
                          <a:ea typeface="Calibri" panose="020F0502020204030204" pitchFamily="34" charset="0"/>
                        </a:rPr>
                        <a:t>3.  For patients with significant bioprosthetic valve stenosis attributable to suspected or documented valve thrombosis, oral anticoagulation with a VKA is reasonable.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2708446"/>
                  </a:ext>
                </a:extLst>
              </a:tr>
            </a:tbl>
          </a:graphicData>
        </a:graphic>
      </p:graphicFrame>
    </p:spTree>
    <p:extLst>
      <p:ext uri="{BB962C8B-B14F-4D97-AF65-F5344CB8AC3E}">
        <p14:creationId xmlns:p14="http://schemas.microsoft.com/office/powerpoint/2010/main" val="38124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0C463-8B12-4394-BDAF-E26B06A43736}"/>
              </a:ext>
            </a:extLst>
          </p:cNvPr>
          <p:cNvSpPr>
            <a:spLocks noGrp="1"/>
          </p:cNvSpPr>
          <p:nvPr>
            <p:ph type="ctrTitle"/>
          </p:nvPr>
        </p:nvSpPr>
        <p:spPr>
          <a:xfrm>
            <a:off x="762000" y="2590801"/>
            <a:ext cx="12877800" cy="1523999"/>
          </a:xfrm>
          <a:prstGeom prst="rect">
            <a:avLst/>
          </a:prstGeom>
        </p:spPr>
        <p:txBody>
          <a:bodyPr/>
          <a:lstStyle/>
          <a:p>
            <a:pPr algn="ctr"/>
            <a:r>
              <a:rPr lang="en-US" sz="4800" dirty="0">
                <a:latin typeface="Lub Dub Heavy" panose="020B0903030403020204" pitchFamily="34" charset="0"/>
                <a:cs typeface="Times New Roman" panose="02020603050405020304" pitchFamily="18" charset="0"/>
              </a:rPr>
              <a:t>General Principles</a:t>
            </a:r>
            <a:endParaRPr lang="en-US" sz="4800" dirty="0">
              <a:latin typeface="Lub Dub Heavy" panose="020B0903030403020204" pitchFamily="34" charset="0"/>
            </a:endParaRPr>
          </a:p>
        </p:txBody>
      </p:sp>
      <p:sp>
        <p:nvSpPr>
          <p:cNvPr id="4" name="Slide Number Placeholder 3">
            <a:extLst>
              <a:ext uri="{FF2B5EF4-FFF2-40B4-BE49-F238E27FC236}">
                <a16:creationId xmlns:a16="http://schemas.microsoft.com/office/drawing/2014/main" id="{9378A9A9-0A8E-419A-ADE2-AA7B2D5E4E3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16</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183354093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D11196-5376-4917-883A-B66CB56E29C1}"/>
              </a:ext>
            </a:extLst>
          </p:cNvPr>
          <p:cNvSpPr>
            <a:spLocks noGrp="1"/>
          </p:cNvSpPr>
          <p:nvPr>
            <p:ph type="sldNum" sz="quarter" idx="4"/>
          </p:nvPr>
        </p:nvSpPr>
        <p:spPr/>
        <p:txBody>
          <a:bodyPr/>
          <a:lstStyle/>
          <a:p>
            <a:fld id="{01CD3B2E-BC1C-6C4D-9D91-A67B950EE325}" type="slidenum">
              <a:rPr lang="en-US" smtClean="0"/>
              <a:pPr/>
              <a:t>160</a:t>
            </a:fld>
            <a:endParaRPr lang="en-US" dirty="0"/>
          </a:p>
        </p:txBody>
      </p:sp>
      <p:pic>
        <p:nvPicPr>
          <p:cNvPr id="3" name="Picture 2">
            <a:extLst>
              <a:ext uri="{FF2B5EF4-FFF2-40B4-BE49-F238E27FC236}">
                <a16:creationId xmlns:a16="http://schemas.microsoft.com/office/drawing/2014/main" id="{A42E5AD7-9624-46EF-B59A-741B5A3802E9}"/>
              </a:ext>
            </a:extLst>
          </p:cNvPr>
          <p:cNvPicPr/>
          <p:nvPr/>
        </p:nvPicPr>
        <p:blipFill rotWithShape="1">
          <a:blip r:embed="rId2" cstate="print">
            <a:extLst>
              <a:ext uri="{28A0092B-C50C-407E-A947-70E740481C1C}">
                <a14:useLocalDpi xmlns:a14="http://schemas.microsoft.com/office/drawing/2010/main" val="0"/>
              </a:ext>
            </a:extLst>
          </a:blip>
          <a:srcRect t="5966"/>
          <a:stretch/>
        </p:blipFill>
        <p:spPr bwMode="auto">
          <a:xfrm>
            <a:off x="2895600" y="-1"/>
            <a:ext cx="9677400" cy="8610601"/>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C4E04728-D8AA-48B5-9781-E6E36D275889}"/>
              </a:ext>
            </a:extLst>
          </p:cNvPr>
          <p:cNvSpPr txBox="1"/>
          <p:nvPr/>
        </p:nvSpPr>
        <p:spPr>
          <a:xfrm>
            <a:off x="304800" y="1905000"/>
            <a:ext cx="2819400" cy="3046988"/>
          </a:xfrm>
          <a:prstGeom prst="rect">
            <a:avLst/>
          </a:prstGeom>
          <a:noFill/>
        </p:spPr>
        <p:txBody>
          <a:bodyPr wrap="square">
            <a:spAutoFit/>
          </a:bodyPr>
          <a:lstStyle/>
          <a:p>
            <a:pPr marL="0" marR="0">
              <a:spcBef>
                <a:spcPts val="0"/>
              </a:spcBef>
              <a:spcAft>
                <a:spcPts val="0"/>
              </a:spcAft>
            </a:pPr>
            <a:r>
              <a:rPr lang="en-US" sz="2400" b="1" dirty="0">
                <a:effectLst/>
                <a:latin typeface="Lub Dub Medium" panose="020B0603030403020204" pitchFamily="34" charset="0"/>
                <a:ea typeface="Times New Roman" panose="02020603050405020304" pitchFamily="18" charset="0"/>
              </a:rPr>
              <a:t>Figure 14. Management of prosthetic valve stenosis and regurgitation.</a:t>
            </a:r>
          </a:p>
          <a:p>
            <a:pPr marL="0" marR="0">
              <a:spcBef>
                <a:spcPts val="0"/>
              </a:spcBef>
              <a:spcAft>
                <a:spcPts val="0"/>
              </a:spcAft>
            </a:pPr>
            <a:endParaRPr lang="en-US" sz="2400" b="1" dirty="0">
              <a:latin typeface="Lub Dub Medium" panose="020B0603030403020204" pitchFamily="34" charset="0"/>
              <a:ea typeface="Times New Roman" panose="02020603050405020304" pitchFamily="18" charset="0"/>
            </a:endParaRPr>
          </a:p>
          <a:p>
            <a:pPr marL="0" marR="0">
              <a:spcBef>
                <a:spcPts val="0"/>
              </a:spcBef>
              <a:spcAft>
                <a:spcPts val="0"/>
              </a:spcAft>
            </a:pPr>
            <a:r>
              <a:rPr lang="en-US" sz="2400" b="1" dirty="0">
                <a:latin typeface="Lub Dub Medium" panose="020B0603030403020204" pitchFamily="34" charset="0"/>
                <a:ea typeface="Times New Roman" panose="02020603050405020304" pitchFamily="18" charset="0"/>
              </a:rPr>
              <a:t>Colors correspond to Table 2. </a:t>
            </a:r>
            <a:endParaRPr lang="en-US" sz="2400" dirty="0">
              <a:effectLst/>
              <a:latin typeface="Lub Dub Medium" panose="020B0603030403020204" pitchFamily="34" charset="0"/>
              <a:ea typeface="Times New Roman" panose="02020603050405020304" pitchFamily="18" charset="0"/>
            </a:endParaRPr>
          </a:p>
        </p:txBody>
      </p:sp>
    </p:spTree>
    <p:extLst>
      <p:ext uri="{BB962C8B-B14F-4D97-AF65-F5344CB8AC3E}">
        <p14:creationId xmlns:p14="http://schemas.microsoft.com/office/powerpoint/2010/main" val="22715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705E-3EBF-4A9B-BF29-FE37DB94C8FB}"/>
              </a:ext>
            </a:extLst>
          </p:cNvPr>
          <p:cNvSpPr>
            <a:spLocks noGrp="1"/>
          </p:cNvSpPr>
          <p:nvPr>
            <p:ph type="ctrTitle"/>
          </p:nvPr>
        </p:nvSpPr>
        <p:spPr/>
        <p:txBody>
          <a:bodyPr/>
          <a:lstStyle/>
          <a:p>
            <a:r>
              <a:rPr lang="en-US" sz="3600" dirty="0"/>
              <a:t>Diagnosis of Prosthetic Valve Regurgitation</a:t>
            </a:r>
          </a:p>
        </p:txBody>
      </p:sp>
      <p:sp>
        <p:nvSpPr>
          <p:cNvPr id="3" name="Slide Number Placeholder 2">
            <a:extLst>
              <a:ext uri="{FF2B5EF4-FFF2-40B4-BE49-F238E27FC236}">
                <a16:creationId xmlns:a16="http://schemas.microsoft.com/office/drawing/2014/main" id="{FF8E24B8-E0EB-4C03-809C-39DACEF569E6}"/>
              </a:ext>
            </a:extLst>
          </p:cNvPr>
          <p:cNvSpPr>
            <a:spLocks noGrp="1"/>
          </p:cNvSpPr>
          <p:nvPr>
            <p:ph type="sldNum" sz="quarter" idx="4"/>
          </p:nvPr>
        </p:nvSpPr>
        <p:spPr/>
        <p:txBody>
          <a:bodyPr/>
          <a:lstStyle/>
          <a:p>
            <a:fld id="{01CD3B2E-BC1C-6C4D-9D91-A67B950EE325}" type="slidenum">
              <a:rPr lang="en-US" smtClean="0"/>
              <a:pPr/>
              <a:t>161</a:t>
            </a:fld>
            <a:endParaRPr lang="en-US" dirty="0"/>
          </a:p>
        </p:txBody>
      </p:sp>
      <p:graphicFrame>
        <p:nvGraphicFramePr>
          <p:cNvPr id="4" name="Table 3">
            <a:extLst>
              <a:ext uri="{FF2B5EF4-FFF2-40B4-BE49-F238E27FC236}">
                <a16:creationId xmlns:a16="http://schemas.microsoft.com/office/drawing/2014/main" id="{3E60B2C4-134E-443A-96FC-8F6C52617B31}"/>
              </a:ext>
            </a:extLst>
          </p:cNvPr>
          <p:cNvGraphicFramePr>
            <a:graphicFrameLocks noGrp="1"/>
          </p:cNvGraphicFramePr>
          <p:nvPr>
            <p:extLst>
              <p:ext uri="{D42A27DB-BD31-4B8C-83A1-F6EECF244321}">
                <p14:modId xmlns:p14="http://schemas.microsoft.com/office/powerpoint/2010/main" val="3386532042"/>
              </p:ext>
            </p:extLst>
          </p:nvPr>
        </p:nvGraphicFramePr>
        <p:xfrm>
          <a:off x="381001" y="1447800"/>
          <a:ext cx="13868401" cy="5788555"/>
        </p:xfrm>
        <a:graphic>
          <a:graphicData uri="http://schemas.openxmlformats.org/drawingml/2006/table">
            <a:tbl>
              <a:tblPr firstRow="1" firstCol="1" bandRow="1"/>
              <a:tblGrid>
                <a:gridCol w="1386841">
                  <a:extLst>
                    <a:ext uri="{9D8B030D-6E8A-4147-A177-3AD203B41FA5}">
                      <a16:colId xmlns:a16="http://schemas.microsoft.com/office/drawing/2014/main" val="1338552282"/>
                    </a:ext>
                  </a:extLst>
                </a:gridCol>
                <a:gridCol w="1372972">
                  <a:extLst>
                    <a:ext uri="{9D8B030D-6E8A-4147-A177-3AD203B41FA5}">
                      <a16:colId xmlns:a16="http://schemas.microsoft.com/office/drawing/2014/main" val="272411767"/>
                    </a:ext>
                  </a:extLst>
                </a:gridCol>
                <a:gridCol w="11108588">
                  <a:extLst>
                    <a:ext uri="{9D8B030D-6E8A-4147-A177-3AD203B41FA5}">
                      <a16:colId xmlns:a16="http://schemas.microsoft.com/office/drawing/2014/main" val="1779900575"/>
                    </a:ext>
                  </a:extLst>
                </a:gridCol>
              </a:tblGrid>
              <a:tr h="990600">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COR</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LOE</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Recommendations</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4719945"/>
                  </a:ext>
                </a:extLst>
              </a:tr>
              <a:tr h="2314343">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B-NR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l">
                        <a:lnSpc>
                          <a:spcPct val="150000"/>
                        </a:lnSpc>
                        <a:spcBef>
                          <a:spcPts val="0"/>
                        </a:spcBef>
                        <a:spcAft>
                          <a:spcPts val="0"/>
                        </a:spcAft>
                        <a:buFont typeface="Arial" panose="020B0604020202020204" pitchFamily="34" charset="0"/>
                        <a:buNone/>
                      </a:pPr>
                      <a:r>
                        <a:rPr lang="en-US" sz="2800" b="1" dirty="0">
                          <a:solidFill>
                            <a:srgbClr val="000000"/>
                          </a:solidFill>
                          <a:effectLst/>
                          <a:latin typeface="Times New Roman" panose="02020603050405020304" pitchFamily="18" charset="0"/>
                          <a:ea typeface="Calibri" panose="020F0502020204030204" pitchFamily="34" charset="0"/>
                        </a:rPr>
                        <a:t>1. In patients with suspected mechanical or bioprosthetic valve regurgitation, TTE and TEE are recommended to determine the cause and severity of the leak, assess ventricular function, and estimate pulmonary artery systolic pressure.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863995"/>
                  </a:ext>
                </a:extLst>
              </a:tr>
              <a:tr h="2314343">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C-EO</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515938" marR="0" lvl="0" indent="-515938" algn="l">
                        <a:lnSpc>
                          <a:spcPct val="150000"/>
                        </a:lnSpc>
                        <a:spcBef>
                          <a:spcPts val="0"/>
                        </a:spcBef>
                        <a:spcAft>
                          <a:spcPts val="0"/>
                        </a:spcAft>
                        <a:buFont typeface="Arial" panose="020B0604020202020204" pitchFamily="34" charset="0"/>
                        <a:buNone/>
                      </a:pPr>
                      <a:r>
                        <a:rPr lang="en-US" sz="2800" b="1" dirty="0">
                          <a:solidFill>
                            <a:srgbClr val="000000"/>
                          </a:solidFill>
                          <a:effectLst/>
                          <a:latin typeface="Times New Roman" panose="02020603050405020304" pitchFamily="18" charset="0"/>
                          <a:ea typeface="Calibri" panose="020F0502020204030204" pitchFamily="34" charset="0"/>
                        </a:rPr>
                        <a:t>2.  In patients undergoing a transcatheter procedure for paravalvular prosthetic regurgitation, 3D TEE is recommended for intraprocedural guidance.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2147004"/>
                  </a:ext>
                </a:extLst>
              </a:tr>
            </a:tbl>
          </a:graphicData>
        </a:graphic>
      </p:graphicFrame>
    </p:spTree>
    <p:extLst>
      <p:ext uri="{BB962C8B-B14F-4D97-AF65-F5344CB8AC3E}">
        <p14:creationId xmlns:p14="http://schemas.microsoft.com/office/powerpoint/2010/main" val="164118244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5659-6418-4C74-B3DD-456BC9C86BEA}"/>
              </a:ext>
            </a:extLst>
          </p:cNvPr>
          <p:cNvSpPr>
            <a:spLocks noGrp="1"/>
          </p:cNvSpPr>
          <p:nvPr>
            <p:ph type="ctrTitle"/>
          </p:nvPr>
        </p:nvSpPr>
        <p:spPr>
          <a:xfrm>
            <a:off x="2796381" y="182324"/>
            <a:ext cx="9105900" cy="1160632"/>
          </a:xfrm>
        </p:spPr>
        <p:txBody>
          <a:bodyPr/>
          <a:lstStyle/>
          <a:p>
            <a:r>
              <a:rPr lang="en-US" dirty="0"/>
              <a:t>Intervention: Patients with </a:t>
            </a:r>
            <a:r>
              <a:rPr lang="en-US" dirty="0" err="1"/>
              <a:t>P</a:t>
            </a:r>
            <a:r>
              <a:rPr lang="en-US" strike="sngStrike" dirty="0" err="1"/>
              <a:t>p</a:t>
            </a:r>
            <a:r>
              <a:rPr lang="en-US" dirty="0" err="1"/>
              <a:t>rosthetic</a:t>
            </a:r>
            <a:r>
              <a:rPr lang="en-US" dirty="0"/>
              <a:t> </a:t>
            </a:r>
            <a:r>
              <a:rPr lang="en-US" dirty="0" err="1"/>
              <a:t>V</a:t>
            </a:r>
            <a:r>
              <a:rPr lang="en-US" strike="sngStrike" dirty="0" err="1"/>
              <a:t>v</a:t>
            </a:r>
            <a:r>
              <a:rPr lang="en-US" dirty="0" err="1"/>
              <a:t>alve</a:t>
            </a:r>
            <a:r>
              <a:rPr lang="en-US" dirty="0"/>
              <a:t> </a:t>
            </a:r>
            <a:r>
              <a:rPr lang="en-US" dirty="0" err="1"/>
              <a:t>R</a:t>
            </a:r>
            <a:r>
              <a:rPr lang="en-US" strike="sngStrike" dirty="0" err="1"/>
              <a:t>r</a:t>
            </a:r>
            <a:r>
              <a:rPr lang="en-US" dirty="0" err="1"/>
              <a:t>egurgitation</a:t>
            </a:r>
            <a:r>
              <a:rPr lang="en-US" dirty="0"/>
              <a:t> </a:t>
            </a:r>
          </a:p>
        </p:txBody>
      </p:sp>
      <p:sp>
        <p:nvSpPr>
          <p:cNvPr id="3" name="Slide Number Placeholder 2">
            <a:extLst>
              <a:ext uri="{FF2B5EF4-FFF2-40B4-BE49-F238E27FC236}">
                <a16:creationId xmlns:a16="http://schemas.microsoft.com/office/drawing/2014/main" id="{FB3A06A8-9B34-4C69-A5B8-3D32E605657B}"/>
              </a:ext>
            </a:extLst>
          </p:cNvPr>
          <p:cNvSpPr>
            <a:spLocks noGrp="1"/>
          </p:cNvSpPr>
          <p:nvPr>
            <p:ph type="sldNum" sz="quarter" idx="4"/>
          </p:nvPr>
        </p:nvSpPr>
        <p:spPr/>
        <p:txBody>
          <a:bodyPr/>
          <a:lstStyle/>
          <a:p>
            <a:fld id="{01CD3B2E-BC1C-6C4D-9D91-A67B950EE325}" type="slidenum">
              <a:rPr lang="en-US" smtClean="0"/>
              <a:pPr/>
              <a:t>162</a:t>
            </a:fld>
            <a:endParaRPr lang="en-US" dirty="0"/>
          </a:p>
        </p:txBody>
      </p:sp>
      <p:graphicFrame>
        <p:nvGraphicFramePr>
          <p:cNvPr id="4" name="Table 3">
            <a:extLst>
              <a:ext uri="{FF2B5EF4-FFF2-40B4-BE49-F238E27FC236}">
                <a16:creationId xmlns:a16="http://schemas.microsoft.com/office/drawing/2014/main" id="{7E0D635E-727E-48C5-865D-359678524986}"/>
              </a:ext>
            </a:extLst>
          </p:cNvPr>
          <p:cNvGraphicFramePr>
            <a:graphicFrameLocks noGrp="1"/>
          </p:cNvGraphicFramePr>
          <p:nvPr>
            <p:extLst>
              <p:ext uri="{D42A27DB-BD31-4B8C-83A1-F6EECF244321}">
                <p14:modId xmlns:p14="http://schemas.microsoft.com/office/powerpoint/2010/main" val="1775615596"/>
              </p:ext>
            </p:extLst>
          </p:nvPr>
        </p:nvGraphicFramePr>
        <p:xfrm>
          <a:off x="228600" y="1524000"/>
          <a:ext cx="14241462" cy="5942960"/>
        </p:xfrm>
        <a:graphic>
          <a:graphicData uri="http://schemas.openxmlformats.org/drawingml/2006/table">
            <a:tbl>
              <a:tblPr firstRow="1" firstCol="1" bandRow="1"/>
              <a:tblGrid>
                <a:gridCol w="1424147">
                  <a:extLst>
                    <a:ext uri="{9D8B030D-6E8A-4147-A177-3AD203B41FA5}">
                      <a16:colId xmlns:a16="http://schemas.microsoft.com/office/drawing/2014/main" val="3756256682"/>
                    </a:ext>
                  </a:extLst>
                </a:gridCol>
                <a:gridCol w="1409905">
                  <a:extLst>
                    <a:ext uri="{9D8B030D-6E8A-4147-A177-3AD203B41FA5}">
                      <a16:colId xmlns:a16="http://schemas.microsoft.com/office/drawing/2014/main" val="817599389"/>
                    </a:ext>
                  </a:extLst>
                </a:gridCol>
                <a:gridCol w="11407410">
                  <a:extLst>
                    <a:ext uri="{9D8B030D-6E8A-4147-A177-3AD203B41FA5}">
                      <a16:colId xmlns:a16="http://schemas.microsoft.com/office/drawing/2014/main" val="2832351639"/>
                    </a:ext>
                  </a:extLst>
                </a:gridCol>
              </a:tblGrid>
              <a:tr h="914400">
                <a:tc>
                  <a:txBody>
                    <a:bodyPr/>
                    <a:lstStyle/>
                    <a:p>
                      <a:pPr marL="0" marR="0" algn="ctr">
                        <a:lnSpc>
                          <a:spcPct val="150000"/>
                        </a:lnSpc>
                        <a:spcBef>
                          <a:spcPts val="0"/>
                        </a:spcBef>
                        <a:spcAft>
                          <a:spcPts val="0"/>
                        </a:spcAft>
                      </a:pPr>
                      <a:r>
                        <a:rPr lang="en-US" sz="3300" b="1">
                          <a:effectLst/>
                          <a:latin typeface="Times New Roman" panose="02020603050405020304" pitchFamily="18" charset="0"/>
                          <a:ea typeface="Times New Roman" panose="02020603050405020304" pitchFamily="18" charset="0"/>
                        </a:rPr>
                        <a:t>COR</a:t>
                      </a:r>
                      <a:endParaRPr lang="en-US" sz="33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300" b="1">
                          <a:effectLst/>
                          <a:latin typeface="Times New Roman" panose="02020603050405020304" pitchFamily="18" charset="0"/>
                          <a:ea typeface="Times New Roman" panose="02020603050405020304" pitchFamily="18" charset="0"/>
                        </a:rPr>
                        <a:t>LOE</a:t>
                      </a:r>
                      <a:endParaRPr lang="en-US" sz="33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300" b="1" dirty="0">
                          <a:effectLst/>
                          <a:latin typeface="Times New Roman" panose="02020603050405020304" pitchFamily="18" charset="0"/>
                          <a:ea typeface="Times New Roman" panose="02020603050405020304" pitchFamily="18" charset="0"/>
                        </a:rPr>
                        <a:t>Recommendations</a:t>
                      </a:r>
                      <a:endParaRPr lang="en-US" sz="33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0339193"/>
                  </a:ext>
                </a:extLst>
              </a:tr>
              <a:tr h="2789931">
                <a:tc>
                  <a:txBody>
                    <a:bodyPr/>
                    <a:lstStyle/>
                    <a:p>
                      <a:pPr marL="0" marR="0" algn="ctr">
                        <a:lnSpc>
                          <a:spcPct val="150000"/>
                        </a:lnSpc>
                        <a:spcBef>
                          <a:spcPts val="0"/>
                        </a:spcBef>
                        <a:spcAft>
                          <a:spcPts val="0"/>
                        </a:spcAft>
                      </a:pPr>
                      <a:r>
                        <a:rPr lang="en-US" sz="3300" b="1">
                          <a:solidFill>
                            <a:srgbClr val="000000"/>
                          </a:solidFill>
                          <a:effectLst/>
                          <a:latin typeface="Times New Roman" panose="02020603050405020304" pitchFamily="18" charset="0"/>
                          <a:ea typeface="Times New Roman" panose="02020603050405020304" pitchFamily="18" charset="0"/>
                        </a:rPr>
                        <a:t>1</a:t>
                      </a:r>
                      <a:endParaRPr lang="en-US" sz="3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3300" b="1">
                          <a:solidFill>
                            <a:srgbClr val="000000"/>
                          </a:solidFill>
                          <a:effectLst/>
                          <a:latin typeface="Times New Roman" panose="02020603050405020304" pitchFamily="18" charset="0"/>
                          <a:ea typeface="Times New Roman" panose="02020603050405020304" pitchFamily="18" charset="0"/>
                        </a:rPr>
                        <a:t>B-NR</a:t>
                      </a:r>
                      <a:endParaRPr lang="en-US" sz="3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463550" marR="0" lvl="0" indent="-463550" algn="l">
                        <a:lnSpc>
                          <a:spcPct val="150000"/>
                        </a:lnSpc>
                        <a:spcBef>
                          <a:spcPts val="0"/>
                        </a:spcBef>
                        <a:spcAft>
                          <a:spcPts val="0"/>
                        </a:spcAft>
                        <a:buFont typeface="+mj-lt"/>
                        <a:buAutoNum type="arabicPeriod"/>
                      </a:pPr>
                      <a:r>
                        <a:rPr lang="en-US" sz="3400" b="1" dirty="0">
                          <a:solidFill>
                            <a:srgbClr val="000000"/>
                          </a:solidFill>
                          <a:effectLst/>
                          <a:latin typeface="Times New Roman" panose="02020603050405020304" pitchFamily="18" charset="0"/>
                          <a:ea typeface="Calibri" panose="020F0502020204030204" pitchFamily="34" charset="0"/>
                        </a:rPr>
                        <a:t>In patients with intractable hemolysis or HF attributable to prosthetic transvalvular or paravalvular leak, surgery is recommended unless surgical risk is high or prohibitive.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7195978"/>
                  </a:ext>
                </a:extLst>
              </a:tr>
              <a:tr h="1821275">
                <a:tc>
                  <a:txBody>
                    <a:bodyPr/>
                    <a:lstStyle/>
                    <a:p>
                      <a:pPr marL="0" marR="0" algn="ctr">
                        <a:lnSpc>
                          <a:spcPct val="150000"/>
                        </a:lnSpc>
                        <a:spcBef>
                          <a:spcPts val="0"/>
                        </a:spcBef>
                        <a:spcAft>
                          <a:spcPts val="0"/>
                        </a:spcAft>
                      </a:pPr>
                      <a:r>
                        <a:rPr lang="en-US" sz="3300" b="1">
                          <a:solidFill>
                            <a:srgbClr val="000000"/>
                          </a:solidFill>
                          <a:effectLst/>
                          <a:latin typeface="Times New Roman" panose="02020603050405020304" pitchFamily="18" charset="0"/>
                          <a:ea typeface="Times New Roman" panose="02020603050405020304" pitchFamily="18" charset="0"/>
                        </a:rPr>
                        <a:t>2a</a:t>
                      </a:r>
                      <a:endParaRPr lang="en-US" sz="3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3300" b="1">
                          <a:solidFill>
                            <a:srgbClr val="000000"/>
                          </a:solidFill>
                          <a:effectLst/>
                          <a:latin typeface="Times New Roman" panose="02020603050405020304" pitchFamily="18" charset="0"/>
                          <a:ea typeface="Times New Roman" panose="02020603050405020304" pitchFamily="18" charset="0"/>
                        </a:rPr>
                        <a:t>B-NR</a:t>
                      </a:r>
                      <a:endParaRPr lang="en-US" sz="3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3400" b="1" dirty="0">
                          <a:solidFill>
                            <a:srgbClr val="000000"/>
                          </a:solidFill>
                          <a:effectLst/>
                          <a:latin typeface="Times New Roman" panose="02020603050405020304" pitchFamily="18" charset="0"/>
                          <a:ea typeface="Calibri" panose="020F0502020204030204" pitchFamily="34" charset="0"/>
                        </a:rPr>
                        <a:t>2. In asymptomatic patients with severe prosthetic regurgitation and low operative risk, surgery is reasonable.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3287871"/>
                  </a:ext>
                </a:extLst>
              </a:tr>
            </a:tbl>
          </a:graphicData>
        </a:graphic>
      </p:graphicFrame>
    </p:spTree>
    <p:extLst>
      <p:ext uri="{BB962C8B-B14F-4D97-AF65-F5344CB8AC3E}">
        <p14:creationId xmlns:p14="http://schemas.microsoft.com/office/powerpoint/2010/main" val="374805897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8B9909-4D7D-4B78-8DC7-8F0847B5E145}"/>
              </a:ext>
            </a:extLst>
          </p:cNvPr>
          <p:cNvSpPr>
            <a:spLocks noGrp="1"/>
          </p:cNvSpPr>
          <p:nvPr>
            <p:ph type="ctrTitle"/>
          </p:nvPr>
        </p:nvSpPr>
        <p:spPr>
          <a:xfrm>
            <a:off x="2053431" y="0"/>
            <a:ext cx="10591800" cy="1172048"/>
          </a:xfrm>
        </p:spPr>
        <p:txBody>
          <a:bodyPr/>
          <a:lstStyle/>
          <a:p>
            <a:r>
              <a:rPr lang="en-US" sz="3600" dirty="0"/>
              <a:t>Intervention: Patients with </a:t>
            </a:r>
            <a:r>
              <a:rPr lang="en-US" sz="3600" dirty="0" err="1"/>
              <a:t>P</a:t>
            </a:r>
            <a:r>
              <a:rPr lang="en-US" sz="3600" strike="sngStrike" dirty="0" err="1"/>
              <a:t>p</a:t>
            </a:r>
            <a:r>
              <a:rPr lang="en-US" sz="3600" dirty="0" err="1"/>
              <a:t>rosthetic</a:t>
            </a:r>
            <a:r>
              <a:rPr lang="en-US" sz="3600" dirty="0"/>
              <a:t> </a:t>
            </a:r>
            <a:r>
              <a:rPr lang="en-US" sz="3600" dirty="0" err="1"/>
              <a:t>V</a:t>
            </a:r>
            <a:r>
              <a:rPr lang="en-US" sz="3600" strike="sngStrike" dirty="0" err="1"/>
              <a:t>v</a:t>
            </a:r>
            <a:r>
              <a:rPr lang="en-US" sz="3600" dirty="0" err="1"/>
              <a:t>alve</a:t>
            </a:r>
            <a:r>
              <a:rPr lang="en-US" sz="3600" dirty="0"/>
              <a:t> </a:t>
            </a:r>
            <a:r>
              <a:rPr lang="en-US" sz="3600" dirty="0" err="1"/>
              <a:t>R</a:t>
            </a:r>
            <a:r>
              <a:rPr lang="en-US" sz="3600" strike="sngStrike" dirty="0" err="1"/>
              <a:t>r</a:t>
            </a:r>
            <a:r>
              <a:rPr lang="en-US" sz="3600" dirty="0" err="1"/>
              <a:t>egurgitation</a:t>
            </a:r>
            <a:r>
              <a:rPr lang="en-US" sz="3600" dirty="0"/>
              <a:t> </a:t>
            </a:r>
          </a:p>
        </p:txBody>
      </p:sp>
      <p:sp>
        <p:nvSpPr>
          <p:cNvPr id="3" name="Slide Number Placeholder 2">
            <a:extLst>
              <a:ext uri="{FF2B5EF4-FFF2-40B4-BE49-F238E27FC236}">
                <a16:creationId xmlns:a16="http://schemas.microsoft.com/office/drawing/2014/main" id="{FB3A06A8-9B34-4C69-A5B8-3D32E605657B}"/>
              </a:ext>
            </a:extLst>
          </p:cNvPr>
          <p:cNvSpPr>
            <a:spLocks noGrp="1"/>
          </p:cNvSpPr>
          <p:nvPr>
            <p:ph type="sldNum" sz="quarter" idx="4"/>
          </p:nvPr>
        </p:nvSpPr>
        <p:spPr/>
        <p:txBody>
          <a:bodyPr/>
          <a:lstStyle/>
          <a:p>
            <a:fld id="{01CD3B2E-BC1C-6C4D-9D91-A67B950EE325}" type="slidenum">
              <a:rPr lang="en-US" smtClean="0"/>
              <a:pPr/>
              <a:t>163</a:t>
            </a:fld>
            <a:endParaRPr lang="en-US" dirty="0"/>
          </a:p>
        </p:txBody>
      </p:sp>
      <p:graphicFrame>
        <p:nvGraphicFramePr>
          <p:cNvPr id="4" name="Table 3">
            <a:extLst>
              <a:ext uri="{FF2B5EF4-FFF2-40B4-BE49-F238E27FC236}">
                <a16:creationId xmlns:a16="http://schemas.microsoft.com/office/drawing/2014/main" id="{7E0D635E-727E-48C5-865D-359678524986}"/>
              </a:ext>
            </a:extLst>
          </p:cNvPr>
          <p:cNvGraphicFramePr>
            <a:graphicFrameLocks noGrp="1"/>
          </p:cNvGraphicFramePr>
          <p:nvPr>
            <p:extLst>
              <p:ext uri="{D42A27DB-BD31-4B8C-83A1-F6EECF244321}">
                <p14:modId xmlns:p14="http://schemas.microsoft.com/office/powerpoint/2010/main" val="1582596472"/>
              </p:ext>
            </p:extLst>
          </p:nvPr>
        </p:nvGraphicFramePr>
        <p:xfrm>
          <a:off x="228600" y="1524000"/>
          <a:ext cx="14241462" cy="5904641"/>
        </p:xfrm>
        <a:graphic>
          <a:graphicData uri="http://schemas.openxmlformats.org/drawingml/2006/table">
            <a:tbl>
              <a:tblPr firstRow="1" firstCol="1" bandRow="1"/>
              <a:tblGrid>
                <a:gridCol w="1424147">
                  <a:extLst>
                    <a:ext uri="{9D8B030D-6E8A-4147-A177-3AD203B41FA5}">
                      <a16:colId xmlns:a16="http://schemas.microsoft.com/office/drawing/2014/main" val="3756256682"/>
                    </a:ext>
                  </a:extLst>
                </a:gridCol>
                <a:gridCol w="1409905">
                  <a:extLst>
                    <a:ext uri="{9D8B030D-6E8A-4147-A177-3AD203B41FA5}">
                      <a16:colId xmlns:a16="http://schemas.microsoft.com/office/drawing/2014/main" val="817599389"/>
                    </a:ext>
                  </a:extLst>
                </a:gridCol>
                <a:gridCol w="11407410">
                  <a:extLst>
                    <a:ext uri="{9D8B030D-6E8A-4147-A177-3AD203B41FA5}">
                      <a16:colId xmlns:a16="http://schemas.microsoft.com/office/drawing/2014/main" val="2832351639"/>
                    </a:ext>
                  </a:extLst>
                </a:gridCol>
              </a:tblGrid>
              <a:tr h="579615">
                <a:tc>
                  <a:txBody>
                    <a:bodyPr/>
                    <a:lstStyle/>
                    <a:p>
                      <a:pPr marL="0" marR="0" algn="ctr">
                        <a:lnSpc>
                          <a:spcPct val="150000"/>
                        </a:lnSpc>
                        <a:spcBef>
                          <a:spcPts val="0"/>
                        </a:spcBef>
                        <a:spcAft>
                          <a:spcPts val="0"/>
                        </a:spcAft>
                      </a:pPr>
                      <a:r>
                        <a:rPr lang="en-US" sz="2600" b="1">
                          <a:effectLst/>
                          <a:latin typeface="Times New Roman" panose="02020603050405020304" pitchFamily="18" charset="0"/>
                          <a:ea typeface="Times New Roman" panose="02020603050405020304" pitchFamily="18" charset="0"/>
                        </a:rPr>
                        <a:t>COR</a:t>
                      </a:r>
                      <a:endParaRPr lang="en-US" sz="2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600" b="1">
                          <a:effectLst/>
                          <a:latin typeface="Times New Roman" panose="02020603050405020304" pitchFamily="18" charset="0"/>
                          <a:ea typeface="Times New Roman" panose="02020603050405020304" pitchFamily="18" charset="0"/>
                        </a:rPr>
                        <a:t>LOE</a:t>
                      </a:r>
                      <a:endParaRPr lang="en-US" sz="2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600" b="1" dirty="0">
                          <a:effectLst/>
                          <a:latin typeface="Times New Roman" panose="02020603050405020304" pitchFamily="18" charset="0"/>
                          <a:ea typeface="Times New Roman" panose="02020603050405020304" pitchFamily="18" charset="0"/>
                        </a:rPr>
                        <a:t>Recommendations</a:t>
                      </a:r>
                      <a:endParaRPr lang="en-US" sz="2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0339193"/>
                  </a:ext>
                </a:extLst>
              </a:tr>
              <a:tr h="3018769">
                <a:tc>
                  <a:txBody>
                    <a:bodyPr/>
                    <a:lstStyle/>
                    <a:p>
                      <a:pPr marL="0" marR="0" algn="ctr">
                        <a:lnSpc>
                          <a:spcPct val="15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2a</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B-NR</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2600" b="1" dirty="0">
                          <a:solidFill>
                            <a:srgbClr val="000000"/>
                          </a:solidFill>
                          <a:effectLst/>
                          <a:latin typeface="Times New Roman" panose="02020603050405020304" pitchFamily="18" charset="0"/>
                          <a:ea typeface="Calibri" panose="020F0502020204030204" pitchFamily="34" charset="0"/>
                        </a:rPr>
                        <a:t>3.  In patients with prosthetic paravalvular regurgitation with the following: 1) either intractable hemolysis or NYHA class III or IV symptoms and 2)  who are at high or prohibitive surgical risk and 3) have anatomic features suitable for catheter-based therapy, percutaneous repair of paravalvular leak is reasonable when performed at a Comprehensive Valve Center.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1285388"/>
                  </a:ext>
                </a:extLst>
              </a:tr>
              <a:tr h="2192816">
                <a:tc>
                  <a:txBody>
                    <a:bodyPr/>
                    <a:lstStyle/>
                    <a:p>
                      <a:pPr marL="0" marR="0" algn="ctr">
                        <a:lnSpc>
                          <a:spcPct val="15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2a</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B-NR</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2600" b="1" dirty="0">
                          <a:solidFill>
                            <a:srgbClr val="000000"/>
                          </a:solidFill>
                          <a:effectLst/>
                          <a:latin typeface="Times New Roman" panose="02020603050405020304" pitchFamily="18" charset="0"/>
                          <a:ea typeface="Calibri" panose="020F0502020204030204" pitchFamily="34" charset="0"/>
                        </a:rPr>
                        <a:t>4.  For patients with severe HF symptoms caused by bioprosthetic valve regurgitation who are at high to prohibitive surgical risk, a transcatheter </a:t>
                      </a:r>
                      <a:r>
                        <a:rPr lang="en-US" sz="2600" b="1" dirty="0" err="1">
                          <a:solidFill>
                            <a:srgbClr val="000000"/>
                          </a:solidFill>
                          <a:effectLst/>
                          <a:latin typeface="Times New Roman" panose="02020603050405020304" pitchFamily="18" charset="0"/>
                          <a:ea typeface="Calibri" panose="020F0502020204030204" pitchFamily="34" charset="0"/>
                        </a:rPr>
                        <a:t>ViV</a:t>
                      </a:r>
                      <a:r>
                        <a:rPr lang="en-US" sz="2600" b="1" dirty="0">
                          <a:solidFill>
                            <a:srgbClr val="000000"/>
                          </a:solidFill>
                          <a:effectLst/>
                          <a:latin typeface="Times New Roman" panose="02020603050405020304" pitchFamily="18" charset="0"/>
                          <a:ea typeface="Calibri" panose="020F0502020204030204" pitchFamily="34" charset="0"/>
                        </a:rPr>
                        <a:t> procedure is reasonable when performed at a Comprehensive Valve Center.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7028900"/>
                  </a:ext>
                </a:extLst>
              </a:tr>
            </a:tbl>
          </a:graphicData>
        </a:graphic>
      </p:graphicFrame>
    </p:spTree>
    <p:extLst>
      <p:ext uri="{BB962C8B-B14F-4D97-AF65-F5344CB8AC3E}">
        <p14:creationId xmlns:p14="http://schemas.microsoft.com/office/powerpoint/2010/main" val="207128655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0C463-8B12-4394-BDAF-E26B06A43736}"/>
              </a:ext>
            </a:extLst>
          </p:cNvPr>
          <p:cNvSpPr>
            <a:spLocks noGrp="1"/>
          </p:cNvSpPr>
          <p:nvPr>
            <p:ph type="ctrTitle"/>
          </p:nvPr>
        </p:nvSpPr>
        <p:spPr>
          <a:xfrm>
            <a:off x="876300" y="3352800"/>
            <a:ext cx="12877800" cy="914399"/>
          </a:xfrm>
          <a:prstGeom prst="rect">
            <a:avLst/>
          </a:prstGeom>
        </p:spPr>
        <p:txBody>
          <a:bodyPr/>
          <a:lstStyle/>
          <a:p>
            <a:pPr algn="ctr"/>
            <a:r>
              <a:rPr lang="en-US" sz="4800" dirty="0">
                <a:latin typeface="Lub Dub Heavy" panose="020B0903030403020204" pitchFamily="34" charset="0"/>
                <a:cs typeface="Times New Roman" panose="02020603050405020304" pitchFamily="18" charset="0"/>
              </a:rPr>
              <a:t>Infective Endocarditis</a:t>
            </a:r>
            <a:endParaRPr lang="en-US" sz="4800" dirty="0">
              <a:latin typeface="Lub Dub Heavy" panose="020B0903030403020204" pitchFamily="34" charset="0"/>
            </a:endParaRPr>
          </a:p>
        </p:txBody>
      </p:sp>
      <p:sp>
        <p:nvSpPr>
          <p:cNvPr id="4" name="Slide Number Placeholder 3">
            <a:extLst>
              <a:ext uri="{FF2B5EF4-FFF2-40B4-BE49-F238E27FC236}">
                <a16:creationId xmlns:a16="http://schemas.microsoft.com/office/drawing/2014/main" id="{9378A9A9-0A8E-419A-ADE2-AA7B2D5E4E3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164</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390543217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875ED-628C-46AC-BB1A-7B19D7FE3A24}"/>
              </a:ext>
            </a:extLst>
          </p:cNvPr>
          <p:cNvSpPr>
            <a:spLocks noGrp="1"/>
          </p:cNvSpPr>
          <p:nvPr>
            <p:ph type="ctrTitle"/>
          </p:nvPr>
        </p:nvSpPr>
        <p:spPr/>
        <p:txBody>
          <a:bodyPr/>
          <a:lstStyle/>
          <a:p>
            <a:r>
              <a:rPr lang="en-US" sz="3600" dirty="0"/>
              <a:t>Diagnosis of Infective Endocarditis</a:t>
            </a:r>
          </a:p>
        </p:txBody>
      </p:sp>
      <p:sp>
        <p:nvSpPr>
          <p:cNvPr id="3" name="Slide Number Placeholder 2">
            <a:extLst>
              <a:ext uri="{FF2B5EF4-FFF2-40B4-BE49-F238E27FC236}">
                <a16:creationId xmlns:a16="http://schemas.microsoft.com/office/drawing/2014/main" id="{C82B3D1C-E073-4063-B526-049BC099498B}"/>
              </a:ext>
            </a:extLst>
          </p:cNvPr>
          <p:cNvSpPr>
            <a:spLocks noGrp="1"/>
          </p:cNvSpPr>
          <p:nvPr>
            <p:ph type="sldNum" sz="quarter" idx="4"/>
          </p:nvPr>
        </p:nvSpPr>
        <p:spPr/>
        <p:txBody>
          <a:bodyPr/>
          <a:lstStyle/>
          <a:p>
            <a:fld id="{01CD3B2E-BC1C-6C4D-9D91-A67B950EE325}" type="slidenum">
              <a:rPr lang="en-US" smtClean="0"/>
              <a:pPr/>
              <a:t>165</a:t>
            </a:fld>
            <a:endParaRPr lang="en-US" dirty="0"/>
          </a:p>
        </p:txBody>
      </p:sp>
      <p:graphicFrame>
        <p:nvGraphicFramePr>
          <p:cNvPr id="5" name="Table 4">
            <a:extLst>
              <a:ext uri="{FF2B5EF4-FFF2-40B4-BE49-F238E27FC236}">
                <a16:creationId xmlns:a16="http://schemas.microsoft.com/office/drawing/2014/main" id="{ACEA73FF-9154-4978-A92F-909B2A554F3A}"/>
              </a:ext>
            </a:extLst>
          </p:cNvPr>
          <p:cNvGraphicFramePr>
            <a:graphicFrameLocks noGrp="1"/>
          </p:cNvGraphicFramePr>
          <p:nvPr>
            <p:extLst>
              <p:ext uri="{D42A27DB-BD31-4B8C-83A1-F6EECF244321}">
                <p14:modId xmlns:p14="http://schemas.microsoft.com/office/powerpoint/2010/main" val="2572982132"/>
              </p:ext>
            </p:extLst>
          </p:nvPr>
        </p:nvGraphicFramePr>
        <p:xfrm>
          <a:off x="381000" y="1524000"/>
          <a:ext cx="14089062" cy="5901227"/>
        </p:xfrm>
        <a:graphic>
          <a:graphicData uri="http://schemas.openxmlformats.org/drawingml/2006/table">
            <a:tbl>
              <a:tblPr firstRow="1" firstCol="1" bandRow="1"/>
              <a:tblGrid>
                <a:gridCol w="1408905">
                  <a:extLst>
                    <a:ext uri="{9D8B030D-6E8A-4147-A177-3AD203B41FA5}">
                      <a16:colId xmlns:a16="http://schemas.microsoft.com/office/drawing/2014/main" val="1306676584"/>
                    </a:ext>
                  </a:extLst>
                </a:gridCol>
                <a:gridCol w="1394818">
                  <a:extLst>
                    <a:ext uri="{9D8B030D-6E8A-4147-A177-3AD203B41FA5}">
                      <a16:colId xmlns:a16="http://schemas.microsoft.com/office/drawing/2014/main" val="1388242194"/>
                    </a:ext>
                  </a:extLst>
                </a:gridCol>
                <a:gridCol w="11285339">
                  <a:extLst>
                    <a:ext uri="{9D8B030D-6E8A-4147-A177-3AD203B41FA5}">
                      <a16:colId xmlns:a16="http://schemas.microsoft.com/office/drawing/2014/main" val="723388347"/>
                    </a:ext>
                  </a:extLst>
                </a:gridCol>
              </a:tblGrid>
              <a:tr h="685800">
                <a:tc>
                  <a:txBody>
                    <a:bodyPr/>
                    <a:lstStyle/>
                    <a:p>
                      <a:pPr marL="0" marR="0" algn="ctr">
                        <a:lnSpc>
                          <a:spcPct val="100000"/>
                        </a:lnSpc>
                        <a:spcBef>
                          <a:spcPts val="0"/>
                        </a:spcBef>
                        <a:spcAft>
                          <a:spcPts val="0"/>
                        </a:spcAft>
                      </a:pPr>
                      <a:r>
                        <a:rPr lang="en-US" sz="3200" b="1">
                          <a:effectLst/>
                          <a:latin typeface="Times New Roman" panose="02020603050405020304" pitchFamily="18" charset="0"/>
                          <a:ea typeface="Times New Roman" panose="02020603050405020304" pitchFamily="18" charset="0"/>
                        </a:rPr>
                        <a:t>COR</a:t>
                      </a:r>
                      <a:endParaRPr lang="en-US" sz="320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3200" b="1">
                          <a:effectLst/>
                          <a:latin typeface="Times New Roman" panose="02020603050405020304" pitchFamily="18" charset="0"/>
                          <a:ea typeface="Times New Roman" panose="02020603050405020304" pitchFamily="18" charset="0"/>
                        </a:rPr>
                        <a:t>LOE</a:t>
                      </a:r>
                      <a:endParaRPr lang="en-US" sz="320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3200" b="1" dirty="0">
                          <a:effectLst/>
                          <a:latin typeface="Times New Roman" panose="02020603050405020304" pitchFamily="18" charset="0"/>
                          <a:ea typeface="Times New Roman" panose="02020603050405020304" pitchFamily="18" charset="0"/>
                        </a:rPr>
                        <a:t>Recommendations</a:t>
                      </a:r>
                      <a:endParaRPr lang="en-US" sz="3200" dirty="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9291939"/>
                  </a:ext>
                </a:extLst>
              </a:tr>
              <a:tr h="2694880">
                <a:tc>
                  <a:txBody>
                    <a:bodyPr/>
                    <a:lstStyle/>
                    <a:p>
                      <a:pPr marL="0" marR="0" algn="ctr">
                        <a:lnSpc>
                          <a:spcPct val="100000"/>
                        </a:lnSpc>
                        <a:spcBef>
                          <a:spcPts val="0"/>
                        </a:spcBef>
                        <a:spcAft>
                          <a:spcPts val="0"/>
                        </a:spcAft>
                      </a:pPr>
                      <a:r>
                        <a:rPr lang="en-US" sz="3200" b="1" dirty="0">
                          <a:solidFill>
                            <a:srgbClr val="000000"/>
                          </a:solidFill>
                          <a:effectLst/>
                          <a:latin typeface="Times New Roman" panose="02020603050405020304" pitchFamily="18" charset="0"/>
                          <a:ea typeface="Times New Roman" panose="02020603050405020304" pitchFamily="18" charset="0"/>
                        </a:rPr>
                        <a:t>1</a:t>
                      </a:r>
                      <a:endParaRPr lang="en-US" sz="3200" dirty="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3200" b="1">
                          <a:solidFill>
                            <a:srgbClr val="000000"/>
                          </a:solidFill>
                          <a:effectLst/>
                          <a:latin typeface="Times New Roman" panose="02020603050405020304" pitchFamily="18" charset="0"/>
                          <a:ea typeface="Times New Roman" panose="02020603050405020304" pitchFamily="18" charset="0"/>
                        </a:rPr>
                        <a:t>B-NR</a:t>
                      </a:r>
                      <a:endParaRPr lang="en-US" sz="32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66738" marR="0" lvl="0" indent="-566738" algn="l">
                        <a:lnSpc>
                          <a:spcPct val="100000"/>
                        </a:lnSpc>
                        <a:spcBef>
                          <a:spcPts val="0"/>
                        </a:spcBef>
                        <a:spcAft>
                          <a:spcPts val="0"/>
                        </a:spcAft>
                        <a:buFont typeface="+mj-lt"/>
                        <a:buAutoNum type="arabicPeriod"/>
                      </a:pPr>
                      <a:r>
                        <a:rPr lang="en-US" sz="3200" b="1" dirty="0">
                          <a:solidFill>
                            <a:srgbClr val="000000"/>
                          </a:solidFill>
                          <a:effectLst/>
                          <a:latin typeface="Times New Roman" panose="02020603050405020304" pitchFamily="18" charset="0"/>
                          <a:ea typeface="Calibri" panose="020F0502020204030204" pitchFamily="34" charset="0"/>
                        </a:rPr>
                        <a:t>In patients at risk of IE (e.g., those with congenital or acquired VHD, previous IE, prosthetic heart valves, certain congenital or heritable heart malformations, immunodeficiency states, or injection drug use) who have unexplained fever blood, culture samples should be obtained.  </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0159405"/>
                  </a:ext>
                </a:extLst>
              </a:tr>
              <a:tr h="1057507">
                <a:tc>
                  <a:txBody>
                    <a:bodyPr/>
                    <a:lstStyle/>
                    <a:p>
                      <a:pPr marL="0" marR="0" algn="ctr">
                        <a:lnSpc>
                          <a:spcPct val="100000"/>
                        </a:lnSpc>
                        <a:spcBef>
                          <a:spcPts val="0"/>
                        </a:spcBef>
                        <a:spcAft>
                          <a:spcPts val="0"/>
                        </a:spcAft>
                      </a:pPr>
                      <a:r>
                        <a:rPr lang="en-US" sz="3200" b="1" dirty="0">
                          <a:solidFill>
                            <a:srgbClr val="000000"/>
                          </a:solidFill>
                          <a:effectLst/>
                          <a:latin typeface="Times New Roman" panose="02020603050405020304" pitchFamily="18" charset="0"/>
                          <a:ea typeface="Times New Roman" panose="02020603050405020304" pitchFamily="18" charset="0"/>
                        </a:rPr>
                        <a:t>1</a:t>
                      </a:r>
                      <a:endParaRPr lang="en-US" sz="3200" dirty="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3200" b="1" dirty="0">
                          <a:solidFill>
                            <a:srgbClr val="000000"/>
                          </a:solidFill>
                          <a:effectLst/>
                          <a:latin typeface="Times New Roman" panose="02020603050405020304" pitchFamily="18" charset="0"/>
                          <a:ea typeface="Times New Roman" panose="02020603050405020304" pitchFamily="18" charset="0"/>
                        </a:rPr>
                        <a:t>B-NR</a:t>
                      </a:r>
                      <a:endParaRPr lang="en-US" sz="3200" dirty="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l">
                        <a:lnSpc>
                          <a:spcPct val="10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2.  In patients with the recent onset of left-sided valve regurgitation, at least 2 sets of blood culture samples should be obtained. </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1275149"/>
                  </a:ext>
                </a:extLst>
              </a:tr>
              <a:tr h="1057507">
                <a:tc>
                  <a:txBody>
                    <a:bodyPr/>
                    <a:lstStyle/>
                    <a:p>
                      <a:pPr marL="0" marR="0" algn="ctr">
                        <a:lnSpc>
                          <a:spcPct val="100000"/>
                        </a:lnSpc>
                        <a:spcBef>
                          <a:spcPts val="0"/>
                        </a:spcBef>
                        <a:spcAft>
                          <a:spcPts val="0"/>
                        </a:spcAft>
                      </a:pPr>
                      <a:r>
                        <a:rPr lang="en-US" sz="3200" b="1">
                          <a:solidFill>
                            <a:srgbClr val="000000"/>
                          </a:solidFill>
                          <a:effectLst/>
                          <a:latin typeface="Times New Roman" panose="02020603050405020304" pitchFamily="18" charset="0"/>
                          <a:ea typeface="Times New Roman" panose="02020603050405020304" pitchFamily="18" charset="0"/>
                        </a:rPr>
                        <a:t>1</a:t>
                      </a:r>
                      <a:endParaRPr lang="en-US" sz="32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3200" b="1" dirty="0">
                          <a:solidFill>
                            <a:srgbClr val="000000"/>
                          </a:solidFill>
                          <a:effectLst/>
                          <a:latin typeface="Times New Roman" panose="02020603050405020304" pitchFamily="18" charset="0"/>
                          <a:ea typeface="Times New Roman" panose="02020603050405020304" pitchFamily="18" charset="0"/>
                        </a:rPr>
                        <a:t>B-NR</a:t>
                      </a:r>
                      <a:endParaRPr lang="en-US" sz="3200" dirty="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l">
                        <a:lnSpc>
                          <a:spcPct val="10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3.  In patients with suspected IE, the Modified Duke Criteria should be used for diagnosis. </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5808825"/>
                  </a:ext>
                </a:extLst>
              </a:tr>
            </a:tbl>
          </a:graphicData>
        </a:graphic>
      </p:graphicFrame>
    </p:spTree>
    <p:extLst>
      <p:ext uri="{BB962C8B-B14F-4D97-AF65-F5344CB8AC3E}">
        <p14:creationId xmlns:p14="http://schemas.microsoft.com/office/powerpoint/2010/main" val="213170079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044F-9328-48F4-B2AA-68594C7D80ED}"/>
              </a:ext>
            </a:extLst>
          </p:cNvPr>
          <p:cNvSpPr>
            <a:spLocks noGrp="1"/>
          </p:cNvSpPr>
          <p:nvPr>
            <p:ph type="ctrTitle"/>
          </p:nvPr>
        </p:nvSpPr>
        <p:spPr>
          <a:xfrm>
            <a:off x="2705100" y="354578"/>
            <a:ext cx="9220200" cy="697892"/>
          </a:xfrm>
        </p:spPr>
        <p:txBody>
          <a:bodyPr/>
          <a:lstStyle/>
          <a:p>
            <a:r>
              <a:rPr lang="en-US" dirty="0"/>
              <a:t>Diagnosis of Infective Endocarditis</a:t>
            </a:r>
          </a:p>
        </p:txBody>
      </p:sp>
      <p:sp>
        <p:nvSpPr>
          <p:cNvPr id="3" name="Slide Number Placeholder 2">
            <a:extLst>
              <a:ext uri="{FF2B5EF4-FFF2-40B4-BE49-F238E27FC236}">
                <a16:creationId xmlns:a16="http://schemas.microsoft.com/office/drawing/2014/main" id="{5440A4E6-7288-42E0-B5B5-A8FFF729F5A2}"/>
              </a:ext>
            </a:extLst>
          </p:cNvPr>
          <p:cNvSpPr>
            <a:spLocks noGrp="1"/>
          </p:cNvSpPr>
          <p:nvPr>
            <p:ph type="sldNum" sz="quarter" idx="4"/>
          </p:nvPr>
        </p:nvSpPr>
        <p:spPr/>
        <p:txBody>
          <a:bodyPr/>
          <a:lstStyle/>
          <a:p>
            <a:fld id="{01CD3B2E-BC1C-6C4D-9D91-A67B950EE325}" type="slidenum">
              <a:rPr lang="en-US" smtClean="0"/>
              <a:pPr/>
              <a:t>166</a:t>
            </a:fld>
            <a:endParaRPr lang="en-US" dirty="0"/>
          </a:p>
        </p:txBody>
      </p:sp>
      <p:graphicFrame>
        <p:nvGraphicFramePr>
          <p:cNvPr id="4" name="Table 3">
            <a:extLst>
              <a:ext uri="{FF2B5EF4-FFF2-40B4-BE49-F238E27FC236}">
                <a16:creationId xmlns:a16="http://schemas.microsoft.com/office/drawing/2014/main" id="{B5AB4D1A-C1CE-410A-9A1C-60F6ABD67CA6}"/>
              </a:ext>
            </a:extLst>
          </p:cNvPr>
          <p:cNvGraphicFramePr>
            <a:graphicFrameLocks noGrp="1"/>
          </p:cNvGraphicFramePr>
          <p:nvPr>
            <p:extLst>
              <p:ext uri="{D42A27DB-BD31-4B8C-83A1-F6EECF244321}">
                <p14:modId xmlns:p14="http://schemas.microsoft.com/office/powerpoint/2010/main" val="1660633358"/>
              </p:ext>
            </p:extLst>
          </p:nvPr>
        </p:nvGraphicFramePr>
        <p:xfrm>
          <a:off x="266700" y="1203495"/>
          <a:ext cx="14097000" cy="6313851"/>
        </p:xfrm>
        <a:graphic>
          <a:graphicData uri="http://schemas.openxmlformats.org/drawingml/2006/table">
            <a:tbl>
              <a:tblPr firstRow="1" firstCol="1" bandRow="1"/>
              <a:tblGrid>
                <a:gridCol w="1409699">
                  <a:extLst>
                    <a:ext uri="{9D8B030D-6E8A-4147-A177-3AD203B41FA5}">
                      <a16:colId xmlns:a16="http://schemas.microsoft.com/office/drawing/2014/main" val="1619275930"/>
                    </a:ext>
                  </a:extLst>
                </a:gridCol>
                <a:gridCol w="1395604">
                  <a:extLst>
                    <a:ext uri="{9D8B030D-6E8A-4147-A177-3AD203B41FA5}">
                      <a16:colId xmlns:a16="http://schemas.microsoft.com/office/drawing/2014/main" val="758295837"/>
                    </a:ext>
                  </a:extLst>
                </a:gridCol>
                <a:gridCol w="11291697">
                  <a:extLst>
                    <a:ext uri="{9D8B030D-6E8A-4147-A177-3AD203B41FA5}">
                      <a16:colId xmlns:a16="http://schemas.microsoft.com/office/drawing/2014/main" val="961535298"/>
                    </a:ext>
                  </a:extLst>
                </a:gridCol>
              </a:tblGrid>
              <a:tr h="706547">
                <a:tc>
                  <a:txBody>
                    <a:bodyPr/>
                    <a:lstStyle/>
                    <a:p>
                      <a:pPr marL="0" marR="0" algn="ctr">
                        <a:lnSpc>
                          <a:spcPct val="15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COR</a:t>
                      </a:r>
                      <a:endParaRPr lang="en-US" sz="2800" dirty="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LOE</a:t>
                      </a:r>
                      <a:endParaRPr lang="en-US" sz="2800" dirty="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Recommendations</a:t>
                      </a:r>
                      <a:endParaRPr lang="en-US" sz="2800" dirty="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213650"/>
                  </a:ext>
                </a:extLst>
              </a:tr>
              <a:tr h="2926183">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B-NR</a:t>
                      </a:r>
                      <a:endParaRPr lang="en-US" sz="28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4. Patients with IE should be evaluated and managed with consultation with a multispecialty Heart Valve Team, which includes an infectious disease specialist, cardiologist, and cardiac surgeon; a cardiac anesthesiologist for surgically managed patients and a neurologist for patients with neurological events.  </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2834323"/>
                  </a:ext>
                </a:extLst>
              </a:tr>
              <a:tr h="2326575">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B-NR</a:t>
                      </a:r>
                      <a:endParaRPr lang="en-US" sz="2800" dirty="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5. In patients with suspected IE, TTE is recommended to identify vegetations, characterize the hemodynamic severity of valvular lesions, assess ventricular function and pulmonary pressures, and detect complications. </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5887322"/>
                  </a:ext>
                </a:extLst>
              </a:tr>
            </a:tbl>
          </a:graphicData>
        </a:graphic>
      </p:graphicFrame>
    </p:spTree>
    <p:extLst>
      <p:ext uri="{BB962C8B-B14F-4D97-AF65-F5344CB8AC3E}">
        <p14:creationId xmlns:p14="http://schemas.microsoft.com/office/powerpoint/2010/main" val="328919747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705E-3EBF-4A9B-BF29-FE37DB94C8FB}"/>
              </a:ext>
            </a:extLst>
          </p:cNvPr>
          <p:cNvSpPr>
            <a:spLocks noGrp="1"/>
          </p:cNvSpPr>
          <p:nvPr>
            <p:ph type="ctrTitle"/>
          </p:nvPr>
        </p:nvSpPr>
        <p:spPr/>
        <p:txBody>
          <a:bodyPr/>
          <a:lstStyle/>
          <a:p>
            <a:r>
              <a:rPr lang="en-US" sz="3600" dirty="0"/>
              <a:t>Diagnosis of Infective Endocarditis</a:t>
            </a:r>
          </a:p>
        </p:txBody>
      </p:sp>
      <p:sp>
        <p:nvSpPr>
          <p:cNvPr id="3" name="Slide Number Placeholder 2">
            <a:extLst>
              <a:ext uri="{FF2B5EF4-FFF2-40B4-BE49-F238E27FC236}">
                <a16:creationId xmlns:a16="http://schemas.microsoft.com/office/drawing/2014/main" id="{FF8E24B8-E0EB-4C03-809C-39DACEF569E6}"/>
              </a:ext>
            </a:extLst>
          </p:cNvPr>
          <p:cNvSpPr>
            <a:spLocks noGrp="1"/>
          </p:cNvSpPr>
          <p:nvPr>
            <p:ph type="sldNum" sz="quarter" idx="4"/>
          </p:nvPr>
        </p:nvSpPr>
        <p:spPr/>
        <p:txBody>
          <a:bodyPr/>
          <a:lstStyle/>
          <a:p>
            <a:fld id="{01CD3B2E-BC1C-6C4D-9D91-A67B950EE325}" type="slidenum">
              <a:rPr lang="en-US" smtClean="0"/>
              <a:pPr/>
              <a:t>167</a:t>
            </a:fld>
            <a:endParaRPr lang="en-US" dirty="0"/>
          </a:p>
        </p:txBody>
      </p:sp>
      <p:graphicFrame>
        <p:nvGraphicFramePr>
          <p:cNvPr id="4" name="Table 3">
            <a:extLst>
              <a:ext uri="{FF2B5EF4-FFF2-40B4-BE49-F238E27FC236}">
                <a16:creationId xmlns:a16="http://schemas.microsoft.com/office/drawing/2014/main" id="{246A1C40-7065-46EE-A021-0B3AF07C5F1E}"/>
              </a:ext>
            </a:extLst>
          </p:cNvPr>
          <p:cNvGraphicFramePr>
            <a:graphicFrameLocks noGrp="1"/>
          </p:cNvGraphicFramePr>
          <p:nvPr>
            <p:extLst>
              <p:ext uri="{D42A27DB-BD31-4B8C-83A1-F6EECF244321}">
                <p14:modId xmlns:p14="http://schemas.microsoft.com/office/powerpoint/2010/main" val="3914891072"/>
              </p:ext>
            </p:extLst>
          </p:nvPr>
        </p:nvGraphicFramePr>
        <p:xfrm>
          <a:off x="304801" y="1447800"/>
          <a:ext cx="14165260" cy="6045074"/>
        </p:xfrm>
        <a:graphic>
          <a:graphicData uri="http://schemas.openxmlformats.org/drawingml/2006/table">
            <a:tbl>
              <a:tblPr firstRow="1" firstCol="1" bandRow="1"/>
              <a:tblGrid>
                <a:gridCol w="1416525">
                  <a:extLst>
                    <a:ext uri="{9D8B030D-6E8A-4147-A177-3AD203B41FA5}">
                      <a16:colId xmlns:a16="http://schemas.microsoft.com/office/drawing/2014/main" val="1713078587"/>
                    </a:ext>
                  </a:extLst>
                </a:gridCol>
                <a:gridCol w="1402360">
                  <a:extLst>
                    <a:ext uri="{9D8B030D-6E8A-4147-A177-3AD203B41FA5}">
                      <a16:colId xmlns:a16="http://schemas.microsoft.com/office/drawing/2014/main" val="1488037885"/>
                    </a:ext>
                  </a:extLst>
                </a:gridCol>
                <a:gridCol w="11346375">
                  <a:extLst>
                    <a:ext uri="{9D8B030D-6E8A-4147-A177-3AD203B41FA5}">
                      <a16:colId xmlns:a16="http://schemas.microsoft.com/office/drawing/2014/main" val="3264356031"/>
                    </a:ext>
                  </a:extLst>
                </a:gridCol>
              </a:tblGrid>
              <a:tr h="838200">
                <a:tc>
                  <a:txBody>
                    <a:bodyPr/>
                    <a:lstStyle/>
                    <a:p>
                      <a:pPr marL="0" marR="0" algn="ctr">
                        <a:lnSpc>
                          <a:spcPct val="150000"/>
                        </a:lnSpc>
                        <a:spcBef>
                          <a:spcPts val="0"/>
                        </a:spcBef>
                        <a:spcAft>
                          <a:spcPts val="0"/>
                        </a:spcAft>
                      </a:pPr>
                      <a:r>
                        <a:rPr lang="en-US" sz="2600" b="1" dirty="0">
                          <a:effectLst/>
                          <a:latin typeface="Times New Roman" panose="02020603050405020304" pitchFamily="18" charset="0"/>
                          <a:ea typeface="Times New Roman" panose="02020603050405020304" pitchFamily="18" charset="0"/>
                        </a:rPr>
                        <a:t>COR</a:t>
                      </a:r>
                      <a:endParaRPr lang="en-US" sz="2600" dirty="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600" b="1" dirty="0">
                          <a:effectLst/>
                          <a:latin typeface="Times New Roman" panose="02020603050405020304" pitchFamily="18" charset="0"/>
                          <a:ea typeface="Times New Roman" panose="02020603050405020304" pitchFamily="18" charset="0"/>
                        </a:rPr>
                        <a:t>LOE</a:t>
                      </a:r>
                      <a:endParaRPr lang="en-US" sz="2600" dirty="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600" b="1" dirty="0">
                          <a:effectLst/>
                          <a:latin typeface="Times New Roman" panose="02020603050405020304" pitchFamily="18" charset="0"/>
                          <a:ea typeface="Times New Roman" panose="02020603050405020304" pitchFamily="18" charset="0"/>
                        </a:rPr>
                        <a:t>Recommendations</a:t>
                      </a:r>
                      <a:endParaRPr lang="en-US" sz="2600" dirty="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5195046"/>
                  </a:ext>
                </a:extLst>
              </a:tr>
              <a:tr h="1621805">
                <a:tc>
                  <a:txBody>
                    <a:bodyPr/>
                    <a:lstStyle/>
                    <a:p>
                      <a:pPr marL="0" marR="0" algn="ctr">
                        <a:lnSpc>
                          <a:spcPct val="150000"/>
                        </a:lnSpc>
                        <a:spcBef>
                          <a:spcPts val="0"/>
                        </a:spcBef>
                        <a:spcAft>
                          <a:spcPts val="0"/>
                        </a:spcAft>
                      </a:pPr>
                      <a:r>
                        <a:rPr lang="en-US" sz="2600" b="1" dirty="0">
                          <a:solidFill>
                            <a:srgbClr val="000000"/>
                          </a:solidFill>
                          <a:effectLst/>
                          <a:latin typeface="Times New Roman" panose="02020603050405020304" pitchFamily="18" charset="0"/>
                          <a:ea typeface="Times New Roman" panose="02020603050405020304" pitchFamily="18" charset="0"/>
                        </a:rPr>
                        <a:t>1</a:t>
                      </a:r>
                      <a:endParaRPr lang="en-US" sz="2600" dirty="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600" b="1" dirty="0">
                          <a:solidFill>
                            <a:srgbClr val="000000"/>
                          </a:solidFill>
                          <a:effectLst/>
                          <a:latin typeface="Times New Roman" panose="02020603050405020304" pitchFamily="18" charset="0"/>
                          <a:ea typeface="Times New Roman" panose="02020603050405020304" pitchFamily="18" charset="0"/>
                        </a:rPr>
                        <a:t>B-NR</a:t>
                      </a:r>
                      <a:endParaRPr lang="en-US" sz="2600" dirty="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2600" b="1" dirty="0">
                          <a:solidFill>
                            <a:srgbClr val="000000"/>
                          </a:solidFill>
                          <a:effectLst/>
                          <a:latin typeface="Times New Roman" panose="02020603050405020304" pitchFamily="18" charset="0"/>
                          <a:ea typeface="Calibri" panose="020F0502020204030204" pitchFamily="34" charset="0"/>
                        </a:rPr>
                        <a:t>6.  In all patients with known or suspected IE and nondiagnostic TTE results, when complications have developed or are clinically suspected or when intracardiac device leads are present, TEE is recommended. </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603770"/>
                  </a:ext>
                </a:extLst>
              </a:tr>
              <a:tr h="3346902">
                <a:tc>
                  <a:txBody>
                    <a:bodyPr/>
                    <a:lstStyle/>
                    <a:p>
                      <a:pPr marL="0" marR="0" algn="ctr">
                        <a:lnSpc>
                          <a:spcPct val="15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1</a:t>
                      </a:r>
                      <a:endParaRPr lang="en-US" sz="26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600" b="1" dirty="0">
                          <a:solidFill>
                            <a:srgbClr val="000000"/>
                          </a:solidFill>
                          <a:effectLst/>
                          <a:latin typeface="Times New Roman" panose="02020603050405020304" pitchFamily="18" charset="0"/>
                          <a:ea typeface="Times New Roman" panose="02020603050405020304" pitchFamily="18" charset="0"/>
                        </a:rPr>
                        <a:t>B-NR</a:t>
                      </a:r>
                      <a:endParaRPr lang="en-US" sz="2600" dirty="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2600" b="1" dirty="0">
                          <a:solidFill>
                            <a:srgbClr val="000000"/>
                          </a:solidFill>
                          <a:effectLst/>
                          <a:latin typeface="Times New Roman" panose="02020603050405020304" pitchFamily="18" charset="0"/>
                          <a:ea typeface="Calibri" panose="020F0502020204030204" pitchFamily="34" charset="0"/>
                        </a:rPr>
                        <a:t>7.  In patients with IE who have a change in clinical signs or symptoms (e.g., new murmur, embolism, persistent fever, HF, abscess, or atrioventricular heart block) and in patients at high risk of complications (e.g., extensive infected tissue, large vegetation on initial echocardiogram, or staphylococcal, enterococcal, or fungal infections), TTE and/or TEE are recommended for reevaluation.</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5500004"/>
                  </a:ext>
                </a:extLst>
              </a:tr>
            </a:tbl>
          </a:graphicData>
        </a:graphic>
      </p:graphicFrame>
    </p:spTree>
    <p:extLst>
      <p:ext uri="{BB962C8B-B14F-4D97-AF65-F5344CB8AC3E}">
        <p14:creationId xmlns:p14="http://schemas.microsoft.com/office/powerpoint/2010/main" val="109852647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5659-6418-4C74-B3DD-456BC9C86BEA}"/>
              </a:ext>
            </a:extLst>
          </p:cNvPr>
          <p:cNvSpPr>
            <a:spLocks noGrp="1"/>
          </p:cNvSpPr>
          <p:nvPr>
            <p:ph type="ctrTitle"/>
          </p:nvPr>
        </p:nvSpPr>
        <p:spPr/>
        <p:txBody>
          <a:bodyPr/>
          <a:lstStyle/>
          <a:p>
            <a:r>
              <a:rPr lang="en-US" dirty="0"/>
              <a:t>Diagnosis of Infective Endocarditis</a:t>
            </a:r>
          </a:p>
        </p:txBody>
      </p:sp>
      <p:sp>
        <p:nvSpPr>
          <p:cNvPr id="3" name="Slide Number Placeholder 2">
            <a:extLst>
              <a:ext uri="{FF2B5EF4-FFF2-40B4-BE49-F238E27FC236}">
                <a16:creationId xmlns:a16="http://schemas.microsoft.com/office/drawing/2014/main" id="{FB3A06A8-9B34-4C69-A5B8-3D32E605657B}"/>
              </a:ext>
            </a:extLst>
          </p:cNvPr>
          <p:cNvSpPr>
            <a:spLocks noGrp="1"/>
          </p:cNvSpPr>
          <p:nvPr>
            <p:ph type="sldNum" sz="quarter" idx="4"/>
          </p:nvPr>
        </p:nvSpPr>
        <p:spPr/>
        <p:txBody>
          <a:bodyPr/>
          <a:lstStyle/>
          <a:p>
            <a:fld id="{01CD3B2E-BC1C-6C4D-9D91-A67B950EE325}" type="slidenum">
              <a:rPr lang="en-US" smtClean="0"/>
              <a:pPr/>
              <a:t>168</a:t>
            </a:fld>
            <a:endParaRPr lang="en-US" dirty="0"/>
          </a:p>
        </p:txBody>
      </p:sp>
      <p:graphicFrame>
        <p:nvGraphicFramePr>
          <p:cNvPr id="4" name="Table 3">
            <a:extLst>
              <a:ext uri="{FF2B5EF4-FFF2-40B4-BE49-F238E27FC236}">
                <a16:creationId xmlns:a16="http://schemas.microsoft.com/office/drawing/2014/main" id="{2D208C15-824D-4CAC-B5CF-250748B55CA6}"/>
              </a:ext>
            </a:extLst>
          </p:cNvPr>
          <p:cNvGraphicFramePr>
            <a:graphicFrameLocks noGrp="1"/>
          </p:cNvGraphicFramePr>
          <p:nvPr>
            <p:extLst>
              <p:ext uri="{D42A27DB-BD31-4B8C-83A1-F6EECF244321}">
                <p14:modId xmlns:p14="http://schemas.microsoft.com/office/powerpoint/2010/main" val="2410864836"/>
              </p:ext>
            </p:extLst>
          </p:nvPr>
        </p:nvGraphicFramePr>
        <p:xfrm>
          <a:off x="304800" y="1371601"/>
          <a:ext cx="14165262" cy="6099996"/>
        </p:xfrm>
        <a:graphic>
          <a:graphicData uri="http://schemas.openxmlformats.org/drawingml/2006/table">
            <a:tbl>
              <a:tblPr firstRow="1" firstCol="1" bandRow="1"/>
              <a:tblGrid>
                <a:gridCol w="1416526">
                  <a:extLst>
                    <a:ext uri="{9D8B030D-6E8A-4147-A177-3AD203B41FA5}">
                      <a16:colId xmlns:a16="http://schemas.microsoft.com/office/drawing/2014/main" val="574726231"/>
                    </a:ext>
                  </a:extLst>
                </a:gridCol>
                <a:gridCol w="1402360">
                  <a:extLst>
                    <a:ext uri="{9D8B030D-6E8A-4147-A177-3AD203B41FA5}">
                      <a16:colId xmlns:a16="http://schemas.microsoft.com/office/drawing/2014/main" val="190387148"/>
                    </a:ext>
                  </a:extLst>
                </a:gridCol>
                <a:gridCol w="11346376">
                  <a:extLst>
                    <a:ext uri="{9D8B030D-6E8A-4147-A177-3AD203B41FA5}">
                      <a16:colId xmlns:a16="http://schemas.microsoft.com/office/drawing/2014/main" val="2384400012"/>
                    </a:ext>
                  </a:extLst>
                </a:gridCol>
              </a:tblGrid>
              <a:tr h="966786">
                <a:tc>
                  <a:txBody>
                    <a:bodyPr/>
                    <a:lstStyle/>
                    <a:p>
                      <a:pPr marL="0" marR="0" algn="ctr">
                        <a:lnSpc>
                          <a:spcPct val="150000"/>
                        </a:lnSpc>
                        <a:spcBef>
                          <a:spcPts val="0"/>
                        </a:spcBef>
                        <a:spcAft>
                          <a:spcPts val="0"/>
                        </a:spcAft>
                      </a:pPr>
                      <a:r>
                        <a:rPr lang="en-US" sz="3200" b="1">
                          <a:effectLst/>
                          <a:latin typeface="Times New Roman" panose="02020603050405020304" pitchFamily="18" charset="0"/>
                          <a:ea typeface="Times New Roman" panose="02020603050405020304" pitchFamily="18" charset="0"/>
                        </a:rPr>
                        <a:t>COR</a:t>
                      </a:r>
                      <a:endParaRPr lang="en-US" sz="320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200" b="1">
                          <a:effectLst/>
                          <a:latin typeface="Times New Roman" panose="02020603050405020304" pitchFamily="18" charset="0"/>
                          <a:ea typeface="Times New Roman" panose="02020603050405020304" pitchFamily="18" charset="0"/>
                        </a:rPr>
                        <a:t>LOE</a:t>
                      </a:r>
                      <a:endParaRPr lang="en-US" sz="320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ea typeface="Times New Roman" panose="02020603050405020304" pitchFamily="18" charset="0"/>
                        </a:rPr>
                        <a:t>Recommendations</a:t>
                      </a:r>
                      <a:endParaRPr lang="en-US" sz="3200" dirty="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0849692"/>
                  </a:ext>
                </a:extLst>
              </a:tr>
              <a:tr h="1563240">
                <a:tc>
                  <a:txBody>
                    <a:bodyPr/>
                    <a:lstStyle/>
                    <a:p>
                      <a:pPr marL="0" marR="0" algn="ctr">
                        <a:lnSpc>
                          <a:spcPct val="150000"/>
                        </a:lnSpc>
                        <a:spcBef>
                          <a:spcPts val="0"/>
                        </a:spcBef>
                        <a:spcAft>
                          <a:spcPts val="0"/>
                        </a:spcAft>
                      </a:pPr>
                      <a:r>
                        <a:rPr lang="en-US" sz="3200" b="1">
                          <a:solidFill>
                            <a:srgbClr val="000000"/>
                          </a:solidFill>
                          <a:effectLst/>
                          <a:latin typeface="Times New Roman" panose="02020603050405020304" pitchFamily="18" charset="0"/>
                          <a:ea typeface="Times New Roman" panose="02020603050405020304" pitchFamily="18" charset="0"/>
                        </a:rPr>
                        <a:t>1</a:t>
                      </a:r>
                      <a:endParaRPr lang="en-US" sz="32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3200" b="1">
                          <a:solidFill>
                            <a:srgbClr val="000000"/>
                          </a:solidFill>
                          <a:effectLst/>
                          <a:latin typeface="Times New Roman" panose="02020603050405020304" pitchFamily="18" charset="0"/>
                          <a:ea typeface="Times New Roman" panose="02020603050405020304" pitchFamily="18" charset="0"/>
                        </a:rPr>
                        <a:t>B-NR</a:t>
                      </a:r>
                      <a:endParaRPr lang="en-US" sz="32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8. In patients undergoing valve surgery for IE, intraoperative TEE is recommended.</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0394768"/>
                  </a:ext>
                </a:extLst>
              </a:tr>
              <a:tr h="3413574">
                <a:tc>
                  <a:txBody>
                    <a:bodyPr/>
                    <a:lstStyle/>
                    <a:p>
                      <a:pPr marL="0" marR="0" algn="ctr">
                        <a:lnSpc>
                          <a:spcPct val="150000"/>
                        </a:lnSpc>
                        <a:spcBef>
                          <a:spcPts val="0"/>
                        </a:spcBef>
                        <a:spcAft>
                          <a:spcPts val="0"/>
                        </a:spcAft>
                      </a:pPr>
                      <a:r>
                        <a:rPr lang="en-US" sz="3200" b="1">
                          <a:solidFill>
                            <a:srgbClr val="000000"/>
                          </a:solidFill>
                          <a:effectLst/>
                          <a:latin typeface="Times New Roman" panose="02020603050405020304" pitchFamily="18" charset="0"/>
                          <a:ea typeface="Times New Roman" panose="02020603050405020304" pitchFamily="18" charset="0"/>
                        </a:rPr>
                        <a:t>1</a:t>
                      </a:r>
                      <a:endParaRPr lang="en-US" sz="32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3200" b="1" dirty="0">
                          <a:solidFill>
                            <a:srgbClr val="000000"/>
                          </a:solidFill>
                          <a:effectLst/>
                          <a:latin typeface="Times New Roman" panose="02020603050405020304" pitchFamily="18" charset="0"/>
                          <a:ea typeface="Times New Roman" panose="02020603050405020304" pitchFamily="18" charset="0"/>
                        </a:rPr>
                        <a:t>B-NR</a:t>
                      </a:r>
                      <a:endParaRPr lang="en-US" sz="3200" dirty="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9. In patients being considered for an early change to oral antibiotic therapy for the treatment of stable IE, a baseline  TEE  before </a:t>
                      </a:r>
                      <a:r>
                        <a:rPr lang="en-US" sz="3200" b="1" dirty="0">
                          <a:solidFill>
                            <a:srgbClr val="000000"/>
                          </a:solidFill>
                          <a:effectLst/>
                          <a:latin typeface="Times New Roman" panose="02020603050405020304" pitchFamily="18" charset="0"/>
                          <a:ea typeface="Times New Roman" panose="02020603050405020304" pitchFamily="18" charset="0"/>
                        </a:rPr>
                        <a:t>switching to oral therapy and a repeat TEE 1 to 3 days before </a:t>
                      </a:r>
                      <a:r>
                        <a:rPr lang="en-US" sz="3200" b="1" dirty="0">
                          <a:solidFill>
                            <a:srgbClr val="000000"/>
                          </a:solidFill>
                          <a:effectLst/>
                          <a:latin typeface="Times New Roman" panose="02020603050405020304" pitchFamily="18" charset="0"/>
                          <a:ea typeface="Calibri" panose="020F0502020204030204" pitchFamily="34" charset="0"/>
                        </a:rPr>
                        <a:t>completion of the oral antibiotic regimen should be performed.</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7812915"/>
                  </a:ext>
                </a:extLst>
              </a:tr>
            </a:tbl>
          </a:graphicData>
        </a:graphic>
      </p:graphicFrame>
    </p:spTree>
    <p:extLst>
      <p:ext uri="{BB962C8B-B14F-4D97-AF65-F5344CB8AC3E}">
        <p14:creationId xmlns:p14="http://schemas.microsoft.com/office/powerpoint/2010/main" val="238655526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875ED-628C-46AC-BB1A-7B19D7FE3A24}"/>
              </a:ext>
            </a:extLst>
          </p:cNvPr>
          <p:cNvSpPr>
            <a:spLocks noGrp="1"/>
          </p:cNvSpPr>
          <p:nvPr>
            <p:ph type="ctrTitle"/>
          </p:nvPr>
        </p:nvSpPr>
        <p:spPr/>
        <p:txBody>
          <a:bodyPr/>
          <a:lstStyle/>
          <a:p>
            <a:r>
              <a:rPr lang="en-US" sz="3600" dirty="0"/>
              <a:t>Diagnosis of Infective Endocarditis</a:t>
            </a:r>
          </a:p>
        </p:txBody>
      </p:sp>
      <p:sp>
        <p:nvSpPr>
          <p:cNvPr id="3" name="Slide Number Placeholder 2">
            <a:extLst>
              <a:ext uri="{FF2B5EF4-FFF2-40B4-BE49-F238E27FC236}">
                <a16:creationId xmlns:a16="http://schemas.microsoft.com/office/drawing/2014/main" id="{C82B3D1C-E073-4063-B526-049BC099498B}"/>
              </a:ext>
            </a:extLst>
          </p:cNvPr>
          <p:cNvSpPr>
            <a:spLocks noGrp="1"/>
          </p:cNvSpPr>
          <p:nvPr>
            <p:ph type="sldNum" sz="quarter" idx="4"/>
          </p:nvPr>
        </p:nvSpPr>
        <p:spPr/>
        <p:txBody>
          <a:bodyPr/>
          <a:lstStyle/>
          <a:p>
            <a:fld id="{01CD3B2E-BC1C-6C4D-9D91-A67B950EE325}" type="slidenum">
              <a:rPr lang="en-US" smtClean="0"/>
              <a:pPr/>
              <a:t>169</a:t>
            </a:fld>
            <a:endParaRPr lang="en-US" dirty="0"/>
          </a:p>
        </p:txBody>
      </p:sp>
      <p:graphicFrame>
        <p:nvGraphicFramePr>
          <p:cNvPr id="4" name="Table 3">
            <a:extLst>
              <a:ext uri="{FF2B5EF4-FFF2-40B4-BE49-F238E27FC236}">
                <a16:creationId xmlns:a16="http://schemas.microsoft.com/office/drawing/2014/main" id="{4E2C2E66-98D6-4FB8-BF96-AD0875DCC40D}"/>
              </a:ext>
            </a:extLst>
          </p:cNvPr>
          <p:cNvGraphicFramePr>
            <a:graphicFrameLocks noGrp="1"/>
          </p:cNvGraphicFramePr>
          <p:nvPr>
            <p:extLst>
              <p:ext uri="{D42A27DB-BD31-4B8C-83A1-F6EECF244321}">
                <p14:modId xmlns:p14="http://schemas.microsoft.com/office/powerpoint/2010/main" val="1760019787"/>
              </p:ext>
            </p:extLst>
          </p:nvPr>
        </p:nvGraphicFramePr>
        <p:xfrm>
          <a:off x="381000" y="1371600"/>
          <a:ext cx="14089062" cy="6019800"/>
        </p:xfrm>
        <a:graphic>
          <a:graphicData uri="http://schemas.openxmlformats.org/drawingml/2006/table">
            <a:tbl>
              <a:tblPr firstRow="1" firstCol="1" bandRow="1"/>
              <a:tblGrid>
                <a:gridCol w="1408905">
                  <a:extLst>
                    <a:ext uri="{9D8B030D-6E8A-4147-A177-3AD203B41FA5}">
                      <a16:colId xmlns:a16="http://schemas.microsoft.com/office/drawing/2014/main" val="3100495271"/>
                    </a:ext>
                  </a:extLst>
                </a:gridCol>
                <a:gridCol w="1394818">
                  <a:extLst>
                    <a:ext uri="{9D8B030D-6E8A-4147-A177-3AD203B41FA5}">
                      <a16:colId xmlns:a16="http://schemas.microsoft.com/office/drawing/2014/main" val="3878646248"/>
                    </a:ext>
                  </a:extLst>
                </a:gridCol>
                <a:gridCol w="11285339">
                  <a:extLst>
                    <a:ext uri="{9D8B030D-6E8A-4147-A177-3AD203B41FA5}">
                      <a16:colId xmlns:a16="http://schemas.microsoft.com/office/drawing/2014/main" val="3712677247"/>
                    </a:ext>
                  </a:extLst>
                </a:gridCol>
              </a:tblGrid>
              <a:tr h="863528">
                <a:tc>
                  <a:txBody>
                    <a:bodyPr/>
                    <a:lstStyle/>
                    <a:p>
                      <a:pPr marL="0" marR="0" algn="ctr">
                        <a:lnSpc>
                          <a:spcPct val="150000"/>
                        </a:lnSpc>
                        <a:spcBef>
                          <a:spcPts val="0"/>
                        </a:spcBef>
                        <a:spcAft>
                          <a:spcPts val="0"/>
                        </a:spcAft>
                      </a:pPr>
                      <a:r>
                        <a:rPr lang="en-US" sz="3500" b="1">
                          <a:effectLst/>
                          <a:latin typeface="Times New Roman" panose="02020603050405020304" pitchFamily="18" charset="0"/>
                          <a:ea typeface="Times New Roman" panose="02020603050405020304" pitchFamily="18" charset="0"/>
                        </a:rPr>
                        <a:t>COR</a:t>
                      </a:r>
                      <a:endParaRPr lang="en-US" sz="350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500" b="1">
                          <a:effectLst/>
                          <a:latin typeface="Times New Roman" panose="02020603050405020304" pitchFamily="18" charset="0"/>
                          <a:ea typeface="Times New Roman" panose="02020603050405020304" pitchFamily="18" charset="0"/>
                        </a:rPr>
                        <a:t>LOE</a:t>
                      </a:r>
                      <a:endParaRPr lang="en-US" sz="350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500" b="1" dirty="0">
                          <a:effectLst/>
                          <a:latin typeface="Times New Roman" panose="02020603050405020304" pitchFamily="18" charset="0"/>
                          <a:ea typeface="Times New Roman" panose="02020603050405020304" pitchFamily="18" charset="0"/>
                        </a:rPr>
                        <a:t>Recommendations</a:t>
                      </a:r>
                      <a:endParaRPr lang="en-US" sz="3500" dirty="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2067972"/>
                  </a:ext>
                </a:extLst>
              </a:tr>
              <a:tr h="2578136">
                <a:tc>
                  <a:txBody>
                    <a:bodyPr/>
                    <a:lstStyle/>
                    <a:p>
                      <a:pPr marL="0" marR="0" algn="ctr">
                        <a:lnSpc>
                          <a:spcPct val="150000"/>
                        </a:lnSpc>
                        <a:spcBef>
                          <a:spcPts val="0"/>
                        </a:spcBef>
                        <a:spcAft>
                          <a:spcPts val="0"/>
                        </a:spcAft>
                      </a:pPr>
                      <a:r>
                        <a:rPr lang="en-US" sz="3500" b="1">
                          <a:solidFill>
                            <a:srgbClr val="000000"/>
                          </a:solidFill>
                          <a:effectLst/>
                          <a:latin typeface="Times New Roman" panose="02020603050405020304" pitchFamily="18" charset="0"/>
                          <a:ea typeface="Times New Roman" panose="02020603050405020304" pitchFamily="18" charset="0"/>
                        </a:rPr>
                        <a:t>2a</a:t>
                      </a:r>
                      <a:endParaRPr lang="en-US" sz="35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3500" b="1">
                          <a:solidFill>
                            <a:srgbClr val="000000"/>
                          </a:solidFill>
                          <a:effectLst/>
                          <a:latin typeface="Times New Roman" panose="02020603050405020304" pitchFamily="18" charset="0"/>
                          <a:ea typeface="Times New Roman" panose="02020603050405020304" pitchFamily="18" charset="0"/>
                        </a:rPr>
                        <a:t>B-NR</a:t>
                      </a:r>
                      <a:endParaRPr lang="en-US" sz="35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682625" marR="0" lvl="0" indent="-682625" algn="l">
                        <a:lnSpc>
                          <a:spcPct val="150000"/>
                        </a:lnSpc>
                        <a:spcBef>
                          <a:spcPts val="0"/>
                        </a:spcBef>
                        <a:spcAft>
                          <a:spcPts val="0"/>
                        </a:spcAft>
                        <a:buFont typeface="+mj-lt"/>
                        <a:buNone/>
                      </a:pPr>
                      <a:r>
                        <a:rPr lang="en-US" sz="3500" b="1" dirty="0">
                          <a:solidFill>
                            <a:srgbClr val="000000"/>
                          </a:solidFill>
                          <a:effectLst/>
                          <a:latin typeface="Times New Roman" panose="02020603050405020304" pitchFamily="18" charset="0"/>
                          <a:ea typeface="Calibri" panose="020F0502020204030204" pitchFamily="34" charset="0"/>
                        </a:rPr>
                        <a:t>10. In patients with </a:t>
                      </a:r>
                      <a:r>
                        <a:rPr lang="en-US" sz="3500" b="1" i="1" dirty="0">
                          <a:solidFill>
                            <a:srgbClr val="000000"/>
                          </a:solidFill>
                          <a:effectLst/>
                          <a:latin typeface="Times New Roman" panose="02020603050405020304" pitchFamily="18" charset="0"/>
                          <a:ea typeface="Calibri" panose="020F0502020204030204" pitchFamily="34" charset="0"/>
                        </a:rPr>
                        <a:t>Staphylococcus aureus</a:t>
                      </a:r>
                      <a:r>
                        <a:rPr lang="en-US" sz="3500" b="1" dirty="0">
                          <a:solidFill>
                            <a:srgbClr val="000000"/>
                          </a:solidFill>
                          <a:effectLst/>
                          <a:latin typeface="Times New Roman" panose="02020603050405020304" pitchFamily="18" charset="0"/>
                          <a:ea typeface="Calibri" panose="020F0502020204030204" pitchFamily="34" charset="0"/>
                        </a:rPr>
                        <a:t> bacteremia without a known source, TEE is reasonable to diagnose possible IE.</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5620556"/>
                  </a:ext>
                </a:extLst>
              </a:tr>
              <a:tr h="2578136">
                <a:tc>
                  <a:txBody>
                    <a:bodyPr/>
                    <a:lstStyle/>
                    <a:p>
                      <a:pPr marL="0" marR="0" algn="ctr">
                        <a:lnSpc>
                          <a:spcPct val="150000"/>
                        </a:lnSpc>
                        <a:spcBef>
                          <a:spcPts val="0"/>
                        </a:spcBef>
                        <a:spcAft>
                          <a:spcPts val="0"/>
                        </a:spcAft>
                      </a:pPr>
                      <a:r>
                        <a:rPr lang="en-US" sz="3500" b="1">
                          <a:solidFill>
                            <a:srgbClr val="000000"/>
                          </a:solidFill>
                          <a:effectLst/>
                          <a:latin typeface="Times New Roman" panose="02020603050405020304" pitchFamily="18" charset="0"/>
                          <a:ea typeface="Times New Roman" panose="02020603050405020304" pitchFamily="18" charset="0"/>
                        </a:rPr>
                        <a:t>2a</a:t>
                      </a:r>
                      <a:endParaRPr lang="en-US" sz="35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3500" b="1">
                          <a:solidFill>
                            <a:srgbClr val="000000"/>
                          </a:solidFill>
                          <a:effectLst/>
                          <a:latin typeface="Times New Roman" panose="02020603050405020304" pitchFamily="18" charset="0"/>
                          <a:ea typeface="Times New Roman" panose="02020603050405020304" pitchFamily="18" charset="0"/>
                        </a:rPr>
                        <a:t>B-NR</a:t>
                      </a:r>
                      <a:endParaRPr lang="en-US" sz="35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682625" marR="0" lvl="0" indent="-682625" algn="l">
                        <a:lnSpc>
                          <a:spcPct val="150000"/>
                        </a:lnSpc>
                        <a:spcBef>
                          <a:spcPts val="0"/>
                        </a:spcBef>
                        <a:spcAft>
                          <a:spcPts val="0"/>
                        </a:spcAft>
                        <a:buFont typeface="+mj-lt"/>
                        <a:buNone/>
                      </a:pPr>
                      <a:r>
                        <a:rPr lang="en-US" sz="3500" b="1" dirty="0">
                          <a:solidFill>
                            <a:srgbClr val="000000"/>
                          </a:solidFill>
                          <a:effectLst/>
                          <a:latin typeface="Times New Roman" panose="02020603050405020304" pitchFamily="18" charset="0"/>
                          <a:ea typeface="Calibri" panose="020F0502020204030204" pitchFamily="34" charset="0"/>
                        </a:rPr>
                        <a:t>11. In patients with a prosthetic valve in the presence of persistent fever without bacteremia or a new murmur, a TEE is reasonable to aid in the diagnosis of IE. </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4649988"/>
                  </a:ext>
                </a:extLst>
              </a:tr>
            </a:tbl>
          </a:graphicData>
        </a:graphic>
      </p:graphicFrame>
    </p:spTree>
    <p:extLst>
      <p:ext uri="{BB962C8B-B14F-4D97-AF65-F5344CB8AC3E}">
        <p14:creationId xmlns:p14="http://schemas.microsoft.com/office/powerpoint/2010/main" val="3049665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328593-F9D0-4BC5-B8C3-6964F3301BE9}"/>
              </a:ext>
            </a:extLst>
          </p:cNvPr>
          <p:cNvSpPr>
            <a:spLocks noGrp="1"/>
          </p:cNvSpPr>
          <p:nvPr>
            <p:ph type="ctrTitle"/>
          </p:nvPr>
        </p:nvSpPr>
        <p:spPr>
          <a:xfrm>
            <a:off x="2053431" y="152400"/>
            <a:ext cx="10591800" cy="1019648"/>
          </a:xfrm>
        </p:spPr>
        <p:txBody>
          <a:bodyPr>
            <a:normAutofit fontScale="90000"/>
          </a:bodyPr>
          <a:lstStyle/>
          <a:p>
            <a:r>
              <a:rPr lang="en-US" sz="3600" dirty="0"/>
              <a:t>Table 3. Evaluation of Patients </a:t>
            </a:r>
            <a:br>
              <a:rPr lang="en-US" sz="3600" dirty="0"/>
            </a:br>
            <a:r>
              <a:rPr lang="en-US" sz="3600" dirty="0"/>
              <a:t>with Known or Suspected VHD</a:t>
            </a:r>
          </a:p>
        </p:txBody>
      </p:sp>
      <p:sp>
        <p:nvSpPr>
          <p:cNvPr id="4" name="Slide Number Placeholder 3">
            <a:extLst>
              <a:ext uri="{FF2B5EF4-FFF2-40B4-BE49-F238E27FC236}">
                <a16:creationId xmlns:a16="http://schemas.microsoft.com/office/drawing/2014/main" id="{ED8AFB7B-AC58-4442-B0EE-A5F6EC414930}"/>
              </a:ext>
            </a:extLst>
          </p:cNvPr>
          <p:cNvSpPr>
            <a:spLocks noGrp="1"/>
          </p:cNvSpPr>
          <p:nvPr>
            <p:ph type="sldNum" sz="quarter" idx="4"/>
          </p:nvPr>
        </p:nvSpPr>
        <p:spPr/>
        <p:txBody>
          <a:bodyPr/>
          <a:lstStyle/>
          <a:p>
            <a:fld id="{01CD3B2E-BC1C-6C4D-9D91-A67B950EE325}" type="slidenum">
              <a:rPr lang="en-US" smtClean="0"/>
              <a:pPr/>
              <a:t>17</a:t>
            </a:fld>
            <a:endParaRPr lang="en-US" dirty="0"/>
          </a:p>
        </p:txBody>
      </p:sp>
      <p:graphicFrame>
        <p:nvGraphicFramePr>
          <p:cNvPr id="5" name="Table 4">
            <a:extLst>
              <a:ext uri="{FF2B5EF4-FFF2-40B4-BE49-F238E27FC236}">
                <a16:creationId xmlns:a16="http://schemas.microsoft.com/office/drawing/2014/main" id="{0A812362-CC20-455E-9F52-F0556A1199E2}"/>
              </a:ext>
            </a:extLst>
          </p:cNvPr>
          <p:cNvGraphicFramePr>
            <a:graphicFrameLocks noGrp="1"/>
          </p:cNvGraphicFramePr>
          <p:nvPr>
            <p:extLst>
              <p:ext uri="{D42A27DB-BD31-4B8C-83A1-F6EECF244321}">
                <p14:modId xmlns:p14="http://schemas.microsoft.com/office/powerpoint/2010/main" val="62091121"/>
              </p:ext>
            </p:extLst>
          </p:nvPr>
        </p:nvGraphicFramePr>
        <p:xfrm>
          <a:off x="381000" y="1524000"/>
          <a:ext cx="14089062" cy="5257799"/>
        </p:xfrm>
        <a:graphic>
          <a:graphicData uri="http://schemas.openxmlformats.org/drawingml/2006/table">
            <a:tbl>
              <a:tblPr firstRow="1" bandRow="1"/>
              <a:tblGrid>
                <a:gridCol w="3934213">
                  <a:extLst>
                    <a:ext uri="{9D8B030D-6E8A-4147-A177-3AD203B41FA5}">
                      <a16:colId xmlns:a16="http://schemas.microsoft.com/office/drawing/2014/main" val="2608285125"/>
                    </a:ext>
                  </a:extLst>
                </a:gridCol>
                <a:gridCol w="2466587">
                  <a:extLst>
                    <a:ext uri="{9D8B030D-6E8A-4147-A177-3AD203B41FA5}">
                      <a16:colId xmlns:a16="http://schemas.microsoft.com/office/drawing/2014/main" val="3699315622"/>
                    </a:ext>
                  </a:extLst>
                </a:gridCol>
                <a:gridCol w="7688262">
                  <a:extLst>
                    <a:ext uri="{9D8B030D-6E8A-4147-A177-3AD203B41FA5}">
                      <a16:colId xmlns:a16="http://schemas.microsoft.com/office/drawing/2014/main" val="2824988796"/>
                    </a:ext>
                  </a:extLst>
                </a:gridCol>
              </a:tblGrid>
              <a:tr h="760864">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Reason</a:t>
                      </a:r>
                      <a:endParaRPr lang="en-US" sz="24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rPr>
                        <a:t>Test</a:t>
                      </a:r>
                      <a:endParaRPr lang="en-US" sz="24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rPr>
                        <a:t>Indication</a:t>
                      </a:r>
                      <a:endParaRPr lang="en-US" sz="24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12094979"/>
                  </a:ext>
                </a:extLst>
              </a:tr>
              <a:tr h="1787572">
                <a:tc rowSpan="3">
                  <a:txBody>
                    <a:bodyPr/>
                    <a:lstStyle/>
                    <a:p>
                      <a:pPr marL="0" marR="0" algn="l">
                        <a:lnSpc>
                          <a:spcPct val="200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rPr>
                        <a:t>Initial evaluation:</a:t>
                      </a:r>
                      <a:r>
                        <a:rPr lang="en-US" sz="2400" dirty="0">
                          <a:solidFill>
                            <a:srgbClr val="000000"/>
                          </a:solidFill>
                          <a:effectLst/>
                          <a:latin typeface="Times New Roman" panose="02020603050405020304" pitchFamily="18" charset="0"/>
                          <a:ea typeface="Times New Roman" panose="02020603050405020304" pitchFamily="18" charset="0"/>
                        </a:rPr>
                        <a:t> All patients with known or suspected valve disease</a:t>
                      </a:r>
                      <a:endParaRPr lang="en-US" sz="24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5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TTE*</a:t>
                      </a:r>
                      <a:endParaRPr lang="en-US" sz="24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5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Establishes chamber size and function, valve morphology and severity, and effect on pulmonary and systemic circulation</a:t>
                      </a:r>
                      <a:endParaRPr lang="en-US" sz="24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12394890"/>
                  </a:ext>
                </a:extLst>
              </a:tr>
              <a:tr h="1508481">
                <a:tc vMerge="1">
                  <a:txBody>
                    <a:bodyPr/>
                    <a:lstStyle/>
                    <a:p>
                      <a:endParaRPr lang="en-US"/>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dirty="0">
                          <a:solidFill>
                            <a:srgbClr val="000000"/>
                          </a:solidFill>
                          <a:effectLst/>
                          <a:latin typeface="Times New Roman" panose="02020603050405020304" pitchFamily="18" charset="0"/>
                          <a:ea typeface="Times New Roman" panose="02020603050405020304" pitchFamily="18" charset="0"/>
                        </a:rPr>
                        <a:t>History and physical</a:t>
                      </a:r>
                      <a:endParaRPr lang="en-US" sz="24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dirty="0">
                          <a:solidFill>
                            <a:srgbClr val="000000"/>
                          </a:solidFill>
                          <a:effectLst/>
                          <a:latin typeface="Times New Roman" panose="02020603050405020304" pitchFamily="18" charset="0"/>
                          <a:ea typeface="Times New Roman" panose="02020603050405020304" pitchFamily="18" charset="0"/>
                        </a:rPr>
                        <a:t>Establishes symptom severity, comorbidities, valve disease presence and severity, and presence of HF </a:t>
                      </a:r>
                      <a:endParaRPr lang="en-US" sz="24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56494104"/>
                  </a:ext>
                </a:extLst>
              </a:tr>
              <a:tr h="1200882">
                <a:tc vMerge="1">
                  <a:txBody>
                    <a:bodyPr/>
                    <a:lstStyle/>
                    <a:p>
                      <a:endParaRPr lang="en-US"/>
                    </a:p>
                  </a:txBody>
                  <a:tcPr/>
                </a:tc>
                <a:tc>
                  <a:txBody>
                    <a:bodyPr/>
                    <a:lstStyle/>
                    <a:p>
                      <a:pPr marL="0" marR="0">
                        <a:lnSpc>
                          <a:spcPct val="15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ECG</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dirty="0">
                          <a:solidFill>
                            <a:srgbClr val="000000"/>
                          </a:solidFill>
                          <a:effectLst/>
                          <a:latin typeface="Times New Roman" panose="02020603050405020304" pitchFamily="18" charset="0"/>
                          <a:ea typeface="Times New Roman" panose="02020603050405020304" pitchFamily="18" charset="0"/>
                        </a:rPr>
                        <a:t>Establishes rhythm, LV function, and presence or absence of hypertrophy</a:t>
                      </a:r>
                      <a:endParaRPr lang="en-US" sz="24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99342134"/>
                  </a:ext>
                </a:extLst>
              </a:tr>
            </a:tbl>
          </a:graphicData>
        </a:graphic>
      </p:graphicFrame>
      <p:sp>
        <p:nvSpPr>
          <p:cNvPr id="6" name="TextBox 5">
            <a:extLst>
              <a:ext uri="{FF2B5EF4-FFF2-40B4-BE49-F238E27FC236}">
                <a16:creationId xmlns:a16="http://schemas.microsoft.com/office/drawing/2014/main" id="{667C2308-6D16-4500-AEBE-740A518DCFC2}"/>
              </a:ext>
            </a:extLst>
          </p:cNvPr>
          <p:cNvSpPr txBox="1"/>
          <p:nvPr/>
        </p:nvSpPr>
        <p:spPr>
          <a:xfrm>
            <a:off x="228600" y="6981353"/>
            <a:ext cx="10668000" cy="369332"/>
          </a:xfrm>
          <a:prstGeom prst="rect">
            <a:avLst/>
          </a:prstGeom>
          <a:noFill/>
        </p:spPr>
        <p:txBody>
          <a:bodyPr wrap="square">
            <a:spAutoFit/>
          </a:bodyPr>
          <a:lstStyle/>
          <a:p>
            <a:r>
              <a:rPr lang="en-US" dirty="0"/>
              <a:t>*TTE is the standard initial  diagnostic test in the initial evaluation of patients with known or suspected VHD</a:t>
            </a:r>
          </a:p>
        </p:txBody>
      </p:sp>
    </p:spTree>
    <p:extLst>
      <p:ext uri="{BB962C8B-B14F-4D97-AF65-F5344CB8AC3E}">
        <p14:creationId xmlns:p14="http://schemas.microsoft.com/office/powerpoint/2010/main" val="225854780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875ED-628C-46AC-BB1A-7B19D7FE3A24}"/>
              </a:ext>
            </a:extLst>
          </p:cNvPr>
          <p:cNvSpPr>
            <a:spLocks noGrp="1"/>
          </p:cNvSpPr>
          <p:nvPr>
            <p:ph type="ctrTitle"/>
          </p:nvPr>
        </p:nvSpPr>
        <p:spPr>
          <a:xfrm>
            <a:off x="2811462" y="228600"/>
            <a:ext cx="9220200" cy="627232"/>
          </a:xfrm>
        </p:spPr>
        <p:txBody>
          <a:bodyPr/>
          <a:lstStyle/>
          <a:p>
            <a:r>
              <a:rPr lang="en-US" dirty="0"/>
              <a:t>Diagnosis of Infective Endocarditis</a:t>
            </a:r>
          </a:p>
        </p:txBody>
      </p:sp>
      <p:sp>
        <p:nvSpPr>
          <p:cNvPr id="3" name="Slide Number Placeholder 2">
            <a:extLst>
              <a:ext uri="{FF2B5EF4-FFF2-40B4-BE49-F238E27FC236}">
                <a16:creationId xmlns:a16="http://schemas.microsoft.com/office/drawing/2014/main" id="{C82B3D1C-E073-4063-B526-049BC099498B}"/>
              </a:ext>
            </a:extLst>
          </p:cNvPr>
          <p:cNvSpPr>
            <a:spLocks noGrp="1"/>
          </p:cNvSpPr>
          <p:nvPr>
            <p:ph type="sldNum" sz="quarter" idx="4"/>
          </p:nvPr>
        </p:nvSpPr>
        <p:spPr/>
        <p:txBody>
          <a:bodyPr/>
          <a:lstStyle/>
          <a:p>
            <a:fld id="{01CD3B2E-BC1C-6C4D-9D91-A67B950EE325}" type="slidenum">
              <a:rPr lang="en-US" smtClean="0"/>
              <a:pPr/>
              <a:t>170</a:t>
            </a:fld>
            <a:endParaRPr lang="en-US" dirty="0"/>
          </a:p>
        </p:txBody>
      </p:sp>
      <p:graphicFrame>
        <p:nvGraphicFramePr>
          <p:cNvPr id="4" name="Table 3">
            <a:extLst>
              <a:ext uri="{FF2B5EF4-FFF2-40B4-BE49-F238E27FC236}">
                <a16:creationId xmlns:a16="http://schemas.microsoft.com/office/drawing/2014/main" id="{4E2C2E66-98D6-4FB8-BF96-AD0875DCC40D}"/>
              </a:ext>
            </a:extLst>
          </p:cNvPr>
          <p:cNvGraphicFramePr>
            <a:graphicFrameLocks noGrp="1"/>
          </p:cNvGraphicFramePr>
          <p:nvPr>
            <p:extLst>
              <p:ext uri="{D42A27DB-BD31-4B8C-83A1-F6EECF244321}">
                <p14:modId xmlns:p14="http://schemas.microsoft.com/office/powerpoint/2010/main" val="109213469"/>
              </p:ext>
            </p:extLst>
          </p:nvPr>
        </p:nvGraphicFramePr>
        <p:xfrm>
          <a:off x="373062" y="1189804"/>
          <a:ext cx="14097000" cy="6254169"/>
        </p:xfrm>
        <a:graphic>
          <a:graphicData uri="http://schemas.openxmlformats.org/drawingml/2006/table">
            <a:tbl>
              <a:tblPr firstRow="1" firstCol="1" bandRow="1"/>
              <a:tblGrid>
                <a:gridCol w="1409700">
                  <a:extLst>
                    <a:ext uri="{9D8B030D-6E8A-4147-A177-3AD203B41FA5}">
                      <a16:colId xmlns:a16="http://schemas.microsoft.com/office/drawing/2014/main" val="3100495271"/>
                    </a:ext>
                  </a:extLst>
                </a:gridCol>
                <a:gridCol w="1395602">
                  <a:extLst>
                    <a:ext uri="{9D8B030D-6E8A-4147-A177-3AD203B41FA5}">
                      <a16:colId xmlns:a16="http://schemas.microsoft.com/office/drawing/2014/main" val="3878646248"/>
                    </a:ext>
                  </a:extLst>
                </a:gridCol>
                <a:gridCol w="11291698">
                  <a:extLst>
                    <a:ext uri="{9D8B030D-6E8A-4147-A177-3AD203B41FA5}">
                      <a16:colId xmlns:a16="http://schemas.microsoft.com/office/drawing/2014/main" val="3712677247"/>
                    </a:ext>
                  </a:extLst>
                </a:gridCol>
              </a:tblGrid>
              <a:tr h="920931">
                <a:tc>
                  <a:txBody>
                    <a:bodyPr/>
                    <a:lstStyle/>
                    <a:p>
                      <a:pPr marL="0" marR="0" algn="ctr">
                        <a:lnSpc>
                          <a:spcPct val="200000"/>
                        </a:lnSpc>
                        <a:spcBef>
                          <a:spcPts val="0"/>
                        </a:spcBef>
                        <a:spcAft>
                          <a:spcPts val="0"/>
                        </a:spcAft>
                      </a:pPr>
                      <a:r>
                        <a:rPr lang="en-US" sz="2700" b="1">
                          <a:effectLst/>
                          <a:latin typeface="Times New Roman" panose="02020603050405020304" pitchFamily="18" charset="0"/>
                          <a:ea typeface="Times New Roman" panose="02020603050405020304" pitchFamily="18" charset="0"/>
                        </a:rPr>
                        <a:t>COR</a:t>
                      </a:r>
                      <a:endParaRPr lang="en-US" sz="270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700" b="1">
                          <a:effectLst/>
                          <a:latin typeface="Times New Roman" panose="02020603050405020304" pitchFamily="18" charset="0"/>
                          <a:ea typeface="Times New Roman" panose="02020603050405020304" pitchFamily="18" charset="0"/>
                        </a:rPr>
                        <a:t>LOE</a:t>
                      </a:r>
                      <a:endParaRPr lang="en-US" sz="270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700" b="1" dirty="0">
                          <a:effectLst/>
                          <a:latin typeface="Times New Roman" panose="02020603050405020304" pitchFamily="18" charset="0"/>
                          <a:ea typeface="Times New Roman" panose="02020603050405020304" pitchFamily="18" charset="0"/>
                        </a:rPr>
                        <a:t>Recommendations</a:t>
                      </a:r>
                      <a:endParaRPr lang="en-US" sz="2700" dirty="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2067972"/>
                  </a:ext>
                </a:extLst>
              </a:tr>
              <a:tr h="1532036">
                <a:tc>
                  <a:txBody>
                    <a:bodyPr/>
                    <a:lstStyle/>
                    <a:p>
                      <a:pPr marL="0" marR="0" algn="ctr">
                        <a:lnSpc>
                          <a:spcPct val="200000"/>
                        </a:lnSpc>
                        <a:spcBef>
                          <a:spcPts val="0"/>
                        </a:spcBef>
                        <a:spcAft>
                          <a:spcPts val="0"/>
                        </a:spcAft>
                      </a:pPr>
                      <a:r>
                        <a:rPr lang="en-US" sz="2700" b="1">
                          <a:solidFill>
                            <a:srgbClr val="000000"/>
                          </a:solidFill>
                          <a:effectLst/>
                          <a:latin typeface="Times New Roman" panose="02020603050405020304" pitchFamily="18" charset="0"/>
                          <a:ea typeface="Times New Roman" panose="02020603050405020304" pitchFamily="18" charset="0"/>
                        </a:rPr>
                        <a:t>2a</a:t>
                      </a:r>
                      <a:endParaRPr lang="en-US" sz="27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700" b="1">
                          <a:solidFill>
                            <a:srgbClr val="000000"/>
                          </a:solidFill>
                          <a:effectLst/>
                          <a:latin typeface="Times New Roman" panose="02020603050405020304" pitchFamily="18" charset="0"/>
                          <a:ea typeface="Times New Roman" panose="02020603050405020304" pitchFamily="18" charset="0"/>
                        </a:rPr>
                        <a:t>B-NR</a:t>
                      </a:r>
                      <a:endParaRPr lang="en-US" sz="27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l">
                        <a:lnSpc>
                          <a:spcPct val="150000"/>
                        </a:lnSpc>
                        <a:spcBef>
                          <a:spcPts val="0"/>
                        </a:spcBef>
                        <a:spcAft>
                          <a:spcPts val="0"/>
                        </a:spcAft>
                        <a:buFont typeface="+mj-lt"/>
                        <a:buNone/>
                      </a:pPr>
                      <a:r>
                        <a:rPr lang="en-US" sz="2700" b="1" dirty="0">
                          <a:solidFill>
                            <a:srgbClr val="000000"/>
                          </a:solidFill>
                          <a:effectLst/>
                          <a:latin typeface="Times New Roman" panose="02020603050405020304" pitchFamily="18" charset="0"/>
                          <a:ea typeface="Calibri" panose="020F0502020204030204" pitchFamily="34" charset="0"/>
                        </a:rPr>
                        <a:t>12. In patients in whom the anatomy cannot be clearly delineated by echocardiography in the setting of suspected paravalvular infections, CT imaging is reasonable. </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0126373"/>
                  </a:ext>
                </a:extLst>
              </a:tr>
              <a:tr h="1532036">
                <a:tc>
                  <a:txBody>
                    <a:bodyPr/>
                    <a:lstStyle/>
                    <a:p>
                      <a:pPr marL="0" marR="0" algn="ctr">
                        <a:lnSpc>
                          <a:spcPct val="200000"/>
                        </a:lnSpc>
                        <a:spcBef>
                          <a:spcPts val="0"/>
                        </a:spcBef>
                        <a:spcAft>
                          <a:spcPts val="0"/>
                        </a:spcAft>
                      </a:pPr>
                      <a:r>
                        <a:rPr lang="en-US" sz="2700" b="1">
                          <a:solidFill>
                            <a:srgbClr val="000000"/>
                          </a:solidFill>
                          <a:effectLst/>
                          <a:latin typeface="Times New Roman" panose="02020603050405020304" pitchFamily="18" charset="0"/>
                          <a:ea typeface="Times New Roman" panose="02020603050405020304" pitchFamily="18" charset="0"/>
                        </a:rPr>
                        <a:t>2a</a:t>
                      </a:r>
                      <a:endParaRPr lang="en-US" sz="27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700" b="1">
                          <a:solidFill>
                            <a:srgbClr val="000000"/>
                          </a:solidFill>
                          <a:effectLst/>
                          <a:latin typeface="Times New Roman" panose="02020603050405020304" pitchFamily="18" charset="0"/>
                          <a:ea typeface="Times New Roman" panose="02020603050405020304" pitchFamily="18" charset="0"/>
                        </a:rPr>
                        <a:t>B-NR</a:t>
                      </a:r>
                      <a:endParaRPr lang="en-US" sz="27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l">
                        <a:lnSpc>
                          <a:spcPct val="150000"/>
                        </a:lnSpc>
                        <a:spcBef>
                          <a:spcPts val="0"/>
                        </a:spcBef>
                        <a:spcAft>
                          <a:spcPts val="0"/>
                        </a:spcAft>
                        <a:buFont typeface="+mj-lt"/>
                        <a:buNone/>
                      </a:pPr>
                      <a:r>
                        <a:rPr lang="en-US" sz="2700" b="1" dirty="0">
                          <a:solidFill>
                            <a:srgbClr val="000000"/>
                          </a:solidFill>
                          <a:effectLst/>
                          <a:latin typeface="Times New Roman" panose="02020603050405020304" pitchFamily="18" charset="0"/>
                          <a:ea typeface="Calibri" panose="020F0502020204030204" pitchFamily="34" charset="0"/>
                        </a:rPr>
                        <a:t>13. In patients classified by Modified Duke Criteria as having “possible IE,” </a:t>
                      </a:r>
                      <a:r>
                        <a:rPr lang="en-US" sz="2700" b="1" baseline="30000" dirty="0">
                          <a:solidFill>
                            <a:schemeClr val="tx1"/>
                          </a:solidFill>
                          <a:effectLst/>
                          <a:latin typeface="Times New Roman" panose="02020603050405020304" pitchFamily="18" charset="0"/>
                          <a:ea typeface="Calibri" panose="020F0502020204030204" pitchFamily="34" charset="0"/>
                        </a:rPr>
                        <a:t>18</a:t>
                      </a:r>
                      <a:r>
                        <a:rPr lang="en-US" sz="2700" b="1" dirty="0">
                          <a:solidFill>
                            <a:srgbClr val="000000"/>
                          </a:solidFill>
                          <a:effectLst/>
                          <a:latin typeface="Times New Roman" panose="02020603050405020304" pitchFamily="18" charset="0"/>
                          <a:ea typeface="Calibri" panose="020F0502020204030204" pitchFamily="34" charset="0"/>
                        </a:rPr>
                        <a:t>F-fluorodeoxyglucose PET/CT is reasonable as adjunct diagnostic imaging.  </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6182917"/>
                  </a:ext>
                </a:extLst>
              </a:tr>
              <a:tr h="1532036">
                <a:tc>
                  <a:txBody>
                    <a:bodyPr/>
                    <a:lstStyle/>
                    <a:p>
                      <a:pPr marL="0" marR="0" algn="ctr">
                        <a:lnSpc>
                          <a:spcPct val="200000"/>
                        </a:lnSpc>
                        <a:spcBef>
                          <a:spcPts val="0"/>
                        </a:spcBef>
                        <a:spcAft>
                          <a:spcPts val="0"/>
                        </a:spcAft>
                      </a:pPr>
                      <a:r>
                        <a:rPr lang="en-US" sz="2700" b="1">
                          <a:solidFill>
                            <a:srgbClr val="000000"/>
                          </a:solidFill>
                          <a:effectLst/>
                          <a:latin typeface="Times New Roman" panose="02020603050405020304" pitchFamily="18" charset="0"/>
                          <a:ea typeface="Times New Roman" panose="02020603050405020304" pitchFamily="18" charset="0"/>
                        </a:rPr>
                        <a:t>2b</a:t>
                      </a:r>
                      <a:endParaRPr lang="en-US" sz="27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700" b="1" dirty="0">
                          <a:solidFill>
                            <a:srgbClr val="000000"/>
                          </a:solidFill>
                          <a:effectLst/>
                          <a:latin typeface="Times New Roman" panose="02020603050405020304" pitchFamily="18" charset="0"/>
                          <a:ea typeface="Times New Roman" panose="02020603050405020304" pitchFamily="18" charset="0"/>
                        </a:rPr>
                        <a:t>B-NR</a:t>
                      </a:r>
                      <a:endParaRPr lang="en-US" sz="2700" dirty="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l">
                        <a:lnSpc>
                          <a:spcPct val="150000"/>
                        </a:lnSpc>
                        <a:spcBef>
                          <a:spcPts val="0"/>
                        </a:spcBef>
                        <a:spcAft>
                          <a:spcPts val="0"/>
                        </a:spcAft>
                        <a:buFont typeface="+mj-lt"/>
                        <a:buNone/>
                      </a:pPr>
                      <a:r>
                        <a:rPr lang="en-US" sz="2700" b="1" dirty="0">
                          <a:solidFill>
                            <a:srgbClr val="000000"/>
                          </a:solidFill>
                          <a:effectLst/>
                          <a:latin typeface="Times New Roman" panose="02020603050405020304" pitchFamily="18" charset="0"/>
                          <a:ea typeface="Calibri" panose="020F0502020204030204" pitchFamily="34" charset="0"/>
                        </a:rPr>
                        <a:t>14. In patients with nosocomial </a:t>
                      </a:r>
                      <a:r>
                        <a:rPr lang="en-US" sz="2700" b="1" i="1" dirty="0">
                          <a:solidFill>
                            <a:srgbClr val="000000"/>
                          </a:solidFill>
                          <a:effectLst/>
                          <a:latin typeface="Times New Roman" panose="02020603050405020304" pitchFamily="18" charset="0"/>
                          <a:ea typeface="Calibri" panose="020F0502020204030204" pitchFamily="34" charset="0"/>
                        </a:rPr>
                        <a:t>S. aureus</a:t>
                      </a:r>
                      <a:r>
                        <a:rPr lang="en-US" sz="2700" b="1" dirty="0">
                          <a:solidFill>
                            <a:srgbClr val="000000"/>
                          </a:solidFill>
                          <a:effectLst/>
                          <a:latin typeface="Times New Roman" panose="02020603050405020304" pitchFamily="18" charset="0"/>
                          <a:ea typeface="Calibri" panose="020F0502020204030204" pitchFamily="34" charset="0"/>
                        </a:rPr>
                        <a:t> bacteremia with a known portal of entry from an extracardiac source, TEE might be considered to detect concomitant staphylococcal IE. </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2543057"/>
                  </a:ext>
                </a:extLst>
              </a:tr>
            </a:tbl>
          </a:graphicData>
        </a:graphic>
      </p:graphicFrame>
    </p:spTree>
    <p:extLst>
      <p:ext uri="{BB962C8B-B14F-4D97-AF65-F5344CB8AC3E}">
        <p14:creationId xmlns:p14="http://schemas.microsoft.com/office/powerpoint/2010/main" val="298058015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A8FDCC-5088-45E6-82F2-E604203E3001}"/>
              </a:ext>
            </a:extLst>
          </p:cNvPr>
          <p:cNvSpPr>
            <a:spLocks noGrp="1"/>
          </p:cNvSpPr>
          <p:nvPr>
            <p:ph type="sldNum" sz="quarter" idx="4"/>
          </p:nvPr>
        </p:nvSpPr>
        <p:spPr/>
        <p:txBody>
          <a:bodyPr/>
          <a:lstStyle/>
          <a:p>
            <a:fld id="{01CD3B2E-BC1C-6C4D-9D91-A67B950EE325}" type="slidenum">
              <a:rPr lang="en-US" smtClean="0"/>
              <a:pPr/>
              <a:t>171</a:t>
            </a:fld>
            <a:endParaRPr lang="en-US" dirty="0"/>
          </a:p>
        </p:txBody>
      </p:sp>
      <p:pic>
        <p:nvPicPr>
          <p:cNvPr id="3" name="Picture 2">
            <a:extLst>
              <a:ext uri="{FF2B5EF4-FFF2-40B4-BE49-F238E27FC236}">
                <a16:creationId xmlns:a16="http://schemas.microsoft.com/office/drawing/2014/main" id="{911883A3-4E06-4805-A769-40F6E7D6E4E4}"/>
              </a:ext>
            </a:extLst>
          </p:cNvPr>
          <p:cNvPicPr/>
          <p:nvPr/>
        </p:nvPicPr>
        <p:blipFill rotWithShape="1">
          <a:blip r:embed="rId2" cstate="print">
            <a:extLst>
              <a:ext uri="{28A0092B-C50C-407E-A947-70E740481C1C}">
                <a14:useLocalDpi xmlns:a14="http://schemas.microsoft.com/office/drawing/2010/main" val="0"/>
              </a:ext>
            </a:extLst>
          </a:blip>
          <a:srcRect t="10832" b="13337"/>
          <a:stretch/>
        </p:blipFill>
        <p:spPr bwMode="auto">
          <a:xfrm>
            <a:off x="2057400" y="457199"/>
            <a:ext cx="10668000" cy="7610475"/>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EDBCB64-C8B8-4D28-858E-56D7518DBB45}"/>
              </a:ext>
            </a:extLst>
          </p:cNvPr>
          <p:cNvSpPr txBox="1"/>
          <p:nvPr/>
        </p:nvSpPr>
        <p:spPr>
          <a:xfrm>
            <a:off x="381000" y="1295400"/>
            <a:ext cx="4495800" cy="1092350"/>
          </a:xfrm>
          <a:prstGeom prst="rect">
            <a:avLst/>
          </a:prstGeom>
          <a:noFill/>
        </p:spPr>
        <p:txBody>
          <a:bodyPr wrap="square">
            <a:spAutoFit/>
          </a:bodyPr>
          <a:lstStyle/>
          <a:p>
            <a:pPr marL="0" marR="0">
              <a:lnSpc>
                <a:spcPct val="150000"/>
              </a:lnSpc>
              <a:spcBef>
                <a:spcPts val="0"/>
              </a:spcBef>
              <a:spcAft>
                <a:spcPts val="0"/>
              </a:spcAft>
            </a:pPr>
            <a:r>
              <a:rPr lang="en-US" sz="2300" b="1" dirty="0">
                <a:effectLst/>
                <a:latin typeface="Lub Dub Medium" panose="020B0603030403020204" pitchFamily="34" charset="0"/>
                <a:ea typeface="Times New Roman" panose="02020603050405020304" pitchFamily="18" charset="0"/>
              </a:rPr>
              <a:t>Figure 15. Diagnosis of IE.</a:t>
            </a:r>
          </a:p>
          <a:p>
            <a:pPr marL="0" marR="0">
              <a:lnSpc>
                <a:spcPct val="150000"/>
              </a:lnSpc>
              <a:spcBef>
                <a:spcPts val="0"/>
              </a:spcBef>
              <a:spcAft>
                <a:spcPts val="0"/>
              </a:spcAft>
            </a:pPr>
            <a:r>
              <a:rPr lang="en-US" sz="2300" b="1" dirty="0">
                <a:latin typeface="Lub Dub Medium" panose="020B0603030403020204" pitchFamily="34" charset="0"/>
                <a:ea typeface="Times New Roman" panose="02020603050405020304" pitchFamily="18" charset="0"/>
              </a:rPr>
              <a:t>Colors corresponds to Table 2. </a:t>
            </a:r>
            <a:r>
              <a:rPr lang="en-US" sz="2300" b="1" dirty="0">
                <a:effectLst/>
                <a:latin typeface="Lub Dub Medium" panose="020B0603030403020204" pitchFamily="34" charset="0"/>
                <a:ea typeface="Times New Roman" panose="02020603050405020304" pitchFamily="18" charset="0"/>
              </a:rPr>
              <a:t> </a:t>
            </a:r>
            <a:endParaRPr lang="en-US" sz="2300" dirty="0">
              <a:effectLst/>
              <a:latin typeface="Lub Dub Medium" panose="020B0603030403020204" pitchFamily="34" charset="0"/>
              <a:ea typeface="Times New Roman" panose="02020603050405020304" pitchFamily="18" charset="0"/>
            </a:endParaRPr>
          </a:p>
        </p:txBody>
      </p:sp>
    </p:spTree>
    <p:extLst>
      <p:ext uri="{BB962C8B-B14F-4D97-AF65-F5344CB8AC3E}">
        <p14:creationId xmlns:p14="http://schemas.microsoft.com/office/powerpoint/2010/main" val="141282279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B5F47F-5F0F-46BD-9F8B-2E1ACBB3745A}"/>
              </a:ext>
            </a:extLst>
          </p:cNvPr>
          <p:cNvSpPr>
            <a:spLocks noGrp="1"/>
          </p:cNvSpPr>
          <p:nvPr>
            <p:ph type="sldNum" sz="quarter" idx="4"/>
          </p:nvPr>
        </p:nvSpPr>
        <p:spPr/>
        <p:txBody>
          <a:bodyPr/>
          <a:lstStyle/>
          <a:p>
            <a:fld id="{01CD3B2E-BC1C-6C4D-9D91-A67B950EE325}" type="slidenum">
              <a:rPr lang="en-US" smtClean="0"/>
              <a:pPr/>
              <a:t>172</a:t>
            </a:fld>
            <a:endParaRPr lang="en-US" dirty="0"/>
          </a:p>
        </p:txBody>
      </p:sp>
      <p:graphicFrame>
        <p:nvGraphicFramePr>
          <p:cNvPr id="3" name="Table 2">
            <a:extLst>
              <a:ext uri="{FF2B5EF4-FFF2-40B4-BE49-F238E27FC236}">
                <a16:creationId xmlns:a16="http://schemas.microsoft.com/office/drawing/2014/main" id="{B9B987EC-9115-40F6-B68E-B6007F76DC87}"/>
              </a:ext>
            </a:extLst>
          </p:cNvPr>
          <p:cNvGraphicFramePr>
            <a:graphicFrameLocks noGrp="1"/>
          </p:cNvGraphicFramePr>
          <p:nvPr>
            <p:extLst>
              <p:ext uri="{D42A27DB-BD31-4B8C-83A1-F6EECF244321}">
                <p14:modId xmlns:p14="http://schemas.microsoft.com/office/powerpoint/2010/main" val="3228137708"/>
              </p:ext>
            </p:extLst>
          </p:nvPr>
        </p:nvGraphicFramePr>
        <p:xfrm>
          <a:off x="3429000" y="593117"/>
          <a:ext cx="9296400" cy="7114900"/>
        </p:xfrm>
        <a:graphic>
          <a:graphicData uri="http://schemas.openxmlformats.org/drawingml/2006/table">
            <a:tbl>
              <a:tblPr firstRow="1" firstCol="1" bandRow="1"/>
              <a:tblGrid>
                <a:gridCol w="9296400">
                  <a:extLst>
                    <a:ext uri="{9D8B030D-6E8A-4147-A177-3AD203B41FA5}">
                      <a16:colId xmlns:a16="http://schemas.microsoft.com/office/drawing/2014/main" val="877204709"/>
                    </a:ext>
                  </a:extLst>
                </a:gridCol>
              </a:tblGrid>
              <a:tr h="395432">
                <a:tc>
                  <a:txBody>
                    <a:bodyPr/>
                    <a:lstStyle/>
                    <a:p>
                      <a:pPr marL="0" marR="0" algn="l">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Definite IE</a:t>
                      </a:r>
                      <a:endParaRPr lang="en-US" sz="2000" dirty="0">
                        <a:effectLst/>
                        <a:latin typeface="Times New Roman" panose="02020603050405020304" pitchFamily="18" charset="0"/>
                        <a:ea typeface="Times New Roman" panose="02020603050405020304" pitchFamily="18" charset="0"/>
                      </a:endParaRPr>
                    </a:p>
                  </a:txBody>
                  <a:tcPr marL="58876" marR="58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025376594"/>
                  </a:ext>
                </a:extLst>
              </a:tr>
              <a:tr h="395432">
                <a:tc>
                  <a:txBody>
                    <a:bodyPr/>
                    <a:lstStyle/>
                    <a:p>
                      <a:pPr marL="0" marR="0">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 Pathological criteria</a:t>
                      </a:r>
                      <a:endParaRPr lang="en-US" sz="2000" dirty="0">
                        <a:effectLst/>
                        <a:latin typeface="Times New Roman" panose="02020603050405020304" pitchFamily="18" charset="0"/>
                        <a:ea typeface="Times New Roman" panose="02020603050405020304" pitchFamily="18" charset="0"/>
                      </a:endParaRPr>
                    </a:p>
                  </a:txBody>
                  <a:tcPr marL="58876" marR="58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2487209"/>
                  </a:ext>
                </a:extLst>
              </a:tr>
              <a:tr h="1435419">
                <a:tc>
                  <a:txBody>
                    <a:bodyPr/>
                    <a:lstStyle/>
                    <a:p>
                      <a:pPr marL="342900" marR="0" lvl="0" indent="-342900" algn="just">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Microorganisms demonstrated by culture or histological examination of a vegetation,</a:t>
                      </a:r>
                    </a:p>
                    <a:p>
                      <a:pPr marL="331470" marR="0">
                        <a:lnSpc>
                          <a:spcPct val="1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a vegetation that has embolized, or an intracardiac abscess specimen; or</a:t>
                      </a:r>
                    </a:p>
                    <a:p>
                      <a:pPr marL="342900" marR="0" lvl="0" indent="-342900" algn="just">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Pathological lesions: vegetation or intracardiac abscess confirmed by histological examination showing active endocarditis</a:t>
                      </a:r>
                    </a:p>
                  </a:txBody>
                  <a:tcPr marL="58876" marR="58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6831627"/>
                  </a:ext>
                </a:extLst>
              </a:tr>
              <a:tr h="395432">
                <a:tc>
                  <a:txBody>
                    <a:bodyPr/>
                    <a:lstStyle/>
                    <a:p>
                      <a:pPr marL="0" marR="0">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Clinical criteria</a:t>
                      </a:r>
                      <a:endParaRPr lang="en-US" sz="2000" dirty="0">
                        <a:effectLst/>
                        <a:latin typeface="Times New Roman" panose="02020603050405020304" pitchFamily="18" charset="0"/>
                        <a:ea typeface="Times New Roman" panose="02020603050405020304" pitchFamily="18" charset="0"/>
                      </a:endParaRPr>
                    </a:p>
                  </a:txBody>
                  <a:tcPr marL="58876" marR="58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9617064"/>
                  </a:ext>
                </a:extLst>
              </a:tr>
              <a:tr h="1045267">
                <a:tc>
                  <a:txBody>
                    <a:bodyPr/>
                    <a:lstStyle/>
                    <a:p>
                      <a:pPr marL="342900" marR="0" lvl="0" indent="-342900" algn="just">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2 major criteria; or</a:t>
                      </a:r>
                    </a:p>
                    <a:p>
                      <a:pPr marL="342900" marR="0" lvl="0" indent="-342900" algn="just">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1 major criterion and 3 minor criteria; or</a:t>
                      </a:r>
                    </a:p>
                    <a:p>
                      <a:pPr marL="342900" marR="0" lvl="0" indent="-342900" algn="just">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5 minor criteria</a:t>
                      </a:r>
                    </a:p>
                  </a:txBody>
                  <a:tcPr marL="58876" marR="58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095086"/>
                  </a:ext>
                </a:extLst>
              </a:tr>
              <a:tr h="395432">
                <a:tc>
                  <a:txBody>
                    <a:bodyPr/>
                    <a:lstStyle/>
                    <a:p>
                      <a:pPr marL="0" marR="0" algn="l">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 Possible IE</a:t>
                      </a:r>
                      <a:endParaRPr lang="en-US" sz="2000" dirty="0">
                        <a:effectLst/>
                        <a:latin typeface="Times New Roman" panose="02020603050405020304" pitchFamily="18" charset="0"/>
                        <a:ea typeface="Times New Roman" panose="02020603050405020304" pitchFamily="18" charset="0"/>
                      </a:endParaRPr>
                    </a:p>
                  </a:txBody>
                  <a:tcPr marL="58876" marR="58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96877476"/>
                  </a:ext>
                </a:extLst>
              </a:tr>
              <a:tr h="861979">
                <a:tc>
                  <a:txBody>
                    <a:bodyPr/>
                    <a:lstStyle/>
                    <a:p>
                      <a:pPr marL="342900" marR="0" lvl="0" indent="-342900" algn="just">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1 major criterion and 1 minor criterion; or</a:t>
                      </a:r>
                    </a:p>
                    <a:p>
                      <a:pPr marL="342900" marR="0" lvl="0" indent="-342900" algn="just">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3 minor criteria</a:t>
                      </a:r>
                    </a:p>
                  </a:txBody>
                  <a:tcPr marL="58876" marR="58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0730082"/>
                  </a:ext>
                </a:extLst>
              </a:tr>
              <a:tr h="395432">
                <a:tc>
                  <a:txBody>
                    <a:bodyPr/>
                    <a:lstStyle/>
                    <a:p>
                      <a:pPr marL="0" marR="0">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Rejected</a:t>
                      </a:r>
                      <a:endParaRPr lang="en-US" sz="2000" dirty="0">
                        <a:effectLst/>
                        <a:latin typeface="Times New Roman" panose="02020603050405020304" pitchFamily="18" charset="0"/>
                        <a:ea typeface="Times New Roman" panose="02020603050405020304" pitchFamily="18" charset="0"/>
                      </a:endParaRPr>
                    </a:p>
                  </a:txBody>
                  <a:tcPr marL="58876" marR="58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9436666"/>
                  </a:ext>
                </a:extLst>
              </a:tr>
              <a:tr h="1795075">
                <a:tc>
                  <a:txBody>
                    <a:bodyPr/>
                    <a:lstStyle/>
                    <a:p>
                      <a:pPr marL="342900" marR="0" lvl="0" indent="-342900" algn="just">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Firm alternative diagnosis explaining evidence of IE; or</a:t>
                      </a:r>
                    </a:p>
                    <a:p>
                      <a:pPr marL="342900" marR="0" lvl="0" indent="-342900" algn="just">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Resolution of IE syndrome with antibiotic therapy for &lt;4 d; or</a:t>
                      </a:r>
                    </a:p>
                    <a:p>
                      <a:pPr marL="342900" marR="0" lvl="0" indent="-342900" algn="just">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No pathological evidence of IE at surgery or autopsy, with antibiotic therapy for &lt;4 d; or</a:t>
                      </a:r>
                    </a:p>
                    <a:p>
                      <a:pPr marL="342900" marR="0" lvl="0" indent="-342900" algn="just">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Does not meet criteria for possible IE as listed above</a:t>
                      </a:r>
                    </a:p>
                  </a:txBody>
                  <a:tcPr marL="58876" marR="58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6944468"/>
                  </a:ext>
                </a:extLst>
              </a:tr>
            </a:tbl>
          </a:graphicData>
        </a:graphic>
      </p:graphicFrame>
      <p:sp>
        <p:nvSpPr>
          <p:cNvPr id="5" name="TextBox 4">
            <a:extLst>
              <a:ext uri="{FF2B5EF4-FFF2-40B4-BE49-F238E27FC236}">
                <a16:creationId xmlns:a16="http://schemas.microsoft.com/office/drawing/2014/main" id="{7D0CB37D-F111-4D22-9EBE-9B2E97A7E7CA}"/>
              </a:ext>
            </a:extLst>
          </p:cNvPr>
          <p:cNvSpPr txBox="1"/>
          <p:nvPr/>
        </p:nvSpPr>
        <p:spPr>
          <a:xfrm>
            <a:off x="228600" y="1905000"/>
            <a:ext cx="2819400" cy="2308324"/>
          </a:xfrm>
          <a:prstGeom prst="rect">
            <a:avLst/>
          </a:prstGeom>
          <a:noFill/>
        </p:spPr>
        <p:txBody>
          <a:bodyPr wrap="square">
            <a:spAutoFit/>
          </a:bodyPr>
          <a:lstStyle/>
          <a:p>
            <a:r>
              <a:rPr lang="en-US" sz="2400" b="1" dirty="0">
                <a:effectLst/>
                <a:latin typeface="Lub Dub Medium" panose="020B0603030403020204" pitchFamily="34" charset="0"/>
                <a:ea typeface="Times New Roman" panose="02020603050405020304" pitchFamily="18" charset="0"/>
              </a:rPr>
              <a:t>Table 24. Diagnosis of IE According to the Proposed Modified Duke Criteria</a:t>
            </a:r>
            <a:endParaRPr lang="en-US" sz="2400" dirty="0">
              <a:latin typeface="Lub Dub Medium" panose="020B0603030403020204" pitchFamily="34" charset="0"/>
            </a:endParaRPr>
          </a:p>
        </p:txBody>
      </p:sp>
    </p:spTree>
    <p:extLst>
      <p:ext uri="{BB962C8B-B14F-4D97-AF65-F5344CB8AC3E}">
        <p14:creationId xmlns:p14="http://schemas.microsoft.com/office/powerpoint/2010/main" val="69098101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8F8455-B790-4A1B-9A6A-AABCABF0FBF2}"/>
              </a:ext>
            </a:extLst>
          </p:cNvPr>
          <p:cNvSpPr>
            <a:spLocks noGrp="1"/>
          </p:cNvSpPr>
          <p:nvPr>
            <p:ph type="sldNum" sz="quarter" idx="4"/>
          </p:nvPr>
        </p:nvSpPr>
        <p:spPr/>
        <p:txBody>
          <a:bodyPr/>
          <a:lstStyle/>
          <a:p>
            <a:fld id="{01CD3B2E-BC1C-6C4D-9D91-A67B950EE325}" type="slidenum">
              <a:rPr lang="en-US" smtClean="0"/>
              <a:pPr/>
              <a:t>173</a:t>
            </a:fld>
            <a:endParaRPr lang="en-US" dirty="0"/>
          </a:p>
        </p:txBody>
      </p:sp>
      <p:graphicFrame>
        <p:nvGraphicFramePr>
          <p:cNvPr id="3" name="Table 2">
            <a:extLst>
              <a:ext uri="{FF2B5EF4-FFF2-40B4-BE49-F238E27FC236}">
                <a16:creationId xmlns:a16="http://schemas.microsoft.com/office/drawing/2014/main" id="{9CB320A5-D4B5-4F24-BD84-E4FF3777975A}"/>
              </a:ext>
            </a:extLst>
          </p:cNvPr>
          <p:cNvGraphicFramePr>
            <a:graphicFrameLocks noGrp="1"/>
          </p:cNvGraphicFramePr>
          <p:nvPr>
            <p:extLst>
              <p:ext uri="{D42A27DB-BD31-4B8C-83A1-F6EECF244321}">
                <p14:modId xmlns:p14="http://schemas.microsoft.com/office/powerpoint/2010/main" val="2949617662"/>
              </p:ext>
            </p:extLst>
          </p:nvPr>
        </p:nvGraphicFramePr>
        <p:xfrm>
          <a:off x="2209800" y="98583"/>
          <a:ext cx="10172700" cy="14160506"/>
        </p:xfrm>
        <a:graphic>
          <a:graphicData uri="http://schemas.openxmlformats.org/drawingml/2006/table">
            <a:tbl>
              <a:tblPr firstRow="1" firstCol="1" bandRow="1"/>
              <a:tblGrid>
                <a:gridCol w="10172700">
                  <a:extLst>
                    <a:ext uri="{9D8B030D-6E8A-4147-A177-3AD203B41FA5}">
                      <a16:colId xmlns:a16="http://schemas.microsoft.com/office/drawing/2014/main" val="993857394"/>
                    </a:ext>
                  </a:extLst>
                </a:gridCol>
              </a:tblGrid>
              <a:tr h="418781">
                <a:tc>
                  <a:txBody>
                    <a:bodyPr/>
                    <a:lstStyle/>
                    <a:p>
                      <a:pPr marL="0" marR="0" algn="l">
                        <a:lnSpc>
                          <a:spcPct val="150000"/>
                        </a:lnSpc>
                        <a:spcBef>
                          <a:spcPts val="0"/>
                        </a:spcBef>
                        <a:spcAft>
                          <a:spcPts val="0"/>
                        </a:spcAft>
                        <a:tabLst>
                          <a:tab pos="1285240" algn="l"/>
                        </a:tabLst>
                      </a:pPr>
                      <a:r>
                        <a:rPr lang="en-US" sz="2400" b="1" dirty="0">
                          <a:effectLst/>
                          <a:latin typeface="Times New Roman" panose="02020603050405020304" pitchFamily="18" charset="0"/>
                          <a:ea typeface="Times New Roman" panose="02020603050405020304" pitchFamily="18" charset="0"/>
                        </a:rPr>
                        <a:t>Major Criteria</a:t>
                      </a:r>
                      <a:endParaRPr lang="en-US" sz="2400" dirty="0">
                        <a:effectLst/>
                        <a:latin typeface="Times New Roman" panose="02020603050405020304" pitchFamily="18" charset="0"/>
                        <a:ea typeface="Times New Roman" panose="02020603050405020304" pitchFamily="18" charset="0"/>
                      </a:endParaRPr>
                    </a:p>
                  </a:txBody>
                  <a:tcPr marL="33386" marR="33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539544360"/>
                  </a:ext>
                </a:extLst>
              </a:tr>
              <a:tr h="418781">
                <a:tc>
                  <a:txBody>
                    <a:bodyPr/>
                    <a:lstStyle/>
                    <a:p>
                      <a:pPr marL="0" marR="0" algn="l">
                        <a:lnSpc>
                          <a:spcPct val="15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Blood culture positive for IE</a:t>
                      </a:r>
                      <a:endParaRPr lang="en-US" sz="2400" dirty="0">
                        <a:effectLst/>
                        <a:latin typeface="Times New Roman" panose="02020603050405020304" pitchFamily="18" charset="0"/>
                        <a:ea typeface="Times New Roman" panose="02020603050405020304" pitchFamily="18" charset="0"/>
                      </a:endParaRPr>
                    </a:p>
                  </a:txBody>
                  <a:tcPr marL="33386" marR="33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8017845"/>
                  </a:ext>
                </a:extLst>
              </a:tr>
              <a:tr h="6128072">
                <a:tc>
                  <a:txBody>
                    <a:bodyPr/>
                    <a:lstStyle/>
                    <a:p>
                      <a:pPr marL="342900" marR="0" indent="-342900" algn="l">
                        <a:lnSpc>
                          <a:spcPct val="150000"/>
                        </a:lnSpc>
                        <a:spcBef>
                          <a:spcPts val="0"/>
                        </a:spcBef>
                        <a:spcAft>
                          <a:spcPts val="0"/>
                        </a:spcAft>
                        <a:buSzPct val="150000"/>
                        <a:buFont typeface="Arial" panose="020B0604020202020204" pitchFamily="34" charset="0"/>
                        <a:buChar char="•"/>
                      </a:pPr>
                      <a:r>
                        <a:rPr lang="en-US" sz="2400" dirty="0">
                          <a:effectLst/>
                          <a:latin typeface="Times New Roman" panose="02020603050405020304" pitchFamily="18" charset="0"/>
                          <a:ea typeface="Times New Roman" panose="02020603050405020304" pitchFamily="18" charset="0"/>
                        </a:rPr>
                        <a:t>Typical microorganisms consistent with IE from 2 separate blood cultures:</a:t>
                      </a:r>
                    </a:p>
                    <a:p>
                      <a:pPr marL="800100" marR="0" lvl="1" indent="-342900" algn="l">
                        <a:lnSpc>
                          <a:spcPct val="150000"/>
                        </a:lnSpc>
                        <a:spcBef>
                          <a:spcPts val="0"/>
                        </a:spcBef>
                        <a:spcAft>
                          <a:spcPts val="0"/>
                        </a:spcAft>
                        <a:buSzPct val="150000"/>
                        <a:buFont typeface="Arial" panose="020B0604020202020204" pitchFamily="34" charset="0"/>
                        <a:buChar char="•"/>
                      </a:pPr>
                      <a:r>
                        <a:rPr lang="en-US" sz="2400" i="1" dirty="0" err="1">
                          <a:effectLst/>
                          <a:latin typeface="Times New Roman" panose="02020603050405020304" pitchFamily="18" charset="0"/>
                          <a:ea typeface="Times New Roman" panose="02020603050405020304" pitchFamily="18" charset="0"/>
                        </a:rPr>
                        <a:t>Viridans</a:t>
                      </a:r>
                      <a:r>
                        <a:rPr lang="en-US" sz="2400" i="1" dirty="0">
                          <a:effectLst/>
                          <a:latin typeface="Times New Roman" panose="02020603050405020304" pitchFamily="18" charset="0"/>
                          <a:ea typeface="Times New Roman" panose="02020603050405020304" pitchFamily="18" charset="0"/>
                        </a:rPr>
                        <a:t> streptococci</a:t>
                      </a:r>
                      <a:r>
                        <a:rPr lang="en-US" sz="2400" dirty="0">
                          <a:effectLst/>
                          <a:latin typeface="Times New Roman" panose="02020603050405020304" pitchFamily="18" charset="0"/>
                          <a:ea typeface="Times New Roman" panose="02020603050405020304" pitchFamily="18" charset="0"/>
                        </a:rPr>
                        <a:t>, </a:t>
                      </a:r>
                      <a:r>
                        <a:rPr lang="en-US" sz="2400" i="1" dirty="0">
                          <a:effectLst/>
                          <a:latin typeface="Times New Roman" panose="02020603050405020304" pitchFamily="18" charset="0"/>
                          <a:ea typeface="Times New Roman" panose="02020603050405020304" pitchFamily="18" charset="0"/>
                        </a:rPr>
                        <a:t>Streptococcus </a:t>
                      </a:r>
                      <a:r>
                        <a:rPr lang="en-US" sz="2400" i="1" dirty="0" err="1">
                          <a:effectLst/>
                          <a:latin typeface="Times New Roman" panose="02020603050405020304" pitchFamily="18" charset="0"/>
                          <a:ea typeface="Times New Roman" panose="02020603050405020304" pitchFamily="18" charset="0"/>
                        </a:rPr>
                        <a:t>bovis</a:t>
                      </a:r>
                      <a:r>
                        <a:rPr lang="en-US" sz="2400" dirty="0">
                          <a:effectLst/>
                          <a:latin typeface="Times New Roman" panose="02020603050405020304" pitchFamily="18" charset="0"/>
                          <a:ea typeface="Times New Roman" panose="02020603050405020304" pitchFamily="18" charset="0"/>
                        </a:rPr>
                        <a:t>, HACEK group (</a:t>
                      </a:r>
                      <a:r>
                        <a:rPr lang="en-US" sz="2400" i="1" dirty="0" err="1">
                          <a:effectLst/>
                          <a:latin typeface="Times New Roman" panose="02020603050405020304" pitchFamily="18" charset="0"/>
                          <a:ea typeface="Times New Roman" panose="02020603050405020304" pitchFamily="18" charset="0"/>
                        </a:rPr>
                        <a:t>Haemophilus</a:t>
                      </a:r>
                      <a:r>
                        <a:rPr lang="en-US" sz="2400" i="1"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spp., </a:t>
                      </a:r>
                      <a:r>
                        <a:rPr lang="en-US" sz="2400" i="1" dirty="0" err="1">
                          <a:effectLst/>
                          <a:latin typeface="Times New Roman" panose="02020603050405020304" pitchFamily="18" charset="0"/>
                          <a:ea typeface="Times New Roman" panose="02020603050405020304" pitchFamily="18" charset="0"/>
                        </a:rPr>
                        <a:t>Actinobacillus</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actinomycetemcomitans</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Cardiobacterium</a:t>
                      </a:r>
                      <a:r>
                        <a:rPr lang="en-US" sz="2400" i="1" dirty="0">
                          <a:effectLst/>
                          <a:latin typeface="Times New Roman" panose="02020603050405020304" pitchFamily="18" charset="0"/>
                          <a:ea typeface="Times New Roman" panose="02020603050405020304" pitchFamily="18" charset="0"/>
                        </a:rPr>
                        <a:t> hominis, </a:t>
                      </a:r>
                      <a:r>
                        <a:rPr lang="en-US" sz="2400" i="1" dirty="0" err="1">
                          <a:effectLst/>
                          <a:latin typeface="Times New Roman" panose="02020603050405020304" pitchFamily="18" charset="0"/>
                          <a:ea typeface="Times New Roman" panose="02020603050405020304" pitchFamily="18" charset="0"/>
                        </a:rPr>
                        <a:t>Eikenella</a:t>
                      </a:r>
                      <a:r>
                        <a:rPr lang="en-US" sz="2400" i="1"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spp.</a:t>
                      </a:r>
                      <a:r>
                        <a:rPr lang="en-US" sz="2400" i="1" dirty="0">
                          <a:effectLst/>
                          <a:latin typeface="Times New Roman" panose="02020603050405020304" pitchFamily="18" charset="0"/>
                          <a:ea typeface="Times New Roman" panose="02020603050405020304" pitchFamily="18" charset="0"/>
                        </a:rPr>
                        <a:t>,</a:t>
                      </a:r>
                      <a:r>
                        <a:rPr lang="en-US" sz="2400" dirty="0">
                          <a:effectLst/>
                          <a:latin typeface="Times New Roman" panose="02020603050405020304" pitchFamily="18" charset="0"/>
                          <a:ea typeface="Times New Roman" panose="02020603050405020304" pitchFamily="18" charset="0"/>
                        </a:rPr>
                        <a:t> and </a:t>
                      </a:r>
                      <a:r>
                        <a:rPr lang="en-US" sz="2400" i="1" dirty="0" err="1">
                          <a:effectLst/>
                          <a:latin typeface="Times New Roman" panose="02020603050405020304" pitchFamily="18" charset="0"/>
                          <a:ea typeface="Times New Roman" panose="02020603050405020304" pitchFamily="18" charset="0"/>
                        </a:rPr>
                        <a:t>Kingella</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kingae</a:t>
                      </a:r>
                      <a:r>
                        <a:rPr lang="en-US" sz="2400" i="1" dirty="0">
                          <a:effectLst/>
                          <a:latin typeface="Times New Roman" panose="02020603050405020304" pitchFamily="18" charset="0"/>
                          <a:ea typeface="Times New Roman" panose="02020603050405020304" pitchFamily="18" charset="0"/>
                        </a:rPr>
                        <a:t>),</a:t>
                      </a:r>
                      <a:r>
                        <a:rPr lang="en-US" sz="2400" dirty="0">
                          <a:effectLst/>
                          <a:latin typeface="Times New Roman" panose="02020603050405020304" pitchFamily="18" charset="0"/>
                          <a:ea typeface="Times New Roman" panose="02020603050405020304" pitchFamily="18" charset="0"/>
                        </a:rPr>
                        <a:t> </a:t>
                      </a:r>
                      <a:r>
                        <a:rPr lang="en-US" sz="2400" i="1" dirty="0">
                          <a:effectLst/>
                          <a:latin typeface="Times New Roman" panose="02020603050405020304" pitchFamily="18" charset="0"/>
                          <a:ea typeface="Times New Roman" panose="02020603050405020304" pitchFamily="18" charset="0"/>
                        </a:rPr>
                        <a:t>S. aureus</a:t>
                      </a:r>
                      <a:r>
                        <a:rPr lang="en-US" sz="2400" dirty="0">
                          <a:effectLst/>
                          <a:latin typeface="Times New Roman" panose="02020603050405020304" pitchFamily="18" charset="0"/>
                          <a:ea typeface="Times New Roman" panose="02020603050405020304" pitchFamily="18" charset="0"/>
                        </a:rPr>
                        <a:t>; or community-acquired enterococci, in the absence of a primary focus;</a:t>
                      </a:r>
                    </a:p>
                    <a:p>
                      <a:pPr marL="342900" marR="0" indent="0" algn="l">
                        <a:lnSpc>
                          <a:spcPct val="150000"/>
                        </a:lnSpc>
                        <a:spcBef>
                          <a:spcPts val="0"/>
                        </a:spcBef>
                        <a:spcAft>
                          <a:spcPts val="0"/>
                        </a:spcAft>
                        <a:buSzPct val="150000"/>
                        <a:buFont typeface="Arial" panose="020B0604020202020204" pitchFamily="34" charset="0"/>
                        <a:buNone/>
                      </a:pPr>
                      <a:r>
                        <a:rPr lang="en-US" sz="2400" dirty="0">
                          <a:effectLst/>
                          <a:latin typeface="Times New Roman" panose="02020603050405020304" pitchFamily="18" charset="0"/>
                          <a:ea typeface="Times New Roman" panose="02020603050405020304" pitchFamily="18" charset="0"/>
                        </a:rPr>
                        <a:t>Or</a:t>
                      </a:r>
                    </a:p>
                    <a:p>
                      <a:pPr marL="349250" marR="0" indent="-349250" algn="l">
                        <a:lnSpc>
                          <a:spcPct val="150000"/>
                        </a:lnSpc>
                        <a:spcBef>
                          <a:spcPts val="0"/>
                        </a:spcBef>
                        <a:spcAft>
                          <a:spcPts val="0"/>
                        </a:spcAft>
                        <a:buSzPct val="150000"/>
                        <a:buFont typeface="Arial" panose="020B0604020202020204" pitchFamily="34" charset="0"/>
                        <a:buChar char="•"/>
                      </a:pPr>
                      <a:r>
                        <a:rPr lang="en-US" sz="2400" dirty="0">
                          <a:effectLst/>
                          <a:latin typeface="Times New Roman" panose="02020603050405020304" pitchFamily="18" charset="0"/>
                          <a:ea typeface="Times New Roman" panose="02020603050405020304" pitchFamily="18" charset="0"/>
                        </a:rPr>
                        <a:t>Microorganisms consistent with IE from persistently positive blood culture results, defined as follows:</a:t>
                      </a:r>
                    </a:p>
                    <a:p>
                      <a:pPr marL="800100" marR="0" lvl="1" indent="-342900" algn="l">
                        <a:lnSpc>
                          <a:spcPct val="150000"/>
                        </a:lnSpc>
                        <a:spcBef>
                          <a:spcPts val="0"/>
                        </a:spcBef>
                        <a:spcAft>
                          <a:spcPts val="0"/>
                        </a:spcAft>
                        <a:buSzPct val="150000"/>
                        <a:buFont typeface="Arial" panose="020B0604020202020204" pitchFamily="34" charset="0"/>
                        <a:buChar char="•"/>
                      </a:pPr>
                      <a:r>
                        <a:rPr lang="en-US" sz="2400" dirty="0">
                          <a:effectLst/>
                          <a:latin typeface="Times New Roman" panose="02020603050405020304" pitchFamily="18" charset="0"/>
                          <a:ea typeface="Times New Roman" panose="02020603050405020304" pitchFamily="18" charset="0"/>
                        </a:rPr>
                        <a:t>At least 2 positive culture results of blood samples drawn 12 h apart; or</a:t>
                      </a:r>
                    </a:p>
                    <a:p>
                      <a:pPr marL="800100" marR="0" lvl="1" indent="-342900" algn="l">
                        <a:lnSpc>
                          <a:spcPct val="150000"/>
                        </a:lnSpc>
                        <a:spcBef>
                          <a:spcPts val="0"/>
                        </a:spcBef>
                        <a:spcAft>
                          <a:spcPts val="0"/>
                        </a:spcAft>
                        <a:buSzPct val="150000"/>
                        <a:buFont typeface="Arial" panose="020B0604020202020204" pitchFamily="34" charset="0"/>
                        <a:buChar char="•"/>
                      </a:pPr>
                      <a:r>
                        <a:rPr lang="en-US" sz="2400" dirty="0">
                          <a:effectLst/>
                          <a:latin typeface="Times New Roman" panose="02020603050405020304" pitchFamily="18" charset="0"/>
                          <a:ea typeface="Times New Roman" panose="02020603050405020304" pitchFamily="18" charset="0"/>
                        </a:rPr>
                        <a:t>All of 3 or most of ≥4 separate culture samples of blood (with first and last samples drawn at least 1 h apart)</a:t>
                      </a:r>
                    </a:p>
                    <a:p>
                      <a:pPr marL="800100" marR="0" lvl="1" indent="-342900" algn="l">
                        <a:lnSpc>
                          <a:spcPct val="150000"/>
                        </a:lnSpc>
                        <a:spcBef>
                          <a:spcPts val="0"/>
                        </a:spcBef>
                        <a:spcAft>
                          <a:spcPts val="0"/>
                        </a:spcAft>
                        <a:buSzPct val="150000"/>
                        <a:buFont typeface="Arial" panose="020B0604020202020204" pitchFamily="34" charset="0"/>
                        <a:buChar char="•"/>
                      </a:pPr>
                      <a:r>
                        <a:rPr lang="en-US" sz="2400" dirty="0">
                          <a:effectLst/>
                          <a:latin typeface="Times New Roman" panose="02020603050405020304" pitchFamily="18" charset="0"/>
                          <a:ea typeface="Times New Roman" panose="02020603050405020304" pitchFamily="18" charset="0"/>
                        </a:rPr>
                        <a:t>Single positive blood culture result for </a:t>
                      </a:r>
                      <a:r>
                        <a:rPr lang="en-US" sz="2400" i="1" dirty="0">
                          <a:effectLst/>
                          <a:latin typeface="Times New Roman" panose="02020603050405020304" pitchFamily="18" charset="0"/>
                          <a:ea typeface="Times New Roman" panose="02020603050405020304" pitchFamily="18" charset="0"/>
                        </a:rPr>
                        <a:t>Coxiella </a:t>
                      </a:r>
                      <a:r>
                        <a:rPr lang="en-US" sz="2400" i="1" dirty="0" err="1">
                          <a:effectLst/>
                          <a:latin typeface="Times New Roman" panose="02020603050405020304" pitchFamily="18" charset="0"/>
                          <a:ea typeface="Times New Roman" panose="02020603050405020304" pitchFamily="18" charset="0"/>
                        </a:rPr>
                        <a:t>burnetii</a:t>
                      </a:r>
                      <a:r>
                        <a:rPr lang="en-US" sz="2400" dirty="0">
                          <a:effectLst/>
                          <a:latin typeface="Times New Roman" panose="02020603050405020304" pitchFamily="18" charset="0"/>
                          <a:ea typeface="Times New Roman" panose="02020603050405020304" pitchFamily="18" charset="0"/>
                        </a:rPr>
                        <a:t> or antiphase I IgG antibody titer &gt;1:800</a:t>
                      </a:r>
                    </a:p>
                  </a:txBody>
                  <a:tcPr marL="33386" marR="33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7510773"/>
                  </a:ext>
                </a:extLst>
              </a:tr>
              <a:tr h="6128072">
                <a:tc>
                  <a:txBody>
                    <a:bodyPr/>
                    <a:lstStyle/>
                    <a:p>
                      <a:pPr marL="800100" marR="0" lvl="1" indent="-342900" algn="l">
                        <a:lnSpc>
                          <a:spcPct val="150000"/>
                        </a:lnSpc>
                        <a:spcBef>
                          <a:spcPts val="0"/>
                        </a:spcBef>
                        <a:spcAft>
                          <a:spcPts val="0"/>
                        </a:spcAft>
                        <a:buSzPct val="150000"/>
                        <a:buFont typeface="Arial" panose="020B0604020202020204" pitchFamily="34" charset="0"/>
                        <a:buChar char="•"/>
                      </a:pPr>
                      <a:endParaRPr lang="en-US" sz="2400" dirty="0">
                        <a:effectLst/>
                        <a:latin typeface="Times New Roman" panose="02020603050405020304" pitchFamily="18" charset="0"/>
                        <a:ea typeface="Times New Roman" panose="02020603050405020304" pitchFamily="18" charset="0"/>
                      </a:endParaRPr>
                    </a:p>
                  </a:txBody>
                  <a:tcPr marL="33386" marR="33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563629"/>
                  </a:ext>
                </a:extLst>
              </a:tr>
            </a:tbl>
          </a:graphicData>
        </a:graphic>
      </p:graphicFrame>
      <p:sp>
        <p:nvSpPr>
          <p:cNvPr id="5" name="TextBox 4">
            <a:extLst>
              <a:ext uri="{FF2B5EF4-FFF2-40B4-BE49-F238E27FC236}">
                <a16:creationId xmlns:a16="http://schemas.microsoft.com/office/drawing/2014/main" id="{5D6699E7-8A96-438C-BFC7-24E1704BFA18}"/>
              </a:ext>
            </a:extLst>
          </p:cNvPr>
          <p:cNvSpPr txBox="1"/>
          <p:nvPr/>
        </p:nvSpPr>
        <p:spPr>
          <a:xfrm>
            <a:off x="228600" y="1905000"/>
            <a:ext cx="1676400" cy="3416320"/>
          </a:xfrm>
          <a:prstGeom prst="rect">
            <a:avLst/>
          </a:prstGeom>
          <a:noFill/>
        </p:spPr>
        <p:txBody>
          <a:bodyPr wrap="square">
            <a:spAutoFit/>
          </a:bodyPr>
          <a:lstStyle/>
          <a:p>
            <a:r>
              <a:rPr lang="en-US" sz="2400" b="1" dirty="0">
                <a:effectLst/>
                <a:latin typeface="Lub Dub Medium" panose="020B0603030403020204" pitchFamily="34" charset="0"/>
                <a:ea typeface="Times New Roman" panose="02020603050405020304" pitchFamily="18" charset="0"/>
              </a:rPr>
              <a:t>Table 25. Diagnosis of IE According to the Proposed Modified Duke Criteria</a:t>
            </a:r>
            <a:endParaRPr lang="en-US" sz="2400" dirty="0">
              <a:latin typeface="Lub Dub Medium" panose="020B0603030403020204" pitchFamily="34" charset="0"/>
            </a:endParaRPr>
          </a:p>
        </p:txBody>
      </p:sp>
    </p:spTree>
    <p:extLst>
      <p:ext uri="{BB962C8B-B14F-4D97-AF65-F5344CB8AC3E}">
        <p14:creationId xmlns:p14="http://schemas.microsoft.com/office/powerpoint/2010/main" val="275240583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8F8455-B790-4A1B-9A6A-AABCABF0FBF2}"/>
              </a:ext>
            </a:extLst>
          </p:cNvPr>
          <p:cNvSpPr>
            <a:spLocks noGrp="1"/>
          </p:cNvSpPr>
          <p:nvPr>
            <p:ph type="sldNum" sz="quarter" idx="4"/>
          </p:nvPr>
        </p:nvSpPr>
        <p:spPr/>
        <p:txBody>
          <a:bodyPr/>
          <a:lstStyle/>
          <a:p>
            <a:fld id="{01CD3B2E-BC1C-6C4D-9D91-A67B950EE325}" type="slidenum">
              <a:rPr lang="en-US" smtClean="0"/>
              <a:pPr/>
              <a:t>174</a:t>
            </a:fld>
            <a:endParaRPr lang="en-US" dirty="0"/>
          </a:p>
        </p:txBody>
      </p:sp>
      <p:graphicFrame>
        <p:nvGraphicFramePr>
          <p:cNvPr id="3" name="Table 2">
            <a:extLst>
              <a:ext uri="{FF2B5EF4-FFF2-40B4-BE49-F238E27FC236}">
                <a16:creationId xmlns:a16="http://schemas.microsoft.com/office/drawing/2014/main" id="{9CB320A5-D4B5-4F24-BD84-E4FF3777975A}"/>
              </a:ext>
            </a:extLst>
          </p:cNvPr>
          <p:cNvGraphicFramePr>
            <a:graphicFrameLocks noGrp="1"/>
          </p:cNvGraphicFramePr>
          <p:nvPr>
            <p:extLst>
              <p:ext uri="{D42A27DB-BD31-4B8C-83A1-F6EECF244321}">
                <p14:modId xmlns:p14="http://schemas.microsoft.com/office/powerpoint/2010/main" val="922434374"/>
              </p:ext>
            </p:extLst>
          </p:nvPr>
        </p:nvGraphicFramePr>
        <p:xfrm>
          <a:off x="2382592" y="762000"/>
          <a:ext cx="10190408" cy="7295968"/>
        </p:xfrm>
        <a:graphic>
          <a:graphicData uri="http://schemas.openxmlformats.org/drawingml/2006/table">
            <a:tbl>
              <a:tblPr firstRow="1" firstCol="1" bandRow="1"/>
              <a:tblGrid>
                <a:gridCol w="10190408">
                  <a:extLst>
                    <a:ext uri="{9D8B030D-6E8A-4147-A177-3AD203B41FA5}">
                      <a16:colId xmlns:a16="http://schemas.microsoft.com/office/drawing/2014/main" val="993857394"/>
                    </a:ext>
                  </a:extLst>
                </a:gridCol>
              </a:tblGrid>
              <a:tr h="408714">
                <a:tc>
                  <a:txBody>
                    <a:bodyPr/>
                    <a:lstStyle/>
                    <a:p>
                      <a:pPr marL="0" marR="0" algn="l">
                        <a:lnSpc>
                          <a:spcPct val="150000"/>
                        </a:lnSpc>
                        <a:spcBef>
                          <a:spcPts val="0"/>
                        </a:spcBef>
                        <a:spcAft>
                          <a:spcPts val="0"/>
                        </a:spcAft>
                        <a:tabLst>
                          <a:tab pos="1285240" algn="l"/>
                        </a:tabLst>
                      </a:pPr>
                      <a:r>
                        <a:rPr lang="en-US" sz="2400" b="1" dirty="0">
                          <a:effectLst/>
                          <a:latin typeface="Times New Roman" panose="02020603050405020304" pitchFamily="18" charset="0"/>
                          <a:ea typeface="Times New Roman" panose="02020603050405020304" pitchFamily="18" charset="0"/>
                        </a:rPr>
                        <a:t>Major Criteria</a:t>
                      </a:r>
                      <a:endParaRPr lang="en-US" sz="2400" dirty="0">
                        <a:effectLst/>
                        <a:latin typeface="Times New Roman" panose="02020603050405020304" pitchFamily="18" charset="0"/>
                        <a:ea typeface="Times New Roman" panose="02020603050405020304" pitchFamily="18" charset="0"/>
                      </a:endParaRPr>
                    </a:p>
                  </a:txBody>
                  <a:tcPr marL="33386" marR="33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539544360"/>
                  </a:ext>
                </a:extLst>
              </a:tr>
              <a:tr h="408714">
                <a:tc>
                  <a:txBody>
                    <a:bodyPr/>
                    <a:lstStyle/>
                    <a:p>
                      <a:pPr marL="0" marR="0">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Evidence of endocardial involvement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8017845"/>
                  </a:ext>
                </a:extLst>
              </a:tr>
              <a:tr h="6192972">
                <a:tc>
                  <a:txBody>
                    <a:bodyPr/>
                    <a:lstStyle/>
                    <a:p>
                      <a:pPr marL="342900" marR="0" lvl="0" indent="-342900" algn="just">
                        <a:lnSpc>
                          <a:spcPct val="200000"/>
                        </a:lnSpc>
                        <a:spcBef>
                          <a:spcPts val="0"/>
                        </a:spcBef>
                        <a:spcAft>
                          <a:spcPts val="0"/>
                        </a:spcAft>
                        <a:buSzPct val="150000"/>
                        <a:buFont typeface="Arial" panose="020B0604020202020204" pitchFamily="34" charset="0"/>
                        <a:buChar char="•"/>
                      </a:pPr>
                      <a:r>
                        <a:rPr lang="en-US" sz="2400" dirty="0">
                          <a:effectLst/>
                          <a:latin typeface="Times New Roman" panose="02020603050405020304" pitchFamily="18" charset="0"/>
                          <a:ea typeface="Times New Roman" panose="02020603050405020304" pitchFamily="18" charset="0"/>
                        </a:rPr>
                        <a:t>Echocardiogram positive for IE defined as follows:</a:t>
                      </a:r>
                    </a:p>
                    <a:p>
                      <a:pPr marL="800100" marR="0" lvl="1" indent="-342900" algn="just">
                        <a:lnSpc>
                          <a:spcPct val="200000"/>
                        </a:lnSpc>
                        <a:spcBef>
                          <a:spcPts val="0"/>
                        </a:spcBef>
                        <a:spcAft>
                          <a:spcPts val="0"/>
                        </a:spcAft>
                        <a:buSzPct val="100000"/>
                        <a:buFont typeface="Courier New" panose="02070309020205020404" pitchFamily="49" charset="0"/>
                        <a:buChar char="o"/>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Oscillating intracardiac mass on valve or supporting structures, in the path of regurgitant jets, or on implanted material in the absence of an alternative anatomic explanation</a:t>
                      </a:r>
                    </a:p>
                    <a:p>
                      <a:pPr marL="800100" marR="0" lvl="1" indent="-342900" algn="just">
                        <a:lnSpc>
                          <a:spcPct val="200000"/>
                        </a:lnSpc>
                        <a:spcBef>
                          <a:spcPts val="0"/>
                        </a:spcBef>
                        <a:spcAft>
                          <a:spcPts val="0"/>
                        </a:spcAft>
                        <a:buSzPct val="100000"/>
                        <a:buFont typeface="Courier New" panose="02070309020205020404" pitchFamily="49" charset="0"/>
                        <a:buChar char="o"/>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Abscess; or </a:t>
                      </a:r>
                    </a:p>
                    <a:p>
                      <a:pPr marL="800100" marR="0" lvl="1" indent="-342900" algn="just">
                        <a:lnSpc>
                          <a:spcPct val="200000"/>
                        </a:lnSpc>
                        <a:spcBef>
                          <a:spcPts val="0"/>
                        </a:spcBef>
                        <a:spcAft>
                          <a:spcPts val="0"/>
                        </a:spcAft>
                        <a:buSzPct val="100000"/>
                        <a:buFont typeface="Courier New" panose="02070309020205020404" pitchFamily="49" charset="0"/>
                        <a:buChar char="o"/>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New partial dehiscence of prosthetic valve</a:t>
                      </a:r>
                    </a:p>
                    <a:p>
                      <a:pPr marL="800100" marR="0" lvl="1" indent="-342900" algn="just">
                        <a:lnSpc>
                          <a:spcPct val="200000"/>
                        </a:lnSpc>
                        <a:spcBef>
                          <a:spcPts val="0"/>
                        </a:spcBef>
                        <a:spcAft>
                          <a:spcPts val="0"/>
                        </a:spcAft>
                        <a:buSzPct val="100000"/>
                        <a:buFont typeface="Courier New" panose="02070309020205020404" pitchFamily="49" charset="0"/>
                        <a:buChar char="o"/>
                      </a:pPr>
                      <a:r>
                        <a:rPr lang="en-US" sz="2400" dirty="0">
                          <a:effectLst/>
                          <a:latin typeface="Times New Roman" panose="02020603050405020304" pitchFamily="18" charset="0"/>
                          <a:ea typeface="Times New Roman" panose="02020603050405020304" pitchFamily="18" charset="0"/>
                        </a:rPr>
                        <a:t>New valvular regurgitation (worsening or changing of preexisting murmur not sufficient)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7510773"/>
                  </a:ext>
                </a:extLst>
              </a:tr>
            </a:tbl>
          </a:graphicData>
        </a:graphic>
      </p:graphicFrame>
      <p:sp>
        <p:nvSpPr>
          <p:cNvPr id="5" name="TextBox 4">
            <a:extLst>
              <a:ext uri="{FF2B5EF4-FFF2-40B4-BE49-F238E27FC236}">
                <a16:creationId xmlns:a16="http://schemas.microsoft.com/office/drawing/2014/main" id="{2FE7D055-48BD-4CD5-AC8A-41A5F129A694}"/>
              </a:ext>
            </a:extLst>
          </p:cNvPr>
          <p:cNvSpPr txBox="1"/>
          <p:nvPr/>
        </p:nvSpPr>
        <p:spPr>
          <a:xfrm>
            <a:off x="228600" y="1905000"/>
            <a:ext cx="1828800" cy="3785652"/>
          </a:xfrm>
          <a:prstGeom prst="rect">
            <a:avLst/>
          </a:prstGeom>
          <a:noFill/>
        </p:spPr>
        <p:txBody>
          <a:bodyPr wrap="square">
            <a:spAutoFit/>
          </a:bodyPr>
          <a:lstStyle/>
          <a:p>
            <a:r>
              <a:rPr lang="en-US" sz="2400" b="1" dirty="0">
                <a:effectLst/>
                <a:latin typeface="Lub Dub Medium" panose="020B0603030403020204" pitchFamily="34" charset="0"/>
                <a:ea typeface="Times New Roman" panose="02020603050405020304" pitchFamily="18" charset="0"/>
              </a:rPr>
              <a:t>Table 25 cont. Diagnosis of IE According to the Proposed Modified Duke Criteria</a:t>
            </a:r>
            <a:endParaRPr lang="en-US" sz="2400" dirty="0">
              <a:latin typeface="Lub Dub Medium" panose="020B0603030403020204" pitchFamily="34" charset="0"/>
            </a:endParaRPr>
          </a:p>
        </p:txBody>
      </p:sp>
    </p:spTree>
    <p:extLst>
      <p:ext uri="{BB962C8B-B14F-4D97-AF65-F5344CB8AC3E}">
        <p14:creationId xmlns:p14="http://schemas.microsoft.com/office/powerpoint/2010/main" val="191262642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8F8455-B790-4A1B-9A6A-AABCABF0FBF2}"/>
              </a:ext>
            </a:extLst>
          </p:cNvPr>
          <p:cNvSpPr>
            <a:spLocks noGrp="1"/>
          </p:cNvSpPr>
          <p:nvPr>
            <p:ph type="sldNum" sz="quarter" idx="4"/>
          </p:nvPr>
        </p:nvSpPr>
        <p:spPr/>
        <p:txBody>
          <a:bodyPr/>
          <a:lstStyle/>
          <a:p>
            <a:fld id="{01CD3B2E-BC1C-6C4D-9D91-A67B950EE325}" type="slidenum">
              <a:rPr lang="en-US" smtClean="0"/>
              <a:pPr/>
              <a:t>175</a:t>
            </a:fld>
            <a:endParaRPr lang="en-US" dirty="0"/>
          </a:p>
        </p:txBody>
      </p:sp>
      <p:graphicFrame>
        <p:nvGraphicFramePr>
          <p:cNvPr id="3" name="Table 2">
            <a:extLst>
              <a:ext uri="{FF2B5EF4-FFF2-40B4-BE49-F238E27FC236}">
                <a16:creationId xmlns:a16="http://schemas.microsoft.com/office/drawing/2014/main" id="{9CB320A5-D4B5-4F24-BD84-E4FF3777975A}"/>
              </a:ext>
            </a:extLst>
          </p:cNvPr>
          <p:cNvGraphicFramePr>
            <a:graphicFrameLocks noGrp="1"/>
          </p:cNvGraphicFramePr>
          <p:nvPr>
            <p:extLst>
              <p:ext uri="{D42A27DB-BD31-4B8C-83A1-F6EECF244321}">
                <p14:modId xmlns:p14="http://schemas.microsoft.com/office/powerpoint/2010/main" val="2487707140"/>
              </p:ext>
            </p:extLst>
          </p:nvPr>
        </p:nvGraphicFramePr>
        <p:xfrm>
          <a:off x="1981200" y="762001"/>
          <a:ext cx="10591800" cy="7396210"/>
        </p:xfrm>
        <a:graphic>
          <a:graphicData uri="http://schemas.openxmlformats.org/drawingml/2006/table">
            <a:tbl>
              <a:tblPr firstRow="1" firstCol="1" bandRow="1"/>
              <a:tblGrid>
                <a:gridCol w="10591800">
                  <a:extLst>
                    <a:ext uri="{9D8B030D-6E8A-4147-A177-3AD203B41FA5}">
                      <a16:colId xmlns:a16="http://schemas.microsoft.com/office/drawing/2014/main" val="993857394"/>
                    </a:ext>
                  </a:extLst>
                </a:gridCol>
              </a:tblGrid>
              <a:tr h="501570">
                <a:tc>
                  <a:txBody>
                    <a:bodyPr/>
                    <a:lstStyle/>
                    <a:p>
                      <a:pPr marL="0" marR="0" algn="l">
                        <a:lnSpc>
                          <a:spcPct val="150000"/>
                        </a:lnSpc>
                        <a:spcBef>
                          <a:spcPts val="0"/>
                        </a:spcBef>
                        <a:spcAft>
                          <a:spcPts val="0"/>
                        </a:spcAft>
                        <a:tabLst>
                          <a:tab pos="1285240" algn="l"/>
                        </a:tabLst>
                      </a:pPr>
                      <a:r>
                        <a:rPr lang="en-US" sz="2400" b="1" dirty="0">
                          <a:effectLst/>
                          <a:latin typeface="Times New Roman" panose="02020603050405020304" pitchFamily="18" charset="0"/>
                          <a:ea typeface="Times New Roman" panose="02020603050405020304" pitchFamily="18" charset="0"/>
                        </a:rPr>
                        <a:t>Minor Criteria</a:t>
                      </a:r>
                      <a:endParaRPr lang="en-US" sz="2400" dirty="0">
                        <a:effectLst/>
                        <a:latin typeface="Times New Roman" panose="02020603050405020304" pitchFamily="18" charset="0"/>
                        <a:ea typeface="Times New Roman" panose="02020603050405020304" pitchFamily="18" charset="0"/>
                      </a:endParaRPr>
                    </a:p>
                  </a:txBody>
                  <a:tcPr marL="33386" marR="33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539544360"/>
                  </a:ext>
                </a:extLst>
              </a:tr>
              <a:tr h="6804104">
                <a:tc>
                  <a:txBody>
                    <a:bodyPr/>
                    <a:lstStyle/>
                    <a:p>
                      <a:pPr marL="342900" marR="0" lvl="0" indent="-342900" algn="l">
                        <a:lnSpc>
                          <a:spcPct val="150000"/>
                        </a:lnSpc>
                        <a:spcBef>
                          <a:spcPts val="0"/>
                        </a:spcBef>
                        <a:spcAft>
                          <a:spcPts val="0"/>
                        </a:spcAft>
                        <a:buSzPct val="150000"/>
                        <a:buFont typeface="Arial" panose="020B0604020202020204" pitchFamily="34" charset="0"/>
                        <a:buChar char="•"/>
                      </a:pPr>
                      <a:r>
                        <a:rPr lang="en-US" sz="2400" dirty="0">
                          <a:effectLst/>
                          <a:latin typeface="Times New Roman" panose="02020603050405020304" pitchFamily="18" charset="0"/>
                          <a:ea typeface="Times New Roman" panose="02020603050405020304" pitchFamily="18" charset="0"/>
                        </a:rPr>
                        <a:t>Predisposition, predisposing heart condition, or injection drug use</a:t>
                      </a:r>
                    </a:p>
                    <a:p>
                      <a:pPr marL="342900" marR="0" lvl="0" indent="-342900" algn="l">
                        <a:lnSpc>
                          <a:spcPct val="150000"/>
                        </a:lnSpc>
                        <a:spcBef>
                          <a:spcPts val="0"/>
                        </a:spcBef>
                        <a:spcAft>
                          <a:spcPts val="0"/>
                        </a:spcAft>
                        <a:buSzPct val="150000"/>
                        <a:buFont typeface="Arial" panose="020B0604020202020204" pitchFamily="34" charset="0"/>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Fever, temperature &gt;38°C (100.4°F)</a:t>
                      </a:r>
                    </a:p>
                    <a:p>
                      <a:pPr marL="342900" marR="0" lvl="0" indent="-342900" algn="l">
                        <a:lnSpc>
                          <a:spcPct val="150000"/>
                        </a:lnSpc>
                        <a:spcBef>
                          <a:spcPts val="0"/>
                        </a:spcBef>
                        <a:spcAft>
                          <a:spcPts val="0"/>
                        </a:spcAft>
                        <a:buSzPct val="150000"/>
                        <a:buFont typeface="Arial" panose="020B0604020202020204" pitchFamily="34" charset="0"/>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Vascular phenomena, major arterial emboli, septic pulmonary infarcts, mycotic aneurysm, intracranial hemorrhage, conjunctival hemorrhages, and Janeway lesions</a:t>
                      </a:r>
                    </a:p>
                    <a:p>
                      <a:pPr marL="342900" marR="0" lvl="0" indent="-342900" algn="l">
                        <a:lnSpc>
                          <a:spcPct val="150000"/>
                        </a:lnSpc>
                        <a:spcBef>
                          <a:spcPts val="0"/>
                        </a:spcBef>
                        <a:spcAft>
                          <a:spcPts val="0"/>
                        </a:spcAft>
                        <a:buSzPct val="125000"/>
                        <a:buFont typeface="Arial" panose="020B0604020202020204" pitchFamily="34" charset="0"/>
                        <a:buChar char="•"/>
                      </a:pPr>
                      <a:r>
                        <a:rPr lang="en-US" sz="2400" dirty="0">
                          <a:effectLst/>
                          <a:latin typeface="Times New Roman" panose="02020603050405020304" pitchFamily="18" charset="0"/>
                          <a:ea typeface="Times New Roman" panose="02020603050405020304" pitchFamily="18" charset="0"/>
                        </a:rPr>
                        <a:t>Immunological phenomena: glomerulonephritis, Osler’s nodes, Roth’s spots, and rheumatoid factor</a:t>
                      </a:r>
                    </a:p>
                    <a:p>
                      <a:pPr marL="342900" marR="0" lvl="0" indent="-342900" algn="l">
                        <a:lnSpc>
                          <a:spcPct val="150000"/>
                        </a:lnSpc>
                        <a:spcBef>
                          <a:spcPts val="0"/>
                        </a:spcBef>
                        <a:spcAft>
                          <a:spcPts val="0"/>
                        </a:spcAft>
                        <a:buSzPct val="125000"/>
                        <a:buFont typeface="Arial" panose="020B0604020202020204" pitchFamily="34" charset="0"/>
                        <a:buChar char="•"/>
                      </a:pPr>
                      <a:r>
                        <a:rPr lang="en-US" sz="2400" dirty="0">
                          <a:effectLst/>
                          <a:latin typeface="Times New Roman" panose="02020603050405020304" pitchFamily="18" charset="0"/>
                          <a:ea typeface="Times New Roman" panose="02020603050405020304" pitchFamily="18" charset="0"/>
                        </a:rPr>
                        <a:t>Microbiological evidence: positive blood culture but does not meet a major criterion as noted above* or serological evidence of active infection with organism consistent with IE</a:t>
                      </a:r>
                    </a:p>
                    <a:p>
                      <a:pPr marL="0" marR="0" lvl="0" indent="0" algn="l">
                        <a:lnSpc>
                          <a:spcPct val="150000"/>
                        </a:lnSpc>
                        <a:spcBef>
                          <a:spcPts val="0"/>
                        </a:spcBef>
                        <a:spcAft>
                          <a:spcPts val="0"/>
                        </a:spcAft>
                        <a:buSzPct val="125000"/>
                        <a:buFont typeface="Arial" panose="020B0604020202020204" pitchFamily="34" charset="0"/>
                        <a:buNone/>
                      </a:pPr>
                      <a:endParaRPr lang="en-US" sz="2400" dirty="0">
                        <a:effectLst/>
                        <a:latin typeface="Times New Roman" panose="02020603050405020304" pitchFamily="18" charset="0"/>
                        <a:ea typeface="Times New Roman" panose="02020603050405020304" pitchFamily="18" charset="0"/>
                      </a:endParaRPr>
                    </a:p>
                    <a:p>
                      <a:pPr marL="0" marR="0" lvl="0" indent="0" algn="l">
                        <a:lnSpc>
                          <a:spcPct val="150000"/>
                        </a:lnSpc>
                        <a:spcBef>
                          <a:spcPts val="0"/>
                        </a:spcBef>
                        <a:spcAft>
                          <a:spcPts val="0"/>
                        </a:spcAft>
                        <a:buSzPct val="125000"/>
                        <a:buFont typeface="Arial" panose="020B0604020202020204" pitchFamily="34" charset="0"/>
                        <a:buNone/>
                      </a:pPr>
                      <a:r>
                        <a:rPr lang="en-US" sz="2000" dirty="0">
                          <a:effectLst/>
                          <a:latin typeface="Times New Roman" panose="02020603050405020304" pitchFamily="18" charset="0"/>
                          <a:ea typeface="Times New Roman" panose="02020603050405020304" pitchFamily="18" charset="0"/>
                        </a:rPr>
                        <a:t>*Excludes single positive cultures for coagulase-negative staphylococci and organisms that do not cause IE.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7510773"/>
                  </a:ext>
                </a:extLst>
              </a:tr>
            </a:tbl>
          </a:graphicData>
        </a:graphic>
      </p:graphicFrame>
      <p:sp>
        <p:nvSpPr>
          <p:cNvPr id="5" name="TextBox 4">
            <a:extLst>
              <a:ext uri="{FF2B5EF4-FFF2-40B4-BE49-F238E27FC236}">
                <a16:creationId xmlns:a16="http://schemas.microsoft.com/office/drawing/2014/main" id="{8EA6244F-AFCA-45C5-BC76-60B473A8C843}"/>
              </a:ext>
            </a:extLst>
          </p:cNvPr>
          <p:cNvSpPr txBox="1"/>
          <p:nvPr/>
        </p:nvSpPr>
        <p:spPr>
          <a:xfrm>
            <a:off x="228600" y="1905000"/>
            <a:ext cx="1752600" cy="3785652"/>
          </a:xfrm>
          <a:prstGeom prst="rect">
            <a:avLst/>
          </a:prstGeom>
          <a:noFill/>
        </p:spPr>
        <p:txBody>
          <a:bodyPr wrap="square">
            <a:spAutoFit/>
          </a:bodyPr>
          <a:lstStyle/>
          <a:p>
            <a:r>
              <a:rPr lang="en-US" sz="2400" b="1" dirty="0">
                <a:effectLst/>
                <a:latin typeface="Lub Dub Medium" panose="020B0603030403020204" pitchFamily="34" charset="0"/>
                <a:ea typeface="Times New Roman" panose="02020603050405020304" pitchFamily="18" charset="0"/>
              </a:rPr>
              <a:t>Table 25 cont. Diagnosis of IE According to the Proposed Modified Duke Criteria</a:t>
            </a:r>
            <a:endParaRPr lang="en-US" sz="2400" dirty="0">
              <a:latin typeface="Lub Dub Medium" panose="020B0603030403020204" pitchFamily="34" charset="0"/>
            </a:endParaRPr>
          </a:p>
        </p:txBody>
      </p:sp>
    </p:spTree>
    <p:extLst>
      <p:ext uri="{BB962C8B-B14F-4D97-AF65-F5344CB8AC3E}">
        <p14:creationId xmlns:p14="http://schemas.microsoft.com/office/powerpoint/2010/main" val="334839512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044F-9328-48F4-B2AA-68594C7D80ED}"/>
              </a:ext>
            </a:extLst>
          </p:cNvPr>
          <p:cNvSpPr>
            <a:spLocks noGrp="1"/>
          </p:cNvSpPr>
          <p:nvPr>
            <p:ph type="ctrTitle"/>
          </p:nvPr>
        </p:nvSpPr>
        <p:spPr>
          <a:xfrm>
            <a:off x="2743200" y="381002"/>
            <a:ext cx="9220200" cy="914399"/>
          </a:xfrm>
        </p:spPr>
        <p:txBody>
          <a:bodyPr/>
          <a:lstStyle/>
          <a:p>
            <a:r>
              <a:rPr lang="en-US" dirty="0"/>
              <a:t>Medical Therapy for IE</a:t>
            </a:r>
          </a:p>
        </p:txBody>
      </p:sp>
      <p:sp>
        <p:nvSpPr>
          <p:cNvPr id="3" name="Slide Number Placeholder 2">
            <a:extLst>
              <a:ext uri="{FF2B5EF4-FFF2-40B4-BE49-F238E27FC236}">
                <a16:creationId xmlns:a16="http://schemas.microsoft.com/office/drawing/2014/main" id="{5440A4E6-7288-42E0-B5B5-A8FFF729F5A2}"/>
              </a:ext>
            </a:extLst>
          </p:cNvPr>
          <p:cNvSpPr>
            <a:spLocks noGrp="1"/>
          </p:cNvSpPr>
          <p:nvPr>
            <p:ph type="sldNum" sz="quarter" idx="4"/>
          </p:nvPr>
        </p:nvSpPr>
        <p:spPr/>
        <p:txBody>
          <a:bodyPr/>
          <a:lstStyle/>
          <a:p>
            <a:fld id="{01CD3B2E-BC1C-6C4D-9D91-A67B950EE325}" type="slidenum">
              <a:rPr lang="en-US" smtClean="0"/>
              <a:pPr/>
              <a:t>176</a:t>
            </a:fld>
            <a:endParaRPr lang="en-US" dirty="0"/>
          </a:p>
        </p:txBody>
      </p:sp>
      <p:graphicFrame>
        <p:nvGraphicFramePr>
          <p:cNvPr id="4" name="Table 3">
            <a:extLst>
              <a:ext uri="{FF2B5EF4-FFF2-40B4-BE49-F238E27FC236}">
                <a16:creationId xmlns:a16="http://schemas.microsoft.com/office/drawing/2014/main" id="{2E480DC4-2FDE-4B10-A671-DFE0285F8422}"/>
              </a:ext>
            </a:extLst>
          </p:cNvPr>
          <p:cNvGraphicFramePr>
            <a:graphicFrameLocks noGrp="1"/>
          </p:cNvGraphicFramePr>
          <p:nvPr>
            <p:extLst>
              <p:ext uri="{D42A27DB-BD31-4B8C-83A1-F6EECF244321}">
                <p14:modId xmlns:p14="http://schemas.microsoft.com/office/powerpoint/2010/main" val="139226737"/>
              </p:ext>
            </p:extLst>
          </p:nvPr>
        </p:nvGraphicFramePr>
        <p:xfrm>
          <a:off x="381000" y="1524000"/>
          <a:ext cx="13944600" cy="6163915"/>
        </p:xfrm>
        <a:graphic>
          <a:graphicData uri="http://schemas.openxmlformats.org/drawingml/2006/table">
            <a:tbl>
              <a:tblPr firstRow="1" firstCol="1" bandRow="1"/>
              <a:tblGrid>
                <a:gridCol w="1394461">
                  <a:extLst>
                    <a:ext uri="{9D8B030D-6E8A-4147-A177-3AD203B41FA5}">
                      <a16:colId xmlns:a16="http://schemas.microsoft.com/office/drawing/2014/main" val="1332625989"/>
                    </a:ext>
                  </a:extLst>
                </a:gridCol>
                <a:gridCol w="1380515">
                  <a:extLst>
                    <a:ext uri="{9D8B030D-6E8A-4147-A177-3AD203B41FA5}">
                      <a16:colId xmlns:a16="http://schemas.microsoft.com/office/drawing/2014/main" val="858775829"/>
                    </a:ext>
                  </a:extLst>
                </a:gridCol>
                <a:gridCol w="11169624">
                  <a:extLst>
                    <a:ext uri="{9D8B030D-6E8A-4147-A177-3AD203B41FA5}">
                      <a16:colId xmlns:a16="http://schemas.microsoft.com/office/drawing/2014/main" val="3071565483"/>
                    </a:ext>
                  </a:extLst>
                </a:gridCol>
              </a:tblGrid>
              <a:tr h="1101378">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COR</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LOE</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Recommendations</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5494757"/>
                  </a:ext>
                </a:extLst>
              </a:tr>
              <a:tr h="1832321">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1. In patients with IE, appropriate antibiotic therapy should be initiated and continued after blood cultures are obtained, with guidance from antibiotic sensitivity data and the infectious disease experts on the multidisciplinary team (MDT).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9542814"/>
                  </a:ext>
                </a:extLst>
              </a:tr>
              <a:tr h="1101378">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Patients with suspected or confirmed IE associated with drug use should be referred to addiction treatment for opioid substitution therapy.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7209789"/>
                  </a:ext>
                </a:extLst>
              </a:tr>
              <a:tr h="1832321">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2a</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3. In patients with IE and with evidence of cerebral embolism or stroke, regardless of the other indications for anticoagulation, it is reasonable to temporarily discontinue anticoagulation.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1785632"/>
                  </a:ext>
                </a:extLst>
              </a:tr>
            </a:tbl>
          </a:graphicData>
        </a:graphic>
      </p:graphicFrame>
    </p:spTree>
    <p:extLst>
      <p:ext uri="{BB962C8B-B14F-4D97-AF65-F5344CB8AC3E}">
        <p14:creationId xmlns:p14="http://schemas.microsoft.com/office/powerpoint/2010/main" val="326910525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705E-3EBF-4A9B-BF29-FE37DB94C8FB}"/>
              </a:ext>
            </a:extLst>
          </p:cNvPr>
          <p:cNvSpPr>
            <a:spLocks noGrp="1"/>
          </p:cNvSpPr>
          <p:nvPr>
            <p:ph type="ctrTitle"/>
          </p:nvPr>
        </p:nvSpPr>
        <p:spPr/>
        <p:txBody>
          <a:bodyPr/>
          <a:lstStyle/>
          <a:p>
            <a:r>
              <a:rPr lang="en-US" sz="3600" dirty="0"/>
              <a:t>Medical Therapy for IE</a:t>
            </a:r>
          </a:p>
        </p:txBody>
      </p:sp>
      <p:sp>
        <p:nvSpPr>
          <p:cNvPr id="3" name="Slide Number Placeholder 2">
            <a:extLst>
              <a:ext uri="{FF2B5EF4-FFF2-40B4-BE49-F238E27FC236}">
                <a16:creationId xmlns:a16="http://schemas.microsoft.com/office/drawing/2014/main" id="{FF8E24B8-E0EB-4C03-809C-39DACEF569E6}"/>
              </a:ext>
            </a:extLst>
          </p:cNvPr>
          <p:cNvSpPr>
            <a:spLocks noGrp="1"/>
          </p:cNvSpPr>
          <p:nvPr>
            <p:ph type="sldNum" sz="quarter" idx="4"/>
          </p:nvPr>
        </p:nvSpPr>
        <p:spPr/>
        <p:txBody>
          <a:bodyPr/>
          <a:lstStyle/>
          <a:p>
            <a:fld id="{01CD3B2E-BC1C-6C4D-9D91-A67B950EE325}" type="slidenum">
              <a:rPr lang="en-US" smtClean="0"/>
              <a:pPr/>
              <a:t>177</a:t>
            </a:fld>
            <a:endParaRPr lang="en-US" dirty="0"/>
          </a:p>
        </p:txBody>
      </p:sp>
      <p:graphicFrame>
        <p:nvGraphicFramePr>
          <p:cNvPr id="4" name="Table 3">
            <a:extLst>
              <a:ext uri="{FF2B5EF4-FFF2-40B4-BE49-F238E27FC236}">
                <a16:creationId xmlns:a16="http://schemas.microsoft.com/office/drawing/2014/main" id="{61BFADCF-1319-4AD0-8392-305B7F6ADC24}"/>
              </a:ext>
            </a:extLst>
          </p:cNvPr>
          <p:cNvGraphicFramePr>
            <a:graphicFrameLocks noGrp="1"/>
          </p:cNvGraphicFramePr>
          <p:nvPr>
            <p:extLst>
              <p:ext uri="{D42A27DB-BD31-4B8C-83A1-F6EECF244321}">
                <p14:modId xmlns:p14="http://schemas.microsoft.com/office/powerpoint/2010/main" val="2563151143"/>
              </p:ext>
            </p:extLst>
          </p:nvPr>
        </p:nvGraphicFramePr>
        <p:xfrm>
          <a:off x="381000" y="1295400"/>
          <a:ext cx="13868400" cy="6172200"/>
        </p:xfrm>
        <a:graphic>
          <a:graphicData uri="http://schemas.openxmlformats.org/drawingml/2006/table">
            <a:tbl>
              <a:tblPr firstRow="1" firstCol="1" bandRow="1"/>
              <a:tblGrid>
                <a:gridCol w="1386841">
                  <a:extLst>
                    <a:ext uri="{9D8B030D-6E8A-4147-A177-3AD203B41FA5}">
                      <a16:colId xmlns:a16="http://schemas.microsoft.com/office/drawing/2014/main" val="1969737869"/>
                    </a:ext>
                  </a:extLst>
                </a:gridCol>
                <a:gridCol w="1372971">
                  <a:extLst>
                    <a:ext uri="{9D8B030D-6E8A-4147-A177-3AD203B41FA5}">
                      <a16:colId xmlns:a16="http://schemas.microsoft.com/office/drawing/2014/main" val="2481722503"/>
                    </a:ext>
                  </a:extLst>
                </a:gridCol>
                <a:gridCol w="11108588">
                  <a:extLst>
                    <a:ext uri="{9D8B030D-6E8A-4147-A177-3AD203B41FA5}">
                      <a16:colId xmlns:a16="http://schemas.microsoft.com/office/drawing/2014/main" val="1135113346"/>
                    </a:ext>
                  </a:extLst>
                </a:gridCol>
              </a:tblGrid>
              <a:tr h="944604">
                <a:tc>
                  <a:txBody>
                    <a:bodyPr/>
                    <a:lstStyle/>
                    <a:p>
                      <a:pPr marL="0" marR="0" algn="ctr">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COR</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LOE</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Recommendations</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6113185"/>
                  </a:ext>
                </a:extLst>
              </a:tr>
              <a:tr h="3107235">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2b</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B-R</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4.  In patients with left-sided IE caused by streptococcus, </a:t>
                      </a:r>
                      <a:r>
                        <a:rPr lang="en-US" sz="2200" b="1" i="1" dirty="0">
                          <a:solidFill>
                            <a:srgbClr val="000000"/>
                          </a:solidFill>
                          <a:effectLst/>
                          <a:latin typeface="Times New Roman" panose="02020603050405020304" pitchFamily="18" charset="0"/>
                          <a:ea typeface="Calibri" panose="020F0502020204030204" pitchFamily="34" charset="0"/>
                        </a:rPr>
                        <a:t>Enterococcus faecalis</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i="1" dirty="0">
                          <a:solidFill>
                            <a:srgbClr val="000000"/>
                          </a:solidFill>
                          <a:effectLst/>
                          <a:latin typeface="Times New Roman" panose="02020603050405020304" pitchFamily="18" charset="0"/>
                          <a:ea typeface="Calibri" panose="020F0502020204030204" pitchFamily="34" charset="0"/>
                        </a:rPr>
                        <a:t>S. aureus</a:t>
                      </a:r>
                      <a:r>
                        <a:rPr lang="en-US" sz="2200" b="1" dirty="0">
                          <a:solidFill>
                            <a:srgbClr val="000000"/>
                          </a:solidFill>
                          <a:effectLst/>
                          <a:latin typeface="Times New Roman" panose="02020603050405020304" pitchFamily="18" charset="0"/>
                          <a:ea typeface="Calibri" panose="020F0502020204030204" pitchFamily="34" charset="0"/>
                        </a:rPr>
                        <a:t>, or coagulase-negative staphylococci deemed stable by the MDT after initial intravenous antibiotics, a change to oral antibiotic therapy may be considered if  TEE before the switch to oral therapy shows no paravalvular infection, if frequent and appropriate follow-up can be assured by the care team, and if a follow-up TEE can be performed 1 to 3 days before the completion of the antibiotic course.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4172338"/>
                  </a:ext>
                </a:extLst>
              </a:tr>
              <a:tr h="1143483">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2b</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B-NR</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5.  In patients receiving VKA anticoagulation at the time of IE diagnosis, temporary discontinuation of VKA anticoagulation may be considered.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6538894"/>
                  </a:ext>
                </a:extLst>
              </a:tr>
              <a:tr h="976878">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3: Harm</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3824"/>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C-LD</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l">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6.  Patients with known VHD should not receive antibiotics before blood cultures are obtained for unexplained fever.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706016"/>
                  </a:ext>
                </a:extLst>
              </a:tr>
            </a:tbl>
          </a:graphicData>
        </a:graphic>
      </p:graphicFrame>
    </p:spTree>
    <p:extLst>
      <p:ext uri="{BB962C8B-B14F-4D97-AF65-F5344CB8AC3E}">
        <p14:creationId xmlns:p14="http://schemas.microsoft.com/office/powerpoint/2010/main" val="416615172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5659-6418-4C74-B3DD-456BC9C86BEA}"/>
              </a:ext>
            </a:extLst>
          </p:cNvPr>
          <p:cNvSpPr>
            <a:spLocks noGrp="1"/>
          </p:cNvSpPr>
          <p:nvPr>
            <p:ph type="ctrTitle"/>
          </p:nvPr>
        </p:nvSpPr>
        <p:spPr>
          <a:xfrm>
            <a:off x="2705100" y="304800"/>
            <a:ext cx="9220200" cy="914399"/>
          </a:xfrm>
        </p:spPr>
        <p:txBody>
          <a:bodyPr/>
          <a:lstStyle/>
          <a:p>
            <a:r>
              <a:rPr lang="en-US" dirty="0"/>
              <a:t>Intervention of Patients with IE</a:t>
            </a:r>
          </a:p>
        </p:txBody>
      </p:sp>
      <p:sp>
        <p:nvSpPr>
          <p:cNvPr id="3" name="Slide Number Placeholder 2">
            <a:extLst>
              <a:ext uri="{FF2B5EF4-FFF2-40B4-BE49-F238E27FC236}">
                <a16:creationId xmlns:a16="http://schemas.microsoft.com/office/drawing/2014/main" id="{FB3A06A8-9B34-4C69-A5B8-3D32E605657B}"/>
              </a:ext>
            </a:extLst>
          </p:cNvPr>
          <p:cNvSpPr>
            <a:spLocks noGrp="1"/>
          </p:cNvSpPr>
          <p:nvPr>
            <p:ph type="sldNum" sz="quarter" idx="4"/>
          </p:nvPr>
        </p:nvSpPr>
        <p:spPr/>
        <p:txBody>
          <a:bodyPr/>
          <a:lstStyle/>
          <a:p>
            <a:fld id="{01CD3B2E-BC1C-6C4D-9D91-A67B950EE325}" type="slidenum">
              <a:rPr lang="en-US" smtClean="0"/>
              <a:pPr/>
              <a:t>178</a:t>
            </a:fld>
            <a:endParaRPr lang="en-US" dirty="0"/>
          </a:p>
        </p:txBody>
      </p:sp>
      <p:graphicFrame>
        <p:nvGraphicFramePr>
          <p:cNvPr id="4" name="Table 3">
            <a:extLst>
              <a:ext uri="{FF2B5EF4-FFF2-40B4-BE49-F238E27FC236}">
                <a16:creationId xmlns:a16="http://schemas.microsoft.com/office/drawing/2014/main" id="{6FEB9A2A-D0D8-407E-8172-41AFDB3E42A8}"/>
              </a:ext>
            </a:extLst>
          </p:cNvPr>
          <p:cNvGraphicFramePr>
            <a:graphicFrameLocks noGrp="1"/>
          </p:cNvGraphicFramePr>
          <p:nvPr>
            <p:extLst>
              <p:ext uri="{D42A27DB-BD31-4B8C-83A1-F6EECF244321}">
                <p14:modId xmlns:p14="http://schemas.microsoft.com/office/powerpoint/2010/main" val="1106915874"/>
              </p:ext>
            </p:extLst>
          </p:nvPr>
        </p:nvGraphicFramePr>
        <p:xfrm>
          <a:off x="457200" y="1752600"/>
          <a:ext cx="13792200" cy="5638801"/>
        </p:xfrm>
        <a:graphic>
          <a:graphicData uri="http://schemas.openxmlformats.org/drawingml/2006/table">
            <a:tbl>
              <a:tblPr firstRow="1" firstCol="1" bandRow="1"/>
              <a:tblGrid>
                <a:gridCol w="1379221">
                  <a:extLst>
                    <a:ext uri="{9D8B030D-6E8A-4147-A177-3AD203B41FA5}">
                      <a16:colId xmlns:a16="http://schemas.microsoft.com/office/drawing/2014/main" val="1808125631"/>
                    </a:ext>
                  </a:extLst>
                </a:gridCol>
                <a:gridCol w="1365428">
                  <a:extLst>
                    <a:ext uri="{9D8B030D-6E8A-4147-A177-3AD203B41FA5}">
                      <a16:colId xmlns:a16="http://schemas.microsoft.com/office/drawing/2014/main" val="1663525822"/>
                    </a:ext>
                  </a:extLst>
                </a:gridCol>
                <a:gridCol w="11047551">
                  <a:extLst>
                    <a:ext uri="{9D8B030D-6E8A-4147-A177-3AD203B41FA5}">
                      <a16:colId xmlns:a16="http://schemas.microsoft.com/office/drawing/2014/main" val="3285685397"/>
                    </a:ext>
                  </a:extLst>
                </a:gridCol>
              </a:tblGrid>
              <a:tr h="961361">
                <a:tc>
                  <a:txBody>
                    <a:bodyPr/>
                    <a:lstStyle/>
                    <a:p>
                      <a:pPr marL="0" marR="0" algn="ctr">
                        <a:lnSpc>
                          <a:spcPct val="200000"/>
                        </a:lnSpc>
                        <a:spcBef>
                          <a:spcPts val="0"/>
                        </a:spcBef>
                        <a:spcAft>
                          <a:spcPts val="0"/>
                        </a:spcAft>
                      </a:pPr>
                      <a:r>
                        <a:rPr lang="en-US" sz="3200" b="1">
                          <a:effectLst/>
                          <a:latin typeface="Times New Roman" panose="02020603050405020304" pitchFamily="18" charset="0"/>
                          <a:ea typeface="Times New Roman" panose="02020603050405020304" pitchFamily="18" charset="0"/>
                        </a:rPr>
                        <a:t>COR</a:t>
                      </a:r>
                      <a:endParaRPr lang="en-US" sz="320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200" b="1">
                          <a:effectLst/>
                          <a:latin typeface="Times New Roman" panose="02020603050405020304" pitchFamily="18" charset="0"/>
                          <a:ea typeface="Times New Roman" panose="02020603050405020304" pitchFamily="18" charset="0"/>
                        </a:rPr>
                        <a:t>LOE</a:t>
                      </a:r>
                      <a:endParaRPr lang="en-US" sz="320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200" b="1" dirty="0">
                          <a:effectLst/>
                          <a:latin typeface="Times New Roman" panose="02020603050405020304" pitchFamily="18" charset="0"/>
                          <a:ea typeface="Times New Roman" panose="02020603050405020304" pitchFamily="18" charset="0"/>
                        </a:rPr>
                        <a:t>Recommendations</a:t>
                      </a:r>
                      <a:endParaRPr lang="en-US" sz="3200" dirty="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9170173"/>
                  </a:ext>
                </a:extLst>
              </a:tr>
              <a:tr h="1756018">
                <a:tc>
                  <a:txBody>
                    <a:bodyPr/>
                    <a:lstStyle/>
                    <a:p>
                      <a:pPr marL="0" marR="0" algn="ctr">
                        <a:lnSpc>
                          <a:spcPct val="200000"/>
                        </a:lnSpc>
                        <a:spcBef>
                          <a:spcPts val="0"/>
                        </a:spcBef>
                        <a:spcAft>
                          <a:spcPts val="0"/>
                        </a:spcAft>
                      </a:pPr>
                      <a:r>
                        <a:rPr lang="en-US" sz="3200" b="1">
                          <a:solidFill>
                            <a:srgbClr val="000000"/>
                          </a:solidFill>
                          <a:effectLst/>
                          <a:latin typeface="Times New Roman" panose="02020603050405020304" pitchFamily="18" charset="0"/>
                          <a:ea typeface="Times New Roman" panose="02020603050405020304" pitchFamily="18" charset="0"/>
                        </a:rPr>
                        <a:t>1</a:t>
                      </a:r>
                      <a:endParaRPr lang="en-US" sz="32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200" b="1">
                          <a:solidFill>
                            <a:srgbClr val="000000"/>
                          </a:solidFill>
                          <a:effectLst/>
                          <a:latin typeface="Times New Roman" panose="02020603050405020304" pitchFamily="18" charset="0"/>
                          <a:ea typeface="Times New Roman" panose="02020603050405020304" pitchFamily="18" charset="0"/>
                        </a:rPr>
                        <a:t>B-NR</a:t>
                      </a:r>
                      <a:endParaRPr lang="en-US" sz="32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1. Decisions about the timing of surgical intervention for IE should be made by a Heart Valve Team. </a:t>
                      </a: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0045256"/>
                  </a:ext>
                </a:extLst>
              </a:tr>
              <a:tr h="2921422">
                <a:tc>
                  <a:txBody>
                    <a:bodyPr/>
                    <a:lstStyle/>
                    <a:p>
                      <a:pPr marL="0" marR="0" algn="ctr">
                        <a:lnSpc>
                          <a:spcPct val="200000"/>
                        </a:lnSpc>
                        <a:spcBef>
                          <a:spcPts val="0"/>
                        </a:spcBef>
                        <a:spcAft>
                          <a:spcPts val="0"/>
                        </a:spcAft>
                      </a:pPr>
                      <a:r>
                        <a:rPr lang="en-US" sz="3200" b="1">
                          <a:solidFill>
                            <a:srgbClr val="000000"/>
                          </a:solidFill>
                          <a:effectLst/>
                          <a:latin typeface="Times New Roman" panose="02020603050405020304" pitchFamily="18" charset="0"/>
                          <a:ea typeface="Times New Roman" panose="02020603050405020304" pitchFamily="18" charset="0"/>
                        </a:rPr>
                        <a:t>1</a:t>
                      </a:r>
                      <a:endParaRPr lang="en-US" sz="32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200" b="1" dirty="0">
                          <a:solidFill>
                            <a:srgbClr val="000000"/>
                          </a:solidFill>
                          <a:effectLst/>
                          <a:latin typeface="Times New Roman" panose="02020603050405020304" pitchFamily="18" charset="0"/>
                          <a:ea typeface="Times New Roman" panose="02020603050405020304" pitchFamily="18" charset="0"/>
                        </a:rPr>
                        <a:t>B-NR</a:t>
                      </a:r>
                      <a:endParaRPr lang="en-US" sz="3200" dirty="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2. In patients with IE who present with valve dysfunction resulting in symptoms of HF, early surgery (during initial hospitalization and before completion of a full therapeutic course of antibiotics) is indicated.</a:t>
                      </a: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0270106"/>
                  </a:ext>
                </a:extLst>
              </a:tr>
            </a:tbl>
          </a:graphicData>
        </a:graphic>
      </p:graphicFrame>
    </p:spTree>
    <p:extLst>
      <p:ext uri="{BB962C8B-B14F-4D97-AF65-F5344CB8AC3E}">
        <p14:creationId xmlns:p14="http://schemas.microsoft.com/office/powerpoint/2010/main" val="158271247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875ED-628C-46AC-BB1A-7B19D7FE3A24}"/>
              </a:ext>
            </a:extLst>
          </p:cNvPr>
          <p:cNvSpPr>
            <a:spLocks noGrp="1"/>
          </p:cNvSpPr>
          <p:nvPr>
            <p:ph type="ctrTitle"/>
          </p:nvPr>
        </p:nvSpPr>
        <p:spPr/>
        <p:txBody>
          <a:bodyPr/>
          <a:lstStyle/>
          <a:p>
            <a:r>
              <a:rPr lang="en-US" sz="3600" dirty="0"/>
              <a:t>Intervention of Patients with IE</a:t>
            </a:r>
          </a:p>
        </p:txBody>
      </p:sp>
      <p:sp>
        <p:nvSpPr>
          <p:cNvPr id="3" name="Slide Number Placeholder 2">
            <a:extLst>
              <a:ext uri="{FF2B5EF4-FFF2-40B4-BE49-F238E27FC236}">
                <a16:creationId xmlns:a16="http://schemas.microsoft.com/office/drawing/2014/main" id="{C82B3D1C-E073-4063-B526-049BC099498B}"/>
              </a:ext>
            </a:extLst>
          </p:cNvPr>
          <p:cNvSpPr>
            <a:spLocks noGrp="1"/>
          </p:cNvSpPr>
          <p:nvPr>
            <p:ph type="sldNum" sz="quarter" idx="4"/>
          </p:nvPr>
        </p:nvSpPr>
        <p:spPr/>
        <p:txBody>
          <a:bodyPr/>
          <a:lstStyle/>
          <a:p>
            <a:fld id="{01CD3B2E-BC1C-6C4D-9D91-A67B950EE325}" type="slidenum">
              <a:rPr lang="en-US" smtClean="0"/>
              <a:pPr/>
              <a:t>179</a:t>
            </a:fld>
            <a:endParaRPr lang="en-US" dirty="0"/>
          </a:p>
        </p:txBody>
      </p:sp>
      <p:graphicFrame>
        <p:nvGraphicFramePr>
          <p:cNvPr id="4" name="Table 3">
            <a:extLst>
              <a:ext uri="{FF2B5EF4-FFF2-40B4-BE49-F238E27FC236}">
                <a16:creationId xmlns:a16="http://schemas.microsoft.com/office/drawing/2014/main" id="{ED8B3EF3-3B2F-48D8-95C9-73BDBD53D281}"/>
              </a:ext>
            </a:extLst>
          </p:cNvPr>
          <p:cNvGraphicFramePr>
            <a:graphicFrameLocks noGrp="1"/>
          </p:cNvGraphicFramePr>
          <p:nvPr>
            <p:extLst>
              <p:ext uri="{D42A27DB-BD31-4B8C-83A1-F6EECF244321}">
                <p14:modId xmlns:p14="http://schemas.microsoft.com/office/powerpoint/2010/main" val="2196579569"/>
              </p:ext>
            </p:extLst>
          </p:nvPr>
        </p:nvGraphicFramePr>
        <p:xfrm>
          <a:off x="381000" y="1600200"/>
          <a:ext cx="14089062" cy="5791200"/>
        </p:xfrm>
        <a:graphic>
          <a:graphicData uri="http://schemas.openxmlformats.org/drawingml/2006/table">
            <a:tbl>
              <a:tblPr firstRow="1" firstCol="1" bandRow="1"/>
              <a:tblGrid>
                <a:gridCol w="1408907">
                  <a:extLst>
                    <a:ext uri="{9D8B030D-6E8A-4147-A177-3AD203B41FA5}">
                      <a16:colId xmlns:a16="http://schemas.microsoft.com/office/drawing/2014/main" val="3469070926"/>
                    </a:ext>
                  </a:extLst>
                </a:gridCol>
                <a:gridCol w="1394818">
                  <a:extLst>
                    <a:ext uri="{9D8B030D-6E8A-4147-A177-3AD203B41FA5}">
                      <a16:colId xmlns:a16="http://schemas.microsoft.com/office/drawing/2014/main" val="1536955113"/>
                    </a:ext>
                  </a:extLst>
                </a:gridCol>
                <a:gridCol w="11285337">
                  <a:extLst>
                    <a:ext uri="{9D8B030D-6E8A-4147-A177-3AD203B41FA5}">
                      <a16:colId xmlns:a16="http://schemas.microsoft.com/office/drawing/2014/main" val="1922975267"/>
                    </a:ext>
                  </a:extLst>
                </a:gridCol>
              </a:tblGrid>
              <a:tr h="736178">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COR</a:t>
                      </a:r>
                      <a:endParaRPr lang="en-US" sz="280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LOE</a:t>
                      </a:r>
                      <a:endParaRPr lang="en-US" sz="280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Recommendations</a:t>
                      </a:r>
                      <a:endParaRPr lang="en-US" sz="280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9121005"/>
                  </a:ext>
                </a:extLst>
              </a:tr>
              <a:tr h="2527511">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B-NR</a:t>
                      </a:r>
                      <a:endParaRPr lang="en-US" sz="2800" dirty="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3. In patients with left-sided IE caused by </a:t>
                      </a:r>
                      <a:r>
                        <a:rPr lang="en-US" sz="2800" b="1" i="1" dirty="0">
                          <a:solidFill>
                            <a:srgbClr val="000000"/>
                          </a:solidFill>
                          <a:effectLst/>
                          <a:latin typeface="Times New Roman" panose="02020603050405020304" pitchFamily="18" charset="0"/>
                          <a:ea typeface="Calibri" panose="020F0502020204030204" pitchFamily="34" charset="0"/>
                        </a:rPr>
                        <a:t>S. aureus</a:t>
                      </a:r>
                      <a:r>
                        <a:rPr lang="en-US" sz="2800" b="1" dirty="0">
                          <a:solidFill>
                            <a:srgbClr val="000000"/>
                          </a:solidFill>
                          <a:effectLst/>
                          <a:latin typeface="Times New Roman" panose="02020603050405020304" pitchFamily="18" charset="0"/>
                          <a:ea typeface="Calibri" panose="020F0502020204030204" pitchFamily="34" charset="0"/>
                        </a:rPr>
                        <a:t>, a fungal organism, or other highly resistant organisms, early surgery (during initial hospitalization and before completion of a full therapeutic course of antibiotics) is indicated.</a:t>
                      </a: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0699100"/>
                  </a:ext>
                </a:extLst>
              </a:tr>
              <a:tr h="2527511">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B-NR</a:t>
                      </a:r>
                      <a:endParaRPr lang="en-US" sz="28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4. In patients with IE complicated by heart block, annular or aortic abscess, or destructive penetrating lesions, early surgery (during initial hospitalization and before completion of a full therapeutic course of antibiotics) is indicated.</a:t>
                      </a: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998238"/>
                  </a:ext>
                </a:extLst>
              </a:tr>
            </a:tbl>
          </a:graphicData>
        </a:graphic>
      </p:graphicFrame>
    </p:spTree>
    <p:extLst>
      <p:ext uri="{BB962C8B-B14F-4D97-AF65-F5344CB8AC3E}">
        <p14:creationId xmlns:p14="http://schemas.microsoft.com/office/powerpoint/2010/main" val="2526237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9961970-4E42-498A-9C32-F1BFEB6A2D30}"/>
              </a:ext>
            </a:extLst>
          </p:cNvPr>
          <p:cNvSpPr>
            <a:spLocks noGrp="1"/>
          </p:cNvSpPr>
          <p:nvPr>
            <p:ph type="sldNum" sz="quarter" idx="4"/>
          </p:nvPr>
        </p:nvSpPr>
        <p:spPr/>
        <p:txBody>
          <a:bodyPr/>
          <a:lstStyle/>
          <a:p>
            <a:fld id="{01CD3B2E-BC1C-6C4D-9D91-A67B950EE325}" type="slidenum">
              <a:rPr lang="en-US" smtClean="0"/>
              <a:pPr/>
              <a:t>18</a:t>
            </a:fld>
            <a:endParaRPr lang="en-US" dirty="0"/>
          </a:p>
        </p:txBody>
      </p:sp>
      <p:sp>
        <p:nvSpPr>
          <p:cNvPr id="4" name="Title 2">
            <a:extLst>
              <a:ext uri="{FF2B5EF4-FFF2-40B4-BE49-F238E27FC236}">
                <a16:creationId xmlns:a16="http://schemas.microsoft.com/office/drawing/2014/main" id="{433F95B8-71AA-4890-ABDA-68028BB561CE}"/>
              </a:ext>
            </a:extLst>
          </p:cNvPr>
          <p:cNvSpPr txBox="1">
            <a:spLocks/>
          </p:cNvSpPr>
          <p:nvPr/>
        </p:nvSpPr>
        <p:spPr>
          <a:xfrm>
            <a:off x="2053431" y="387218"/>
            <a:ext cx="10591800" cy="908182"/>
          </a:xfrm>
          <a:prstGeom prst="rect">
            <a:avLst/>
          </a:prstGeom>
        </p:spPr>
        <p:txBody>
          <a:bodyPr anchor="b">
            <a:normAutofit fontScale="90000" lnSpcReduction="10000"/>
          </a:bodyPr>
          <a:lstStyle>
            <a:lvl1pPr algn="ctr" defTabSz="914400" rtl="0" eaLnBrk="1" latinLnBrk="0" hangingPunct="1">
              <a:lnSpc>
                <a:spcPct val="90000"/>
              </a:lnSpc>
              <a:spcBef>
                <a:spcPct val="0"/>
              </a:spcBef>
              <a:buNone/>
              <a:defRPr sz="5000" b="1" i="0" kern="1200" spc="0">
                <a:solidFill>
                  <a:schemeClr val="tx1"/>
                </a:solidFill>
                <a:latin typeface="Lub Dub Medium" panose="020B0603030403020204" pitchFamily="34" charset="0"/>
                <a:ea typeface="+mj-ea"/>
                <a:cs typeface="+mj-cs"/>
              </a:defRPr>
            </a:lvl1pPr>
          </a:lstStyle>
          <a:p>
            <a:pPr fontAlgn="auto">
              <a:spcAft>
                <a:spcPts val="0"/>
              </a:spcAft>
            </a:pPr>
            <a:r>
              <a:rPr lang="en-US" sz="3600" dirty="0"/>
              <a:t>Table 3. Evaluation of Patients </a:t>
            </a:r>
            <a:br>
              <a:rPr lang="en-US" sz="3600" dirty="0"/>
            </a:br>
            <a:r>
              <a:rPr lang="en-US" sz="3600" dirty="0"/>
              <a:t>with Known or Suspected VHD</a:t>
            </a:r>
          </a:p>
        </p:txBody>
      </p:sp>
      <p:graphicFrame>
        <p:nvGraphicFramePr>
          <p:cNvPr id="6" name="Table 5">
            <a:extLst>
              <a:ext uri="{FF2B5EF4-FFF2-40B4-BE49-F238E27FC236}">
                <a16:creationId xmlns:a16="http://schemas.microsoft.com/office/drawing/2014/main" id="{9D51DB0B-3A4B-4004-A273-E87ED111976E}"/>
              </a:ext>
            </a:extLst>
          </p:cNvPr>
          <p:cNvGraphicFramePr>
            <a:graphicFrameLocks noGrp="1"/>
          </p:cNvGraphicFramePr>
          <p:nvPr>
            <p:extLst>
              <p:ext uri="{D42A27DB-BD31-4B8C-83A1-F6EECF244321}">
                <p14:modId xmlns:p14="http://schemas.microsoft.com/office/powerpoint/2010/main" val="2920807688"/>
              </p:ext>
            </p:extLst>
          </p:nvPr>
        </p:nvGraphicFramePr>
        <p:xfrm>
          <a:off x="381000" y="1524001"/>
          <a:ext cx="14089062" cy="5963756"/>
        </p:xfrm>
        <a:graphic>
          <a:graphicData uri="http://schemas.openxmlformats.org/drawingml/2006/table">
            <a:tbl>
              <a:tblPr firstRow="1" bandRow="1"/>
              <a:tblGrid>
                <a:gridCol w="4953000">
                  <a:extLst>
                    <a:ext uri="{9D8B030D-6E8A-4147-A177-3AD203B41FA5}">
                      <a16:colId xmlns:a16="http://schemas.microsoft.com/office/drawing/2014/main" val="2608285125"/>
                    </a:ext>
                  </a:extLst>
                </a:gridCol>
                <a:gridCol w="1981200">
                  <a:extLst>
                    <a:ext uri="{9D8B030D-6E8A-4147-A177-3AD203B41FA5}">
                      <a16:colId xmlns:a16="http://schemas.microsoft.com/office/drawing/2014/main" val="3699315622"/>
                    </a:ext>
                  </a:extLst>
                </a:gridCol>
                <a:gridCol w="7154862">
                  <a:extLst>
                    <a:ext uri="{9D8B030D-6E8A-4147-A177-3AD203B41FA5}">
                      <a16:colId xmlns:a16="http://schemas.microsoft.com/office/drawing/2014/main" val="2824988796"/>
                    </a:ext>
                  </a:extLst>
                </a:gridCol>
              </a:tblGrid>
              <a:tr h="594394">
                <a:tc>
                  <a:txBody>
                    <a:bodyPr/>
                    <a:lstStyle/>
                    <a:p>
                      <a:pPr marL="0" marR="0" algn="ctr">
                        <a:lnSpc>
                          <a:spcPct val="2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Reason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Test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Indication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12094979"/>
                  </a:ext>
                </a:extLst>
              </a:tr>
              <a:tr h="1786035">
                <a:tc rowSpan="3">
                  <a:txBody>
                    <a:bodyPr/>
                    <a:lstStyle/>
                    <a:p>
                      <a:pPr marL="0" marR="0">
                        <a:lnSpc>
                          <a:spcPct val="2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Further diagnostic testing</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Information required for equivocal symptom status, discrepancy between examination and echocardiogram, further definition of valve disease, or assessing response of the ventricles and pulmonary circulation to load and to exercise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rgbClr val="FFFFFF"/>
                    </a:solidFill>
                  </a:tcPr>
                </a:tc>
                <a:tc>
                  <a:txBody>
                    <a:bodyPr/>
                    <a:lstStyle/>
                    <a:p>
                      <a:pPr marL="0" marR="0">
                        <a:lnSpc>
                          <a:spcPct val="20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Chest x-ray</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Important for the symptomatic patient; establishes heart size and presence or absence of pulmonary vascular congestion, intrinsic lung disease, and calcification of aorta and pericardium</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12394890"/>
                  </a:ext>
                </a:extLst>
              </a:tr>
              <a:tr h="1786035">
                <a:tc vMerge="1">
                  <a:txBody>
                    <a:bodyPr/>
                    <a:lstStyle/>
                    <a:p>
                      <a:endParaRPr lang="en-US" sz="1800" dirty="0">
                        <a:latin typeface="Times New Roman" panose="02020603050405020304" pitchFamily="18" charset="0"/>
                        <a:cs typeface="Times New Roman" panose="02020603050405020304" pitchFamily="18" charset="0"/>
                      </a:endParaRPr>
                    </a:p>
                  </a:txBody>
                  <a:tcP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a:txBody>
                    <a:bodyPr/>
                    <a:lstStyle/>
                    <a:p>
                      <a:pPr marL="0" marR="0">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TEE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Provides high-quality assessment of mitral and prosthetic valve, including definition of intracardiac masses and possible associated abnormalities (e.g., intracardiac abscess, LA thrombus)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56494104"/>
                  </a:ext>
                </a:extLst>
              </a:tr>
              <a:tr h="1700936">
                <a:tc vMerge="1">
                  <a:txBody>
                    <a:bodyPr/>
                    <a:lstStyle/>
                    <a:p>
                      <a:endParaRPr lang="en-US"/>
                    </a:p>
                  </a:txBody>
                  <a:tcPr/>
                </a:tc>
                <a:tc>
                  <a:txBody>
                    <a:bodyPr/>
                    <a:lstStyle/>
                    <a:p>
                      <a:pPr marL="0" marR="0">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CMR</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Provides assessment of LV volumes and function, valve severity, and aortic disease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99342134"/>
                  </a:ext>
                </a:extLst>
              </a:tr>
            </a:tbl>
          </a:graphicData>
        </a:graphic>
      </p:graphicFrame>
    </p:spTree>
    <p:extLst>
      <p:ext uri="{BB962C8B-B14F-4D97-AF65-F5344CB8AC3E}">
        <p14:creationId xmlns:p14="http://schemas.microsoft.com/office/powerpoint/2010/main" val="131617929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044F-9328-48F4-B2AA-68594C7D80ED}"/>
              </a:ext>
            </a:extLst>
          </p:cNvPr>
          <p:cNvSpPr>
            <a:spLocks noGrp="1"/>
          </p:cNvSpPr>
          <p:nvPr>
            <p:ph type="ctrTitle"/>
          </p:nvPr>
        </p:nvSpPr>
        <p:spPr/>
        <p:txBody>
          <a:bodyPr/>
          <a:lstStyle/>
          <a:p>
            <a:r>
              <a:rPr lang="en-US" sz="4400" dirty="0"/>
              <a:t>Intervention of Patients with IE</a:t>
            </a:r>
          </a:p>
        </p:txBody>
      </p:sp>
      <p:sp>
        <p:nvSpPr>
          <p:cNvPr id="3" name="Slide Number Placeholder 2">
            <a:extLst>
              <a:ext uri="{FF2B5EF4-FFF2-40B4-BE49-F238E27FC236}">
                <a16:creationId xmlns:a16="http://schemas.microsoft.com/office/drawing/2014/main" id="{5440A4E6-7288-42E0-B5B5-A8FFF729F5A2}"/>
              </a:ext>
            </a:extLst>
          </p:cNvPr>
          <p:cNvSpPr>
            <a:spLocks noGrp="1"/>
          </p:cNvSpPr>
          <p:nvPr>
            <p:ph type="sldNum" sz="quarter" idx="4"/>
          </p:nvPr>
        </p:nvSpPr>
        <p:spPr/>
        <p:txBody>
          <a:bodyPr/>
          <a:lstStyle/>
          <a:p>
            <a:fld id="{01CD3B2E-BC1C-6C4D-9D91-A67B950EE325}" type="slidenum">
              <a:rPr lang="en-US" smtClean="0"/>
              <a:pPr/>
              <a:t>180</a:t>
            </a:fld>
            <a:endParaRPr lang="en-US" dirty="0"/>
          </a:p>
        </p:txBody>
      </p:sp>
      <p:graphicFrame>
        <p:nvGraphicFramePr>
          <p:cNvPr id="4" name="Table 3">
            <a:extLst>
              <a:ext uri="{FF2B5EF4-FFF2-40B4-BE49-F238E27FC236}">
                <a16:creationId xmlns:a16="http://schemas.microsoft.com/office/drawing/2014/main" id="{1B46D7BF-F966-40F4-9013-44032B064931}"/>
              </a:ext>
            </a:extLst>
          </p:cNvPr>
          <p:cNvGraphicFramePr>
            <a:graphicFrameLocks noGrp="1"/>
          </p:cNvGraphicFramePr>
          <p:nvPr>
            <p:extLst>
              <p:ext uri="{D42A27DB-BD31-4B8C-83A1-F6EECF244321}">
                <p14:modId xmlns:p14="http://schemas.microsoft.com/office/powerpoint/2010/main" val="441487915"/>
              </p:ext>
            </p:extLst>
          </p:nvPr>
        </p:nvGraphicFramePr>
        <p:xfrm>
          <a:off x="381000" y="1447800"/>
          <a:ext cx="14089062" cy="5959526"/>
        </p:xfrm>
        <a:graphic>
          <a:graphicData uri="http://schemas.openxmlformats.org/drawingml/2006/table">
            <a:tbl>
              <a:tblPr firstRow="1" firstCol="1" bandRow="1"/>
              <a:tblGrid>
                <a:gridCol w="1408907">
                  <a:extLst>
                    <a:ext uri="{9D8B030D-6E8A-4147-A177-3AD203B41FA5}">
                      <a16:colId xmlns:a16="http://schemas.microsoft.com/office/drawing/2014/main" val="4049491389"/>
                    </a:ext>
                  </a:extLst>
                </a:gridCol>
                <a:gridCol w="1394818">
                  <a:extLst>
                    <a:ext uri="{9D8B030D-6E8A-4147-A177-3AD203B41FA5}">
                      <a16:colId xmlns:a16="http://schemas.microsoft.com/office/drawing/2014/main" val="3035163727"/>
                    </a:ext>
                  </a:extLst>
                </a:gridCol>
                <a:gridCol w="11285337">
                  <a:extLst>
                    <a:ext uri="{9D8B030D-6E8A-4147-A177-3AD203B41FA5}">
                      <a16:colId xmlns:a16="http://schemas.microsoft.com/office/drawing/2014/main" val="1551078588"/>
                    </a:ext>
                  </a:extLst>
                </a:gridCol>
              </a:tblGrid>
              <a:tr h="914400">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COR</a:t>
                      </a:r>
                      <a:endParaRPr lang="en-US" sz="280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LOE</a:t>
                      </a:r>
                      <a:endParaRPr lang="en-US" sz="280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Recommendations</a:t>
                      </a:r>
                      <a:endParaRPr lang="en-US" sz="280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7722934"/>
                  </a:ext>
                </a:extLst>
              </a:tr>
              <a:tr h="2943423">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B-NR</a:t>
                      </a:r>
                      <a:endParaRPr lang="en-US" sz="28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5. In patients with IE and evidence of persistent infection as manifested by persistent bacteremia or fevers lasting &gt;5 days after onset of appropriate antimicrobial therapy, early surgery (during initial hospitalization and before completion of a full therapeutic course of antibiotics) for IE is indicated. </a:t>
                      </a: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1656878"/>
                  </a:ext>
                </a:extLst>
              </a:tr>
              <a:tr h="1921434">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B-NR</a:t>
                      </a:r>
                      <a:endParaRPr lang="en-US" sz="28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6. In all patients with definite endocarditis and an implanted cardiac electronic device, complete removal of the pacemaker or defibrillator systems, including all leads and the generator, is indicated.  </a:t>
                      </a: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1980358"/>
                  </a:ext>
                </a:extLst>
              </a:tr>
            </a:tbl>
          </a:graphicData>
        </a:graphic>
      </p:graphicFrame>
    </p:spTree>
    <p:extLst>
      <p:ext uri="{BB962C8B-B14F-4D97-AF65-F5344CB8AC3E}">
        <p14:creationId xmlns:p14="http://schemas.microsoft.com/office/powerpoint/2010/main" val="1033578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875ED-628C-46AC-BB1A-7B19D7FE3A24}"/>
              </a:ext>
            </a:extLst>
          </p:cNvPr>
          <p:cNvSpPr>
            <a:spLocks noGrp="1"/>
          </p:cNvSpPr>
          <p:nvPr>
            <p:ph type="ctrTitle"/>
          </p:nvPr>
        </p:nvSpPr>
        <p:spPr/>
        <p:txBody>
          <a:bodyPr/>
          <a:lstStyle/>
          <a:p>
            <a:r>
              <a:rPr lang="en-US" sz="4400" dirty="0"/>
              <a:t>Intervention of Patients with IE</a:t>
            </a:r>
          </a:p>
        </p:txBody>
      </p:sp>
      <p:sp>
        <p:nvSpPr>
          <p:cNvPr id="3" name="Slide Number Placeholder 2">
            <a:extLst>
              <a:ext uri="{FF2B5EF4-FFF2-40B4-BE49-F238E27FC236}">
                <a16:creationId xmlns:a16="http://schemas.microsoft.com/office/drawing/2014/main" id="{C82B3D1C-E073-4063-B526-049BC099498B}"/>
              </a:ext>
            </a:extLst>
          </p:cNvPr>
          <p:cNvSpPr>
            <a:spLocks noGrp="1"/>
          </p:cNvSpPr>
          <p:nvPr>
            <p:ph type="sldNum" sz="quarter" idx="4"/>
          </p:nvPr>
        </p:nvSpPr>
        <p:spPr/>
        <p:txBody>
          <a:bodyPr/>
          <a:lstStyle/>
          <a:p>
            <a:fld id="{01CD3B2E-BC1C-6C4D-9D91-A67B950EE325}" type="slidenum">
              <a:rPr lang="en-US" smtClean="0"/>
              <a:pPr/>
              <a:t>181</a:t>
            </a:fld>
            <a:endParaRPr lang="en-US" dirty="0"/>
          </a:p>
        </p:txBody>
      </p:sp>
      <p:graphicFrame>
        <p:nvGraphicFramePr>
          <p:cNvPr id="4" name="Table 3">
            <a:extLst>
              <a:ext uri="{FF2B5EF4-FFF2-40B4-BE49-F238E27FC236}">
                <a16:creationId xmlns:a16="http://schemas.microsoft.com/office/drawing/2014/main" id="{ED8B3EF3-3B2F-48D8-95C9-73BDBD53D281}"/>
              </a:ext>
            </a:extLst>
          </p:cNvPr>
          <p:cNvGraphicFramePr>
            <a:graphicFrameLocks noGrp="1"/>
          </p:cNvGraphicFramePr>
          <p:nvPr>
            <p:extLst>
              <p:ext uri="{D42A27DB-BD31-4B8C-83A1-F6EECF244321}">
                <p14:modId xmlns:p14="http://schemas.microsoft.com/office/powerpoint/2010/main" val="2984364402"/>
              </p:ext>
            </p:extLst>
          </p:nvPr>
        </p:nvGraphicFramePr>
        <p:xfrm>
          <a:off x="457200" y="1295400"/>
          <a:ext cx="14012862" cy="6120746"/>
        </p:xfrm>
        <a:graphic>
          <a:graphicData uri="http://schemas.openxmlformats.org/drawingml/2006/table">
            <a:tbl>
              <a:tblPr firstRow="1" firstCol="1" bandRow="1"/>
              <a:tblGrid>
                <a:gridCol w="1401287">
                  <a:extLst>
                    <a:ext uri="{9D8B030D-6E8A-4147-A177-3AD203B41FA5}">
                      <a16:colId xmlns:a16="http://schemas.microsoft.com/office/drawing/2014/main" val="3469070926"/>
                    </a:ext>
                  </a:extLst>
                </a:gridCol>
                <a:gridCol w="1387274">
                  <a:extLst>
                    <a:ext uri="{9D8B030D-6E8A-4147-A177-3AD203B41FA5}">
                      <a16:colId xmlns:a16="http://schemas.microsoft.com/office/drawing/2014/main" val="1536955113"/>
                    </a:ext>
                  </a:extLst>
                </a:gridCol>
                <a:gridCol w="11224301">
                  <a:extLst>
                    <a:ext uri="{9D8B030D-6E8A-4147-A177-3AD203B41FA5}">
                      <a16:colId xmlns:a16="http://schemas.microsoft.com/office/drawing/2014/main" val="1922975267"/>
                    </a:ext>
                  </a:extLst>
                </a:gridCol>
              </a:tblGrid>
              <a:tr h="609600">
                <a:tc>
                  <a:txBody>
                    <a:bodyPr/>
                    <a:lstStyle/>
                    <a:p>
                      <a:pPr marL="0" marR="0" algn="ctr">
                        <a:lnSpc>
                          <a:spcPct val="15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COR.</a:t>
                      </a:r>
                      <a:endParaRPr lang="en-US" sz="2200" dirty="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200" b="1">
                          <a:effectLst/>
                          <a:latin typeface="Times New Roman" panose="02020603050405020304" pitchFamily="18" charset="0"/>
                          <a:ea typeface="Times New Roman" panose="02020603050405020304" pitchFamily="18" charset="0"/>
                        </a:rPr>
                        <a:t>LOE</a:t>
                      </a:r>
                      <a:endParaRPr lang="en-US" sz="220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200" b="1">
                          <a:effectLst/>
                          <a:latin typeface="Times New Roman" panose="02020603050405020304" pitchFamily="18" charset="0"/>
                          <a:ea typeface="Times New Roman" panose="02020603050405020304" pitchFamily="18" charset="0"/>
                        </a:rPr>
                        <a:t>Recommendations</a:t>
                      </a:r>
                      <a:endParaRPr lang="en-US" sz="220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9121005"/>
                  </a:ext>
                </a:extLst>
              </a:tr>
              <a:tr h="1608182">
                <a:tc>
                  <a:txBody>
                    <a:bodyPr/>
                    <a:lstStyle/>
                    <a:p>
                      <a:pPr marL="0" marR="0" algn="ctr">
                        <a:lnSpc>
                          <a:spcPct val="15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1</a:t>
                      </a:r>
                      <a:endParaRPr lang="en-US" sz="22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C-LD</a:t>
                      </a:r>
                      <a:endParaRPr lang="en-US" sz="22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7. For patients with prosthetic valve endocarditis and relapsing infection (defined as recurrence of bacteremia after a complete course of appropriate antibiotics and subsequent negative blood culture results) without other identifiable source of infection, surgery is recommended.  </a:t>
                      </a: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6245434"/>
                  </a:ext>
                </a:extLst>
              </a:tr>
              <a:tr h="1608182">
                <a:tc>
                  <a:txBody>
                    <a:bodyPr/>
                    <a:lstStyle/>
                    <a:p>
                      <a:pPr marL="0" marR="0" algn="ctr">
                        <a:lnSpc>
                          <a:spcPct val="15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1</a:t>
                      </a:r>
                      <a:endParaRPr lang="en-US" sz="22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C-LD</a:t>
                      </a:r>
                      <a:endParaRPr lang="en-US" sz="22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8. In patients with recurrent endocarditis and continued intravenous drug use, consultation with addiction medicine is recommended  to discuss the long-term prognosis for the patient’s refraining from actions that risk reinfection before repeat surgical intervention is considered. </a:t>
                      </a: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0371942"/>
                  </a:ext>
                </a:extLst>
              </a:tr>
              <a:tr h="1608182">
                <a:tc>
                  <a:txBody>
                    <a:bodyPr/>
                    <a:lstStyle/>
                    <a:p>
                      <a:pPr marL="0" marR="0" algn="ctr">
                        <a:lnSpc>
                          <a:spcPct val="15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2a</a:t>
                      </a:r>
                      <a:endParaRPr lang="en-US" sz="22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B-NR</a:t>
                      </a:r>
                      <a:endParaRPr lang="en-US" sz="22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l">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9. In patients with IE who present with recurrent emboli and persistent vegetations despite appropriate antibiotic therapy, early surgery (during initial hospitalization and before completion of a full therapeutic course of antibiotics) is reasonable. </a:t>
                      </a: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9987355"/>
                  </a:ext>
                </a:extLst>
              </a:tr>
            </a:tbl>
          </a:graphicData>
        </a:graphic>
      </p:graphicFrame>
    </p:spTree>
    <p:extLst>
      <p:ext uri="{BB962C8B-B14F-4D97-AF65-F5344CB8AC3E}">
        <p14:creationId xmlns:p14="http://schemas.microsoft.com/office/powerpoint/2010/main" val="86859078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705E-3EBF-4A9B-BF29-FE37DB94C8FB}"/>
              </a:ext>
            </a:extLst>
          </p:cNvPr>
          <p:cNvSpPr>
            <a:spLocks noGrp="1"/>
          </p:cNvSpPr>
          <p:nvPr>
            <p:ph type="ctrTitle"/>
          </p:nvPr>
        </p:nvSpPr>
        <p:spPr/>
        <p:txBody>
          <a:bodyPr/>
          <a:lstStyle/>
          <a:p>
            <a:r>
              <a:rPr lang="en-US" sz="4400" dirty="0"/>
              <a:t>Intervention of Patients with IE</a:t>
            </a:r>
          </a:p>
        </p:txBody>
      </p:sp>
      <p:sp>
        <p:nvSpPr>
          <p:cNvPr id="3" name="Slide Number Placeholder 2">
            <a:extLst>
              <a:ext uri="{FF2B5EF4-FFF2-40B4-BE49-F238E27FC236}">
                <a16:creationId xmlns:a16="http://schemas.microsoft.com/office/drawing/2014/main" id="{FF8E24B8-E0EB-4C03-809C-39DACEF569E6}"/>
              </a:ext>
            </a:extLst>
          </p:cNvPr>
          <p:cNvSpPr>
            <a:spLocks noGrp="1"/>
          </p:cNvSpPr>
          <p:nvPr>
            <p:ph type="sldNum" sz="quarter" idx="4"/>
          </p:nvPr>
        </p:nvSpPr>
        <p:spPr/>
        <p:txBody>
          <a:bodyPr/>
          <a:lstStyle/>
          <a:p>
            <a:fld id="{01CD3B2E-BC1C-6C4D-9D91-A67B950EE325}" type="slidenum">
              <a:rPr lang="en-US" smtClean="0"/>
              <a:pPr/>
              <a:t>182</a:t>
            </a:fld>
            <a:endParaRPr lang="en-US" dirty="0"/>
          </a:p>
        </p:txBody>
      </p:sp>
      <p:graphicFrame>
        <p:nvGraphicFramePr>
          <p:cNvPr id="4" name="Table 3">
            <a:extLst>
              <a:ext uri="{FF2B5EF4-FFF2-40B4-BE49-F238E27FC236}">
                <a16:creationId xmlns:a16="http://schemas.microsoft.com/office/drawing/2014/main" id="{D318DD46-AC66-4DDD-A01D-28A4E6458DEA}"/>
              </a:ext>
            </a:extLst>
          </p:cNvPr>
          <p:cNvGraphicFramePr>
            <a:graphicFrameLocks noGrp="1"/>
          </p:cNvGraphicFramePr>
          <p:nvPr>
            <p:extLst>
              <p:ext uri="{D42A27DB-BD31-4B8C-83A1-F6EECF244321}">
                <p14:modId xmlns:p14="http://schemas.microsoft.com/office/powerpoint/2010/main" val="714030622"/>
              </p:ext>
            </p:extLst>
          </p:nvPr>
        </p:nvGraphicFramePr>
        <p:xfrm>
          <a:off x="381000" y="1524000"/>
          <a:ext cx="13944600" cy="5832862"/>
        </p:xfrm>
        <a:graphic>
          <a:graphicData uri="http://schemas.openxmlformats.org/drawingml/2006/table">
            <a:tbl>
              <a:tblPr firstRow="1" firstCol="1" bandRow="1"/>
              <a:tblGrid>
                <a:gridCol w="1394461">
                  <a:extLst>
                    <a:ext uri="{9D8B030D-6E8A-4147-A177-3AD203B41FA5}">
                      <a16:colId xmlns:a16="http://schemas.microsoft.com/office/drawing/2014/main" val="4165117557"/>
                    </a:ext>
                  </a:extLst>
                </a:gridCol>
                <a:gridCol w="1380516">
                  <a:extLst>
                    <a:ext uri="{9D8B030D-6E8A-4147-A177-3AD203B41FA5}">
                      <a16:colId xmlns:a16="http://schemas.microsoft.com/office/drawing/2014/main" val="686153245"/>
                    </a:ext>
                  </a:extLst>
                </a:gridCol>
                <a:gridCol w="11169623">
                  <a:extLst>
                    <a:ext uri="{9D8B030D-6E8A-4147-A177-3AD203B41FA5}">
                      <a16:colId xmlns:a16="http://schemas.microsoft.com/office/drawing/2014/main" val="43331886"/>
                    </a:ext>
                  </a:extLst>
                </a:gridCol>
              </a:tblGrid>
              <a:tr h="609600">
                <a:tc>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rPr>
                        <a:t>COR</a:t>
                      </a:r>
                      <a:endParaRPr lang="en-US" sz="240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rPr>
                        <a:t>LOE</a:t>
                      </a:r>
                      <a:endParaRPr lang="en-US" sz="240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rPr>
                        <a:t>Recommendations</a:t>
                      </a:r>
                      <a:endParaRPr lang="en-US" sz="240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2622754"/>
                  </a:ext>
                </a:extLst>
              </a:tr>
              <a:tr h="2118269">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2b</a:t>
                      </a:r>
                      <a:endParaRPr lang="en-US" sz="24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l">
                        <a:lnSpc>
                          <a:spcPct val="1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10. In patients with native left-sided valve endocarditis who exhibit mobile vegetations &gt;10 mm in length (with or without clinical evidence of embolic phenomenon), early surgery (during initial hospitalization and before completion of a full therapeutic course of antibiotics) may be considered. </a:t>
                      </a: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9527884"/>
                  </a:ext>
                </a:extLst>
              </a:tr>
              <a:tr h="1382782">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2b</a:t>
                      </a:r>
                      <a:endParaRPr lang="en-US" sz="24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l">
                        <a:lnSpc>
                          <a:spcPct val="1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11. In patients with IE and an indication for surgery who have suffered a stroke but have no evidence of intracranial hemorrhage or extensive neurological damage, operation without delay may be considered. </a:t>
                      </a: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1694293"/>
                  </a:ext>
                </a:extLst>
              </a:tr>
              <a:tr h="1382782">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2b</a:t>
                      </a:r>
                      <a:endParaRPr lang="en-US" sz="24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l">
                        <a:lnSpc>
                          <a:spcPct val="1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12. For patients with IE and major ischemic stroke with extensive neurological damage or intracranial hemorrhage, if the patient is hemodynamically stable, delaying valve surgery for at least 4 weeks may be considered. </a:t>
                      </a: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8529747"/>
                  </a:ext>
                </a:extLst>
              </a:tr>
            </a:tbl>
          </a:graphicData>
        </a:graphic>
      </p:graphicFrame>
    </p:spTree>
    <p:extLst>
      <p:ext uri="{BB962C8B-B14F-4D97-AF65-F5344CB8AC3E}">
        <p14:creationId xmlns:p14="http://schemas.microsoft.com/office/powerpoint/2010/main" val="342279710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B37FAF-6208-4DA1-9A55-6AD53582CEA4}"/>
              </a:ext>
            </a:extLst>
          </p:cNvPr>
          <p:cNvSpPr>
            <a:spLocks noGrp="1"/>
          </p:cNvSpPr>
          <p:nvPr>
            <p:ph type="sldNum" sz="quarter" idx="4"/>
          </p:nvPr>
        </p:nvSpPr>
        <p:spPr/>
        <p:txBody>
          <a:bodyPr/>
          <a:lstStyle/>
          <a:p>
            <a:fld id="{01CD3B2E-BC1C-6C4D-9D91-A67B950EE325}" type="slidenum">
              <a:rPr lang="en-US" smtClean="0"/>
              <a:pPr/>
              <a:t>183</a:t>
            </a:fld>
            <a:endParaRPr lang="en-US" dirty="0"/>
          </a:p>
        </p:txBody>
      </p:sp>
      <p:pic>
        <p:nvPicPr>
          <p:cNvPr id="3" name="Picture 2">
            <a:extLst>
              <a:ext uri="{FF2B5EF4-FFF2-40B4-BE49-F238E27FC236}">
                <a16:creationId xmlns:a16="http://schemas.microsoft.com/office/drawing/2014/main" id="{79B78D30-9430-4D28-A506-05B5149E6EB8}"/>
              </a:ext>
            </a:extLst>
          </p:cNvPr>
          <p:cNvPicPr/>
          <p:nvPr/>
        </p:nvPicPr>
        <p:blipFill rotWithShape="1">
          <a:blip r:embed="rId2" cstate="print">
            <a:extLst>
              <a:ext uri="{28A0092B-C50C-407E-A947-70E740481C1C}">
                <a14:useLocalDpi xmlns:a14="http://schemas.microsoft.com/office/drawing/2010/main" val="0"/>
              </a:ext>
            </a:extLst>
          </a:blip>
          <a:srcRect t="6123" b="4070"/>
          <a:stretch/>
        </p:blipFill>
        <p:spPr bwMode="auto">
          <a:xfrm>
            <a:off x="3048000" y="381000"/>
            <a:ext cx="9525000" cy="7811037"/>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CDAD65EB-5133-4C50-8334-2748FA2FD05F}"/>
              </a:ext>
            </a:extLst>
          </p:cNvPr>
          <p:cNvSpPr txBox="1"/>
          <p:nvPr/>
        </p:nvSpPr>
        <p:spPr>
          <a:xfrm>
            <a:off x="228600" y="2286000"/>
            <a:ext cx="2362200" cy="3905813"/>
          </a:xfrm>
          <a:prstGeom prst="rect">
            <a:avLst/>
          </a:prstGeom>
          <a:noFill/>
        </p:spPr>
        <p:txBody>
          <a:bodyPr wrap="square">
            <a:spAutoFit/>
          </a:bodyPr>
          <a:lstStyle/>
          <a:p>
            <a:pPr marL="0" marR="0">
              <a:lnSpc>
                <a:spcPct val="150000"/>
              </a:lnSpc>
              <a:spcBef>
                <a:spcPts val="0"/>
              </a:spcBef>
              <a:spcAft>
                <a:spcPts val="0"/>
              </a:spcAft>
            </a:pPr>
            <a:r>
              <a:rPr lang="en-US" sz="2400" b="1" dirty="0">
                <a:effectLst/>
                <a:latin typeface="Lub Dub Medium" panose="020B0603030403020204" pitchFamily="34" charset="0"/>
                <a:ea typeface="Times New Roman" panose="02020603050405020304" pitchFamily="18" charset="0"/>
              </a:rPr>
              <a:t>Figure 16. Treatment of Patients with Endocarditis</a:t>
            </a:r>
          </a:p>
          <a:p>
            <a:pPr marL="0" marR="0">
              <a:lnSpc>
                <a:spcPct val="150000"/>
              </a:lnSpc>
              <a:spcBef>
                <a:spcPts val="0"/>
              </a:spcBef>
              <a:spcAft>
                <a:spcPts val="0"/>
              </a:spcAft>
            </a:pPr>
            <a:r>
              <a:rPr lang="en-US" sz="2400" b="1" dirty="0">
                <a:latin typeface="Lub Dub Medium" panose="020B0603030403020204" pitchFamily="34" charset="0"/>
                <a:ea typeface="Times New Roman" panose="02020603050405020304" pitchFamily="18" charset="0"/>
              </a:rPr>
              <a:t>Colors correspond to Table 2</a:t>
            </a:r>
            <a:r>
              <a:rPr lang="en-US" sz="2400" b="1" dirty="0">
                <a:effectLst/>
                <a:latin typeface="Lub Dub Medium" panose="020B0603030403020204" pitchFamily="34" charset="0"/>
                <a:ea typeface="Times New Roman" panose="02020603050405020304" pitchFamily="18" charset="0"/>
              </a:rPr>
              <a:t> </a:t>
            </a:r>
            <a:endParaRPr lang="en-US" sz="2400" dirty="0">
              <a:effectLst/>
              <a:latin typeface="Lub Dub Medium" panose="020B0603030403020204" pitchFamily="34" charset="0"/>
              <a:ea typeface="Times New Roman" panose="02020603050405020304" pitchFamily="18" charset="0"/>
            </a:endParaRPr>
          </a:p>
        </p:txBody>
      </p:sp>
      <p:sp>
        <p:nvSpPr>
          <p:cNvPr id="8" name="TextBox 7">
            <a:extLst>
              <a:ext uri="{FF2B5EF4-FFF2-40B4-BE49-F238E27FC236}">
                <a16:creationId xmlns:a16="http://schemas.microsoft.com/office/drawing/2014/main" id="{EC12AD75-557A-46DA-AE08-7CCFD392B9F1}"/>
              </a:ext>
            </a:extLst>
          </p:cNvPr>
          <p:cNvSpPr txBox="1"/>
          <p:nvPr/>
        </p:nvSpPr>
        <p:spPr>
          <a:xfrm>
            <a:off x="11999191" y="2286000"/>
            <a:ext cx="2603355" cy="646331"/>
          </a:xfrm>
          <a:prstGeom prst="rect">
            <a:avLst/>
          </a:prstGeom>
          <a:noFill/>
        </p:spPr>
        <p:txBody>
          <a:bodyPr wrap="square" rtlCol="0">
            <a:spAutoFit/>
          </a:bodyPr>
          <a:lstStyle/>
          <a:p>
            <a:pPr algn="ctr"/>
            <a:r>
              <a:rPr lang="en-US" dirty="0">
                <a:latin typeface="Lub Dub Medium" panose="020B0603030403020204" pitchFamily="34" charset="0"/>
              </a:rPr>
              <a:t>Footnote text located on the next slide</a:t>
            </a:r>
          </a:p>
        </p:txBody>
      </p:sp>
    </p:spTree>
    <p:extLst>
      <p:ext uri="{BB962C8B-B14F-4D97-AF65-F5344CB8AC3E}">
        <p14:creationId xmlns:p14="http://schemas.microsoft.com/office/powerpoint/2010/main" val="276480567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63468B-4CBF-4857-A259-060AFFB100E3}"/>
              </a:ext>
            </a:extLst>
          </p:cNvPr>
          <p:cNvSpPr>
            <a:spLocks noGrp="1"/>
          </p:cNvSpPr>
          <p:nvPr>
            <p:ph type="sldNum" sz="quarter" idx="4"/>
          </p:nvPr>
        </p:nvSpPr>
        <p:spPr/>
        <p:txBody>
          <a:bodyPr/>
          <a:lstStyle/>
          <a:p>
            <a:fld id="{01CD3B2E-BC1C-6C4D-9D91-A67B950EE325}" type="slidenum">
              <a:rPr lang="en-US" smtClean="0"/>
              <a:pPr/>
              <a:t>184</a:t>
            </a:fld>
            <a:endParaRPr lang="en-US" dirty="0"/>
          </a:p>
        </p:txBody>
      </p:sp>
      <p:sp>
        <p:nvSpPr>
          <p:cNvPr id="4" name="TextBox 3">
            <a:extLst>
              <a:ext uri="{FF2B5EF4-FFF2-40B4-BE49-F238E27FC236}">
                <a16:creationId xmlns:a16="http://schemas.microsoft.com/office/drawing/2014/main" id="{C7536024-92B2-47D7-8AC2-62E3DEBBBA1C}"/>
              </a:ext>
            </a:extLst>
          </p:cNvPr>
          <p:cNvSpPr txBox="1"/>
          <p:nvPr/>
        </p:nvSpPr>
        <p:spPr>
          <a:xfrm>
            <a:off x="1058862" y="1752600"/>
            <a:ext cx="13411200" cy="5131661"/>
          </a:xfrm>
          <a:prstGeom prst="rect">
            <a:avLst/>
          </a:prstGeom>
          <a:noFill/>
        </p:spPr>
        <p:txBody>
          <a:bodyPr wrap="square">
            <a:spAutoFit/>
          </a:bodyPr>
          <a:lstStyle/>
          <a:p>
            <a:pPr marL="0" marR="0">
              <a:lnSpc>
                <a:spcPct val="200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*IE caused by streptococcus, </a:t>
            </a:r>
            <a:r>
              <a:rPr lang="en-US" sz="2800" i="1" dirty="0">
                <a:solidFill>
                  <a:srgbClr val="000000"/>
                </a:solidFill>
                <a:effectLst/>
                <a:latin typeface="Times New Roman" panose="02020603050405020304" pitchFamily="18" charset="0"/>
                <a:ea typeface="Times New Roman" panose="02020603050405020304" pitchFamily="18" charset="0"/>
              </a:rPr>
              <a:t>E. faecalis</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i="1" dirty="0">
                <a:solidFill>
                  <a:srgbClr val="000000"/>
                </a:solidFill>
                <a:effectLst/>
                <a:latin typeface="Times New Roman" panose="02020603050405020304" pitchFamily="18" charset="0"/>
                <a:ea typeface="Times New Roman" panose="02020603050405020304" pitchFamily="18" charset="0"/>
              </a:rPr>
              <a:t>S. aureus</a:t>
            </a:r>
            <a:r>
              <a:rPr lang="en-US" sz="2800" dirty="0">
                <a:solidFill>
                  <a:srgbClr val="000000"/>
                </a:solidFill>
                <a:effectLst/>
                <a:latin typeface="Times New Roman" panose="02020603050405020304" pitchFamily="18" charset="0"/>
                <a:ea typeface="Times New Roman" panose="02020603050405020304" pitchFamily="18" charset="0"/>
              </a:rPr>
              <a:t>, or coagulase-negative staphylococci deemed stable by the Heart Valve Team.</a:t>
            </a:r>
            <a:endParaRPr lang="en-US" sz="2800" dirty="0">
              <a:effectLst/>
              <a:latin typeface="Times New Roman" panose="02020603050405020304" pitchFamily="18" charset="0"/>
              <a:ea typeface="Times New Roman" panose="02020603050405020304" pitchFamily="18" charset="0"/>
            </a:endParaRPr>
          </a:p>
          <a:p>
            <a:pPr marL="0" marR="0">
              <a:lnSpc>
                <a:spcPct val="200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†Early surgery defined as during initial hospital course and before completion of a full course of appropriate antibiotics. </a:t>
            </a:r>
            <a:endParaRPr lang="en-US" sz="2800" dirty="0">
              <a:effectLst/>
              <a:latin typeface="Times New Roman" panose="02020603050405020304" pitchFamily="18" charset="0"/>
              <a:ea typeface="Times New Roman" panose="02020603050405020304" pitchFamily="18" charset="0"/>
            </a:endParaRPr>
          </a:p>
          <a:p>
            <a:pPr marL="0" marR="0">
              <a:lnSpc>
                <a:spcPct val="200000"/>
              </a:lnSpc>
              <a:spcBef>
                <a:spcPts val="0"/>
              </a:spcBef>
              <a:spcAft>
                <a:spcPts val="0"/>
              </a:spcAft>
            </a:pPr>
            <a:r>
              <a:rPr lang="en-US" sz="2800" dirty="0">
                <a:solidFill>
                  <a:srgbClr val="202020"/>
                </a:solidFill>
                <a:effectLst/>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In patients with an indication for surgery and a stroke but no evidence of intracranial hemorrhage or extensive neurological damage, surgery without delay may be considered.</a:t>
            </a:r>
            <a:endParaRPr lang="en-US" sz="28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F6E1F389-CD93-465A-8481-71479DDB4D4D}"/>
              </a:ext>
            </a:extLst>
          </p:cNvPr>
          <p:cNvSpPr txBox="1"/>
          <p:nvPr/>
        </p:nvSpPr>
        <p:spPr>
          <a:xfrm>
            <a:off x="2857500" y="365414"/>
            <a:ext cx="8915400" cy="1446550"/>
          </a:xfrm>
          <a:prstGeom prst="rect">
            <a:avLst/>
          </a:prstGeom>
          <a:noFill/>
        </p:spPr>
        <p:txBody>
          <a:bodyPr wrap="square">
            <a:spAutoFit/>
          </a:bodyPr>
          <a:lstStyle/>
          <a:p>
            <a:pPr marL="0" marR="0" algn="ctr">
              <a:spcBef>
                <a:spcPts val="0"/>
              </a:spcBef>
              <a:spcAft>
                <a:spcPts val="0"/>
              </a:spcAft>
            </a:pPr>
            <a:r>
              <a:rPr lang="en-US" sz="4400" b="1" dirty="0">
                <a:effectLst/>
                <a:latin typeface="Lub Dub Medium" panose="020B0603030403020204" pitchFamily="34" charset="0"/>
                <a:ea typeface="Times New Roman" panose="02020603050405020304" pitchFamily="18" charset="0"/>
              </a:rPr>
              <a:t>Figure 16. Treatment of Patients with Endocarditis </a:t>
            </a:r>
            <a:endParaRPr lang="en-US" sz="4400" dirty="0">
              <a:effectLst/>
              <a:latin typeface="Lub Dub Medium" panose="020B0603030403020204" pitchFamily="34" charset="0"/>
              <a:ea typeface="Times New Roman" panose="02020603050405020304" pitchFamily="18" charset="0"/>
            </a:endParaRPr>
          </a:p>
        </p:txBody>
      </p:sp>
    </p:spTree>
    <p:extLst>
      <p:ext uri="{BB962C8B-B14F-4D97-AF65-F5344CB8AC3E}">
        <p14:creationId xmlns:p14="http://schemas.microsoft.com/office/powerpoint/2010/main" val="415188794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0C463-8B12-4394-BDAF-E26B06A43736}"/>
              </a:ext>
            </a:extLst>
          </p:cNvPr>
          <p:cNvSpPr>
            <a:spLocks noGrp="1"/>
          </p:cNvSpPr>
          <p:nvPr>
            <p:ph type="ctrTitle"/>
          </p:nvPr>
        </p:nvSpPr>
        <p:spPr>
          <a:xfrm>
            <a:off x="1695450" y="3722385"/>
            <a:ext cx="11239500" cy="784830"/>
          </a:xfrm>
          <a:prstGeom prst="rect">
            <a:avLst/>
          </a:prstGeom>
        </p:spPr>
        <p:txBody>
          <a:bodyPr/>
          <a:lstStyle/>
          <a:p>
            <a:pPr algn="ctr"/>
            <a:r>
              <a:rPr lang="en-US" sz="4800" dirty="0">
                <a:latin typeface="Lub Dub Heavy" panose="020B0903030403020204" pitchFamily="34" charset="0"/>
                <a:cs typeface="Times New Roman" panose="02020603050405020304" pitchFamily="18" charset="0"/>
              </a:rPr>
              <a:t>Pregnancy and VHD</a:t>
            </a:r>
            <a:endParaRPr lang="en-US" sz="4800" dirty="0">
              <a:latin typeface="Lub Dub Heavy" panose="020B0903030403020204" pitchFamily="34" charset="0"/>
            </a:endParaRPr>
          </a:p>
        </p:txBody>
      </p:sp>
      <p:sp>
        <p:nvSpPr>
          <p:cNvPr id="4" name="Slide Number Placeholder 3">
            <a:extLst>
              <a:ext uri="{FF2B5EF4-FFF2-40B4-BE49-F238E27FC236}">
                <a16:creationId xmlns:a16="http://schemas.microsoft.com/office/drawing/2014/main" id="{9378A9A9-0A8E-419A-ADE2-AA7B2D5E4E3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185</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409117406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5659-6418-4C74-B3DD-456BC9C86BEA}"/>
              </a:ext>
            </a:extLst>
          </p:cNvPr>
          <p:cNvSpPr>
            <a:spLocks noGrp="1"/>
          </p:cNvSpPr>
          <p:nvPr>
            <p:ph type="ctrTitle"/>
          </p:nvPr>
        </p:nvSpPr>
        <p:spPr>
          <a:xfrm>
            <a:off x="2705099" y="322433"/>
            <a:ext cx="9220200" cy="1180104"/>
          </a:xfrm>
        </p:spPr>
        <p:txBody>
          <a:bodyPr/>
          <a:lstStyle/>
          <a:p>
            <a:r>
              <a:rPr lang="en-US" sz="4000" dirty="0"/>
              <a:t>Initial Management of Women With VHD Before and During Pregnancy</a:t>
            </a:r>
          </a:p>
        </p:txBody>
      </p:sp>
      <p:sp>
        <p:nvSpPr>
          <p:cNvPr id="3" name="Slide Number Placeholder 2">
            <a:extLst>
              <a:ext uri="{FF2B5EF4-FFF2-40B4-BE49-F238E27FC236}">
                <a16:creationId xmlns:a16="http://schemas.microsoft.com/office/drawing/2014/main" id="{FB3A06A8-9B34-4C69-A5B8-3D32E605657B}"/>
              </a:ext>
            </a:extLst>
          </p:cNvPr>
          <p:cNvSpPr>
            <a:spLocks noGrp="1"/>
          </p:cNvSpPr>
          <p:nvPr>
            <p:ph type="sldNum" sz="quarter" idx="4"/>
          </p:nvPr>
        </p:nvSpPr>
        <p:spPr/>
        <p:txBody>
          <a:bodyPr/>
          <a:lstStyle/>
          <a:p>
            <a:fld id="{01CD3B2E-BC1C-6C4D-9D91-A67B950EE325}" type="slidenum">
              <a:rPr lang="en-US" smtClean="0"/>
              <a:pPr/>
              <a:t>186</a:t>
            </a:fld>
            <a:endParaRPr lang="en-US" dirty="0"/>
          </a:p>
        </p:txBody>
      </p:sp>
      <p:graphicFrame>
        <p:nvGraphicFramePr>
          <p:cNvPr id="4" name="Table 3">
            <a:extLst>
              <a:ext uri="{FF2B5EF4-FFF2-40B4-BE49-F238E27FC236}">
                <a16:creationId xmlns:a16="http://schemas.microsoft.com/office/drawing/2014/main" id="{EA83034A-FF98-460B-B453-9F33342FEA27}"/>
              </a:ext>
            </a:extLst>
          </p:cNvPr>
          <p:cNvGraphicFramePr>
            <a:graphicFrameLocks noGrp="1"/>
          </p:cNvGraphicFramePr>
          <p:nvPr>
            <p:extLst>
              <p:ext uri="{D42A27DB-BD31-4B8C-83A1-F6EECF244321}">
                <p14:modId xmlns:p14="http://schemas.microsoft.com/office/powerpoint/2010/main" val="1385986255"/>
              </p:ext>
            </p:extLst>
          </p:nvPr>
        </p:nvGraphicFramePr>
        <p:xfrm>
          <a:off x="304800" y="1828800"/>
          <a:ext cx="14165262" cy="5474462"/>
        </p:xfrm>
        <a:graphic>
          <a:graphicData uri="http://schemas.openxmlformats.org/drawingml/2006/table">
            <a:tbl>
              <a:tblPr firstRow="1" firstCol="1" bandRow="1"/>
              <a:tblGrid>
                <a:gridCol w="1416527">
                  <a:extLst>
                    <a:ext uri="{9D8B030D-6E8A-4147-A177-3AD203B41FA5}">
                      <a16:colId xmlns:a16="http://schemas.microsoft.com/office/drawing/2014/main" val="1098340541"/>
                    </a:ext>
                  </a:extLst>
                </a:gridCol>
                <a:gridCol w="1402361">
                  <a:extLst>
                    <a:ext uri="{9D8B030D-6E8A-4147-A177-3AD203B41FA5}">
                      <a16:colId xmlns:a16="http://schemas.microsoft.com/office/drawing/2014/main" val="2290590080"/>
                    </a:ext>
                  </a:extLst>
                </a:gridCol>
                <a:gridCol w="11346374">
                  <a:extLst>
                    <a:ext uri="{9D8B030D-6E8A-4147-A177-3AD203B41FA5}">
                      <a16:colId xmlns:a16="http://schemas.microsoft.com/office/drawing/2014/main" val="1196265917"/>
                    </a:ext>
                  </a:extLst>
                </a:gridCol>
              </a:tblGrid>
              <a:tr h="838200">
                <a:tc>
                  <a:txBody>
                    <a:bodyPr/>
                    <a:lstStyle/>
                    <a:p>
                      <a:pPr marL="0" marR="0" algn="ctr">
                        <a:lnSpc>
                          <a:spcPct val="200000"/>
                        </a:lnSpc>
                        <a:spcBef>
                          <a:spcPts val="0"/>
                        </a:spcBef>
                        <a:spcAft>
                          <a:spcPts val="0"/>
                        </a:spcAft>
                      </a:pPr>
                      <a:r>
                        <a:rPr lang="en-US" sz="3000" b="1" dirty="0">
                          <a:effectLst/>
                          <a:latin typeface="Times New Roman" panose="02020603050405020304" pitchFamily="18" charset="0"/>
                          <a:ea typeface="Times New Roman" panose="02020603050405020304" pitchFamily="18" charset="0"/>
                        </a:rPr>
                        <a:t>COR</a:t>
                      </a:r>
                      <a:endParaRPr lang="en-US" sz="3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000" b="1" dirty="0">
                          <a:effectLst/>
                          <a:latin typeface="Times New Roman" panose="02020603050405020304" pitchFamily="18" charset="0"/>
                          <a:ea typeface="Times New Roman" panose="02020603050405020304" pitchFamily="18" charset="0"/>
                        </a:rPr>
                        <a:t>LOE</a:t>
                      </a:r>
                      <a:endParaRPr lang="en-US" sz="3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000" b="1" dirty="0">
                          <a:effectLst/>
                          <a:latin typeface="Times New Roman" panose="02020603050405020304" pitchFamily="18" charset="0"/>
                          <a:ea typeface="Times New Roman" panose="02020603050405020304" pitchFamily="18" charset="0"/>
                        </a:rPr>
                        <a:t>Recommendations</a:t>
                      </a:r>
                      <a:endParaRPr lang="en-US" sz="3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7893954"/>
                  </a:ext>
                </a:extLst>
              </a:tr>
              <a:tr h="1518317">
                <a:tc>
                  <a:txBody>
                    <a:bodyPr/>
                    <a:lstStyle/>
                    <a:p>
                      <a:pPr marL="0" marR="0" algn="ctr">
                        <a:lnSpc>
                          <a:spcPct val="200000"/>
                        </a:lnSpc>
                        <a:spcBef>
                          <a:spcPts val="0"/>
                        </a:spcBef>
                        <a:spcAft>
                          <a:spcPts val="0"/>
                        </a:spcAft>
                      </a:pPr>
                      <a:r>
                        <a:rPr lang="en-US" sz="3000" b="1" dirty="0">
                          <a:solidFill>
                            <a:srgbClr val="000000"/>
                          </a:solidFill>
                          <a:effectLst/>
                          <a:latin typeface="Times New Roman" panose="02020603050405020304" pitchFamily="18" charset="0"/>
                          <a:ea typeface="Times New Roman" panose="02020603050405020304" pitchFamily="18" charset="0"/>
                        </a:rPr>
                        <a:t>1</a:t>
                      </a:r>
                      <a:endParaRPr lang="en-US" sz="3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000" b="1" dirty="0">
                          <a:solidFill>
                            <a:srgbClr val="000000"/>
                          </a:solidFill>
                          <a:effectLst/>
                          <a:latin typeface="Times New Roman" panose="02020603050405020304" pitchFamily="18" charset="0"/>
                          <a:ea typeface="Times New Roman" panose="02020603050405020304" pitchFamily="18" charset="0"/>
                        </a:rPr>
                        <a:t>B-NR</a:t>
                      </a:r>
                      <a:endParaRPr lang="en-US" sz="3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l">
                        <a:lnSpc>
                          <a:spcPct val="150000"/>
                        </a:lnSpc>
                        <a:spcBef>
                          <a:spcPts val="0"/>
                        </a:spcBef>
                        <a:spcAft>
                          <a:spcPts val="0"/>
                        </a:spcAft>
                        <a:buFont typeface="+mj-lt"/>
                        <a:buAutoNum type="arabicPeriod"/>
                      </a:pPr>
                      <a:r>
                        <a:rPr lang="en-US" sz="3000" b="1" dirty="0">
                          <a:solidFill>
                            <a:srgbClr val="000000"/>
                          </a:solidFill>
                          <a:effectLst/>
                          <a:latin typeface="Times New Roman" panose="02020603050405020304" pitchFamily="18" charset="0"/>
                          <a:ea typeface="Calibri" panose="020F0502020204030204" pitchFamily="34" charset="0"/>
                        </a:rPr>
                        <a:t>Women with suspected valve disease who are considering pregnancy should undergo a clinical evaluation and TTE before pregnancy.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2943653"/>
                  </a:ext>
                </a:extLst>
              </a:tr>
              <a:tr h="2525967">
                <a:tc>
                  <a:txBody>
                    <a:bodyPr/>
                    <a:lstStyle/>
                    <a:p>
                      <a:pPr marL="0" marR="0" algn="ctr">
                        <a:lnSpc>
                          <a:spcPct val="200000"/>
                        </a:lnSpc>
                        <a:spcBef>
                          <a:spcPts val="0"/>
                        </a:spcBef>
                        <a:spcAft>
                          <a:spcPts val="0"/>
                        </a:spcAft>
                      </a:pPr>
                      <a:r>
                        <a:rPr lang="en-US" sz="3000" b="1">
                          <a:solidFill>
                            <a:srgbClr val="000000"/>
                          </a:solidFill>
                          <a:effectLst/>
                          <a:latin typeface="Times New Roman" panose="02020603050405020304" pitchFamily="18" charset="0"/>
                          <a:ea typeface="Times New Roman" panose="02020603050405020304" pitchFamily="18" charset="0"/>
                        </a:rPr>
                        <a:t>1</a:t>
                      </a:r>
                      <a:endParaRPr lang="en-US" sz="3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000" b="1" dirty="0">
                          <a:solidFill>
                            <a:srgbClr val="000000"/>
                          </a:solidFill>
                          <a:effectLst/>
                          <a:latin typeface="Times New Roman" panose="02020603050405020304" pitchFamily="18" charset="0"/>
                          <a:ea typeface="Times New Roman" panose="02020603050405020304" pitchFamily="18" charset="0"/>
                        </a:rPr>
                        <a:t>B-NR</a:t>
                      </a:r>
                      <a:endParaRPr lang="en-US" sz="3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3000" b="1" dirty="0">
                          <a:solidFill>
                            <a:srgbClr val="000000"/>
                          </a:solidFill>
                          <a:effectLst/>
                          <a:latin typeface="Times New Roman" panose="02020603050405020304" pitchFamily="18" charset="0"/>
                          <a:ea typeface="Calibri" panose="020F0502020204030204" pitchFamily="34" charset="0"/>
                        </a:rPr>
                        <a:t>2. Women with severe valve disease (Stages C and D) who are considering pregnancy should undergo pre-pregnancy counseling by a cardiologist with expertise in managing women with VHD during pregnancy.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8053151"/>
                  </a:ext>
                </a:extLst>
              </a:tr>
            </a:tbl>
          </a:graphicData>
        </a:graphic>
      </p:graphicFrame>
    </p:spTree>
    <p:extLst>
      <p:ext uri="{BB962C8B-B14F-4D97-AF65-F5344CB8AC3E}">
        <p14:creationId xmlns:p14="http://schemas.microsoft.com/office/powerpoint/2010/main" val="366622837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57BB1-A681-4620-8709-5E3EA9096EAA}"/>
              </a:ext>
            </a:extLst>
          </p:cNvPr>
          <p:cNvSpPr>
            <a:spLocks noGrp="1"/>
          </p:cNvSpPr>
          <p:nvPr>
            <p:ph type="ctrTitle"/>
          </p:nvPr>
        </p:nvSpPr>
        <p:spPr>
          <a:xfrm>
            <a:off x="2019300" y="140233"/>
            <a:ext cx="10591800" cy="1172048"/>
          </a:xfrm>
        </p:spPr>
        <p:txBody>
          <a:bodyPr/>
          <a:lstStyle/>
          <a:p>
            <a:r>
              <a:rPr lang="en-US" sz="4000" dirty="0"/>
              <a:t>Initial Management of Women With VHD Before and During Pregnancy</a:t>
            </a:r>
          </a:p>
        </p:txBody>
      </p:sp>
      <p:sp>
        <p:nvSpPr>
          <p:cNvPr id="3" name="Slide Number Placeholder 2">
            <a:extLst>
              <a:ext uri="{FF2B5EF4-FFF2-40B4-BE49-F238E27FC236}">
                <a16:creationId xmlns:a16="http://schemas.microsoft.com/office/drawing/2014/main" id="{7DC590E7-3EED-4596-9050-EBE50B74EEC0}"/>
              </a:ext>
            </a:extLst>
          </p:cNvPr>
          <p:cNvSpPr>
            <a:spLocks noGrp="1"/>
          </p:cNvSpPr>
          <p:nvPr>
            <p:ph type="sldNum" sz="quarter" idx="4"/>
          </p:nvPr>
        </p:nvSpPr>
        <p:spPr/>
        <p:txBody>
          <a:bodyPr/>
          <a:lstStyle/>
          <a:p>
            <a:fld id="{01CD3B2E-BC1C-6C4D-9D91-A67B950EE325}" type="slidenum">
              <a:rPr lang="en-US" smtClean="0"/>
              <a:pPr/>
              <a:t>187</a:t>
            </a:fld>
            <a:endParaRPr lang="en-US" dirty="0"/>
          </a:p>
        </p:txBody>
      </p:sp>
      <p:graphicFrame>
        <p:nvGraphicFramePr>
          <p:cNvPr id="5" name="Table 4">
            <a:extLst>
              <a:ext uri="{FF2B5EF4-FFF2-40B4-BE49-F238E27FC236}">
                <a16:creationId xmlns:a16="http://schemas.microsoft.com/office/drawing/2014/main" id="{35B241D3-007B-485D-B131-92FD7A62DD92}"/>
              </a:ext>
            </a:extLst>
          </p:cNvPr>
          <p:cNvGraphicFramePr>
            <a:graphicFrameLocks noGrp="1"/>
          </p:cNvGraphicFramePr>
          <p:nvPr>
            <p:extLst>
              <p:ext uri="{D42A27DB-BD31-4B8C-83A1-F6EECF244321}">
                <p14:modId xmlns:p14="http://schemas.microsoft.com/office/powerpoint/2010/main" val="1448635238"/>
              </p:ext>
            </p:extLst>
          </p:nvPr>
        </p:nvGraphicFramePr>
        <p:xfrm>
          <a:off x="381000" y="1676400"/>
          <a:ext cx="13944600" cy="5826943"/>
        </p:xfrm>
        <a:graphic>
          <a:graphicData uri="http://schemas.openxmlformats.org/drawingml/2006/table">
            <a:tbl>
              <a:tblPr firstRow="1" firstCol="1" bandRow="1"/>
              <a:tblGrid>
                <a:gridCol w="1394461">
                  <a:extLst>
                    <a:ext uri="{9D8B030D-6E8A-4147-A177-3AD203B41FA5}">
                      <a16:colId xmlns:a16="http://schemas.microsoft.com/office/drawing/2014/main" val="1098340541"/>
                    </a:ext>
                  </a:extLst>
                </a:gridCol>
                <a:gridCol w="1380515">
                  <a:extLst>
                    <a:ext uri="{9D8B030D-6E8A-4147-A177-3AD203B41FA5}">
                      <a16:colId xmlns:a16="http://schemas.microsoft.com/office/drawing/2014/main" val="2290590080"/>
                    </a:ext>
                  </a:extLst>
                </a:gridCol>
                <a:gridCol w="11169624">
                  <a:extLst>
                    <a:ext uri="{9D8B030D-6E8A-4147-A177-3AD203B41FA5}">
                      <a16:colId xmlns:a16="http://schemas.microsoft.com/office/drawing/2014/main" val="1196265917"/>
                    </a:ext>
                  </a:extLst>
                </a:gridCol>
              </a:tblGrid>
              <a:tr h="681022">
                <a:tc>
                  <a:txBody>
                    <a:bodyPr/>
                    <a:lstStyle/>
                    <a:p>
                      <a:pPr marL="0" marR="0" algn="ctr">
                        <a:lnSpc>
                          <a:spcPct val="150000"/>
                        </a:lnSpc>
                        <a:spcBef>
                          <a:spcPts val="0"/>
                        </a:spcBef>
                        <a:spcAft>
                          <a:spcPts val="0"/>
                        </a:spcAft>
                      </a:pPr>
                      <a:r>
                        <a:rPr lang="en-US" sz="2600" b="1">
                          <a:effectLst/>
                          <a:latin typeface="Times New Roman" panose="02020603050405020304" pitchFamily="18" charset="0"/>
                          <a:ea typeface="Times New Roman" panose="02020603050405020304" pitchFamily="18" charset="0"/>
                        </a:rPr>
                        <a:t>COR</a:t>
                      </a:r>
                      <a:endParaRPr lang="en-US" sz="2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600" b="1">
                          <a:effectLst/>
                          <a:latin typeface="Times New Roman" panose="02020603050405020304" pitchFamily="18" charset="0"/>
                          <a:ea typeface="Times New Roman" panose="02020603050405020304" pitchFamily="18" charset="0"/>
                        </a:rPr>
                        <a:t>LOE</a:t>
                      </a:r>
                      <a:endParaRPr lang="en-US" sz="2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600" b="1" dirty="0">
                          <a:effectLst/>
                          <a:latin typeface="Times New Roman" panose="02020603050405020304" pitchFamily="18" charset="0"/>
                          <a:ea typeface="Times New Roman" panose="02020603050405020304" pitchFamily="18" charset="0"/>
                        </a:rPr>
                        <a:t>Recommendations</a:t>
                      </a:r>
                      <a:endParaRPr lang="en-US" sz="2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7893954"/>
                  </a:ext>
                </a:extLst>
              </a:tr>
              <a:tr h="3011749">
                <a:tc>
                  <a:txBody>
                    <a:bodyPr/>
                    <a:lstStyle/>
                    <a:p>
                      <a:pPr marL="0" marR="0" algn="ctr">
                        <a:lnSpc>
                          <a:spcPct val="15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1</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B-NR</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3. Pregnant women with severe valve disease (Stages C and D) should be monitored in a tertiary-care center with a dedicated Heart Valve Team of cardiologists, surgeons, anesthesiologists, and maternal-fetal medicine obstetricians with expertise in the management of high-risk cardiac conditions during pregnancy.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3422097"/>
                  </a:ext>
                </a:extLst>
              </a:tr>
              <a:tr h="2022229">
                <a:tc>
                  <a:txBody>
                    <a:bodyPr/>
                    <a:lstStyle/>
                    <a:p>
                      <a:pPr marL="0" marR="0" algn="ctr">
                        <a:lnSpc>
                          <a:spcPct val="15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2a</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600" b="1" dirty="0">
                          <a:solidFill>
                            <a:srgbClr val="000000"/>
                          </a:solidFill>
                          <a:effectLst/>
                          <a:latin typeface="Times New Roman" panose="02020603050405020304" pitchFamily="18" charset="0"/>
                          <a:ea typeface="Times New Roman" panose="02020603050405020304" pitchFamily="18" charset="0"/>
                        </a:rPr>
                        <a:t>B-NR</a:t>
                      </a:r>
                      <a:endParaRPr lang="en-US" sz="2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4. In asymptomatic women with severe valve disease (Stage C1) who are considering pregnancy, exercise testing is reasonable before pregnancy for risk assessment.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2971032"/>
                  </a:ext>
                </a:extLst>
              </a:tr>
            </a:tbl>
          </a:graphicData>
        </a:graphic>
      </p:graphicFrame>
    </p:spTree>
    <p:extLst>
      <p:ext uri="{BB962C8B-B14F-4D97-AF65-F5344CB8AC3E}">
        <p14:creationId xmlns:p14="http://schemas.microsoft.com/office/powerpoint/2010/main" val="37563201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875ED-628C-46AC-BB1A-7B19D7FE3A24}"/>
              </a:ext>
            </a:extLst>
          </p:cNvPr>
          <p:cNvSpPr>
            <a:spLocks noGrp="1"/>
          </p:cNvSpPr>
          <p:nvPr>
            <p:ph type="ctrTitle"/>
          </p:nvPr>
        </p:nvSpPr>
        <p:spPr>
          <a:xfrm>
            <a:off x="1746646" y="369584"/>
            <a:ext cx="11281569" cy="784830"/>
          </a:xfrm>
        </p:spPr>
        <p:txBody>
          <a:bodyPr/>
          <a:lstStyle/>
          <a:p>
            <a:r>
              <a:rPr lang="en-US" sz="3700" dirty="0"/>
              <a:t>Medical Therapy of Pregnant Women with VHD</a:t>
            </a:r>
          </a:p>
        </p:txBody>
      </p:sp>
      <p:sp>
        <p:nvSpPr>
          <p:cNvPr id="3" name="Slide Number Placeholder 2">
            <a:extLst>
              <a:ext uri="{FF2B5EF4-FFF2-40B4-BE49-F238E27FC236}">
                <a16:creationId xmlns:a16="http://schemas.microsoft.com/office/drawing/2014/main" id="{C82B3D1C-E073-4063-B526-049BC099498B}"/>
              </a:ext>
            </a:extLst>
          </p:cNvPr>
          <p:cNvSpPr>
            <a:spLocks noGrp="1"/>
          </p:cNvSpPr>
          <p:nvPr>
            <p:ph type="sldNum" sz="quarter" idx="4"/>
          </p:nvPr>
        </p:nvSpPr>
        <p:spPr/>
        <p:txBody>
          <a:bodyPr/>
          <a:lstStyle/>
          <a:p>
            <a:fld id="{01CD3B2E-BC1C-6C4D-9D91-A67B950EE325}" type="slidenum">
              <a:rPr lang="en-US" smtClean="0"/>
              <a:pPr/>
              <a:t>188</a:t>
            </a:fld>
            <a:endParaRPr lang="en-US" dirty="0"/>
          </a:p>
        </p:txBody>
      </p:sp>
      <p:graphicFrame>
        <p:nvGraphicFramePr>
          <p:cNvPr id="4" name="Table 3">
            <a:extLst>
              <a:ext uri="{FF2B5EF4-FFF2-40B4-BE49-F238E27FC236}">
                <a16:creationId xmlns:a16="http://schemas.microsoft.com/office/drawing/2014/main" id="{C2812632-1A0E-4ABE-8033-C3281CA51252}"/>
              </a:ext>
            </a:extLst>
          </p:cNvPr>
          <p:cNvGraphicFramePr>
            <a:graphicFrameLocks noGrp="1"/>
          </p:cNvGraphicFramePr>
          <p:nvPr>
            <p:extLst>
              <p:ext uri="{D42A27DB-BD31-4B8C-83A1-F6EECF244321}">
                <p14:modId xmlns:p14="http://schemas.microsoft.com/office/powerpoint/2010/main" val="78081620"/>
              </p:ext>
            </p:extLst>
          </p:nvPr>
        </p:nvGraphicFramePr>
        <p:xfrm>
          <a:off x="304800" y="1524000"/>
          <a:ext cx="14165262" cy="5943601"/>
        </p:xfrm>
        <a:graphic>
          <a:graphicData uri="http://schemas.openxmlformats.org/drawingml/2006/table">
            <a:tbl>
              <a:tblPr firstRow="1" firstCol="1" bandRow="1"/>
              <a:tblGrid>
                <a:gridCol w="1600200">
                  <a:extLst>
                    <a:ext uri="{9D8B030D-6E8A-4147-A177-3AD203B41FA5}">
                      <a16:colId xmlns:a16="http://schemas.microsoft.com/office/drawing/2014/main" val="3427139155"/>
                    </a:ext>
                  </a:extLst>
                </a:gridCol>
                <a:gridCol w="1218688">
                  <a:extLst>
                    <a:ext uri="{9D8B030D-6E8A-4147-A177-3AD203B41FA5}">
                      <a16:colId xmlns:a16="http://schemas.microsoft.com/office/drawing/2014/main" val="586237824"/>
                    </a:ext>
                  </a:extLst>
                </a:gridCol>
                <a:gridCol w="11346374">
                  <a:extLst>
                    <a:ext uri="{9D8B030D-6E8A-4147-A177-3AD203B41FA5}">
                      <a16:colId xmlns:a16="http://schemas.microsoft.com/office/drawing/2014/main" val="3563086735"/>
                    </a:ext>
                  </a:extLst>
                </a:gridCol>
              </a:tblGrid>
              <a:tr h="936779">
                <a:tc>
                  <a:txBody>
                    <a:bodyPr/>
                    <a:lstStyle/>
                    <a:p>
                      <a:pPr marL="0" marR="0" algn="ctr">
                        <a:lnSpc>
                          <a:spcPct val="150000"/>
                        </a:lnSpc>
                        <a:spcBef>
                          <a:spcPts val="0"/>
                        </a:spcBef>
                        <a:spcAft>
                          <a:spcPts val="0"/>
                        </a:spcAft>
                      </a:pPr>
                      <a:r>
                        <a:rPr lang="en-US" sz="2800" b="1">
                          <a:effectLst/>
                          <a:latin typeface="Times New Roman" panose="02020603050405020304" pitchFamily="18" charset="0"/>
                          <a:ea typeface="Times New Roman" panose="02020603050405020304" pitchFamily="18" charset="0"/>
                        </a:rPr>
                        <a:t>COR</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a:effectLst/>
                          <a:latin typeface="Times New Roman" panose="02020603050405020304" pitchFamily="18" charset="0"/>
                          <a:ea typeface="Times New Roman" panose="02020603050405020304" pitchFamily="18" charset="0"/>
                        </a:rPr>
                        <a:t>LOE</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Recommendations</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5601253"/>
                  </a:ext>
                </a:extLst>
              </a:tr>
              <a:tr h="1888650">
                <a:tc>
                  <a:txBody>
                    <a:bodyPr/>
                    <a:lstStyle/>
                    <a:p>
                      <a:pPr marL="0" marR="0" algn="ctr">
                        <a:lnSpc>
                          <a:spcPct val="15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2a</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C-LD</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l">
                        <a:lnSpc>
                          <a:spcPct val="150000"/>
                        </a:lnSpc>
                        <a:spcBef>
                          <a:spcPts val="0"/>
                        </a:spcBef>
                        <a:spcAft>
                          <a:spcPts val="0"/>
                        </a:spcAft>
                        <a:buFont typeface="+mj-lt"/>
                        <a:buAutoNum type="arabicPeriod"/>
                      </a:pPr>
                      <a:r>
                        <a:rPr lang="en-US" sz="2800" b="1" dirty="0">
                          <a:solidFill>
                            <a:srgbClr val="000000"/>
                          </a:solidFill>
                          <a:effectLst/>
                          <a:latin typeface="Times New Roman" panose="02020603050405020304" pitchFamily="18" charset="0"/>
                          <a:ea typeface="Calibri" panose="020F0502020204030204" pitchFamily="34" charset="0"/>
                        </a:rPr>
                        <a:t>In pregnant women with VHD, beta-blocker medications are reasonable as required for heart rate control or treatment of arrhythmias.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2375925"/>
                  </a:ext>
                </a:extLst>
              </a:tr>
              <a:tr h="1502749">
                <a:tc>
                  <a:txBody>
                    <a:bodyPr/>
                    <a:lstStyle/>
                    <a:p>
                      <a:pPr marL="0" marR="0" algn="ctr">
                        <a:lnSpc>
                          <a:spcPct val="15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2a</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C-LD</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l">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2. In pregnant women with VHD and HF symptoms (Stage D), diuretic medications are reasonable if needed for volume overload.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1951875"/>
                  </a:ext>
                </a:extLst>
              </a:tr>
              <a:tr h="1615423">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3: Harm</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3824"/>
                    </a:solidFill>
                  </a:tcPr>
                </a:tc>
                <a:tc>
                  <a:txBody>
                    <a:bodyPr/>
                    <a:lstStyle/>
                    <a:p>
                      <a:pPr marL="0" marR="0" algn="ctr">
                        <a:lnSpc>
                          <a:spcPct val="15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B-NR</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3. In pregnant women with VHD, ACE inhibitors and ARBs should not be given because of fetal risk.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18300"/>
                  </a:ext>
                </a:extLst>
              </a:tr>
            </a:tbl>
          </a:graphicData>
        </a:graphic>
      </p:graphicFrame>
    </p:spTree>
    <p:extLst>
      <p:ext uri="{BB962C8B-B14F-4D97-AF65-F5344CB8AC3E}">
        <p14:creationId xmlns:p14="http://schemas.microsoft.com/office/powerpoint/2010/main" val="14219252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044F-9328-48F4-B2AA-68594C7D80ED}"/>
              </a:ext>
            </a:extLst>
          </p:cNvPr>
          <p:cNvSpPr>
            <a:spLocks noGrp="1"/>
          </p:cNvSpPr>
          <p:nvPr>
            <p:ph type="ctrTitle"/>
          </p:nvPr>
        </p:nvSpPr>
        <p:spPr>
          <a:xfrm>
            <a:off x="2015331" y="381000"/>
            <a:ext cx="10820399" cy="914399"/>
          </a:xfrm>
        </p:spPr>
        <p:txBody>
          <a:bodyPr/>
          <a:lstStyle/>
          <a:p>
            <a:r>
              <a:rPr lang="en-US" dirty="0"/>
              <a:t>Pre-Pregnancy Intervention in Women With VHD</a:t>
            </a:r>
          </a:p>
        </p:txBody>
      </p:sp>
      <p:sp>
        <p:nvSpPr>
          <p:cNvPr id="3" name="Slide Number Placeholder 2">
            <a:extLst>
              <a:ext uri="{FF2B5EF4-FFF2-40B4-BE49-F238E27FC236}">
                <a16:creationId xmlns:a16="http://schemas.microsoft.com/office/drawing/2014/main" id="{5440A4E6-7288-42E0-B5B5-A8FFF729F5A2}"/>
              </a:ext>
            </a:extLst>
          </p:cNvPr>
          <p:cNvSpPr>
            <a:spLocks noGrp="1"/>
          </p:cNvSpPr>
          <p:nvPr>
            <p:ph type="sldNum" sz="quarter" idx="4"/>
          </p:nvPr>
        </p:nvSpPr>
        <p:spPr/>
        <p:txBody>
          <a:bodyPr/>
          <a:lstStyle/>
          <a:p>
            <a:fld id="{01CD3B2E-BC1C-6C4D-9D91-A67B950EE325}" type="slidenum">
              <a:rPr lang="en-US" smtClean="0"/>
              <a:pPr/>
              <a:t>189</a:t>
            </a:fld>
            <a:endParaRPr lang="en-US" dirty="0"/>
          </a:p>
        </p:txBody>
      </p:sp>
      <p:graphicFrame>
        <p:nvGraphicFramePr>
          <p:cNvPr id="4" name="Table 3">
            <a:extLst>
              <a:ext uri="{FF2B5EF4-FFF2-40B4-BE49-F238E27FC236}">
                <a16:creationId xmlns:a16="http://schemas.microsoft.com/office/drawing/2014/main" id="{544ADD09-B157-4E9A-B4FC-924091125C7F}"/>
              </a:ext>
            </a:extLst>
          </p:cNvPr>
          <p:cNvGraphicFramePr>
            <a:graphicFrameLocks noGrp="1"/>
          </p:cNvGraphicFramePr>
          <p:nvPr>
            <p:extLst>
              <p:ext uri="{D42A27DB-BD31-4B8C-83A1-F6EECF244321}">
                <p14:modId xmlns:p14="http://schemas.microsoft.com/office/powerpoint/2010/main" val="1177018157"/>
              </p:ext>
            </p:extLst>
          </p:nvPr>
        </p:nvGraphicFramePr>
        <p:xfrm>
          <a:off x="381000" y="1447800"/>
          <a:ext cx="14089062" cy="6019800"/>
        </p:xfrm>
        <a:graphic>
          <a:graphicData uri="http://schemas.openxmlformats.org/drawingml/2006/table">
            <a:tbl>
              <a:tblPr firstRow="1" firstCol="1" bandRow="1"/>
              <a:tblGrid>
                <a:gridCol w="1408907">
                  <a:extLst>
                    <a:ext uri="{9D8B030D-6E8A-4147-A177-3AD203B41FA5}">
                      <a16:colId xmlns:a16="http://schemas.microsoft.com/office/drawing/2014/main" val="1992395545"/>
                    </a:ext>
                  </a:extLst>
                </a:gridCol>
                <a:gridCol w="1394817">
                  <a:extLst>
                    <a:ext uri="{9D8B030D-6E8A-4147-A177-3AD203B41FA5}">
                      <a16:colId xmlns:a16="http://schemas.microsoft.com/office/drawing/2014/main" val="360774906"/>
                    </a:ext>
                  </a:extLst>
                </a:gridCol>
                <a:gridCol w="11285338">
                  <a:extLst>
                    <a:ext uri="{9D8B030D-6E8A-4147-A177-3AD203B41FA5}">
                      <a16:colId xmlns:a16="http://schemas.microsoft.com/office/drawing/2014/main" val="2564644999"/>
                    </a:ext>
                  </a:extLst>
                </a:gridCol>
              </a:tblGrid>
              <a:tr h="747904">
                <a:tc>
                  <a:txBody>
                    <a:bodyPr/>
                    <a:lstStyle/>
                    <a:p>
                      <a:pPr marL="0" marR="0" algn="ctr">
                        <a:lnSpc>
                          <a:spcPct val="200000"/>
                        </a:lnSpc>
                        <a:spcBef>
                          <a:spcPts val="0"/>
                        </a:spcBef>
                        <a:spcAft>
                          <a:spcPts val="0"/>
                        </a:spcAft>
                      </a:pPr>
                      <a:r>
                        <a:rPr lang="en-US" sz="2300" b="1">
                          <a:effectLst/>
                          <a:latin typeface="Times New Roman" panose="02020603050405020304" pitchFamily="18" charset="0"/>
                          <a:ea typeface="Times New Roman" panose="02020603050405020304" pitchFamily="18" charset="0"/>
                        </a:rPr>
                        <a:t>COR</a:t>
                      </a:r>
                      <a:endParaRPr lang="en-US" sz="23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300" b="1" dirty="0">
                          <a:effectLst/>
                          <a:latin typeface="Times New Roman" panose="02020603050405020304" pitchFamily="18" charset="0"/>
                          <a:ea typeface="Times New Roman" panose="02020603050405020304" pitchFamily="18" charset="0"/>
                        </a:rPr>
                        <a:t>LOE</a:t>
                      </a:r>
                      <a:endParaRPr lang="en-US" sz="23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300" b="1" dirty="0">
                          <a:effectLst/>
                          <a:latin typeface="Times New Roman" panose="02020603050405020304" pitchFamily="18" charset="0"/>
                          <a:ea typeface="Times New Roman" panose="02020603050405020304" pitchFamily="18" charset="0"/>
                        </a:rPr>
                        <a:t>Recommendations</a:t>
                      </a:r>
                      <a:endParaRPr lang="en-US" sz="23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0063893"/>
                  </a:ext>
                </a:extLst>
              </a:tr>
              <a:tr h="1217918">
                <a:tc>
                  <a:txBody>
                    <a:bodyPr/>
                    <a:lstStyle/>
                    <a:p>
                      <a:pPr marL="0" marR="0" algn="ctr">
                        <a:lnSpc>
                          <a:spcPct val="2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1</a:t>
                      </a:r>
                      <a:endParaRPr lang="en-US" sz="2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300" b="1" dirty="0">
                          <a:solidFill>
                            <a:srgbClr val="000000"/>
                          </a:solidFill>
                          <a:effectLst/>
                          <a:latin typeface="Times New Roman" panose="02020603050405020304" pitchFamily="18" charset="0"/>
                          <a:ea typeface="Times New Roman" panose="02020603050405020304" pitchFamily="18" charset="0"/>
                        </a:rPr>
                        <a:t>B-NR</a:t>
                      </a:r>
                      <a:endParaRPr lang="en-US" sz="23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l">
                        <a:lnSpc>
                          <a:spcPct val="150000"/>
                        </a:lnSpc>
                        <a:spcBef>
                          <a:spcPts val="0"/>
                        </a:spcBef>
                        <a:spcAft>
                          <a:spcPts val="0"/>
                        </a:spcAft>
                        <a:buFont typeface="+mj-lt"/>
                        <a:buNone/>
                      </a:pPr>
                      <a:r>
                        <a:rPr lang="en-US" sz="2300" b="1" dirty="0">
                          <a:solidFill>
                            <a:srgbClr val="000000"/>
                          </a:solidFill>
                          <a:effectLst/>
                          <a:latin typeface="Times New Roman" panose="02020603050405020304" pitchFamily="18" charset="0"/>
                          <a:ea typeface="Calibri" panose="020F0502020204030204" pitchFamily="34" charset="0"/>
                        </a:rPr>
                        <a:t>1. In symptomatic women with severe VHD who are considering pregnancy, intervention before pregnancy is recommended on the basis of standard indications.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7780356"/>
                  </a:ext>
                </a:extLst>
              </a:tr>
              <a:tr h="2402496">
                <a:tc>
                  <a:txBody>
                    <a:bodyPr/>
                    <a:lstStyle/>
                    <a:p>
                      <a:pPr marL="0" marR="0" algn="ctr">
                        <a:lnSpc>
                          <a:spcPct val="2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1</a:t>
                      </a:r>
                      <a:endParaRPr lang="en-US" sz="2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300" b="1" dirty="0">
                          <a:solidFill>
                            <a:srgbClr val="000000"/>
                          </a:solidFill>
                          <a:effectLst/>
                          <a:latin typeface="Times New Roman" panose="02020603050405020304" pitchFamily="18" charset="0"/>
                          <a:ea typeface="Times New Roman" panose="02020603050405020304" pitchFamily="18" charset="0"/>
                        </a:rPr>
                        <a:t>C-EO</a:t>
                      </a:r>
                      <a:endParaRPr lang="en-US" sz="23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300" b="1" dirty="0">
                          <a:solidFill>
                            <a:srgbClr val="000000"/>
                          </a:solidFill>
                          <a:effectLst/>
                          <a:latin typeface="Times New Roman" panose="02020603050405020304" pitchFamily="18" charset="0"/>
                          <a:ea typeface="Calibri" panose="020F0502020204030204" pitchFamily="34" charset="0"/>
                        </a:rPr>
                        <a:t>2. In women who require a valve intervention before pregnancy,  the choice of prosthetic valve should be based on a shared decision-making process that accounts for the patient’s values and preferences, including discussion of the risks of mechanical valves during pregnancy and the reduced durability of bioprosthetic valves in young women.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9921887"/>
                  </a:ext>
                </a:extLst>
              </a:tr>
              <a:tr h="1651482">
                <a:tc>
                  <a:txBody>
                    <a:bodyPr/>
                    <a:lstStyle/>
                    <a:p>
                      <a:pPr marL="0" marR="0" algn="ctr">
                        <a:lnSpc>
                          <a:spcPct val="2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2a</a:t>
                      </a:r>
                      <a:endParaRPr lang="en-US" sz="2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300" b="1" dirty="0">
                          <a:solidFill>
                            <a:srgbClr val="000000"/>
                          </a:solidFill>
                          <a:effectLst/>
                          <a:latin typeface="Times New Roman" panose="02020603050405020304" pitchFamily="18" charset="0"/>
                          <a:ea typeface="Times New Roman" panose="02020603050405020304" pitchFamily="18" charset="0"/>
                        </a:rPr>
                        <a:t>C-LD</a:t>
                      </a:r>
                      <a:endParaRPr lang="en-US" sz="23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300" b="1" dirty="0">
                          <a:solidFill>
                            <a:srgbClr val="000000"/>
                          </a:solidFill>
                          <a:effectLst/>
                          <a:latin typeface="Times New Roman" panose="02020603050405020304" pitchFamily="18" charset="0"/>
                          <a:ea typeface="Calibri" panose="020F0502020204030204" pitchFamily="34" charset="0"/>
                        </a:rPr>
                        <a:t>3. In asymptomatic women with severe rheumatic MS (mitral valve area ≤1.5 cm</a:t>
                      </a:r>
                      <a:r>
                        <a:rPr lang="en-US" sz="2300" b="1" baseline="30000" dirty="0">
                          <a:solidFill>
                            <a:srgbClr val="000000"/>
                          </a:solidFill>
                          <a:effectLst/>
                          <a:latin typeface="Times New Roman" panose="02020603050405020304" pitchFamily="18" charset="0"/>
                          <a:ea typeface="Calibri" panose="020F0502020204030204" pitchFamily="34" charset="0"/>
                        </a:rPr>
                        <a:t>2</a:t>
                      </a:r>
                      <a:r>
                        <a:rPr lang="en-US" sz="2300" b="1" dirty="0">
                          <a:solidFill>
                            <a:srgbClr val="000000"/>
                          </a:solidFill>
                          <a:effectLst/>
                          <a:latin typeface="Times New Roman" panose="02020603050405020304" pitchFamily="18" charset="0"/>
                          <a:ea typeface="Calibri" panose="020F0502020204030204" pitchFamily="34" charset="0"/>
                        </a:rPr>
                        <a:t>, Stage C</a:t>
                      </a:r>
                      <a:r>
                        <a:rPr lang="en-US" sz="2300" b="1" dirty="0">
                          <a:solidFill>
                            <a:schemeClr val="tx1"/>
                          </a:solidFill>
                          <a:effectLst/>
                          <a:latin typeface="Times New Roman" panose="02020603050405020304" pitchFamily="18" charset="0"/>
                          <a:ea typeface="Calibri" panose="020F0502020204030204" pitchFamily="34" charset="0"/>
                        </a:rPr>
                        <a:t>1</a:t>
                      </a:r>
                      <a:r>
                        <a:rPr lang="en-US" sz="2300" b="1" dirty="0">
                          <a:solidFill>
                            <a:srgbClr val="000000"/>
                          </a:solidFill>
                          <a:effectLst/>
                          <a:latin typeface="Times New Roman" panose="02020603050405020304" pitchFamily="18" charset="0"/>
                          <a:ea typeface="Calibri" panose="020F0502020204030204" pitchFamily="34" charset="0"/>
                        </a:rPr>
                        <a:t>) who are considering pregnancy, PMBC at a Comprehensive Valve Center is reasonable before pregnancy for those who have favorable valve morphology.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7895971"/>
                  </a:ext>
                </a:extLst>
              </a:tr>
            </a:tbl>
          </a:graphicData>
        </a:graphic>
      </p:graphicFrame>
    </p:spTree>
    <p:extLst>
      <p:ext uri="{BB962C8B-B14F-4D97-AF65-F5344CB8AC3E}">
        <p14:creationId xmlns:p14="http://schemas.microsoft.com/office/powerpoint/2010/main" val="3308467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9961970-4E42-498A-9C32-F1BFEB6A2D30}"/>
              </a:ext>
            </a:extLst>
          </p:cNvPr>
          <p:cNvSpPr>
            <a:spLocks noGrp="1"/>
          </p:cNvSpPr>
          <p:nvPr>
            <p:ph type="sldNum" sz="quarter" idx="4"/>
          </p:nvPr>
        </p:nvSpPr>
        <p:spPr/>
        <p:txBody>
          <a:bodyPr/>
          <a:lstStyle/>
          <a:p>
            <a:fld id="{01CD3B2E-BC1C-6C4D-9D91-A67B950EE325}" type="slidenum">
              <a:rPr lang="en-US" smtClean="0"/>
              <a:pPr/>
              <a:t>19</a:t>
            </a:fld>
            <a:endParaRPr lang="en-US" dirty="0"/>
          </a:p>
        </p:txBody>
      </p:sp>
      <p:sp>
        <p:nvSpPr>
          <p:cNvPr id="4" name="Title 2">
            <a:extLst>
              <a:ext uri="{FF2B5EF4-FFF2-40B4-BE49-F238E27FC236}">
                <a16:creationId xmlns:a16="http://schemas.microsoft.com/office/drawing/2014/main" id="{433F95B8-71AA-4890-ABDA-68028BB561CE}"/>
              </a:ext>
            </a:extLst>
          </p:cNvPr>
          <p:cNvSpPr txBox="1">
            <a:spLocks/>
          </p:cNvSpPr>
          <p:nvPr/>
        </p:nvSpPr>
        <p:spPr>
          <a:xfrm>
            <a:off x="2019300" y="287752"/>
            <a:ext cx="10591800" cy="908182"/>
          </a:xfrm>
          <a:prstGeom prst="rect">
            <a:avLst/>
          </a:prstGeom>
        </p:spPr>
        <p:txBody>
          <a:bodyPr anchor="b">
            <a:normAutofit fontScale="90000" lnSpcReduction="10000"/>
          </a:bodyPr>
          <a:lstStyle>
            <a:lvl1pPr algn="ctr" defTabSz="914400" rtl="0" eaLnBrk="1" latinLnBrk="0" hangingPunct="1">
              <a:lnSpc>
                <a:spcPct val="90000"/>
              </a:lnSpc>
              <a:spcBef>
                <a:spcPct val="0"/>
              </a:spcBef>
              <a:buNone/>
              <a:defRPr sz="5000" b="1" i="0" kern="1200" spc="0">
                <a:solidFill>
                  <a:schemeClr val="tx1"/>
                </a:solidFill>
                <a:latin typeface="Lub Dub Medium" panose="020B0603030403020204" pitchFamily="34" charset="0"/>
                <a:ea typeface="+mj-ea"/>
                <a:cs typeface="+mj-cs"/>
              </a:defRPr>
            </a:lvl1pPr>
          </a:lstStyle>
          <a:p>
            <a:pPr fontAlgn="auto">
              <a:spcAft>
                <a:spcPts val="0"/>
              </a:spcAft>
            </a:pPr>
            <a:r>
              <a:rPr lang="en-US" sz="3600" dirty="0"/>
              <a:t>Table 3. Evaluation of Patients </a:t>
            </a:r>
            <a:br>
              <a:rPr lang="en-US" sz="3600" dirty="0"/>
            </a:br>
            <a:r>
              <a:rPr lang="en-US" sz="3600" dirty="0"/>
              <a:t>with Known or Suspected VHD</a:t>
            </a:r>
          </a:p>
        </p:txBody>
      </p:sp>
      <p:graphicFrame>
        <p:nvGraphicFramePr>
          <p:cNvPr id="6" name="Table 5">
            <a:extLst>
              <a:ext uri="{FF2B5EF4-FFF2-40B4-BE49-F238E27FC236}">
                <a16:creationId xmlns:a16="http://schemas.microsoft.com/office/drawing/2014/main" id="{9D51DB0B-3A4B-4004-A273-E87ED111976E}"/>
              </a:ext>
            </a:extLst>
          </p:cNvPr>
          <p:cNvGraphicFramePr>
            <a:graphicFrameLocks noGrp="1"/>
          </p:cNvGraphicFramePr>
          <p:nvPr>
            <p:extLst>
              <p:ext uri="{D42A27DB-BD31-4B8C-83A1-F6EECF244321}">
                <p14:modId xmlns:p14="http://schemas.microsoft.com/office/powerpoint/2010/main" val="1524946177"/>
              </p:ext>
            </p:extLst>
          </p:nvPr>
        </p:nvGraphicFramePr>
        <p:xfrm>
          <a:off x="381000" y="1371600"/>
          <a:ext cx="14089062" cy="6065330"/>
        </p:xfrm>
        <a:graphic>
          <a:graphicData uri="http://schemas.openxmlformats.org/drawingml/2006/table">
            <a:tbl>
              <a:tblPr firstRow="1" bandRow="1"/>
              <a:tblGrid>
                <a:gridCol w="4724400">
                  <a:extLst>
                    <a:ext uri="{9D8B030D-6E8A-4147-A177-3AD203B41FA5}">
                      <a16:colId xmlns:a16="http://schemas.microsoft.com/office/drawing/2014/main" val="2608285125"/>
                    </a:ext>
                  </a:extLst>
                </a:gridCol>
                <a:gridCol w="2209800">
                  <a:extLst>
                    <a:ext uri="{9D8B030D-6E8A-4147-A177-3AD203B41FA5}">
                      <a16:colId xmlns:a16="http://schemas.microsoft.com/office/drawing/2014/main" val="3699315622"/>
                    </a:ext>
                  </a:extLst>
                </a:gridCol>
                <a:gridCol w="7154862">
                  <a:extLst>
                    <a:ext uri="{9D8B030D-6E8A-4147-A177-3AD203B41FA5}">
                      <a16:colId xmlns:a16="http://schemas.microsoft.com/office/drawing/2014/main" val="2824988796"/>
                    </a:ext>
                  </a:extLst>
                </a:gridCol>
              </a:tblGrid>
              <a:tr h="679360">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Reason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Test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Indication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12094979"/>
                  </a:ext>
                </a:extLst>
              </a:tr>
              <a:tr h="1408983">
                <a:tc rowSpan="3">
                  <a:txBody>
                    <a:bodyPr/>
                    <a:lstStyle/>
                    <a:p>
                      <a:pPr marL="0" marR="0">
                        <a:lnSpc>
                          <a:spcPct val="2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Further diagnostic testing</a:t>
                      </a: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Information required for equivocal symptom status, discrepancy between examination and echocardiogram, further definition of valve disease, or assessing response of the ventricles and pulmonary circulation to load and to exercise</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rgbClr val="FFFFFF"/>
                    </a:solidFill>
                  </a:tcPr>
                </a:tc>
                <a:tc>
                  <a:txBody>
                    <a:bodyPr/>
                    <a:lstStyle/>
                    <a:p>
                      <a:pPr marL="0" marR="0">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PET CT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rPr>
                        <a:t>Aids in determination of active infection or inflammation</a:t>
                      </a:r>
                      <a:endParaRPr lang="en-US" sz="240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12394890"/>
                  </a:ext>
                </a:extLst>
              </a:tr>
              <a:tr h="955810">
                <a:tc vMerge="1">
                  <a:txBody>
                    <a:bodyPr/>
                    <a:lstStyle/>
                    <a:p>
                      <a:endParaRPr lang="en-US" sz="1800" dirty="0">
                        <a:latin typeface="Times New Roman" panose="02020603050405020304" pitchFamily="18" charset="0"/>
                        <a:cs typeface="Times New Roman" panose="02020603050405020304" pitchFamily="18" charset="0"/>
                      </a:endParaRPr>
                    </a:p>
                  </a:txBody>
                  <a:tcP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a:txBody>
                    <a:bodyPr/>
                    <a:lstStyle/>
                    <a:p>
                      <a:pPr marL="0" marR="0">
                        <a:lnSpc>
                          <a:spcPct val="2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rPr>
                        <a:t>Stress testing</a:t>
                      </a:r>
                      <a:endParaRPr lang="en-US" sz="240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rPr>
                        <a:t>Gives an objective measure of exercise capacity</a:t>
                      </a:r>
                      <a:endParaRPr lang="en-US" sz="240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56494104"/>
                  </a:ext>
                </a:extLst>
              </a:tr>
              <a:tr h="2747046">
                <a:tc vMerge="1">
                  <a:txBody>
                    <a:bodyPr/>
                    <a:lstStyle/>
                    <a:p>
                      <a:endParaRPr lang="en-US"/>
                    </a:p>
                  </a:txBody>
                  <a:tcPr/>
                </a:tc>
                <a:tc>
                  <a:txBody>
                    <a:bodyPr/>
                    <a:lstStyle/>
                    <a:p>
                      <a:pPr marL="0" marR="0">
                        <a:lnSpc>
                          <a:spcPct val="2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Catheterization</a:t>
                      </a:r>
                      <a:endParaRPr lang="en-US" sz="24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Provides measurement of intracardiac and pulmonary pressures, valve severity, and hemodynamic response to exercise and drugs</a:t>
                      </a:r>
                      <a:endParaRPr lang="en-US" sz="24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99342134"/>
                  </a:ext>
                </a:extLst>
              </a:tr>
            </a:tbl>
          </a:graphicData>
        </a:graphic>
      </p:graphicFrame>
    </p:spTree>
    <p:extLst>
      <p:ext uri="{BB962C8B-B14F-4D97-AF65-F5344CB8AC3E}">
        <p14:creationId xmlns:p14="http://schemas.microsoft.com/office/powerpoint/2010/main" val="114310667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705E-3EBF-4A9B-BF29-FE37DB94C8FB}"/>
              </a:ext>
            </a:extLst>
          </p:cNvPr>
          <p:cNvSpPr>
            <a:spLocks noGrp="1"/>
          </p:cNvSpPr>
          <p:nvPr>
            <p:ph type="ctrTitle"/>
          </p:nvPr>
        </p:nvSpPr>
        <p:spPr>
          <a:xfrm>
            <a:off x="1904007" y="445785"/>
            <a:ext cx="10822385" cy="784830"/>
          </a:xfrm>
        </p:spPr>
        <p:txBody>
          <a:bodyPr/>
          <a:lstStyle/>
          <a:p>
            <a:r>
              <a:rPr lang="en-US" sz="3600" dirty="0"/>
              <a:t>Pre-Pregnancy Intervention in Women With VHD</a:t>
            </a:r>
          </a:p>
        </p:txBody>
      </p:sp>
      <p:sp>
        <p:nvSpPr>
          <p:cNvPr id="3" name="Slide Number Placeholder 2">
            <a:extLst>
              <a:ext uri="{FF2B5EF4-FFF2-40B4-BE49-F238E27FC236}">
                <a16:creationId xmlns:a16="http://schemas.microsoft.com/office/drawing/2014/main" id="{FF8E24B8-E0EB-4C03-809C-39DACEF569E6}"/>
              </a:ext>
            </a:extLst>
          </p:cNvPr>
          <p:cNvSpPr>
            <a:spLocks noGrp="1"/>
          </p:cNvSpPr>
          <p:nvPr>
            <p:ph type="sldNum" sz="quarter" idx="4"/>
          </p:nvPr>
        </p:nvSpPr>
        <p:spPr/>
        <p:txBody>
          <a:bodyPr/>
          <a:lstStyle/>
          <a:p>
            <a:fld id="{01CD3B2E-BC1C-6C4D-9D91-A67B950EE325}" type="slidenum">
              <a:rPr lang="en-US" smtClean="0"/>
              <a:pPr/>
              <a:t>190</a:t>
            </a:fld>
            <a:endParaRPr lang="en-US" dirty="0"/>
          </a:p>
        </p:txBody>
      </p:sp>
      <p:graphicFrame>
        <p:nvGraphicFramePr>
          <p:cNvPr id="4" name="Table 3">
            <a:extLst>
              <a:ext uri="{FF2B5EF4-FFF2-40B4-BE49-F238E27FC236}">
                <a16:creationId xmlns:a16="http://schemas.microsoft.com/office/drawing/2014/main" id="{970654BA-27D1-4BAB-B20C-4D93BF490C93}"/>
              </a:ext>
            </a:extLst>
          </p:cNvPr>
          <p:cNvGraphicFramePr>
            <a:graphicFrameLocks noGrp="1"/>
          </p:cNvGraphicFramePr>
          <p:nvPr>
            <p:extLst>
              <p:ext uri="{D42A27DB-BD31-4B8C-83A1-F6EECF244321}">
                <p14:modId xmlns:p14="http://schemas.microsoft.com/office/powerpoint/2010/main" val="3780298136"/>
              </p:ext>
            </p:extLst>
          </p:nvPr>
        </p:nvGraphicFramePr>
        <p:xfrm>
          <a:off x="381000" y="1447800"/>
          <a:ext cx="14089062" cy="5943600"/>
        </p:xfrm>
        <a:graphic>
          <a:graphicData uri="http://schemas.openxmlformats.org/drawingml/2006/table">
            <a:tbl>
              <a:tblPr firstRow="1" firstCol="1" bandRow="1"/>
              <a:tblGrid>
                <a:gridCol w="1408907">
                  <a:extLst>
                    <a:ext uri="{9D8B030D-6E8A-4147-A177-3AD203B41FA5}">
                      <a16:colId xmlns:a16="http://schemas.microsoft.com/office/drawing/2014/main" val="1159502040"/>
                    </a:ext>
                  </a:extLst>
                </a:gridCol>
                <a:gridCol w="1394817">
                  <a:extLst>
                    <a:ext uri="{9D8B030D-6E8A-4147-A177-3AD203B41FA5}">
                      <a16:colId xmlns:a16="http://schemas.microsoft.com/office/drawing/2014/main" val="2211361510"/>
                    </a:ext>
                  </a:extLst>
                </a:gridCol>
                <a:gridCol w="11285338">
                  <a:extLst>
                    <a:ext uri="{9D8B030D-6E8A-4147-A177-3AD203B41FA5}">
                      <a16:colId xmlns:a16="http://schemas.microsoft.com/office/drawing/2014/main" val="2101443595"/>
                    </a:ext>
                  </a:extLst>
                </a:gridCol>
              </a:tblGrid>
              <a:tr h="956321">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COR</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LOE</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Recommendations</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469872"/>
                  </a:ext>
                </a:extLst>
              </a:tr>
              <a:tr h="2597474">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2a</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B-NR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900" b="1" dirty="0">
                          <a:solidFill>
                            <a:srgbClr val="000000"/>
                          </a:solidFill>
                          <a:effectLst/>
                          <a:latin typeface="Times New Roman" panose="02020603050405020304" pitchFamily="18" charset="0"/>
                          <a:ea typeface="Calibri" panose="020F0502020204030204" pitchFamily="34" charset="0"/>
                        </a:rPr>
                        <a:t>4. In women of childbearing age who require valve replacement, bioprosthetic valves are preferred over mechanical valves because of the increased maternal and fetal risks of mechanical heart valves in pregnancy.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3502374"/>
                  </a:ext>
                </a:extLst>
              </a:tr>
              <a:tr h="2389805">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2a</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C-EO</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l">
                        <a:lnSpc>
                          <a:spcPct val="150000"/>
                        </a:lnSpc>
                        <a:spcBef>
                          <a:spcPts val="0"/>
                        </a:spcBef>
                        <a:spcAft>
                          <a:spcPts val="0"/>
                        </a:spcAft>
                        <a:buFont typeface="+mj-lt"/>
                        <a:buNone/>
                      </a:pPr>
                      <a:r>
                        <a:rPr lang="en-US" sz="2900" b="1" dirty="0">
                          <a:solidFill>
                            <a:srgbClr val="000000"/>
                          </a:solidFill>
                          <a:effectLst/>
                          <a:latin typeface="Times New Roman" panose="02020603050405020304" pitchFamily="18" charset="0"/>
                          <a:ea typeface="Calibri" panose="020F0502020204030204" pitchFamily="34" charset="0"/>
                        </a:rPr>
                        <a:t>5. In asymptomatic women with severe AS (aortic velocity ≥4.0 m/s or mean pressure gradient ≥40 mm Hg, Stage C1) who are considering pregnancy, </a:t>
                      </a:r>
                      <a:r>
                        <a:rPr lang="en-US" sz="29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valve intervention before pregnancy is reasonable.</a:t>
                      </a:r>
                      <a:endParaRPr lang="en-US" sz="2900" b="1"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4691410"/>
                  </a:ext>
                </a:extLst>
              </a:tr>
            </a:tbl>
          </a:graphicData>
        </a:graphic>
      </p:graphicFrame>
    </p:spTree>
    <p:extLst>
      <p:ext uri="{BB962C8B-B14F-4D97-AF65-F5344CB8AC3E}">
        <p14:creationId xmlns:p14="http://schemas.microsoft.com/office/powerpoint/2010/main" val="169382073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5659-6418-4C74-B3DD-456BC9C86BEA}"/>
              </a:ext>
            </a:extLst>
          </p:cNvPr>
          <p:cNvSpPr>
            <a:spLocks noGrp="1"/>
          </p:cNvSpPr>
          <p:nvPr>
            <p:ph type="ctrTitle"/>
          </p:nvPr>
        </p:nvSpPr>
        <p:spPr>
          <a:xfrm>
            <a:off x="1981200" y="322433"/>
            <a:ext cx="10744199" cy="914399"/>
          </a:xfrm>
        </p:spPr>
        <p:txBody>
          <a:bodyPr/>
          <a:lstStyle/>
          <a:p>
            <a:r>
              <a:rPr lang="en-US" sz="3600" dirty="0"/>
              <a:t>Pre-Pregnancy Intervention in Women With VHD</a:t>
            </a:r>
            <a:endParaRPr lang="en-US" dirty="0"/>
          </a:p>
        </p:txBody>
      </p:sp>
      <p:sp>
        <p:nvSpPr>
          <p:cNvPr id="3" name="Slide Number Placeholder 2">
            <a:extLst>
              <a:ext uri="{FF2B5EF4-FFF2-40B4-BE49-F238E27FC236}">
                <a16:creationId xmlns:a16="http://schemas.microsoft.com/office/drawing/2014/main" id="{FB3A06A8-9B34-4C69-A5B8-3D32E605657B}"/>
              </a:ext>
            </a:extLst>
          </p:cNvPr>
          <p:cNvSpPr>
            <a:spLocks noGrp="1"/>
          </p:cNvSpPr>
          <p:nvPr>
            <p:ph type="sldNum" sz="quarter" idx="4"/>
          </p:nvPr>
        </p:nvSpPr>
        <p:spPr/>
        <p:txBody>
          <a:bodyPr/>
          <a:lstStyle/>
          <a:p>
            <a:fld id="{01CD3B2E-BC1C-6C4D-9D91-A67B950EE325}" type="slidenum">
              <a:rPr lang="en-US" smtClean="0"/>
              <a:pPr/>
              <a:t>191</a:t>
            </a:fld>
            <a:endParaRPr lang="en-US" dirty="0"/>
          </a:p>
        </p:txBody>
      </p:sp>
      <p:graphicFrame>
        <p:nvGraphicFramePr>
          <p:cNvPr id="4" name="Table 3">
            <a:extLst>
              <a:ext uri="{FF2B5EF4-FFF2-40B4-BE49-F238E27FC236}">
                <a16:creationId xmlns:a16="http://schemas.microsoft.com/office/drawing/2014/main" id="{0A069E45-82CB-4454-82C5-A74F522C80D6}"/>
              </a:ext>
            </a:extLst>
          </p:cNvPr>
          <p:cNvGraphicFramePr>
            <a:graphicFrameLocks noGrp="1"/>
          </p:cNvGraphicFramePr>
          <p:nvPr>
            <p:extLst>
              <p:ext uri="{D42A27DB-BD31-4B8C-83A1-F6EECF244321}">
                <p14:modId xmlns:p14="http://schemas.microsoft.com/office/powerpoint/2010/main" val="2841147162"/>
              </p:ext>
            </p:extLst>
          </p:nvPr>
        </p:nvGraphicFramePr>
        <p:xfrm>
          <a:off x="304800" y="1371601"/>
          <a:ext cx="14097000" cy="6180754"/>
        </p:xfrm>
        <a:graphic>
          <a:graphicData uri="http://schemas.openxmlformats.org/drawingml/2006/table">
            <a:tbl>
              <a:tblPr firstRow="1" firstCol="1" bandRow="1"/>
              <a:tblGrid>
                <a:gridCol w="1409701">
                  <a:extLst>
                    <a:ext uri="{9D8B030D-6E8A-4147-A177-3AD203B41FA5}">
                      <a16:colId xmlns:a16="http://schemas.microsoft.com/office/drawing/2014/main" val="33697589"/>
                    </a:ext>
                  </a:extLst>
                </a:gridCol>
                <a:gridCol w="1395603">
                  <a:extLst>
                    <a:ext uri="{9D8B030D-6E8A-4147-A177-3AD203B41FA5}">
                      <a16:colId xmlns:a16="http://schemas.microsoft.com/office/drawing/2014/main" val="77589573"/>
                    </a:ext>
                  </a:extLst>
                </a:gridCol>
                <a:gridCol w="11291696">
                  <a:extLst>
                    <a:ext uri="{9D8B030D-6E8A-4147-A177-3AD203B41FA5}">
                      <a16:colId xmlns:a16="http://schemas.microsoft.com/office/drawing/2014/main" val="614864995"/>
                    </a:ext>
                  </a:extLst>
                </a:gridCol>
              </a:tblGrid>
              <a:tr h="686781">
                <a:tc>
                  <a:txBody>
                    <a:bodyPr/>
                    <a:lstStyle/>
                    <a:p>
                      <a:pPr marL="0" marR="0" algn="ctr">
                        <a:lnSpc>
                          <a:spcPct val="200000"/>
                        </a:lnSpc>
                        <a:spcBef>
                          <a:spcPts val="0"/>
                        </a:spcBef>
                        <a:spcAft>
                          <a:spcPts val="0"/>
                        </a:spcAft>
                      </a:pPr>
                      <a:r>
                        <a:rPr lang="en-US" sz="2400" b="1">
                          <a:effectLst/>
                          <a:latin typeface="Times New Roman" panose="02020603050405020304" pitchFamily="18" charset="0"/>
                          <a:ea typeface="Times New Roman" panose="02020603050405020304" pitchFamily="18" charset="0"/>
                        </a:rPr>
                        <a:t>COR</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a:effectLst/>
                          <a:latin typeface="Times New Roman" panose="02020603050405020304" pitchFamily="18" charset="0"/>
                          <a:ea typeface="Times New Roman" panose="02020603050405020304" pitchFamily="18" charset="0"/>
                        </a:rPr>
                        <a:t>LOE</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9167645"/>
                  </a:ext>
                </a:extLst>
              </a:tr>
              <a:tr h="2988964">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2b</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C-EO</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6. In asymptomatic women with severe AS (aortic velocity ≥4.0 m/s or mean pressure gradient ≥40 mm Hg, Stage C1) who are considering pregnancy,  do not meet COR 1 criteria for  intervention, </a:t>
                      </a:r>
                      <a:r>
                        <a:rPr lang="en-US" sz="24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and have a preconception evaluation confirming the absence of symptoms (including normal exercise stress testing  and serum BNP  measurements),  medical management during pregnancy may be considered to avoid prosthetic valve replacement.</a:t>
                      </a:r>
                      <a:endParaRPr lang="en-US" sz="2400" b="1"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5800895"/>
                  </a:ext>
                </a:extLst>
              </a:tr>
              <a:tr h="2267855">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2b</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C-EO</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7. In asymptomatic women with severe MR (Stage C1) and a valve suitable for repair who are considering pregnancy, valve repair before pregnancy at a Comprehensive Valve Center may be considered but only after detailed discussion with the patient about the risks and benefits of the surgery and its effect on future pregnancies.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1829020"/>
                  </a:ext>
                </a:extLst>
              </a:tr>
            </a:tbl>
          </a:graphicData>
        </a:graphic>
      </p:graphicFrame>
    </p:spTree>
    <p:extLst>
      <p:ext uri="{BB962C8B-B14F-4D97-AF65-F5344CB8AC3E}">
        <p14:creationId xmlns:p14="http://schemas.microsoft.com/office/powerpoint/2010/main" val="217698937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C49A3D-0856-4D69-B0BF-848B0FDB58BD}"/>
              </a:ext>
            </a:extLst>
          </p:cNvPr>
          <p:cNvSpPr>
            <a:spLocks noGrp="1"/>
          </p:cNvSpPr>
          <p:nvPr>
            <p:ph type="sldNum" sz="quarter" idx="4"/>
          </p:nvPr>
        </p:nvSpPr>
        <p:spPr/>
        <p:txBody>
          <a:bodyPr/>
          <a:lstStyle/>
          <a:p>
            <a:fld id="{01CD3B2E-BC1C-6C4D-9D91-A67B950EE325}" type="slidenum">
              <a:rPr lang="en-US" smtClean="0"/>
              <a:pPr/>
              <a:t>192</a:t>
            </a:fld>
            <a:endParaRPr lang="en-US" dirty="0"/>
          </a:p>
        </p:txBody>
      </p:sp>
      <p:pic>
        <p:nvPicPr>
          <p:cNvPr id="3" name="Picture 2">
            <a:extLst>
              <a:ext uri="{FF2B5EF4-FFF2-40B4-BE49-F238E27FC236}">
                <a16:creationId xmlns:a16="http://schemas.microsoft.com/office/drawing/2014/main" id="{02F6CA5F-DB9E-4122-8664-2D1F5EC9971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0900" y="-152400"/>
            <a:ext cx="7848600" cy="8458200"/>
          </a:xfrm>
          <a:prstGeom prst="rect">
            <a:avLst/>
          </a:prstGeom>
          <a:noFill/>
          <a:ln>
            <a:noFill/>
          </a:ln>
        </p:spPr>
      </p:pic>
      <p:sp>
        <p:nvSpPr>
          <p:cNvPr id="5" name="TextBox 4">
            <a:extLst>
              <a:ext uri="{FF2B5EF4-FFF2-40B4-BE49-F238E27FC236}">
                <a16:creationId xmlns:a16="http://schemas.microsoft.com/office/drawing/2014/main" id="{40C1DA92-2FE4-4A23-B263-903508A286D7}"/>
              </a:ext>
            </a:extLst>
          </p:cNvPr>
          <p:cNvSpPr txBox="1"/>
          <p:nvPr/>
        </p:nvSpPr>
        <p:spPr>
          <a:xfrm>
            <a:off x="228600" y="1828800"/>
            <a:ext cx="2514600" cy="2308324"/>
          </a:xfrm>
          <a:prstGeom prst="rect">
            <a:avLst/>
          </a:prstGeom>
          <a:noFill/>
        </p:spPr>
        <p:txBody>
          <a:bodyPr wrap="square">
            <a:spAutoFit/>
          </a:bodyPr>
          <a:lstStyle/>
          <a:p>
            <a:r>
              <a:rPr lang="en-US" sz="2400" b="1" dirty="0">
                <a:latin typeface="Lub Dub Medium" panose="020B0603030403020204" pitchFamily="34" charset="0"/>
                <a:cs typeface="Times New Roman" panose="02020603050405020304" pitchFamily="18" charset="0"/>
              </a:rPr>
              <a:t>Figure 17. Preconception management of women with native valve disease.</a:t>
            </a:r>
          </a:p>
        </p:txBody>
      </p:sp>
    </p:spTree>
    <p:extLst>
      <p:ext uri="{BB962C8B-B14F-4D97-AF65-F5344CB8AC3E}">
        <p14:creationId xmlns:p14="http://schemas.microsoft.com/office/powerpoint/2010/main" val="318914092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875ED-628C-46AC-BB1A-7B19D7FE3A24}"/>
              </a:ext>
            </a:extLst>
          </p:cNvPr>
          <p:cNvSpPr>
            <a:spLocks noGrp="1"/>
          </p:cNvSpPr>
          <p:nvPr>
            <p:ph type="ctrTitle"/>
          </p:nvPr>
        </p:nvSpPr>
        <p:spPr>
          <a:xfrm>
            <a:off x="3022995" y="99792"/>
            <a:ext cx="8728870" cy="1219201"/>
          </a:xfrm>
        </p:spPr>
        <p:txBody>
          <a:bodyPr/>
          <a:lstStyle/>
          <a:p>
            <a:r>
              <a:rPr lang="en-US" sz="3600" dirty="0"/>
              <a:t>Intervention During Pregnancy in Women with VHD</a:t>
            </a:r>
          </a:p>
        </p:txBody>
      </p:sp>
      <p:sp>
        <p:nvSpPr>
          <p:cNvPr id="3" name="Slide Number Placeholder 2">
            <a:extLst>
              <a:ext uri="{FF2B5EF4-FFF2-40B4-BE49-F238E27FC236}">
                <a16:creationId xmlns:a16="http://schemas.microsoft.com/office/drawing/2014/main" id="{C82B3D1C-E073-4063-B526-049BC099498B}"/>
              </a:ext>
            </a:extLst>
          </p:cNvPr>
          <p:cNvSpPr>
            <a:spLocks noGrp="1"/>
          </p:cNvSpPr>
          <p:nvPr>
            <p:ph type="sldNum" sz="quarter" idx="4"/>
          </p:nvPr>
        </p:nvSpPr>
        <p:spPr/>
        <p:txBody>
          <a:bodyPr/>
          <a:lstStyle/>
          <a:p>
            <a:fld id="{01CD3B2E-BC1C-6C4D-9D91-A67B950EE325}" type="slidenum">
              <a:rPr lang="en-US" smtClean="0"/>
              <a:pPr/>
              <a:t>193</a:t>
            </a:fld>
            <a:endParaRPr lang="en-US" dirty="0"/>
          </a:p>
        </p:txBody>
      </p:sp>
      <p:graphicFrame>
        <p:nvGraphicFramePr>
          <p:cNvPr id="4" name="Table 3">
            <a:extLst>
              <a:ext uri="{FF2B5EF4-FFF2-40B4-BE49-F238E27FC236}">
                <a16:creationId xmlns:a16="http://schemas.microsoft.com/office/drawing/2014/main" id="{506DC14C-3D35-4E0C-938A-D973573FEAC5}"/>
              </a:ext>
            </a:extLst>
          </p:cNvPr>
          <p:cNvGraphicFramePr>
            <a:graphicFrameLocks noGrp="1"/>
          </p:cNvGraphicFramePr>
          <p:nvPr>
            <p:extLst>
              <p:ext uri="{D42A27DB-BD31-4B8C-83A1-F6EECF244321}">
                <p14:modId xmlns:p14="http://schemas.microsoft.com/office/powerpoint/2010/main" val="451132416"/>
              </p:ext>
            </p:extLst>
          </p:nvPr>
        </p:nvGraphicFramePr>
        <p:xfrm>
          <a:off x="304800" y="1371601"/>
          <a:ext cx="14165261" cy="6130757"/>
        </p:xfrm>
        <a:graphic>
          <a:graphicData uri="http://schemas.openxmlformats.org/drawingml/2006/table">
            <a:tbl>
              <a:tblPr firstRow="1" firstCol="1" bandRow="1"/>
              <a:tblGrid>
                <a:gridCol w="1143000">
                  <a:extLst>
                    <a:ext uri="{9D8B030D-6E8A-4147-A177-3AD203B41FA5}">
                      <a16:colId xmlns:a16="http://schemas.microsoft.com/office/drawing/2014/main" val="2092069995"/>
                    </a:ext>
                  </a:extLst>
                </a:gridCol>
                <a:gridCol w="1295400">
                  <a:extLst>
                    <a:ext uri="{9D8B030D-6E8A-4147-A177-3AD203B41FA5}">
                      <a16:colId xmlns:a16="http://schemas.microsoft.com/office/drawing/2014/main" val="3087735711"/>
                    </a:ext>
                  </a:extLst>
                </a:gridCol>
                <a:gridCol w="11726861">
                  <a:extLst>
                    <a:ext uri="{9D8B030D-6E8A-4147-A177-3AD203B41FA5}">
                      <a16:colId xmlns:a16="http://schemas.microsoft.com/office/drawing/2014/main" val="4215394380"/>
                    </a:ext>
                  </a:extLst>
                </a:gridCol>
              </a:tblGrid>
              <a:tr h="665294">
                <a:tc>
                  <a:txBody>
                    <a:bodyPr/>
                    <a:lstStyle/>
                    <a:p>
                      <a:pPr marL="0" marR="0" algn="ctr">
                        <a:lnSpc>
                          <a:spcPct val="100000"/>
                        </a:lnSpc>
                        <a:spcBef>
                          <a:spcPts val="0"/>
                        </a:spcBef>
                        <a:spcAft>
                          <a:spcPts val="0"/>
                        </a:spcAft>
                      </a:pPr>
                      <a:r>
                        <a:rPr lang="en-US" sz="2600" b="1">
                          <a:effectLst/>
                          <a:latin typeface="Times New Roman" panose="02020603050405020304" pitchFamily="18" charset="0"/>
                          <a:ea typeface="Times New Roman" panose="02020603050405020304" pitchFamily="18" charset="0"/>
                        </a:rPr>
                        <a:t>COR</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600" b="1">
                          <a:effectLst/>
                          <a:latin typeface="Times New Roman" panose="02020603050405020304" pitchFamily="18" charset="0"/>
                          <a:ea typeface="Times New Roman" panose="02020603050405020304" pitchFamily="18" charset="0"/>
                        </a:rPr>
                        <a:t>LOE</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600" b="1" dirty="0">
                          <a:effectLst/>
                          <a:latin typeface="Times New Roman" panose="02020603050405020304" pitchFamily="18" charset="0"/>
                          <a:ea typeface="Times New Roman" panose="02020603050405020304" pitchFamily="18" charset="0"/>
                        </a:rPr>
                        <a:t>Recommendations</a:t>
                      </a:r>
                      <a:endParaRPr lang="en-US" sz="2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5555130"/>
                  </a:ext>
                </a:extLst>
              </a:tr>
              <a:tr h="1137677">
                <a:tc>
                  <a:txBody>
                    <a:bodyPr/>
                    <a:lstStyle/>
                    <a:p>
                      <a:pPr marL="0" marR="0" algn="ctr">
                        <a:lnSpc>
                          <a:spcPct val="10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2a</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B-NR</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00000"/>
                        </a:lnSpc>
                        <a:spcBef>
                          <a:spcPts val="0"/>
                        </a:spcBef>
                        <a:spcAft>
                          <a:spcPts val="0"/>
                        </a:spcAft>
                        <a:buFont typeface="+mj-lt"/>
                        <a:buNone/>
                      </a:pPr>
                      <a:r>
                        <a:rPr lang="en-US" sz="2600" b="1" dirty="0">
                          <a:solidFill>
                            <a:srgbClr val="000000"/>
                          </a:solidFill>
                          <a:effectLst/>
                          <a:latin typeface="Times New Roman" panose="02020603050405020304" pitchFamily="18" charset="0"/>
                          <a:ea typeface="Calibri" panose="020F0502020204030204" pitchFamily="34" charset="0"/>
                        </a:rPr>
                        <a:t>1.  In pregnant women with severe AS (mean pressure gradient ≥40 mm Hg, Stage D), valve intervention during pregnancy is reasonable if there is hemodynamic deterioration or if there are NYHA class III or IV HF symptoms.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4923547"/>
                  </a:ext>
                </a:extLst>
              </a:tr>
              <a:tr h="1896128">
                <a:tc>
                  <a:txBody>
                    <a:bodyPr/>
                    <a:lstStyle/>
                    <a:p>
                      <a:pPr marL="0" marR="0" algn="ctr">
                        <a:lnSpc>
                          <a:spcPct val="10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2a</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B-NR</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00000"/>
                        </a:lnSpc>
                        <a:spcBef>
                          <a:spcPts val="0"/>
                        </a:spcBef>
                        <a:spcAft>
                          <a:spcPts val="0"/>
                        </a:spcAft>
                        <a:buFont typeface="+mj-lt"/>
                        <a:buNone/>
                      </a:pPr>
                      <a:r>
                        <a:rPr lang="en-US" sz="2600" b="1" dirty="0">
                          <a:solidFill>
                            <a:srgbClr val="000000"/>
                          </a:solidFill>
                          <a:effectLst/>
                          <a:latin typeface="Times New Roman" panose="02020603050405020304" pitchFamily="18" charset="0"/>
                          <a:ea typeface="Calibri" panose="020F0502020204030204" pitchFamily="34" charset="0"/>
                        </a:rPr>
                        <a:t>2. In pregnant women with severe rheumatic MS (mitral valve area ≤1.5 cm</a:t>
                      </a:r>
                      <a:r>
                        <a:rPr lang="en-US" sz="2600" b="1" baseline="30000" dirty="0">
                          <a:solidFill>
                            <a:srgbClr val="000000"/>
                          </a:solidFill>
                          <a:effectLst/>
                          <a:latin typeface="Times New Roman" panose="02020603050405020304" pitchFamily="18" charset="0"/>
                          <a:ea typeface="Calibri" panose="020F0502020204030204" pitchFamily="34" charset="0"/>
                        </a:rPr>
                        <a:t>2</a:t>
                      </a:r>
                      <a:r>
                        <a:rPr lang="en-US" sz="2600" b="1" dirty="0">
                          <a:solidFill>
                            <a:srgbClr val="000000"/>
                          </a:solidFill>
                          <a:effectLst/>
                          <a:latin typeface="Times New Roman" panose="02020603050405020304" pitchFamily="18" charset="0"/>
                          <a:ea typeface="Calibri" panose="020F0502020204030204" pitchFamily="34" charset="0"/>
                        </a:rPr>
                        <a:t>, Stage D) and with valve morphology favorable for PMBC who remain symptomatic with NYHA class III or IV HF symptoms despite medical therapy, PMBC is reasonable during pregnancy if it is performed at a Comprehensive Valve Center.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3217507"/>
                  </a:ext>
                </a:extLst>
              </a:tr>
              <a:tr h="1137677">
                <a:tc>
                  <a:txBody>
                    <a:bodyPr/>
                    <a:lstStyle/>
                    <a:p>
                      <a:pPr marL="0" marR="0" algn="ctr">
                        <a:lnSpc>
                          <a:spcPct val="10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2a</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C-LD</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100000"/>
                        </a:lnSpc>
                        <a:spcBef>
                          <a:spcPts val="0"/>
                        </a:spcBef>
                        <a:spcAft>
                          <a:spcPts val="0"/>
                        </a:spcAft>
                        <a:buFont typeface="+mj-lt"/>
                        <a:buNone/>
                      </a:pPr>
                      <a:r>
                        <a:rPr lang="en-US" sz="2600" b="1" dirty="0">
                          <a:solidFill>
                            <a:srgbClr val="000000"/>
                          </a:solidFill>
                          <a:effectLst/>
                          <a:latin typeface="Times New Roman" panose="02020603050405020304" pitchFamily="18" charset="0"/>
                          <a:ea typeface="Calibri" panose="020F0502020204030204" pitchFamily="34" charset="0"/>
                        </a:rPr>
                        <a:t>3. In pregnant women with severe valve regurgitation and with NYHA class IV HF symptoms (Stage D) refractory to medical therapy, valve surgery is reasonable during pregnancy.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3566015"/>
                  </a:ext>
                </a:extLst>
              </a:tr>
              <a:tr h="1106823">
                <a:tc>
                  <a:txBody>
                    <a:bodyPr/>
                    <a:lstStyle/>
                    <a:p>
                      <a:pPr marL="0" marR="0" algn="ctr">
                        <a:lnSpc>
                          <a:spcPct val="10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3: Harm</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3824"/>
                    </a:solidFill>
                  </a:tcPr>
                </a:tc>
                <a:tc>
                  <a:txBody>
                    <a:bodyPr/>
                    <a:lstStyle/>
                    <a:p>
                      <a:pPr marL="0" marR="0" algn="ctr">
                        <a:lnSpc>
                          <a:spcPct val="10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C-LD</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100000"/>
                        </a:lnSpc>
                        <a:spcBef>
                          <a:spcPts val="0"/>
                        </a:spcBef>
                        <a:spcAft>
                          <a:spcPts val="0"/>
                        </a:spcAft>
                        <a:buFont typeface="+mj-lt"/>
                        <a:buNone/>
                      </a:pPr>
                      <a:r>
                        <a:rPr lang="en-US" sz="2600" b="1" dirty="0">
                          <a:solidFill>
                            <a:srgbClr val="000000"/>
                          </a:solidFill>
                          <a:effectLst/>
                          <a:latin typeface="Times New Roman" panose="02020603050405020304" pitchFamily="18" charset="0"/>
                          <a:ea typeface="Calibri" panose="020F0502020204030204" pitchFamily="34" charset="0"/>
                        </a:rPr>
                        <a:t>4. In pregnant women with VHD, valve surgeries should not be performed in the absence of severe HF symptoms refractory to medical therapy.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8987318"/>
                  </a:ext>
                </a:extLst>
              </a:tr>
            </a:tbl>
          </a:graphicData>
        </a:graphic>
      </p:graphicFrame>
    </p:spTree>
    <p:extLst>
      <p:ext uri="{BB962C8B-B14F-4D97-AF65-F5344CB8AC3E}">
        <p14:creationId xmlns:p14="http://schemas.microsoft.com/office/powerpoint/2010/main" val="251454934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044F-9328-48F4-B2AA-68594C7D80ED}"/>
              </a:ext>
            </a:extLst>
          </p:cNvPr>
          <p:cNvSpPr>
            <a:spLocks noGrp="1"/>
          </p:cNvSpPr>
          <p:nvPr>
            <p:ph type="ctrTitle"/>
          </p:nvPr>
        </p:nvSpPr>
        <p:spPr>
          <a:xfrm>
            <a:off x="2705098" y="76201"/>
            <a:ext cx="9867901" cy="1160632"/>
          </a:xfrm>
        </p:spPr>
        <p:txBody>
          <a:bodyPr/>
          <a:lstStyle/>
          <a:p>
            <a:r>
              <a:rPr lang="en-US" sz="4000" dirty="0"/>
              <a:t>Initial Management of Prosthetic Heart Valves in Pregnant Women </a:t>
            </a:r>
            <a:endParaRPr lang="en-US" sz="4000" strike="sngStrike" dirty="0"/>
          </a:p>
        </p:txBody>
      </p:sp>
      <p:sp>
        <p:nvSpPr>
          <p:cNvPr id="3" name="Slide Number Placeholder 2">
            <a:extLst>
              <a:ext uri="{FF2B5EF4-FFF2-40B4-BE49-F238E27FC236}">
                <a16:creationId xmlns:a16="http://schemas.microsoft.com/office/drawing/2014/main" id="{5440A4E6-7288-42E0-B5B5-A8FFF729F5A2}"/>
              </a:ext>
            </a:extLst>
          </p:cNvPr>
          <p:cNvSpPr>
            <a:spLocks noGrp="1"/>
          </p:cNvSpPr>
          <p:nvPr>
            <p:ph type="sldNum" sz="quarter" idx="4"/>
          </p:nvPr>
        </p:nvSpPr>
        <p:spPr/>
        <p:txBody>
          <a:bodyPr/>
          <a:lstStyle/>
          <a:p>
            <a:fld id="{01CD3B2E-BC1C-6C4D-9D91-A67B950EE325}" type="slidenum">
              <a:rPr lang="en-US" smtClean="0"/>
              <a:pPr/>
              <a:t>194</a:t>
            </a:fld>
            <a:endParaRPr lang="en-US" dirty="0"/>
          </a:p>
        </p:txBody>
      </p:sp>
      <p:graphicFrame>
        <p:nvGraphicFramePr>
          <p:cNvPr id="4" name="Table 3">
            <a:extLst>
              <a:ext uri="{FF2B5EF4-FFF2-40B4-BE49-F238E27FC236}">
                <a16:creationId xmlns:a16="http://schemas.microsoft.com/office/drawing/2014/main" id="{3386F130-4E19-4913-A2D7-5C1D5A3E215E}"/>
              </a:ext>
            </a:extLst>
          </p:cNvPr>
          <p:cNvGraphicFramePr>
            <a:graphicFrameLocks noGrp="1"/>
          </p:cNvGraphicFramePr>
          <p:nvPr>
            <p:extLst>
              <p:ext uri="{D42A27DB-BD31-4B8C-83A1-F6EECF244321}">
                <p14:modId xmlns:p14="http://schemas.microsoft.com/office/powerpoint/2010/main" val="1669399562"/>
              </p:ext>
            </p:extLst>
          </p:nvPr>
        </p:nvGraphicFramePr>
        <p:xfrm>
          <a:off x="304800" y="1447800"/>
          <a:ext cx="14165261" cy="6055939"/>
        </p:xfrm>
        <a:graphic>
          <a:graphicData uri="http://schemas.openxmlformats.org/drawingml/2006/table">
            <a:tbl>
              <a:tblPr firstRow="1" firstCol="1" bandRow="1"/>
              <a:tblGrid>
                <a:gridCol w="1143000">
                  <a:extLst>
                    <a:ext uri="{9D8B030D-6E8A-4147-A177-3AD203B41FA5}">
                      <a16:colId xmlns:a16="http://schemas.microsoft.com/office/drawing/2014/main" val="3120362045"/>
                    </a:ext>
                  </a:extLst>
                </a:gridCol>
                <a:gridCol w="1219200">
                  <a:extLst>
                    <a:ext uri="{9D8B030D-6E8A-4147-A177-3AD203B41FA5}">
                      <a16:colId xmlns:a16="http://schemas.microsoft.com/office/drawing/2014/main" val="1876301560"/>
                    </a:ext>
                  </a:extLst>
                </a:gridCol>
                <a:gridCol w="11803061">
                  <a:extLst>
                    <a:ext uri="{9D8B030D-6E8A-4147-A177-3AD203B41FA5}">
                      <a16:colId xmlns:a16="http://schemas.microsoft.com/office/drawing/2014/main" val="3754771646"/>
                    </a:ext>
                  </a:extLst>
                </a:gridCol>
              </a:tblGrid>
              <a:tr h="609600">
                <a:tc>
                  <a:txBody>
                    <a:bodyPr/>
                    <a:lstStyle/>
                    <a:p>
                      <a:pPr marL="0" marR="0" algn="ctr">
                        <a:lnSpc>
                          <a:spcPct val="100000"/>
                        </a:lnSpc>
                        <a:spcBef>
                          <a:spcPts val="0"/>
                        </a:spcBef>
                        <a:spcAft>
                          <a:spcPts val="0"/>
                        </a:spcAft>
                      </a:pPr>
                      <a:r>
                        <a:rPr lang="en-US" sz="2750" b="1">
                          <a:effectLst/>
                          <a:latin typeface="Times New Roman" panose="02020603050405020304" pitchFamily="18" charset="0"/>
                          <a:ea typeface="Times New Roman" panose="02020603050405020304" pitchFamily="18" charset="0"/>
                        </a:rPr>
                        <a:t>COR</a:t>
                      </a:r>
                      <a:endParaRPr lang="en-US" sz="27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750" b="1">
                          <a:effectLst/>
                          <a:latin typeface="Times New Roman" panose="02020603050405020304" pitchFamily="18" charset="0"/>
                          <a:ea typeface="Times New Roman" panose="02020603050405020304" pitchFamily="18" charset="0"/>
                        </a:rPr>
                        <a:t>LOE</a:t>
                      </a:r>
                      <a:endParaRPr lang="en-US" sz="27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750" b="1" dirty="0">
                          <a:effectLst/>
                          <a:latin typeface="Times New Roman" panose="02020603050405020304" pitchFamily="18" charset="0"/>
                          <a:ea typeface="Times New Roman" panose="02020603050405020304" pitchFamily="18" charset="0"/>
                        </a:rPr>
                        <a:t>Recommendations</a:t>
                      </a:r>
                      <a:endParaRPr lang="en-US" sz="275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0254846"/>
                  </a:ext>
                </a:extLst>
              </a:tr>
              <a:tr h="1157926">
                <a:tc>
                  <a:txBody>
                    <a:bodyPr/>
                    <a:lstStyle/>
                    <a:p>
                      <a:pPr marL="0" marR="0" algn="ctr">
                        <a:lnSpc>
                          <a:spcPct val="100000"/>
                        </a:lnSpc>
                        <a:spcBef>
                          <a:spcPts val="0"/>
                        </a:spcBef>
                        <a:spcAft>
                          <a:spcPts val="0"/>
                        </a:spcAft>
                      </a:pPr>
                      <a:r>
                        <a:rPr lang="en-US" sz="2750" b="1">
                          <a:solidFill>
                            <a:srgbClr val="000000"/>
                          </a:solidFill>
                          <a:effectLst/>
                          <a:latin typeface="Times New Roman" panose="02020603050405020304" pitchFamily="18" charset="0"/>
                          <a:ea typeface="Times New Roman" panose="02020603050405020304" pitchFamily="18" charset="0"/>
                        </a:rPr>
                        <a:t>1</a:t>
                      </a:r>
                      <a:endParaRPr lang="en-US" sz="27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2750" b="1">
                          <a:solidFill>
                            <a:srgbClr val="000000"/>
                          </a:solidFill>
                          <a:effectLst/>
                          <a:latin typeface="Times New Roman" panose="02020603050405020304" pitchFamily="18" charset="0"/>
                          <a:ea typeface="Times New Roman" panose="02020603050405020304" pitchFamily="18" charset="0"/>
                        </a:rPr>
                        <a:t>C-EO</a:t>
                      </a:r>
                      <a:endParaRPr lang="en-US" sz="27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just">
                        <a:lnSpc>
                          <a:spcPct val="100000"/>
                        </a:lnSpc>
                        <a:spcBef>
                          <a:spcPts val="0"/>
                        </a:spcBef>
                        <a:spcAft>
                          <a:spcPts val="0"/>
                        </a:spcAft>
                        <a:buFont typeface="+mj-lt"/>
                        <a:buNone/>
                      </a:pPr>
                      <a:r>
                        <a:rPr lang="en-US" sz="2750" b="1" dirty="0">
                          <a:solidFill>
                            <a:srgbClr val="000000"/>
                          </a:solidFill>
                          <a:effectLst/>
                          <a:latin typeface="Times New Roman" panose="02020603050405020304" pitchFamily="18" charset="0"/>
                          <a:ea typeface="Calibri" panose="020F0502020204030204" pitchFamily="34" charset="0"/>
                        </a:rPr>
                        <a:t>1. Women with a prosthetic valve should undergo pre-pregnancy assessment, including echocardiography, by a cardiologist with expertise in managing women with VHD during pregnancy.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3044726"/>
                  </a:ext>
                </a:extLst>
              </a:tr>
              <a:tr h="1773813">
                <a:tc>
                  <a:txBody>
                    <a:bodyPr/>
                    <a:lstStyle/>
                    <a:p>
                      <a:pPr marL="0" marR="0" algn="ctr">
                        <a:lnSpc>
                          <a:spcPct val="100000"/>
                        </a:lnSpc>
                        <a:spcBef>
                          <a:spcPts val="0"/>
                        </a:spcBef>
                        <a:spcAft>
                          <a:spcPts val="0"/>
                        </a:spcAft>
                      </a:pPr>
                      <a:r>
                        <a:rPr lang="en-US" sz="2750" b="1">
                          <a:solidFill>
                            <a:srgbClr val="000000"/>
                          </a:solidFill>
                          <a:effectLst/>
                          <a:latin typeface="Times New Roman" panose="02020603050405020304" pitchFamily="18" charset="0"/>
                          <a:ea typeface="Times New Roman" panose="02020603050405020304" pitchFamily="18" charset="0"/>
                        </a:rPr>
                        <a:t>1</a:t>
                      </a:r>
                      <a:endParaRPr lang="en-US" sz="27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2750" b="1">
                          <a:solidFill>
                            <a:srgbClr val="000000"/>
                          </a:solidFill>
                          <a:effectLst/>
                          <a:latin typeface="Times New Roman" panose="02020603050405020304" pitchFamily="18" charset="0"/>
                          <a:ea typeface="Times New Roman" panose="02020603050405020304" pitchFamily="18" charset="0"/>
                        </a:rPr>
                        <a:t>C-EO</a:t>
                      </a:r>
                      <a:endParaRPr lang="en-US" sz="27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just">
                        <a:lnSpc>
                          <a:spcPct val="100000"/>
                        </a:lnSpc>
                        <a:spcBef>
                          <a:spcPts val="0"/>
                        </a:spcBef>
                        <a:spcAft>
                          <a:spcPts val="0"/>
                        </a:spcAft>
                        <a:buFont typeface="+mj-lt"/>
                        <a:buNone/>
                      </a:pPr>
                      <a:r>
                        <a:rPr lang="en-US" sz="2750" b="1" dirty="0">
                          <a:solidFill>
                            <a:srgbClr val="000000"/>
                          </a:solidFill>
                          <a:effectLst/>
                          <a:latin typeface="Times New Roman" panose="02020603050405020304" pitchFamily="18" charset="0"/>
                          <a:ea typeface="Calibri" panose="020F0502020204030204" pitchFamily="34" charset="0"/>
                        </a:rPr>
                        <a:t>2. Pregnant women with a mechanical prosthesis should be monitored in a tertiary-care center with a dedicated MDT of cardiologists, surgeons, anesthesiologists, and maternal-fetal medicine obstetricians with expertise in the management of high-risk cardiac conditions during pregnancy.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085323"/>
                  </a:ext>
                </a:extLst>
              </a:tr>
              <a:tr h="1157926">
                <a:tc>
                  <a:txBody>
                    <a:bodyPr/>
                    <a:lstStyle/>
                    <a:p>
                      <a:pPr marL="0" marR="0" algn="ctr">
                        <a:lnSpc>
                          <a:spcPct val="100000"/>
                        </a:lnSpc>
                        <a:spcBef>
                          <a:spcPts val="0"/>
                        </a:spcBef>
                        <a:spcAft>
                          <a:spcPts val="0"/>
                        </a:spcAft>
                      </a:pPr>
                      <a:r>
                        <a:rPr lang="en-US" sz="2750" b="1">
                          <a:solidFill>
                            <a:srgbClr val="000000"/>
                          </a:solidFill>
                          <a:effectLst/>
                          <a:latin typeface="Times New Roman" panose="02020603050405020304" pitchFamily="18" charset="0"/>
                          <a:ea typeface="Times New Roman" panose="02020603050405020304" pitchFamily="18" charset="0"/>
                        </a:rPr>
                        <a:t>1</a:t>
                      </a:r>
                      <a:endParaRPr lang="en-US" sz="27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2750" b="1">
                          <a:solidFill>
                            <a:srgbClr val="000000"/>
                          </a:solidFill>
                          <a:effectLst/>
                          <a:latin typeface="Times New Roman" panose="02020603050405020304" pitchFamily="18" charset="0"/>
                          <a:ea typeface="Times New Roman" panose="02020603050405020304" pitchFamily="18" charset="0"/>
                        </a:rPr>
                        <a:t>B-NR</a:t>
                      </a:r>
                      <a:endParaRPr lang="en-US" sz="27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00000"/>
                        </a:lnSpc>
                        <a:spcBef>
                          <a:spcPts val="0"/>
                        </a:spcBef>
                        <a:spcAft>
                          <a:spcPts val="0"/>
                        </a:spcAft>
                        <a:buFont typeface="+mj-lt"/>
                        <a:buNone/>
                      </a:pPr>
                      <a:r>
                        <a:rPr lang="en-US" sz="2750" b="1" dirty="0">
                          <a:solidFill>
                            <a:srgbClr val="000000"/>
                          </a:solidFill>
                          <a:effectLst/>
                          <a:latin typeface="Times New Roman" panose="02020603050405020304" pitchFamily="18" charset="0"/>
                          <a:ea typeface="Calibri" panose="020F0502020204030204" pitchFamily="34" charset="0"/>
                        </a:rPr>
                        <a:t>3. Women with mechanical heart valves considering pregnancy should be counselled that pregnancy is high risk and that there is no anticoagulation strategy that is consistently safe for the mother and baby.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8959917"/>
                  </a:ext>
                </a:extLst>
              </a:tr>
              <a:tr h="1157926">
                <a:tc>
                  <a:txBody>
                    <a:bodyPr/>
                    <a:lstStyle/>
                    <a:p>
                      <a:pPr marL="0" marR="0" algn="ctr">
                        <a:lnSpc>
                          <a:spcPct val="100000"/>
                        </a:lnSpc>
                        <a:spcBef>
                          <a:spcPts val="0"/>
                        </a:spcBef>
                        <a:spcAft>
                          <a:spcPts val="0"/>
                        </a:spcAft>
                      </a:pPr>
                      <a:r>
                        <a:rPr lang="en-US" sz="2750" b="1">
                          <a:solidFill>
                            <a:srgbClr val="000000"/>
                          </a:solidFill>
                          <a:effectLst/>
                          <a:latin typeface="Times New Roman" panose="02020603050405020304" pitchFamily="18" charset="0"/>
                          <a:ea typeface="Times New Roman" panose="02020603050405020304" pitchFamily="18" charset="0"/>
                        </a:rPr>
                        <a:t>1</a:t>
                      </a:r>
                      <a:endParaRPr lang="en-US" sz="27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2750" b="1">
                          <a:solidFill>
                            <a:srgbClr val="000000"/>
                          </a:solidFill>
                          <a:effectLst/>
                          <a:latin typeface="Times New Roman" panose="02020603050405020304" pitchFamily="18" charset="0"/>
                          <a:ea typeface="Times New Roman" panose="02020603050405020304" pitchFamily="18" charset="0"/>
                        </a:rPr>
                        <a:t>B-NR</a:t>
                      </a:r>
                      <a:endParaRPr lang="en-US" sz="27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00000"/>
                        </a:lnSpc>
                        <a:spcBef>
                          <a:spcPts val="0"/>
                        </a:spcBef>
                        <a:spcAft>
                          <a:spcPts val="0"/>
                        </a:spcAft>
                        <a:buFont typeface="+mj-lt"/>
                        <a:buNone/>
                      </a:pPr>
                      <a:r>
                        <a:rPr lang="en-US" sz="2750" b="1" dirty="0">
                          <a:solidFill>
                            <a:srgbClr val="000000"/>
                          </a:solidFill>
                          <a:effectLst/>
                          <a:latin typeface="Times New Roman" panose="02020603050405020304" pitchFamily="18" charset="0"/>
                          <a:ea typeface="Calibri" panose="020F0502020204030204" pitchFamily="34" charset="0"/>
                        </a:rPr>
                        <a:t>4. Pregnant women with a mechanical prosthetic valve who have prosthetic valve obstruction or experience an embolic event should undergo a TEE.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2115959"/>
                  </a:ext>
                </a:extLst>
              </a:tr>
            </a:tbl>
          </a:graphicData>
        </a:graphic>
      </p:graphicFrame>
    </p:spTree>
    <p:extLst>
      <p:ext uri="{BB962C8B-B14F-4D97-AF65-F5344CB8AC3E}">
        <p14:creationId xmlns:p14="http://schemas.microsoft.com/office/powerpoint/2010/main" val="349015640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705E-3EBF-4A9B-BF29-FE37DB94C8FB}"/>
              </a:ext>
            </a:extLst>
          </p:cNvPr>
          <p:cNvSpPr>
            <a:spLocks noGrp="1"/>
          </p:cNvSpPr>
          <p:nvPr>
            <p:ph type="ctrTitle"/>
          </p:nvPr>
        </p:nvSpPr>
        <p:spPr>
          <a:xfrm>
            <a:off x="2053431" y="0"/>
            <a:ext cx="10591800" cy="1172048"/>
          </a:xfrm>
        </p:spPr>
        <p:txBody>
          <a:bodyPr/>
          <a:lstStyle/>
          <a:p>
            <a:r>
              <a:rPr lang="en-US" dirty="0"/>
              <a:t>Anticoagulation for Pregnant Women With Mechanical Prosthetic Heart Valves</a:t>
            </a:r>
          </a:p>
        </p:txBody>
      </p:sp>
      <p:sp>
        <p:nvSpPr>
          <p:cNvPr id="3" name="Slide Number Placeholder 2">
            <a:extLst>
              <a:ext uri="{FF2B5EF4-FFF2-40B4-BE49-F238E27FC236}">
                <a16:creationId xmlns:a16="http://schemas.microsoft.com/office/drawing/2014/main" id="{FF8E24B8-E0EB-4C03-809C-39DACEF569E6}"/>
              </a:ext>
            </a:extLst>
          </p:cNvPr>
          <p:cNvSpPr>
            <a:spLocks noGrp="1"/>
          </p:cNvSpPr>
          <p:nvPr>
            <p:ph type="sldNum" sz="quarter" idx="4"/>
          </p:nvPr>
        </p:nvSpPr>
        <p:spPr/>
        <p:txBody>
          <a:bodyPr/>
          <a:lstStyle/>
          <a:p>
            <a:fld id="{01CD3B2E-BC1C-6C4D-9D91-A67B950EE325}" type="slidenum">
              <a:rPr lang="en-US" smtClean="0"/>
              <a:pPr/>
              <a:t>195</a:t>
            </a:fld>
            <a:endParaRPr lang="en-US" dirty="0"/>
          </a:p>
        </p:txBody>
      </p:sp>
      <p:graphicFrame>
        <p:nvGraphicFramePr>
          <p:cNvPr id="4" name="Table 3">
            <a:extLst>
              <a:ext uri="{FF2B5EF4-FFF2-40B4-BE49-F238E27FC236}">
                <a16:creationId xmlns:a16="http://schemas.microsoft.com/office/drawing/2014/main" id="{DABAD4F1-5BC5-4FD1-A94E-1CECCBF09837}"/>
              </a:ext>
            </a:extLst>
          </p:cNvPr>
          <p:cNvGraphicFramePr>
            <a:graphicFrameLocks noGrp="1"/>
          </p:cNvGraphicFramePr>
          <p:nvPr>
            <p:extLst>
              <p:ext uri="{D42A27DB-BD31-4B8C-83A1-F6EECF244321}">
                <p14:modId xmlns:p14="http://schemas.microsoft.com/office/powerpoint/2010/main" val="1206969366"/>
              </p:ext>
            </p:extLst>
          </p:nvPr>
        </p:nvGraphicFramePr>
        <p:xfrm>
          <a:off x="304801" y="1295400"/>
          <a:ext cx="14165261" cy="6123882"/>
        </p:xfrm>
        <a:graphic>
          <a:graphicData uri="http://schemas.openxmlformats.org/drawingml/2006/table">
            <a:tbl>
              <a:tblPr firstRow="1" firstCol="1" bandRow="1"/>
              <a:tblGrid>
                <a:gridCol w="990600">
                  <a:extLst>
                    <a:ext uri="{9D8B030D-6E8A-4147-A177-3AD203B41FA5}">
                      <a16:colId xmlns:a16="http://schemas.microsoft.com/office/drawing/2014/main" val="3661941328"/>
                    </a:ext>
                  </a:extLst>
                </a:gridCol>
                <a:gridCol w="1219200">
                  <a:extLst>
                    <a:ext uri="{9D8B030D-6E8A-4147-A177-3AD203B41FA5}">
                      <a16:colId xmlns:a16="http://schemas.microsoft.com/office/drawing/2014/main" val="1391037431"/>
                    </a:ext>
                  </a:extLst>
                </a:gridCol>
                <a:gridCol w="11955461">
                  <a:extLst>
                    <a:ext uri="{9D8B030D-6E8A-4147-A177-3AD203B41FA5}">
                      <a16:colId xmlns:a16="http://schemas.microsoft.com/office/drawing/2014/main" val="923671540"/>
                    </a:ext>
                  </a:extLst>
                </a:gridCol>
              </a:tblGrid>
              <a:tr h="562984">
                <a:tc>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rPr>
                        <a:t>COR</a:t>
                      </a:r>
                      <a:endParaRPr lang="en-US" sz="2400">
                        <a:effectLst/>
                        <a:latin typeface="Times New Roman" panose="02020603050405020304" pitchFamily="18" charset="0"/>
                        <a:ea typeface="Times New Roman" panose="02020603050405020304" pitchFamily="18" charset="0"/>
                      </a:endParaRP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rPr>
                        <a:t>LOE</a:t>
                      </a:r>
                      <a:endParaRPr lang="en-US" sz="2400">
                        <a:effectLst/>
                        <a:latin typeface="Times New Roman" panose="02020603050405020304" pitchFamily="18" charset="0"/>
                        <a:ea typeface="Times New Roman" panose="02020603050405020304" pitchFamily="18" charset="0"/>
                      </a:endParaRP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Recommendations</a:t>
                      </a:r>
                      <a:endParaRPr lang="en-US" sz="2400" dirty="0">
                        <a:effectLst/>
                        <a:latin typeface="Times New Roman" panose="02020603050405020304" pitchFamily="18" charset="0"/>
                        <a:ea typeface="Times New Roman" panose="02020603050405020304" pitchFamily="18" charset="0"/>
                      </a:endParaRP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0709827"/>
                  </a:ext>
                </a:extLst>
              </a:tr>
              <a:tr h="1006340">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1.  Pregnant women with mechanical prostheses should receive therapeutic anticoagulation  with frequent monitoring during pregnancy.   </a:t>
                      </a: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5437859"/>
                  </a:ext>
                </a:extLst>
              </a:tr>
              <a:tr h="1303222">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Women with mechanical heart valves who cannot maintain therapeutic anticoagulation with frequent monitoring should be counseled against pregnancy. </a:t>
                      </a: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8212372"/>
                  </a:ext>
                </a:extLst>
              </a:tr>
              <a:tr h="3147252">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3.  Women with mechanical heart valves and their providers should use shared decision-making to choose an anticoagulation strategy for pregnancy. Women should be informed that VKA during pregnancy is associated with the lowest likelihood of maternal complications but the highest likelihood of miscarriage, fetal death, and congenital abnormalities, particularly if taken during the first trimester and if the warfarin dose exceeds 5 mg/d.  </a:t>
                      </a: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633710"/>
                  </a:ext>
                </a:extLst>
              </a:tr>
            </a:tbl>
          </a:graphicData>
        </a:graphic>
      </p:graphicFrame>
    </p:spTree>
    <p:extLst>
      <p:ext uri="{BB962C8B-B14F-4D97-AF65-F5344CB8AC3E}">
        <p14:creationId xmlns:p14="http://schemas.microsoft.com/office/powerpoint/2010/main" val="272881409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5659-6418-4C74-B3DD-456BC9C86BEA}"/>
              </a:ext>
            </a:extLst>
          </p:cNvPr>
          <p:cNvSpPr>
            <a:spLocks noGrp="1"/>
          </p:cNvSpPr>
          <p:nvPr>
            <p:ph type="ctrTitle"/>
          </p:nvPr>
        </p:nvSpPr>
        <p:spPr>
          <a:xfrm>
            <a:off x="2705100" y="0"/>
            <a:ext cx="9220200" cy="1086415"/>
          </a:xfrm>
        </p:spPr>
        <p:txBody>
          <a:bodyPr/>
          <a:lstStyle/>
          <a:p>
            <a:r>
              <a:rPr lang="en-US" sz="3600" dirty="0"/>
              <a:t>Anticoagulation for Pregnant Women With Mechanical Prosthetic Heart Valves</a:t>
            </a:r>
            <a:endParaRPr lang="en-US" dirty="0"/>
          </a:p>
        </p:txBody>
      </p:sp>
      <p:sp>
        <p:nvSpPr>
          <p:cNvPr id="3" name="Slide Number Placeholder 2">
            <a:extLst>
              <a:ext uri="{FF2B5EF4-FFF2-40B4-BE49-F238E27FC236}">
                <a16:creationId xmlns:a16="http://schemas.microsoft.com/office/drawing/2014/main" id="{FB3A06A8-9B34-4C69-A5B8-3D32E605657B}"/>
              </a:ext>
            </a:extLst>
          </p:cNvPr>
          <p:cNvSpPr>
            <a:spLocks noGrp="1"/>
          </p:cNvSpPr>
          <p:nvPr>
            <p:ph type="sldNum" sz="quarter" idx="4"/>
          </p:nvPr>
        </p:nvSpPr>
        <p:spPr/>
        <p:txBody>
          <a:bodyPr/>
          <a:lstStyle/>
          <a:p>
            <a:fld id="{01CD3B2E-BC1C-6C4D-9D91-A67B950EE325}" type="slidenum">
              <a:rPr lang="en-US" smtClean="0"/>
              <a:pPr/>
              <a:t>196</a:t>
            </a:fld>
            <a:endParaRPr lang="en-US" dirty="0"/>
          </a:p>
        </p:txBody>
      </p:sp>
      <p:graphicFrame>
        <p:nvGraphicFramePr>
          <p:cNvPr id="4" name="Table 3">
            <a:extLst>
              <a:ext uri="{FF2B5EF4-FFF2-40B4-BE49-F238E27FC236}">
                <a16:creationId xmlns:a16="http://schemas.microsoft.com/office/drawing/2014/main" id="{132BC4BE-21D4-4301-B41C-8A7A159EE3B9}"/>
              </a:ext>
            </a:extLst>
          </p:cNvPr>
          <p:cNvGraphicFramePr>
            <a:graphicFrameLocks noGrp="1"/>
          </p:cNvGraphicFramePr>
          <p:nvPr>
            <p:extLst>
              <p:ext uri="{D42A27DB-BD31-4B8C-83A1-F6EECF244321}">
                <p14:modId xmlns:p14="http://schemas.microsoft.com/office/powerpoint/2010/main" val="1181830139"/>
              </p:ext>
            </p:extLst>
          </p:nvPr>
        </p:nvGraphicFramePr>
        <p:xfrm>
          <a:off x="255856" y="1202171"/>
          <a:ext cx="14214206" cy="6290133"/>
        </p:xfrm>
        <a:graphic>
          <a:graphicData uri="http://schemas.openxmlformats.org/drawingml/2006/table">
            <a:tbl>
              <a:tblPr firstRow="1" firstCol="1" bandRow="1"/>
              <a:tblGrid>
                <a:gridCol w="927538">
                  <a:extLst>
                    <a:ext uri="{9D8B030D-6E8A-4147-A177-3AD203B41FA5}">
                      <a16:colId xmlns:a16="http://schemas.microsoft.com/office/drawing/2014/main" val="2060409972"/>
                    </a:ext>
                  </a:extLst>
                </a:gridCol>
                <a:gridCol w="1178806">
                  <a:extLst>
                    <a:ext uri="{9D8B030D-6E8A-4147-A177-3AD203B41FA5}">
                      <a16:colId xmlns:a16="http://schemas.microsoft.com/office/drawing/2014/main" val="3096316936"/>
                    </a:ext>
                  </a:extLst>
                </a:gridCol>
                <a:gridCol w="12107862">
                  <a:extLst>
                    <a:ext uri="{9D8B030D-6E8A-4147-A177-3AD203B41FA5}">
                      <a16:colId xmlns:a16="http://schemas.microsoft.com/office/drawing/2014/main" val="2676191658"/>
                    </a:ext>
                  </a:extLst>
                </a:gridCol>
              </a:tblGrid>
              <a:tr h="699718">
                <a:tc>
                  <a:txBody>
                    <a:bodyPr/>
                    <a:lstStyle/>
                    <a:p>
                      <a:pPr marL="0" marR="0" algn="ctr">
                        <a:lnSpc>
                          <a:spcPct val="200000"/>
                        </a:lnSpc>
                        <a:spcBef>
                          <a:spcPts val="0"/>
                        </a:spcBef>
                        <a:spcAft>
                          <a:spcPts val="0"/>
                        </a:spcAft>
                      </a:pPr>
                      <a:r>
                        <a:rPr lang="en-US" sz="2300" b="1">
                          <a:effectLst/>
                          <a:latin typeface="Times New Roman" panose="02020603050405020304" pitchFamily="18" charset="0"/>
                          <a:ea typeface="Times New Roman" panose="02020603050405020304" pitchFamily="18" charset="0"/>
                        </a:rPr>
                        <a:t>COR</a:t>
                      </a:r>
                      <a:endParaRPr lang="en-US" sz="2300">
                        <a:effectLst/>
                        <a:latin typeface="Times New Roman" panose="02020603050405020304" pitchFamily="18" charset="0"/>
                        <a:ea typeface="Times New Roman" panose="02020603050405020304" pitchFamily="18" charset="0"/>
                      </a:endParaRP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300" b="1">
                          <a:effectLst/>
                          <a:latin typeface="Times New Roman" panose="02020603050405020304" pitchFamily="18" charset="0"/>
                          <a:ea typeface="Times New Roman" panose="02020603050405020304" pitchFamily="18" charset="0"/>
                        </a:rPr>
                        <a:t>LOE</a:t>
                      </a:r>
                      <a:endParaRPr lang="en-US" sz="2300">
                        <a:effectLst/>
                        <a:latin typeface="Times New Roman" panose="02020603050405020304" pitchFamily="18" charset="0"/>
                        <a:ea typeface="Times New Roman" panose="02020603050405020304" pitchFamily="18" charset="0"/>
                      </a:endParaRP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300" b="1">
                          <a:effectLst/>
                          <a:latin typeface="Times New Roman" panose="02020603050405020304" pitchFamily="18" charset="0"/>
                          <a:ea typeface="Times New Roman" panose="02020603050405020304" pitchFamily="18" charset="0"/>
                        </a:rPr>
                        <a:t>Recommendations</a:t>
                      </a:r>
                      <a:endParaRPr lang="en-US" sz="2300">
                        <a:effectLst/>
                        <a:latin typeface="Times New Roman" panose="02020603050405020304" pitchFamily="18" charset="0"/>
                        <a:ea typeface="Times New Roman" panose="02020603050405020304" pitchFamily="18" charset="0"/>
                      </a:endParaRP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4272246"/>
                  </a:ext>
                </a:extLst>
              </a:tr>
              <a:tr h="1972159">
                <a:tc>
                  <a:txBody>
                    <a:bodyPr/>
                    <a:lstStyle/>
                    <a:p>
                      <a:pPr marL="0" marR="0" algn="ctr">
                        <a:lnSpc>
                          <a:spcPct val="200000"/>
                        </a:lnSpc>
                        <a:spcBef>
                          <a:spcPts val="0"/>
                        </a:spcBef>
                        <a:spcAft>
                          <a:spcPts val="0"/>
                        </a:spcAft>
                      </a:pPr>
                      <a:r>
                        <a:rPr lang="en-US" sz="2300" b="1" dirty="0">
                          <a:solidFill>
                            <a:srgbClr val="000000"/>
                          </a:solidFill>
                          <a:effectLst/>
                          <a:latin typeface="Times New Roman" panose="02020603050405020304" pitchFamily="18" charset="0"/>
                          <a:ea typeface="Times New Roman" panose="02020603050405020304" pitchFamily="18" charset="0"/>
                        </a:rPr>
                        <a:t>1</a:t>
                      </a:r>
                      <a:endParaRPr lang="en-US" sz="23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300" b="1" dirty="0">
                          <a:solidFill>
                            <a:srgbClr val="000000"/>
                          </a:solidFill>
                          <a:effectLst/>
                          <a:latin typeface="Times New Roman" panose="02020603050405020304" pitchFamily="18" charset="0"/>
                          <a:ea typeface="Times New Roman" panose="02020603050405020304" pitchFamily="18" charset="0"/>
                        </a:rPr>
                        <a:t>C-LD</a:t>
                      </a:r>
                      <a:endParaRPr lang="en-US" sz="23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300" b="1" dirty="0">
                          <a:solidFill>
                            <a:srgbClr val="000000"/>
                          </a:solidFill>
                          <a:effectLst/>
                          <a:latin typeface="Times New Roman" panose="02020603050405020304" pitchFamily="18" charset="0"/>
                          <a:ea typeface="Calibri" panose="020F0502020204030204" pitchFamily="34" charset="0"/>
                        </a:rPr>
                        <a:t>4. Pregnant women with mechanical valve prostheses who are on warfarin should switch to twice-daily LMWH (with a target anti-</a:t>
                      </a:r>
                      <a:r>
                        <a:rPr lang="en-US" sz="2300" b="1" dirty="0" err="1">
                          <a:solidFill>
                            <a:srgbClr val="000000"/>
                          </a:solidFill>
                          <a:effectLst/>
                          <a:latin typeface="Times New Roman" panose="02020603050405020304" pitchFamily="18" charset="0"/>
                          <a:ea typeface="Calibri" panose="020F0502020204030204" pitchFamily="34" charset="0"/>
                        </a:rPr>
                        <a:t>Xa</a:t>
                      </a:r>
                      <a:r>
                        <a:rPr lang="en-US" sz="2300" b="1" dirty="0">
                          <a:solidFill>
                            <a:srgbClr val="000000"/>
                          </a:solidFill>
                          <a:effectLst/>
                          <a:latin typeface="Times New Roman" panose="02020603050405020304" pitchFamily="18" charset="0"/>
                          <a:ea typeface="Calibri" panose="020F0502020204030204" pitchFamily="34" charset="0"/>
                        </a:rPr>
                        <a:t> level of 0.8 U/mL to 1.2 U/mL at 4 to 6 hours after dose) or intravenous UFH (with an activated partial thromboplastin time [</a:t>
                      </a:r>
                      <a:r>
                        <a:rPr lang="en-US" sz="2300" b="1" dirty="0" err="1">
                          <a:solidFill>
                            <a:srgbClr val="000000"/>
                          </a:solidFill>
                          <a:effectLst/>
                          <a:latin typeface="Times New Roman" panose="02020603050405020304" pitchFamily="18" charset="0"/>
                          <a:ea typeface="Calibri" panose="020F0502020204030204" pitchFamily="34" charset="0"/>
                        </a:rPr>
                        <a:t>aPTT</a:t>
                      </a:r>
                      <a:r>
                        <a:rPr lang="en-US" sz="2300" b="1" dirty="0">
                          <a:solidFill>
                            <a:srgbClr val="000000"/>
                          </a:solidFill>
                          <a:effectLst/>
                          <a:latin typeface="Times New Roman" panose="02020603050405020304" pitchFamily="18" charset="0"/>
                          <a:ea typeface="Calibri" panose="020F0502020204030204" pitchFamily="34" charset="0"/>
                        </a:rPr>
                        <a:t>] 2 times control) at least 1 week before planned delivery.</a:t>
                      </a: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2495928"/>
                  </a:ext>
                </a:extLst>
              </a:tr>
              <a:tr h="1164092">
                <a:tc>
                  <a:txBody>
                    <a:bodyPr/>
                    <a:lstStyle/>
                    <a:p>
                      <a:pPr marL="0" marR="0" algn="ctr">
                        <a:lnSpc>
                          <a:spcPct val="2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1</a:t>
                      </a:r>
                      <a:endParaRPr lang="en-US" sz="23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300" b="1" dirty="0">
                          <a:solidFill>
                            <a:srgbClr val="000000"/>
                          </a:solidFill>
                          <a:effectLst/>
                          <a:latin typeface="Times New Roman" panose="02020603050405020304" pitchFamily="18" charset="0"/>
                          <a:ea typeface="Times New Roman" panose="02020603050405020304" pitchFamily="18" charset="0"/>
                        </a:rPr>
                        <a:t>C-LD</a:t>
                      </a:r>
                      <a:endParaRPr lang="en-US" sz="23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l">
                        <a:lnSpc>
                          <a:spcPct val="150000"/>
                        </a:lnSpc>
                        <a:spcBef>
                          <a:spcPts val="0"/>
                        </a:spcBef>
                        <a:spcAft>
                          <a:spcPts val="0"/>
                        </a:spcAft>
                        <a:buFont typeface="+mj-lt"/>
                        <a:buNone/>
                      </a:pPr>
                      <a:r>
                        <a:rPr lang="en-US" sz="2300" b="1" dirty="0">
                          <a:solidFill>
                            <a:srgbClr val="000000"/>
                          </a:solidFill>
                          <a:effectLst/>
                          <a:latin typeface="Times New Roman" panose="02020603050405020304" pitchFamily="18" charset="0"/>
                          <a:ea typeface="Calibri" panose="020F0502020204030204" pitchFamily="34" charset="0"/>
                        </a:rPr>
                        <a:t>5.  Pregnant women with mechanical valve prostheses who are on LMWH should switch to UFH (with an </a:t>
                      </a:r>
                      <a:r>
                        <a:rPr lang="en-US" sz="2300" b="1" dirty="0" err="1">
                          <a:solidFill>
                            <a:srgbClr val="000000"/>
                          </a:solidFill>
                          <a:effectLst/>
                          <a:latin typeface="Times New Roman" panose="02020603050405020304" pitchFamily="18" charset="0"/>
                          <a:ea typeface="Calibri" panose="020F0502020204030204" pitchFamily="34" charset="0"/>
                        </a:rPr>
                        <a:t>aPTT</a:t>
                      </a:r>
                      <a:r>
                        <a:rPr lang="en-US" sz="2300" b="1" dirty="0">
                          <a:solidFill>
                            <a:srgbClr val="000000"/>
                          </a:solidFill>
                          <a:effectLst/>
                          <a:latin typeface="Times New Roman" panose="02020603050405020304" pitchFamily="18" charset="0"/>
                          <a:ea typeface="Calibri" panose="020F0502020204030204" pitchFamily="34" charset="0"/>
                        </a:rPr>
                        <a:t> 2 times control) at least 36 hours before planned delivery.  </a:t>
                      </a: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7534736"/>
                  </a:ext>
                </a:extLst>
              </a:tr>
              <a:tr h="955633">
                <a:tc>
                  <a:txBody>
                    <a:bodyPr/>
                    <a:lstStyle/>
                    <a:p>
                      <a:pPr marL="0" marR="0" algn="ctr">
                        <a:lnSpc>
                          <a:spcPct val="2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1</a:t>
                      </a:r>
                      <a:endParaRPr lang="en-US" sz="23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C-LD</a:t>
                      </a:r>
                      <a:endParaRPr lang="en-US" sz="23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l">
                        <a:lnSpc>
                          <a:spcPct val="150000"/>
                        </a:lnSpc>
                        <a:spcBef>
                          <a:spcPts val="0"/>
                        </a:spcBef>
                        <a:spcAft>
                          <a:spcPts val="0"/>
                        </a:spcAft>
                        <a:buFont typeface="+mj-lt"/>
                        <a:buNone/>
                      </a:pPr>
                      <a:r>
                        <a:rPr lang="en-US" sz="2300" b="1" dirty="0">
                          <a:solidFill>
                            <a:srgbClr val="000000"/>
                          </a:solidFill>
                          <a:effectLst/>
                          <a:latin typeface="Times New Roman" panose="02020603050405020304" pitchFamily="18" charset="0"/>
                          <a:ea typeface="Calibri" panose="020F0502020204030204" pitchFamily="34" charset="0"/>
                        </a:rPr>
                        <a:t> 6. Pregnant women with valve prostheses should stop UFH at least 6 hours before planned vaginal delivery.  </a:t>
                      </a: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2775547"/>
                  </a:ext>
                </a:extLst>
              </a:tr>
              <a:tr h="1397627">
                <a:tc>
                  <a:txBody>
                    <a:bodyPr/>
                    <a:lstStyle/>
                    <a:p>
                      <a:pPr marL="0" marR="0" algn="ctr">
                        <a:lnSpc>
                          <a:spcPct val="2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1</a:t>
                      </a:r>
                      <a:endParaRPr lang="en-US" sz="23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C-LD</a:t>
                      </a:r>
                      <a:endParaRPr lang="en-US" sz="23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l">
                        <a:lnSpc>
                          <a:spcPct val="150000"/>
                        </a:lnSpc>
                        <a:spcBef>
                          <a:spcPts val="0"/>
                        </a:spcBef>
                        <a:spcAft>
                          <a:spcPts val="0"/>
                        </a:spcAft>
                        <a:buFont typeface="+mj-lt"/>
                        <a:buNone/>
                      </a:pPr>
                      <a:r>
                        <a:rPr lang="en-US" sz="2300" b="1" dirty="0">
                          <a:solidFill>
                            <a:srgbClr val="000000"/>
                          </a:solidFill>
                          <a:effectLst/>
                          <a:latin typeface="Times New Roman" panose="02020603050405020304" pitchFamily="18" charset="0"/>
                          <a:ea typeface="Calibri" panose="020F0502020204030204" pitchFamily="34" charset="0"/>
                        </a:rPr>
                        <a:t>7.  If labor begins or urgent delivery is required in a woman therapeutically anticoagulated with a VKA, cesarean section should be performed after reversal of anticoagulation.  </a:t>
                      </a: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3738222"/>
                  </a:ext>
                </a:extLst>
              </a:tr>
            </a:tbl>
          </a:graphicData>
        </a:graphic>
      </p:graphicFrame>
    </p:spTree>
    <p:extLst>
      <p:ext uri="{BB962C8B-B14F-4D97-AF65-F5344CB8AC3E}">
        <p14:creationId xmlns:p14="http://schemas.microsoft.com/office/powerpoint/2010/main" val="42391210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875ED-628C-46AC-BB1A-7B19D7FE3A24}"/>
              </a:ext>
            </a:extLst>
          </p:cNvPr>
          <p:cNvSpPr>
            <a:spLocks noGrp="1"/>
          </p:cNvSpPr>
          <p:nvPr>
            <p:ph type="ctrTitle"/>
          </p:nvPr>
        </p:nvSpPr>
        <p:spPr>
          <a:xfrm>
            <a:off x="2053431" y="0"/>
            <a:ext cx="10591800" cy="1172048"/>
          </a:xfrm>
        </p:spPr>
        <p:txBody>
          <a:bodyPr/>
          <a:lstStyle/>
          <a:p>
            <a:r>
              <a:rPr lang="en-US" sz="3600" dirty="0"/>
              <a:t>Anticoagulation for Pregnant Women With Mechanical Prosthetic Heart Valves</a:t>
            </a:r>
          </a:p>
        </p:txBody>
      </p:sp>
      <p:sp>
        <p:nvSpPr>
          <p:cNvPr id="3" name="Slide Number Placeholder 2">
            <a:extLst>
              <a:ext uri="{FF2B5EF4-FFF2-40B4-BE49-F238E27FC236}">
                <a16:creationId xmlns:a16="http://schemas.microsoft.com/office/drawing/2014/main" id="{C82B3D1C-E073-4063-B526-049BC099498B}"/>
              </a:ext>
            </a:extLst>
          </p:cNvPr>
          <p:cNvSpPr>
            <a:spLocks noGrp="1"/>
          </p:cNvSpPr>
          <p:nvPr>
            <p:ph type="sldNum" sz="quarter" idx="4"/>
          </p:nvPr>
        </p:nvSpPr>
        <p:spPr/>
        <p:txBody>
          <a:bodyPr/>
          <a:lstStyle/>
          <a:p>
            <a:fld id="{01CD3B2E-BC1C-6C4D-9D91-A67B950EE325}" type="slidenum">
              <a:rPr lang="en-US" smtClean="0"/>
              <a:pPr/>
              <a:t>197</a:t>
            </a:fld>
            <a:endParaRPr lang="en-US" dirty="0"/>
          </a:p>
        </p:txBody>
      </p:sp>
      <p:graphicFrame>
        <p:nvGraphicFramePr>
          <p:cNvPr id="4" name="Table 3">
            <a:extLst>
              <a:ext uri="{FF2B5EF4-FFF2-40B4-BE49-F238E27FC236}">
                <a16:creationId xmlns:a16="http://schemas.microsoft.com/office/drawing/2014/main" id="{E3733239-B275-4DEC-9EA2-8B555D1216D0}"/>
              </a:ext>
            </a:extLst>
          </p:cNvPr>
          <p:cNvGraphicFramePr>
            <a:graphicFrameLocks noGrp="1"/>
          </p:cNvGraphicFramePr>
          <p:nvPr>
            <p:extLst>
              <p:ext uri="{D42A27DB-BD31-4B8C-83A1-F6EECF244321}">
                <p14:modId xmlns:p14="http://schemas.microsoft.com/office/powerpoint/2010/main" val="3250816725"/>
              </p:ext>
            </p:extLst>
          </p:nvPr>
        </p:nvGraphicFramePr>
        <p:xfrm>
          <a:off x="304800" y="1295400"/>
          <a:ext cx="14089061" cy="6253344"/>
        </p:xfrm>
        <a:graphic>
          <a:graphicData uri="http://schemas.openxmlformats.org/drawingml/2006/table">
            <a:tbl>
              <a:tblPr firstRow="1" firstCol="1" bandRow="1"/>
              <a:tblGrid>
                <a:gridCol w="990600">
                  <a:extLst>
                    <a:ext uri="{9D8B030D-6E8A-4147-A177-3AD203B41FA5}">
                      <a16:colId xmlns:a16="http://schemas.microsoft.com/office/drawing/2014/main" val="2997188618"/>
                    </a:ext>
                  </a:extLst>
                </a:gridCol>
                <a:gridCol w="1447800">
                  <a:extLst>
                    <a:ext uri="{9D8B030D-6E8A-4147-A177-3AD203B41FA5}">
                      <a16:colId xmlns:a16="http://schemas.microsoft.com/office/drawing/2014/main" val="530805331"/>
                    </a:ext>
                  </a:extLst>
                </a:gridCol>
                <a:gridCol w="11650661">
                  <a:extLst>
                    <a:ext uri="{9D8B030D-6E8A-4147-A177-3AD203B41FA5}">
                      <a16:colId xmlns:a16="http://schemas.microsoft.com/office/drawing/2014/main" val="353436849"/>
                    </a:ext>
                  </a:extLst>
                </a:gridCol>
              </a:tblGrid>
              <a:tr h="775672">
                <a:tc>
                  <a:txBody>
                    <a:bodyPr/>
                    <a:lstStyle/>
                    <a:p>
                      <a:pPr marL="0" marR="0" algn="ctr">
                        <a:lnSpc>
                          <a:spcPct val="100000"/>
                        </a:lnSpc>
                        <a:spcBef>
                          <a:spcPts val="0"/>
                        </a:spcBef>
                        <a:spcAft>
                          <a:spcPts val="0"/>
                        </a:spcAft>
                      </a:pPr>
                      <a:r>
                        <a:rPr lang="en-US" sz="2500" b="1">
                          <a:effectLst/>
                          <a:latin typeface="Times New Roman" panose="02020603050405020304" pitchFamily="18" charset="0"/>
                          <a:ea typeface="Times New Roman" panose="02020603050405020304" pitchFamily="18" charset="0"/>
                        </a:rPr>
                        <a:t>COR</a:t>
                      </a:r>
                      <a:endParaRPr lang="en-US" sz="25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500" b="1">
                          <a:effectLst/>
                          <a:latin typeface="Times New Roman" panose="02020603050405020304" pitchFamily="18" charset="0"/>
                          <a:ea typeface="Times New Roman" panose="02020603050405020304" pitchFamily="18" charset="0"/>
                        </a:rPr>
                        <a:t>LOE</a:t>
                      </a:r>
                      <a:endParaRPr lang="en-US" sz="25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500" b="1" dirty="0">
                          <a:effectLst/>
                          <a:latin typeface="Times New Roman" panose="02020603050405020304" pitchFamily="18" charset="0"/>
                          <a:ea typeface="Times New Roman" panose="02020603050405020304" pitchFamily="18" charset="0"/>
                        </a:rPr>
                        <a:t>Recommendations</a:t>
                      </a:r>
                      <a:endParaRPr lang="en-US" sz="25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9544134"/>
                  </a:ext>
                </a:extLst>
              </a:tr>
              <a:tr h="1290455">
                <a:tc>
                  <a:txBody>
                    <a:bodyPr/>
                    <a:lstStyle/>
                    <a:p>
                      <a:pPr marL="0" marR="0" algn="ctr">
                        <a:lnSpc>
                          <a:spcPct val="100000"/>
                        </a:lnSpc>
                        <a:spcBef>
                          <a:spcPts val="0"/>
                        </a:spcBef>
                        <a:spcAft>
                          <a:spcPts val="0"/>
                        </a:spcAft>
                      </a:pPr>
                      <a:r>
                        <a:rPr lang="en-US" sz="2500" b="1" dirty="0">
                          <a:solidFill>
                            <a:srgbClr val="000000"/>
                          </a:solidFill>
                          <a:effectLst/>
                          <a:latin typeface="Times New Roman" panose="02020603050405020304" pitchFamily="18" charset="0"/>
                          <a:ea typeface="Times New Roman" panose="02020603050405020304" pitchFamily="18" charset="0"/>
                        </a:rPr>
                        <a:t>2a</a:t>
                      </a:r>
                      <a:endParaRPr lang="en-US" sz="25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500" b="1">
                          <a:solidFill>
                            <a:srgbClr val="000000"/>
                          </a:solidFill>
                          <a:effectLst/>
                          <a:latin typeface="Times New Roman" panose="02020603050405020304" pitchFamily="18" charset="0"/>
                          <a:ea typeface="Times New Roman" panose="02020603050405020304" pitchFamily="18" charset="0"/>
                        </a:rPr>
                        <a:t>B-NR</a:t>
                      </a:r>
                      <a:endParaRPr lang="en-US" sz="25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00000"/>
                        </a:lnSpc>
                        <a:spcBef>
                          <a:spcPts val="0"/>
                        </a:spcBef>
                        <a:spcAft>
                          <a:spcPts val="0"/>
                        </a:spcAft>
                        <a:buFont typeface="+mj-lt"/>
                        <a:buNone/>
                      </a:pPr>
                      <a:r>
                        <a:rPr lang="en-US" sz="2500" b="1" dirty="0">
                          <a:solidFill>
                            <a:srgbClr val="000000"/>
                          </a:solidFill>
                          <a:effectLst/>
                          <a:latin typeface="Times New Roman" panose="02020603050405020304" pitchFamily="18" charset="0"/>
                          <a:ea typeface="Calibri" panose="020F0502020204030204" pitchFamily="34" charset="0"/>
                        </a:rPr>
                        <a:t> 8. For pregnant women with mechanical prostheses who require a dose of warfarin </a:t>
                      </a:r>
                      <a:r>
                        <a:rPr lang="en-US" sz="2500" b="1" dirty="0">
                          <a:solidFill>
                            <a:srgbClr val="000000"/>
                          </a:solidFill>
                          <a:effectLst/>
                          <a:latin typeface="Times New Roman" panose="02020603050405020304" pitchFamily="18" charset="0"/>
                          <a:ea typeface="Calibri" panose="020F0502020204030204" pitchFamily="34" charset="0"/>
                          <a:sym typeface="Symbol" panose="05050102010706020507" pitchFamily="18" charset="2"/>
                        </a:rPr>
                        <a:t></a:t>
                      </a:r>
                      <a:r>
                        <a:rPr lang="en-US" sz="2500" b="1" dirty="0">
                          <a:solidFill>
                            <a:srgbClr val="000000"/>
                          </a:solidFill>
                          <a:effectLst/>
                          <a:latin typeface="Times New Roman" panose="02020603050405020304" pitchFamily="18" charset="0"/>
                          <a:ea typeface="Calibri" panose="020F0502020204030204" pitchFamily="34" charset="0"/>
                        </a:rPr>
                        <a:t>5 mg/d to maintain a therapeutic INR, continuation of warfarin for all 3 trimesters is reasonable after full discussion with the patient about risks and benefits. </a:t>
                      </a: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1807006"/>
                  </a:ext>
                </a:extLst>
              </a:tr>
              <a:tr h="1976836">
                <a:tc>
                  <a:txBody>
                    <a:bodyPr/>
                    <a:lstStyle/>
                    <a:p>
                      <a:pPr marL="0" marR="0" algn="ctr">
                        <a:lnSpc>
                          <a:spcPct val="100000"/>
                        </a:lnSpc>
                        <a:spcBef>
                          <a:spcPts val="0"/>
                        </a:spcBef>
                        <a:spcAft>
                          <a:spcPts val="0"/>
                        </a:spcAft>
                      </a:pPr>
                      <a:r>
                        <a:rPr lang="en-US" sz="2500" b="1">
                          <a:solidFill>
                            <a:srgbClr val="000000"/>
                          </a:solidFill>
                          <a:effectLst/>
                          <a:latin typeface="Times New Roman" panose="02020603050405020304" pitchFamily="18" charset="0"/>
                          <a:ea typeface="Times New Roman" panose="02020603050405020304" pitchFamily="18" charset="0"/>
                        </a:rPr>
                        <a:t>2a</a:t>
                      </a:r>
                      <a:endParaRPr lang="en-US" sz="25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500" b="1">
                          <a:solidFill>
                            <a:srgbClr val="000000"/>
                          </a:solidFill>
                          <a:effectLst/>
                          <a:latin typeface="Times New Roman" panose="02020603050405020304" pitchFamily="18" charset="0"/>
                          <a:ea typeface="Times New Roman" panose="02020603050405020304" pitchFamily="18" charset="0"/>
                        </a:rPr>
                        <a:t>B-NR</a:t>
                      </a:r>
                      <a:endParaRPr lang="en-US" sz="25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00000"/>
                        </a:lnSpc>
                        <a:spcBef>
                          <a:spcPts val="0"/>
                        </a:spcBef>
                        <a:spcAft>
                          <a:spcPts val="0"/>
                        </a:spcAft>
                        <a:buFont typeface="+mj-lt"/>
                        <a:buNone/>
                      </a:pPr>
                      <a:r>
                        <a:rPr lang="en-US" sz="2500" b="1" dirty="0">
                          <a:solidFill>
                            <a:srgbClr val="000000"/>
                          </a:solidFill>
                          <a:effectLst/>
                          <a:latin typeface="Times New Roman" panose="02020603050405020304" pitchFamily="18" charset="0"/>
                          <a:ea typeface="Calibri" panose="020F0502020204030204" pitchFamily="34" charset="0"/>
                        </a:rPr>
                        <a:t> 9. For pregnant women with mechanical prostheses who require &gt;5 mg/d of warfarin to achieve a therapeutic INR, dose-adjusted LMWH (with a target anti-</a:t>
                      </a:r>
                      <a:r>
                        <a:rPr lang="en-US" sz="2500" b="1" dirty="0" err="1">
                          <a:solidFill>
                            <a:srgbClr val="000000"/>
                          </a:solidFill>
                          <a:effectLst/>
                          <a:latin typeface="Times New Roman" panose="02020603050405020304" pitchFamily="18" charset="0"/>
                          <a:ea typeface="Calibri" panose="020F0502020204030204" pitchFamily="34" charset="0"/>
                        </a:rPr>
                        <a:t>Xa</a:t>
                      </a:r>
                      <a:r>
                        <a:rPr lang="en-US" sz="2500" b="1" dirty="0">
                          <a:solidFill>
                            <a:srgbClr val="000000"/>
                          </a:solidFill>
                          <a:effectLst/>
                          <a:latin typeface="Times New Roman" panose="02020603050405020304" pitchFamily="18" charset="0"/>
                          <a:ea typeface="Calibri" panose="020F0502020204030204" pitchFamily="34" charset="0"/>
                        </a:rPr>
                        <a:t> level of 0.8 to 1.2 U/mL at 4 to 6 hours after dose) at least 2 times per day during the first trimester, followed by warfarin during the second and third trimesters, is reasonable.</a:t>
                      </a: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6100513"/>
                  </a:ext>
                </a:extLst>
              </a:tr>
              <a:tr h="1976836">
                <a:tc>
                  <a:txBody>
                    <a:bodyPr/>
                    <a:lstStyle/>
                    <a:p>
                      <a:pPr marL="0" marR="0" algn="ctr">
                        <a:lnSpc>
                          <a:spcPct val="100000"/>
                        </a:lnSpc>
                        <a:spcBef>
                          <a:spcPts val="0"/>
                        </a:spcBef>
                        <a:spcAft>
                          <a:spcPts val="0"/>
                        </a:spcAft>
                      </a:pPr>
                      <a:r>
                        <a:rPr lang="en-US" sz="2500" b="1" dirty="0">
                          <a:solidFill>
                            <a:srgbClr val="000000"/>
                          </a:solidFill>
                          <a:effectLst/>
                          <a:latin typeface="Times New Roman" panose="02020603050405020304" pitchFamily="18" charset="0"/>
                          <a:ea typeface="Times New Roman" panose="02020603050405020304" pitchFamily="18" charset="0"/>
                        </a:rPr>
                        <a:t>2a</a:t>
                      </a:r>
                      <a:endParaRPr lang="en-US" sz="25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500" b="1" dirty="0">
                          <a:solidFill>
                            <a:srgbClr val="000000"/>
                          </a:solidFill>
                          <a:effectLst/>
                          <a:latin typeface="Times New Roman" panose="02020603050405020304" pitchFamily="18" charset="0"/>
                          <a:ea typeface="Times New Roman" panose="02020603050405020304" pitchFamily="18" charset="0"/>
                        </a:rPr>
                        <a:t>B-NR</a:t>
                      </a:r>
                      <a:endParaRPr lang="en-US" sz="25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631825" marR="0" lvl="0" indent="-631825" algn="just">
                        <a:lnSpc>
                          <a:spcPct val="100000"/>
                        </a:lnSpc>
                        <a:spcBef>
                          <a:spcPts val="0"/>
                        </a:spcBef>
                        <a:spcAft>
                          <a:spcPts val="0"/>
                        </a:spcAft>
                        <a:buFont typeface="+mj-lt"/>
                        <a:buNone/>
                      </a:pPr>
                      <a:r>
                        <a:rPr lang="en-US" sz="2500" b="1" dirty="0">
                          <a:solidFill>
                            <a:srgbClr val="000000"/>
                          </a:solidFill>
                          <a:effectLst/>
                          <a:latin typeface="Times New Roman" panose="02020603050405020304" pitchFamily="18" charset="0"/>
                          <a:ea typeface="Calibri" panose="020F0502020204030204" pitchFamily="34" charset="0"/>
                        </a:rPr>
                        <a:t> 10</a:t>
                      </a:r>
                      <a:r>
                        <a:rPr lang="en-US" sz="2500" b="1" strike="noStrike" dirty="0">
                          <a:solidFill>
                            <a:srgbClr val="000000"/>
                          </a:solidFill>
                          <a:effectLst/>
                          <a:latin typeface="Times New Roman" panose="02020603050405020304" pitchFamily="18" charset="0"/>
                          <a:ea typeface="Calibri" panose="020F0502020204030204" pitchFamily="34" charset="0"/>
                        </a:rPr>
                        <a:t>.</a:t>
                      </a:r>
                      <a:r>
                        <a:rPr lang="en-US" sz="2500" b="1" dirty="0">
                          <a:solidFill>
                            <a:srgbClr val="000000"/>
                          </a:solidFill>
                          <a:effectLst/>
                          <a:latin typeface="Times New Roman" panose="02020603050405020304" pitchFamily="18" charset="0"/>
                          <a:ea typeface="Calibri" panose="020F0502020204030204" pitchFamily="34" charset="0"/>
                        </a:rPr>
                        <a:t>  For pregnant women with mechanical prostheses who require a dose of warfarin &gt;5 mg/d to achieve a therapeutic INR, and for whom dose-adjusted LMWH is unavailable, dose-adjusted continuous intravenous UFH during the first trimester (with </a:t>
                      </a:r>
                      <a:r>
                        <a:rPr lang="en-US" sz="2500" b="1" dirty="0" err="1">
                          <a:solidFill>
                            <a:srgbClr val="000000"/>
                          </a:solidFill>
                          <a:effectLst/>
                          <a:latin typeface="Times New Roman" panose="02020603050405020304" pitchFamily="18" charset="0"/>
                          <a:ea typeface="Calibri" panose="020F0502020204030204" pitchFamily="34" charset="0"/>
                        </a:rPr>
                        <a:t>aPTT</a:t>
                      </a:r>
                      <a:r>
                        <a:rPr lang="en-US" sz="2500" b="1" dirty="0">
                          <a:solidFill>
                            <a:srgbClr val="000000"/>
                          </a:solidFill>
                          <a:effectLst/>
                          <a:latin typeface="Times New Roman" panose="02020603050405020304" pitchFamily="18" charset="0"/>
                          <a:ea typeface="Calibri" panose="020F0502020204030204" pitchFamily="34" charset="0"/>
                        </a:rPr>
                        <a:t> 2 times control), followed by warfarin for the second and third trimesters, is reasonable. </a:t>
                      </a: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0127304"/>
                  </a:ext>
                </a:extLst>
              </a:tr>
            </a:tbl>
          </a:graphicData>
        </a:graphic>
      </p:graphicFrame>
    </p:spTree>
    <p:extLst>
      <p:ext uri="{BB962C8B-B14F-4D97-AF65-F5344CB8AC3E}">
        <p14:creationId xmlns:p14="http://schemas.microsoft.com/office/powerpoint/2010/main" val="148785715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044F-9328-48F4-B2AA-68594C7D80ED}"/>
              </a:ext>
            </a:extLst>
          </p:cNvPr>
          <p:cNvSpPr>
            <a:spLocks noGrp="1"/>
          </p:cNvSpPr>
          <p:nvPr>
            <p:ph type="ctrTitle"/>
          </p:nvPr>
        </p:nvSpPr>
        <p:spPr>
          <a:xfrm>
            <a:off x="2705099" y="76201"/>
            <a:ext cx="9220200" cy="1160632"/>
          </a:xfrm>
        </p:spPr>
        <p:txBody>
          <a:bodyPr/>
          <a:lstStyle/>
          <a:p>
            <a:r>
              <a:rPr lang="en-US" sz="3600" dirty="0"/>
              <a:t>Anticoagulation for Pregnant Women With Mechanical Prosthetic Heart Valves</a:t>
            </a:r>
            <a:endParaRPr lang="en-US" dirty="0"/>
          </a:p>
        </p:txBody>
      </p:sp>
      <p:sp>
        <p:nvSpPr>
          <p:cNvPr id="3" name="Slide Number Placeholder 2">
            <a:extLst>
              <a:ext uri="{FF2B5EF4-FFF2-40B4-BE49-F238E27FC236}">
                <a16:creationId xmlns:a16="http://schemas.microsoft.com/office/drawing/2014/main" id="{5440A4E6-7288-42E0-B5B5-A8FFF729F5A2}"/>
              </a:ext>
            </a:extLst>
          </p:cNvPr>
          <p:cNvSpPr>
            <a:spLocks noGrp="1"/>
          </p:cNvSpPr>
          <p:nvPr>
            <p:ph type="sldNum" sz="quarter" idx="4"/>
          </p:nvPr>
        </p:nvSpPr>
        <p:spPr/>
        <p:txBody>
          <a:bodyPr/>
          <a:lstStyle/>
          <a:p>
            <a:fld id="{01CD3B2E-BC1C-6C4D-9D91-A67B950EE325}" type="slidenum">
              <a:rPr lang="en-US" smtClean="0"/>
              <a:pPr/>
              <a:t>198</a:t>
            </a:fld>
            <a:endParaRPr lang="en-US" dirty="0"/>
          </a:p>
        </p:txBody>
      </p:sp>
      <p:graphicFrame>
        <p:nvGraphicFramePr>
          <p:cNvPr id="4" name="Table 3">
            <a:extLst>
              <a:ext uri="{FF2B5EF4-FFF2-40B4-BE49-F238E27FC236}">
                <a16:creationId xmlns:a16="http://schemas.microsoft.com/office/drawing/2014/main" id="{36449284-49B1-4967-B531-5F0C836186B8}"/>
              </a:ext>
            </a:extLst>
          </p:cNvPr>
          <p:cNvGraphicFramePr>
            <a:graphicFrameLocks noGrp="1"/>
          </p:cNvGraphicFramePr>
          <p:nvPr>
            <p:extLst>
              <p:ext uri="{D42A27DB-BD31-4B8C-83A1-F6EECF244321}">
                <p14:modId xmlns:p14="http://schemas.microsoft.com/office/powerpoint/2010/main" val="3615593474"/>
              </p:ext>
            </p:extLst>
          </p:nvPr>
        </p:nvGraphicFramePr>
        <p:xfrm>
          <a:off x="304800" y="1371601"/>
          <a:ext cx="14165261" cy="6151364"/>
        </p:xfrm>
        <a:graphic>
          <a:graphicData uri="http://schemas.openxmlformats.org/drawingml/2006/table">
            <a:tbl>
              <a:tblPr firstRow="1" firstCol="1" bandRow="1"/>
              <a:tblGrid>
                <a:gridCol w="1066800">
                  <a:extLst>
                    <a:ext uri="{9D8B030D-6E8A-4147-A177-3AD203B41FA5}">
                      <a16:colId xmlns:a16="http://schemas.microsoft.com/office/drawing/2014/main" val="1561140397"/>
                    </a:ext>
                  </a:extLst>
                </a:gridCol>
                <a:gridCol w="1447800">
                  <a:extLst>
                    <a:ext uri="{9D8B030D-6E8A-4147-A177-3AD203B41FA5}">
                      <a16:colId xmlns:a16="http://schemas.microsoft.com/office/drawing/2014/main" val="3484994307"/>
                    </a:ext>
                  </a:extLst>
                </a:gridCol>
                <a:gridCol w="11650661">
                  <a:extLst>
                    <a:ext uri="{9D8B030D-6E8A-4147-A177-3AD203B41FA5}">
                      <a16:colId xmlns:a16="http://schemas.microsoft.com/office/drawing/2014/main" val="1997695138"/>
                    </a:ext>
                  </a:extLst>
                </a:gridCol>
              </a:tblGrid>
              <a:tr h="748895">
                <a:tc>
                  <a:txBody>
                    <a:bodyPr/>
                    <a:lstStyle/>
                    <a:p>
                      <a:pPr marL="0" marR="0" algn="ctr">
                        <a:lnSpc>
                          <a:spcPct val="200000"/>
                        </a:lnSpc>
                        <a:spcBef>
                          <a:spcPts val="600"/>
                        </a:spcBef>
                        <a:spcAft>
                          <a:spcPts val="600"/>
                        </a:spcAft>
                      </a:pPr>
                      <a:r>
                        <a:rPr lang="en-US" sz="2500" b="1">
                          <a:effectLst/>
                          <a:latin typeface="Times New Roman" panose="02020603050405020304" pitchFamily="18" charset="0"/>
                          <a:ea typeface="Times New Roman" panose="02020603050405020304" pitchFamily="18" charset="0"/>
                        </a:rPr>
                        <a:t>COR</a:t>
                      </a:r>
                      <a:endParaRPr lang="en-US" sz="2500">
                        <a:effectLst/>
                        <a:latin typeface="Times New Roman" panose="02020603050405020304" pitchFamily="18" charset="0"/>
                        <a:ea typeface="Times New Roman" panose="02020603050405020304" pitchFamily="18" charset="0"/>
                      </a:endParaRP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600"/>
                        </a:spcBef>
                        <a:spcAft>
                          <a:spcPts val="600"/>
                        </a:spcAft>
                      </a:pPr>
                      <a:r>
                        <a:rPr lang="en-US" sz="2500" b="1">
                          <a:effectLst/>
                          <a:latin typeface="Times New Roman" panose="02020603050405020304" pitchFamily="18" charset="0"/>
                          <a:ea typeface="Times New Roman" panose="02020603050405020304" pitchFamily="18" charset="0"/>
                        </a:rPr>
                        <a:t>LOE</a:t>
                      </a:r>
                      <a:endParaRPr lang="en-US" sz="2500">
                        <a:effectLst/>
                        <a:latin typeface="Times New Roman" panose="02020603050405020304" pitchFamily="18" charset="0"/>
                        <a:ea typeface="Times New Roman" panose="02020603050405020304" pitchFamily="18" charset="0"/>
                      </a:endParaRP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600"/>
                        </a:spcBef>
                        <a:spcAft>
                          <a:spcPts val="600"/>
                        </a:spcAft>
                      </a:pPr>
                      <a:r>
                        <a:rPr lang="en-US" sz="2500" b="1">
                          <a:effectLst/>
                          <a:latin typeface="Times New Roman" panose="02020603050405020304" pitchFamily="18" charset="0"/>
                          <a:ea typeface="Times New Roman" panose="02020603050405020304" pitchFamily="18" charset="0"/>
                        </a:rPr>
                        <a:t>Recommendations</a:t>
                      </a:r>
                      <a:endParaRPr lang="en-US" sz="2500">
                        <a:effectLst/>
                        <a:latin typeface="Times New Roman" panose="02020603050405020304" pitchFamily="18" charset="0"/>
                        <a:ea typeface="Times New Roman" panose="02020603050405020304" pitchFamily="18" charset="0"/>
                      </a:endParaRP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2311862"/>
                  </a:ext>
                </a:extLst>
              </a:tr>
              <a:tr h="1325217">
                <a:tc>
                  <a:txBody>
                    <a:bodyPr/>
                    <a:lstStyle/>
                    <a:p>
                      <a:pPr marL="0" marR="0" algn="ctr">
                        <a:lnSpc>
                          <a:spcPct val="150000"/>
                        </a:lnSpc>
                        <a:spcBef>
                          <a:spcPts val="600"/>
                        </a:spcBef>
                        <a:spcAft>
                          <a:spcPts val="600"/>
                        </a:spcAft>
                      </a:pPr>
                      <a:r>
                        <a:rPr lang="en-US" sz="2800" b="1" dirty="0">
                          <a:solidFill>
                            <a:srgbClr val="000000"/>
                          </a:solidFill>
                          <a:effectLst/>
                          <a:latin typeface="Times New Roman" panose="02020603050405020304" pitchFamily="18" charset="0"/>
                          <a:ea typeface="Times New Roman" panose="02020603050405020304" pitchFamily="18" charset="0"/>
                        </a:rPr>
                        <a:t>2a</a:t>
                      </a:r>
                      <a:endParaRPr lang="en-US" sz="28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600"/>
                        </a:spcBef>
                        <a:spcAft>
                          <a:spcPts val="600"/>
                        </a:spcAft>
                      </a:pPr>
                      <a:r>
                        <a:rPr lang="en-US" sz="2800" b="1" dirty="0">
                          <a:solidFill>
                            <a:srgbClr val="000000"/>
                          </a:solidFill>
                          <a:effectLst/>
                          <a:latin typeface="Times New Roman" panose="02020603050405020304" pitchFamily="18" charset="0"/>
                          <a:ea typeface="Times New Roman" panose="02020603050405020304" pitchFamily="18" charset="0"/>
                        </a:rPr>
                        <a:t>B-NR</a:t>
                      </a:r>
                      <a:endParaRPr lang="en-US" sz="28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631825" marR="0" lvl="0" indent="-631825" algn="just">
                        <a:lnSpc>
                          <a:spcPct val="1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11</a:t>
                      </a:r>
                      <a:r>
                        <a:rPr lang="en-US" sz="2800" b="1" strike="noStrike" dirty="0">
                          <a:solidFill>
                            <a:srgbClr val="000000"/>
                          </a:solidFill>
                          <a:effectLst/>
                          <a:latin typeface="Times New Roman" panose="02020603050405020304" pitchFamily="18" charset="0"/>
                          <a:ea typeface="Calibri" panose="020F0502020204030204" pitchFamily="34" charset="0"/>
                        </a:rPr>
                        <a:t>. </a:t>
                      </a:r>
                      <a:r>
                        <a:rPr lang="en-US" sz="2800" b="1" dirty="0">
                          <a:solidFill>
                            <a:srgbClr val="000000"/>
                          </a:solidFill>
                          <a:effectLst/>
                          <a:latin typeface="Times New Roman" panose="02020603050405020304" pitchFamily="18" charset="0"/>
                          <a:ea typeface="Calibri" panose="020F0502020204030204" pitchFamily="34" charset="0"/>
                        </a:rPr>
                        <a:t>For hemodynamically stable pregnant women with obstructive left-sided mechanical valve thrombosis, it is reasonable to manage with slow-infusion, low-dose fibrinolytic therapy.  </a:t>
                      </a: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36472639"/>
                  </a:ext>
                </a:extLst>
              </a:tr>
              <a:tr h="2078234">
                <a:tc>
                  <a:txBody>
                    <a:bodyPr/>
                    <a:lstStyle/>
                    <a:p>
                      <a:pPr marL="0" marR="0" algn="ctr">
                        <a:lnSpc>
                          <a:spcPct val="150000"/>
                        </a:lnSpc>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2b</a:t>
                      </a:r>
                      <a:endParaRPr lang="en-US" sz="28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150000"/>
                        </a:lnSpc>
                        <a:spcBef>
                          <a:spcPts val="600"/>
                        </a:spcBef>
                        <a:spcAft>
                          <a:spcPts val="600"/>
                        </a:spcAft>
                      </a:pPr>
                      <a:r>
                        <a:rPr lang="en-US" sz="2800" b="1" dirty="0">
                          <a:solidFill>
                            <a:srgbClr val="000000"/>
                          </a:solidFill>
                          <a:effectLst/>
                          <a:latin typeface="Times New Roman" panose="02020603050405020304" pitchFamily="18" charset="0"/>
                          <a:ea typeface="Times New Roman" panose="02020603050405020304" pitchFamily="18" charset="0"/>
                        </a:rPr>
                        <a:t>B-NR</a:t>
                      </a:r>
                      <a:endParaRPr lang="en-US" sz="28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65150" marR="0" lvl="0" indent="-565150" algn="l">
                        <a:lnSpc>
                          <a:spcPct val="1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12.  For pregnant women with mechanical prostheses who require a warfarin dose &gt;5 mg/d to achieve a therapeutic INR, dose-adjusted LMWH (with a target anti-</a:t>
                      </a:r>
                      <a:r>
                        <a:rPr lang="en-US" sz="2800" b="1" dirty="0" err="1">
                          <a:solidFill>
                            <a:srgbClr val="000000"/>
                          </a:solidFill>
                          <a:effectLst/>
                          <a:latin typeface="Times New Roman" panose="02020603050405020304" pitchFamily="18" charset="0"/>
                          <a:ea typeface="Calibri" panose="020F0502020204030204" pitchFamily="34" charset="0"/>
                        </a:rPr>
                        <a:t>Xa</a:t>
                      </a:r>
                      <a:r>
                        <a:rPr lang="en-US" sz="2800" b="1" dirty="0">
                          <a:solidFill>
                            <a:srgbClr val="000000"/>
                          </a:solidFill>
                          <a:effectLst/>
                          <a:latin typeface="Times New Roman" panose="02020603050405020304" pitchFamily="18" charset="0"/>
                          <a:ea typeface="Calibri" panose="020F0502020204030204" pitchFamily="34" charset="0"/>
                        </a:rPr>
                        <a:t> level of 0.8 to 1.2 U/mL at 4 to 6 hours after dose) at least 2 times per day for all 3 trimesters may be considered.  </a:t>
                      </a: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7107096"/>
                  </a:ext>
                </a:extLst>
              </a:tr>
              <a:tr h="1943652">
                <a:tc>
                  <a:txBody>
                    <a:bodyPr/>
                    <a:lstStyle/>
                    <a:p>
                      <a:pPr marL="0" marR="0" algn="ctr">
                        <a:lnSpc>
                          <a:spcPct val="150000"/>
                        </a:lnSpc>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2b</a:t>
                      </a:r>
                      <a:endParaRPr lang="en-US" sz="28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150000"/>
                        </a:lnSpc>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B-NR</a:t>
                      </a:r>
                      <a:endParaRPr lang="en-US" sz="28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463550" marR="0" lvl="0" indent="-463550" algn="l">
                        <a:lnSpc>
                          <a:spcPct val="1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13. For pregnant women with mechanical prostheses who require a dose of warfarin </a:t>
                      </a:r>
                      <a:r>
                        <a:rPr lang="en-US" sz="2800" b="1" dirty="0">
                          <a:solidFill>
                            <a:srgbClr val="000000"/>
                          </a:solidFill>
                          <a:effectLst/>
                          <a:latin typeface="Times New Roman" panose="02020603050405020304" pitchFamily="18" charset="0"/>
                          <a:ea typeface="Calibri" panose="020F0502020204030204" pitchFamily="34" charset="0"/>
                          <a:sym typeface="Symbol" panose="05050102010706020507" pitchFamily="18" charset="2"/>
                        </a:rPr>
                        <a:t></a:t>
                      </a:r>
                      <a:r>
                        <a:rPr lang="en-US" sz="2800" b="1" dirty="0">
                          <a:solidFill>
                            <a:srgbClr val="000000"/>
                          </a:solidFill>
                          <a:effectLst/>
                          <a:latin typeface="Times New Roman" panose="02020603050405020304" pitchFamily="18" charset="0"/>
                          <a:ea typeface="Calibri" panose="020F0502020204030204" pitchFamily="34" charset="0"/>
                        </a:rPr>
                        <a:t>5 mg/d to maintain a therapeutic INR, dose-adjusted LMWH at least 2 times per day during the first trimester, followed by warfarin for the second and third trimesters, may be considered. </a:t>
                      </a: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0206086"/>
                  </a:ext>
                </a:extLst>
              </a:tr>
            </a:tbl>
          </a:graphicData>
        </a:graphic>
      </p:graphicFrame>
    </p:spTree>
    <p:extLst>
      <p:ext uri="{BB962C8B-B14F-4D97-AF65-F5344CB8AC3E}">
        <p14:creationId xmlns:p14="http://schemas.microsoft.com/office/powerpoint/2010/main" val="283825343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705E-3EBF-4A9B-BF29-FE37DB94C8FB}"/>
              </a:ext>
            </a:extLst>
          </p:cNvPr>
          <p:cNvSpPr>
            <a:spLocks noGrp="1"/>
          </p:cNvSpPr>
          <p:nvPr>
            <p:ph type="ctrTitle"/>
          </p:nvPr>
        </p:nvSpPr>
        <p:spPr>
          <a:xfrm>
            <a:off x="2053431" y="0"/>
            <a:ext cx="10591800" cy="1172048"/>
          </a:xfrm>
        </p:spPr>
        <p:txBody>
          <a:bodyPr/>
          <a:lstStyle/>
          <a:p>
            <a:r>
              <a:rPr lang="en-US" sz="3600" dirty="0"/>
              <a:t>Anticoagulation for Pregnant Women With Mechanical Prosthetic Heart Valves</a:t>
            </a:r>
          </a:p>
        </p:txBody>
      </p:sp>
      <p:sp>
        <p:nvSpPr>
          <p:cNvPr id="3" name="Slide Number Placeholder 2">
            <a:extLst>
              <a:ext uri="{FF2B5EF4-FFF2-40B4-BE49-F238E27FC236}">
                <a16:creationId xmlns:a16="http://schemas.microsoft.com/office/drawing/2014/main" id="{FF8E24B8-E0EB-4C03-809C-39DACEF569E6}"/>
              </a:ext>
            </a:extLst>
          </p:cNvPr>
          <p:cNvSpPr>
            <a:spLocks noGrp="1"/>
          </p:cNvSpPr>
          <p:nvPr>
            <p:ph type="sldNum" sz="quarter" idx="4"/>
          </p:nvPr>
        </p:nvSpPr>
        <p:spPr/>
        <p:txBody>
          <a:bodyPr/>
          <a:lstStyle/>
          <a:p>
            <a:fld id="{01CD3B2E-BC1C-6C4D-9D91-A67B950EE325}" type="slidenum">
              <a:rPr lang="en-US" smtClean="0"/>
              <a:pPr/>
              <a:t>199</a:t>
            </a:fld>
            <a:endParaRPr lang="en-US" dirty="0"/>
          </a:p>
        </p:txBody>
      </p:sp>
      <p:graphicFrame>
        <p:nvGraphicFramePr>
          <p:cNvPr id="4" name="Table 3">
            <a:extLst>
              <a:ext uri="{FF2B5EF4-FFF2-40B4-BE49-F238E27FC236}">
                <a16:creationId xmlns:a16="http://schemas.microsoft.com/office/drawing/2014/main" id="{23C56306-DE9E-4768-8292-A10F8B063584}"/>
              </a:ext>
            </a:extLst>
          </p:cNvPr>
          <p:cNvGraphicFramePr>
            <a:graphicFrameLocks noGrp="1"/>
          </p:cNvGraphicFramePr>
          <p:nvPr>
            <p:extLst>
              <p:ext uri="{D42A27DB-BD31-4B8C-83A1-F6EECF244321}">
                <p14:modId xmlns:p14="http://schemas.microsoft.com/office/powerpoint/2010/main" val="2676375002"/>
              </p:ext>
            </p:extLst>
          </p:nvPr>
        </p:nvGraphicFramePr>
        <p:xfrm>
          <a:off x="457201" y="1295400"/>
          <a:ext cx="14012862" cy="6172200"/>
        </p:xfrm>
        <a:graphic>
          <a:graphicData uri="http://schemas.openxmlformats.org/drawingml/2006/table">
            <a:tbl>
              <a:tblPr firstRow="1" firstCol="1" bandRow="1"/>
              <a:tblGrid>
                <a:gridCol w="1066799">
                  <a:extLst>
                    <a:ext uri="{9D8B030D-6E8A-4147-A177-3AD203B41FA5}">
                      <a16:colId xmlns:a16="http://schemas.microsoft.com/office/drawing/2014/main" val="2520536051"/>
                    </a:ext>
                  </a:extLst>
                </a:gridCol>
                <a:gridCol w="1066800">
                  <a:extLst>
                    <a:ext uri="{9D8B030D-6E8A-4147-A177-3AD203B41FA5}">
                      <a16:colId xmlns:a16="http://schemas.microsoft.com/office/drawing/2014/main" val="3010864227"/>
                    </a:ext>
                  </a:extLst>
                </a:gridCol>
                <a:gridCol w="11879263">
                  <a:extLst>
                    <a:ext uri="{9D8B030D-6E8A-4147-A177-3AD203B41FA5}">
                      <a16:colId xmlns:a16="http://schemas.microsoft.com/office/drawing/2014/main" val="935364732"/>
                    </a:ext>
                  </a:extLst>
                </a:gridCol>
              </a:tblGrid>
              <a:tr h="807277">
                <a:tc>
                  <a:txBody>
                    <a:bodyPr/>
                    <a:lstStyle/>
                    <a:p>
                      <a:pPr marL="0" marR="0" algn="ctr">
                        <a:lnSpc>
                          <a:spcPct val="200000"/>
                        </a:lnSpc>
                        <a:spcBef>
                          <a:spcPts val="0"/>
                        </a:spcBef>
                        <a:spcAft>
                          <a:spcPts val="0"/>
                        </a:spcAft>
                      </a:pPr>
                      <a:r>
                        <a:rPr lang="en-US" sz="2900" b="1" dirty="0">
                          <a:effectLst/>
                          <a:latin typeface="Times New Roman" panose="02020603050405020304" pitchFamily="18" charset="0"/>
                          <a:ea typeface="Times New Roman" panose="02020603050405020304" pitchFamily="18" charset="0"/>
                        </a:rPr>
                        <a:t>COR</a:t>
                      </a:r>
                      <a:endParaRPr lang="en-US" sz="29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900" b="1" dirty="0">
                          <a:effectLst/>
                          <a:latin typeface="Times New Roman" panose="02020603050405020304" pitchFamily="18" charset="0"/>
                          <a:ea typeface="Times New Roman" panose="02020603050405020304" pitchFamily="18" charset="0"/>
                        </a:rPr>
                        <a:t>LOE</a:t>
                      </a:r>
                      <a:endParaRPr lang="en-US" sz="29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900" b="1" dirty="0">
                          <a:effectLst/>
                          <a:latin typeface="Times New Roman" panose="02020603050405020304" pitchFamily="18" charset="0"/>
                          <a:ea typeface="Times New Roman" panose="02020603050405020304" pitchFamily="18" charset="0"/>
                        </a:rPr>
                        <a:t>Recommendations</a:t>
                      </a:r>
                      <a:endParaRPr lang="en-US" sz="29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225406"/>
                  </a:ext>
                </a:extLst>
              </a:tr>
              <a:tr h="1116526">
                <a:tc>
                  <a:txBody>
                    <a:bodyPr/>
                    <a:lstStyle/>
                    <a:p>
                      <a:pPr marL="0" marR="0" algn="ctr">
                        <a:lnSpc>
                          <a:spcPct val="10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2b</a:t>
                      </a:r>
                      <a:endParaRPr lang="en-US" sz="28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3824"/>
                    </a:solidFill>
                  </a:tcPr>
                </a:tc>
                <a:tc>
                  <a:txBody>
                    <a:bodyPr/>
                    <a:lstStyle/>
                    <a:p>
                      <a:pPr marL="0" marR="0" algn="ctr">
                        <a:lnSpc>
                          <a:spcPct val="10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B-NR</a:t>
                      </a:r>
                      <a:endParaRPr lang="en-US" sz="28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463550" marR="0" lvl="0" indent="-463550" algn="l">
                        <a:lnSpc>
                          <a:spcPct val="1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14. For pregnant women with mechanical prostheses, aspirin 75 to 100 mg daily may be considered, in addition to anticoagulation. </a:t>
                      </a: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7646632"/>
                  </a:ext>
                </a:extLst>
              </a:tr>
              <a:tr h="1683327">
                <a:tc>
                  <a:txBody>
                    <a:bodyPr/>
                    <a:lstStyle/>
                    <a:p>
                      <a:pPr marL="0" marR="0" algn="ctr">
                        <a:lnSpc>
                          <a:spcPct val="10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3: Harm</a:t>
                      </a:r>
                      <a:endParaRPr lang="en-US" sz="28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3824"/>
                    </a:solidFill>
                  </a:tcPr>
                </a:tc>
                <a:tc>
                  <a:txBody>
                    <a:bodyPr/>
                    <a:lstStyle/>
                    <a:p>
                      <a:pPr marL="0" marR="0" algn="ctr">
                        <a:lnSpc>
                          <a:spcPct val="10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B-NR</a:t>
                      </a:r>
                      <a:endParaRPr lang="en-US" sz="28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66738" marR="0" lvl="0" indent="-566738" algn="l">
                        <a:lnSpc>
                          <a:spcPct val="1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15. For pregnant women with mechanical prostheses, LMWH should not be administered unless anti-</a:t>
                      </a:r>
                      <a:r>
                        <a:rPr lang="en-US" sz="2800" b="1" dirty="0" err="1">
                          <a:solidFill>
                            <a:srgbClr val="000000"/>
                          </a:solidFill>
                          <a:effectLst/>
                          <a:latin typeface="Times New Roman" panose="02020603050405020304" pitchFamily="18" charset="0"/>
                          <a:ea typeface="Calibri" panose="020F0502020204030204" pitchFamily="34" charset="0"/>
                        </a:rPr>
                        <a:t>Xa</a:t>
                      </a:r>
                      <a:r>
                        <a:rPr lang="en-US" sz="2800" b="1" dirty="0">
                          <a:solidFill>
                            <a:srgbClr val="000000"/>
                          </a:solidFill>
                          <a:effectLst/>
                          <a:latin typeface="Times New Roman" panose="02020603050405020304" pitchFamily="18" charset="0"/>
                          <a:ea typeface="Calibri" panose="020F0502020204030204" pitchFamily="34" charset="0"/>
                        </a:rPr>
                        <a:t> levels are monitored 4 to 6 hours after administration and dose is adjusted according to levels.  </a:t>
                      </a: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9137006"/>
                  </a:ext>
                </a:extLst>
              </a:tr>
              <a:tr h="1343004">
                <a:tc>
                  <a:txBody>
                    <a:bodyPr/>
                    <a:lstStyle/>
                    <a:p>
                      <a:pPr marL="0" marR="0" algn="ctr">
                        <a:lnSpc>
                          <a:spcPct val="10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3: Harm</a:t>
                      </a:r>
                      <a:endParaRPr lang="en-US" sz="28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3824"/>
                    </a:solidFill>
                  </a:tcPr>
                </a:tc>
                <a:tc>
                  <a:txBody>
                    <a:bodyPr/>
                    <a:lstStyle/>
                    <a:p>
                      <a:pPr marL="0" marR="0" algn="ctr">
                        <a:lnSpc>
                          <a:spcPct val="1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B-R</a:t>
                      </a:r>
                      <a:endParaRPr lang="en-US" sz="28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l">
                        <a:lnSpc>
                          <a:spcPct val="1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16. For patients with mechanical valve prostheses, anticoagulation with the direct thrombin inhibitor, dabigatran, should not be administered.  </a:t>
                      </a: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0404556"/>
                  </a:ext>
                </a:extLst>
              </a:tr>
              <a:tr h="1222066">
                <a:tc>
                  <a:txBody>
                    <a:bodyPr/>
                    <a:lstStyle/>
                    <a:p>
                      <a:pPr marL="0" marR="0" algn="ctr">
                        <a:lnSpc>
                          <a:spcPct val="1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3: Harm</a:t>
                      </a:r>
                      <a:endParaRPr lang="en-US" sz="28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3824"/>
                    </a:solidFill>
                  </a:tcPr>
                </a:tc>
                <a:tc>
                  <a:txBody>
                    <a:bodyPr/>
                    <a:lstStyle/>
                    <a:p>
                      <a:pPr marL="0" marR="0" algn="ctr">
                        <a:lnSpc>
                          <a:spcPct val="10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C-EO</a:t>
                      </a:r>
                      <a:endParaRPr lang="en-US" sz="28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515938" marR="0" lvl="0" indent="-515938" algn="l">
                        <a:lnSpc>
                          <a:spcPct val="1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17. The use of anti-</a:t>
                      </a:r>
                      <a:r>
                        <a:rPr lang="en-US" sz="2800" b="1" dirty="0" err="1">
                          <a:solidFill>
                            <a:srgbClr val="000000"/>
                          </a:solidFill>
                          <a:effectLst/>
                          <a:latin typeface="Times New Roman" panose="02020603050405020304" pitchFamily="18" charset="0"/>
                          <a:ea typeface="Calibri" panose="020F0502020204030204" pitchFamily="34" charset="0"/>
                        </a:rPr>
                        <a:t>Xa</a:t>
                      </a:r>
                      <a:r>
                        <a:rPr lang="en-US" sz="2800" b="1" dirty="0">
                          <a:solidFill>
                            <a:srgbClr val="000000"/>
                          </a:solidFill>
                          <a:effectLst/>
                          <a:latin typeface="Times New Roman" panose="02020603050405020304" pitchFamily="18" charset="0"/>
                          <a:ea typeface="Calibri" panose="020F0502020204030204" pitchFamily="34" charset="0"/>
                        </a:rPr>
                        <a:t> direct oral anticoagulants with mechanical heart valves in pregnancy has not been assessed and is not recommended.  </a:t>
                      </a: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6572809"/>
                  </a:ext>
                </a:extLst>
              </a:tr>
            </a:tbl>
          </a:graphicData>
        </a:graphic>
      </p:graphicFrame>
    </p:spTree>
    <p:extLst>
      <p:ext uri="{BB962C8B-B14F-4D97-AF65-F5344CB8AC3E}">
        <p14:creationId xmlns:p14="http://schemas.microsoft.com/office/powerpoint/2010/main" val="3799201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0811C1E0-5097-4F5E-8B8D-4CA99E1146EE}"/>
              </a:ext>
            </a:extLst>
          </p:cNvPr>
          <p:cNvSpPr>
            <a:spLocks noGrp="1"/>
          </p:cNvSpPr>
          <p:nvPr>
            <p:ph type="subTitle" idx="4294967295"/>
          </p:nvPr>
        </p:nvSpPr>
        <p:spPr>
          <a:xfrm>
            <a:off x="685800" y="2400300"/>
            <a:ext cx="12877800" cy="2933700"/>
          </a:xfrm>
          <a:prstGeom prst="rect">
            <a:avLst/>
          </a:prstGeom>
        </p:spPr>
        <p:txBody>
          <a:bodyPr/>
          <a:lstStyle/>
          <a:p>
            <a:r>
              <a:rPr lang="en-US" dirty="0"/>
              <a:t>This slide set is adapted from the 2020 ACC/AHA Guideline for the Management of Patients with Valvular Heart Disease. Published on </a:t>
            </a:r>
            <a:r>
              <a:rPr lang="en-US" dirty="0">
                <a:highlight>
                  <a:srgbClr val="FFFF00"/>
                </a:highlight>
              </a:rPr>
              <a:t>[DATE], </a:t>
            </a:r>
            <a:r>
              <a:rPr lang="en-US" dirty="0"/>
              <a:t>available at: </a:t>
            </a:r>
            <a:r>
              <a:rPr lang="en-US" i="1" dirty="0"/>
              <a:t>Journal of the American College of Cardiology </a:t>
            </a:r>
            <a:r>
              <a:rPr lang="en-US" dirty="0">
                <a:highlight>
                  <a:srgbClr val="FFFF00"/>
                </a:highlight>
              </a:rPr>
              <a:t>[(insert full link)] </a:t>
            </a:r>
            <a:r>
              <a:rPr lang="en-US" dirty="0"/>
              <a:t>and </a:t>
            </a:r>
            <a:r>
              <a:rPr lang="en-US" i="1" dirty="0"/>
              <a:t>Circulation</a:t>
            </a:r>
            <a:r>
              <a:rPr lang="en-US" dirty="0"/>
              <a:t> </a:t>
            </a:r>
            <a:r>
              <a:rPr lang="en-US" dirty="0">
                <a:highlight>
                  <a:srgbClr val="FFFF00"/>
                </a:highlight>
              </a:rPr>
              <a:t>[(insert full link)] </a:t>
            </a:r>
          </a:p>
          <a:p>
            <a:endParaRPr lang="en-US" dirty="0">
              <a:highlight>
                <a:srgbClr val="FFFF00"/>
              </a:highlight>
            </a:endParaRPr>
          </a:p>
          <a:p>
            <a:r>
              <a:rPr lang="en-US" dirty="0"/>
              <a:t>The full-text guidelines are available on the ACC website here, </a:t>
            </a:r>
            <a:r>
              <a:rPr lang="en-US" dirty="0">
                <a:highlight>
                  <a:srgbClr val="FFFF00"/>
                </a:highlight>
              </a:rPr>
              <a:t>[(insert full link)] </a:t>
            </a:r>
            <a:r>
              <a:rPr lang="en-US" dirty="0"/>
              <a:t>and the AHA website here, </a:t>
            </a:r>
            <a:r>
              <a:rPr lang="en-US" dirty="0">
                <a:highlight>
                  <a:srgbClr val="FFFF00"/>
                </a:highlight>
              </a:rPr>
              <a:t>[(insert full link)] </a:t>
            </a:r>
            <a:endParaRPr lang="en-US" dirty="0"/>
          </a:p>
          <a:p>
            <a:endParaRPr lang="en-US" dirty="0"/>
          </a:p>
        </p:txBody>
      </p:sp>
      <p:sp>
        <p:nvSpPr>
          <p:cNvPr id="4" name="Title 3">
            <a:extLst>
              <a:ext uri="{FF2B5EF4-FFF2-40B4-BE49-F238E27FC236}">
                <a16:creationId xmlns:a16="http://schemas.microsoft.com/office/drawing/2014/main" id="{A829C24F-3E94-4E0A-B9DF-BDFC38D1C681}"/>
              </a:ext>
            </a:extLst>
          </p:cNvPr>
          <p:cNvSpPr>
            <a:spLocks noGrp="1"/>
          </p:cNvSpPr>
          <p:nvPr>
            <p:ph type="ctrTitle"/>
          </p:nvPr>
        </p:nvSpPr>
        <p:spPr/>
        <p:txBody>
          <a:bodyPr/>
          <a:lstStyle/>
          <a:p>
            <a:r>
              <a:rPr lang="en-US"/>
              <a:t>Citation </a:t>
            </a:r>
            <a:endParaRPr lang="en-US" dirty="0"/>
          </a:p>
        </p:txBody>
      </p:sp>
    </p:spTree>
    <p:extLst>
      <p:ext uri="{BB962C8B-B14F-4D97-AF65-F5344CB8AC3E}">
        <p14:creationId xmlns:p14="http://schemas.microsoft.com/office/powerpoint/2010/main" val="146220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9961970-4E42-498A-9C32-F1BFEB6A2D30}"/>
              </a:ext>
            </a:extLst>
          </p:cNvPr>
          <p:cNvSpPr>
            <a:spLocks noGrp="1"/>
          </p:cNvSpPr>
          <p:nvPr>
            <p:ph type="sldNum" sz="quarter" idx="4"/>
          </p:nvPr>
        </p:nvSpPr>
        <p:spPr/>
        <p:txBody>
          <a:bodyPr/>
          <a:lstStyle/>
          <a:p>
            <a:fld id="{01CD3B2E-BC1C-6C4D-9D91-A67B950EE325}" type="slidenum">
              <a:rPr lang="en-US" smtClean="0"/>
              <a:pPr/>
              <a:t>20</a:t>
            </a:fld>
            <a:endParaRPr lang="en-US" dirty="0"/>
          </a:p>
        </p:txBody>
      </p:sp>
      <p:sp>
        <p:nvSpPr>
          <p:cNvPr id="4" name="Title 2">
            <a:extLst>
              <a:ext uri="{FF2B5EF4-FFF2-40B4-BE49-F238E27FC236}">
                <a16:creationId xmlns:a16="http://schemas.microsoft.com/office/drawing/2014/main" id="{433F95B8-71AA-4890-ABDA-68028BB561CE}"/>
              </a:ext>
            </a:extLst>
          </p:cNvPr>
          <p:cNvSpPr txBox="1">
            <a:spLocks/>
          </p:cNvSpPr>
          <p:nvPr/>
        </p:nvSpPr>
        <p:spPr>
          <a:xfrm>
            <a:off x="2053431" y="387218"/>
            <a:ext cx="10591800" cy="908182"/>
          </a:xfrm>
          <a:prstGeom prst="rect">
            <a:avLst/>
          </a:prstGeom>
        </p:spPr>
        <p:txBody>
          <a:bodyPr anchor="b">
            <a:normAutofit fontScale="90000" lnSpcReduction="10000"/>
          </a:bodyPr>
          <a:lstStyle>
            <a:lvl1pPr algn="ctr" defTabSz="914400" rtl="0" eaLnBrk="1" latinLnBrk="0" hangingPunct="1">
              <a:lnSpc>
                <a:spcPct val="90000"/>
              </a:lnSpc>
              <a:spcBef>
                <a:spcPct val="0"/>
              </a:spcBef>
              <a:buNone/>
              <a:defRPr sz="5000" b="1" i="0" kern="1200" spc="0">
                <a:solidFill>
                  <a:schemeClr val="tx1"/>
                </a:solidFill>
                <a:latin typeface="Lub Dub Medium" panose="020B0603030403020204" pitchFamily="34" charset="0"/>
                <a:ea typeface="+mj-ea"/>
                <a:cs typeface="+mj-cs"/>
              </a:defRPr>
            </a:lvl1pPr>
          </a:lstStyle>
          <a:p>
            <a:pPr fontAlgn="auto">
              <a:spcAft>
                <a:spcPts val="0"/>
              </a:spcAft>
            </a:pPr>
            <a:r>
              <a:rPr lang="en-US" sz="3600" dirty="0"/>
              <a:t>Table 3. Evaluation of Patients </a:t>
            </a:r>
            <a:br>
              <a:rPr lang="en-US" sz="3600" dirty="0"/>
            </a:br>
            <a:r>
              <a:rPr lang="en-US" sz="3600" dirty="0"/>
              <a:t>with Known or Suspected VHD</a:t>
            </a:r>
          </a:p>
        </p:txBody>
      </p:sp>
      <p:graphicFrame>
        <p:nvGraphicFramePr>
          <p:cNvPr id="6" name="Table 5">
            <a:extLst>
              <a:ext uri="{FF2B5EF4-FFF2-40B4-BE49-F238E27FC236}">
                <a16:creationId xmlns:a16="http://schemas.microsoft.com/office/drawing/2014/main" id="{9D51DB0B-3A4B-4004-A273-E87ED111976E}"/>
              </a:ext>
            </a:extLst>
          </p:cNvPr>
          <p:cNvGraphicFramePr>
            <a:graphicFrameLocks noGrp="1"/>
          </p:cNvGraphicFramePr>
          <p:nvPr>
            <p:extLst>
              <p:ext uri="{D42A27DB-BD31-4B8C-83A1-F6EECF244321}">
                <p14:modId xmlns:p14="http://schemas.microsoft.com/office/powerpoint/2010/main" val="3362909626"/>
              </p:ext>
            </p:extLst>
          </p:nvPr>
        </p:nvGraphicFramePr>
        <p:xfrm>
          <a:off x="381000" y="1524001"/>
          <a:ext cx="14089062" cy="5914069"/>
        </p:xfrm>
        <a:graphic>
          <a:graphicData uri="http://schemas.openxmlformats.org/drawingml/2006/table">
            <a:tbl>
              <a:tblPr firstRow="1" bandRow="1"/>
              <a:tblGrid>
                <a:gridCol w="4343400">
                  <a:extLst>
                    <a:ext uri="{9D8B030D-6E8A-4147-A177-3AD203B41FA5}">
                      <a16:colId xmlns:a16="http://schemas.microsoft.com/office/drawing/2014/main" val="2608285125"/>
                    </a:ext>
                  </a:extLst>
                </a:gridCol>
                <a:gridCol w="1905000">
                  <a:extLst>
                    <a:ext uri="{9D8B030D-6E8A-4147-A177-3AD203B41FA5}">
                      <a16:colId xmlns:a16="http://schemas.microsoft.com/office/drawing/2014/main" val="3699315622"/>
                    </a:ext>
                  </a:extLst>
                </a:gridCol>
                <a:gridCol w="7840662">
                  <a:extLst>
                    <a:ext uri="{9D8B030D-6E8A-4147-A177-3AD203B41FA5}">
                      <a16:colId xmlns:a16="http://schemas.microsoft.com/office/drawing/2014/main" val="2824988796"/>
                    </a:ext>
                  </a:extLst>
                </a:gridCol>
              </a:tblGrid>
              <a:tr h="768163">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Reason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Test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Indication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12094979"/>
                  </a:ext>
                </a:extLst>
              </a:tr>
              <a:tr h="1928223">
                <a:tc rowSpan="3">
                  <a:txBody>
                    <a:bodyPr/>
                    <a:lstStyle/>
                    <a:p>
                      <a:pPr marL="0" marR="0">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Further risk stratification: </a:t>
                      </a:r>
                    </a:p>
                    <a:p>
                      <a:pPr marL="0" marR="0">
                        <a:lnSpc>
                          <a:spcPct val="200000"/>
                        </a:lnSpc>
                        <a:spcBef>
                          <a:spcPts val="0"/>
                        </a:spcBef>
                        <a:spcAft>
                          <a:spcPts val="0"/>
                        </a:spcAft>
                      </a:pPr>
                      <a:r>
                        <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rPr>
                        <a:t>Information on future risk of the valve disease, which is important for determination of timing of intervention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rgbClr val="FFFFFF"/>
                    </a:solidFill>
                  </a:tcPr>
                </a:tc>
                <a:tc>
                  <a:txBody>
                    <a:bodyPr/>
                    <a:lstStyle/>
                    <a:p>
                      <a:pPr marL="0" marR="0">
                        <a:lnSpc>
                          <a:spcPct val="200000"/>
                        </a:lnSpc>
                        <a:spcBef>
                          <a:spcPts val="0"/>
                        </a:spcBef>
                        <a:spcAft>
                          <a:spcPts val="0"/>
                        </a:spcAft>
                      </a:pPr>
                      <a:r>
                        <a:rPr lang="en-US" sz="2800" dirty="0">
                          <a:effectLst/>
                          <a:latin typeface="Times New Roman" panose="02020603050405020304" pitchFamily="18" charset="0"/>
                          <a:ea typeface="Times New Roman" panose="02020603050405020304" pitchFamily="18" charset="0"/>
                        </a:rPr>
                        <a:t>Biomarkers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800">
                          <a:solidFill>
                            <a:srgbClr val="000000"/>
                          </a:solidFill>
                          <a:effectLst/>
                          <a:latin typeface="Times New Roman" panose="02020603050405020304" pitchFamily="18" charset="0"/>
                          <a:ea typeface="Times New Roman" panose="02020603050405020304" pitchFamily="18" charset="0"/>
                        </a:rPr>
                        <a:t>Provide indirect assessment of filling pressures and myocardial damage</a:t>
                      </a:r>
                      <a:endParaRPr lang="en-US" sz="280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12394890"/>
                  </a:ext>
                </a:extLst>
              </a:tr>
              <a:tr h="1334665">
                <a:tc vMerge="1">
                  <a:txBody>
                    <a:bodyPr/>
                    <a:lstStyle/>
                    <a:p>
                      <a:endParaRPr lang="en-US" sz="1800" dirty="0">
                        <a:latin typeface="Times New Roman" panose="02020603050405020304" pitchFamily="18" charset="0"/>
                        <a:cs typeface="Times New Roman" panose="02020603050405020304" pitchFamily="18" charset="0"/>
                      </a:endParaRPr>
                    </a:p>
                  </a:txBody>
                  <a:tcP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a:txBody>
                    <a:bodyPr/>
                    <a:lstStyle/>
                    <a:p>
                      <a:pPr marL="0" marR="0">
                        <a:lnSpc>
                          <a:spcPct val="200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TTE strain</a:t>
                      </a:r>
                      <a:endParaRPr lang="en-US" sz="28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Helps assess intrinsic myocardial performance</a:t>
                      </a:r>
                      <a:endParaRPr lang="en-US" sz="28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56494104"/>
                  </a:ext>
                </a:extLst>
              </a:tr>
              <a:tr h="1836349">
                <a:tc vMerge="1">
                  <a:txBody>
                    <a:bodyPr/>
                    <a:lstStyle/>
                    <a:p>
                      <a:endParaRPr lang="en-US"/>
                    </a:p>
                  </a:txBody>
                  <a:tcPr/>
                </a:tc>
                <a:tc>
                  <a:txBody>
                    <a:bodyPr/>
                    <a:lstStyle/>
                    <a:p>
                      <a:pPr marL="0" marR="0">
                        <a:lnSpc>
                          <a:spcPct val="200000"/>
                        </a:lnSpc>
                        <a:spcBef>
                          <a:spcPts val="0"/>
                        </a:spcBef>
                        <a:spcAft>
                          <a:spcPts val="0"/>
                        </a:spcAft>
                      </a:pPr>
                      <a:r>
                        <a:rPr lang="en-US" sz="2800">
                          <a:solidFill>
                            <a:srgbClr val="000000"/>
                          </a:solidFill>
                          <a:effectLst/>
                          <a:latin typeface="Times New Roman" panose="02020603050405020304" pitchFamily="18" charset="0"/>
                          <a:ea typeface="Times New Roman" panose="02020603050405020304" pitchFamily="18" charset="0"/>
                        </a:rPr>
                        <a:t>CMR</a:t>
                      </a:r>
                      <a:endParaRPr lang="en-US" sz="280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Assesses fibrosis by gadolinium enhancement</a:t>
                      </a:r>
                      <a:endParaRPr lang="en-US" sz="28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99342134"/>
                  </a:ext>
                </a:extLst>
              </a:tr>
            </a:tbl>
          </a:graphicData>
        </a:graphic>
      </p:graphicFrame>
    </p:spTree>
    <p:extLst>
      <p:ext uri="{BB962C8B-B14F-4D97-AF65-F5344CB8AC3E}">
        <p14:creationId xmlns:p14="http://schemas.microsoft.com/office/powerpoint/2010/main" val="124540997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60AE8E-501E-403B-A369-8C557452A70A}"/>
              </a:ext>
            </a:extLst>
          </p:cNvPr>
          <p:cNvSpPr>
            <a:spLocks noGrp="1"/>
          </p:cNvSpPr>
          <p:nvPr>
            <p:ph type="sldNum" sz="quarter" idx="4"/>
          </p:nvPr>
        </p:nvSpPr>
        <p:spPr/>
        <p:txBody>
          <a:bodyPr/>
          <a:lstStyle/>
          <a:p>
            <a:fld id="{01CD3B2E-BC1C-6C4D-9D91-A67B950EE325}" type="slidenum">
              <a:rPr lang="en-US" smtClean="0"/>
              <a:pPr/>
              <a:t>200</a:t>
            </a:fld>
            <a:endParaRPr lang="en-US" dirty="0"/>
          </a:p>
        </p:txBody>
      </p:sp>
      <p:pic>
        <p:nvPicPr>
          <p:cNvPr id="3" name="Picture 2">
            <a:extLst>
              <a:ext uri="{FF2B5EF4-FFF2-40B4-BE49-F238E27FC236}">
                <a16:creationId xmlns:a16="http://schemas.microsoft.com/office/drawing/2014/main" id="{E1075B45-4F20-45A7-8575-88BC41DCF31F}"/>
              </a:ext>
            </a:extLst>
          </p:cNvPr>
          <p:cNvPicPr/>
          <p:nvPr/>
        </p:nvPicPr>
        <p:blipFill rotWithShape="1">
          <a:blip r:embed="rId2" cstate="print">
            <a:extLst>
              <a:ext uri="{28A0092B-C50C-407E-A947-70E740481C1C}">
                <a14:useLocalDpi xmlns:a14="http://schemas.microsoft.com/office/drawing/2010/main" val="0"/>
              </a:ext>
            </a:extLst>
          </a:blip>
          <a:srcRect l="11512" t="4762" r="10979" b="15418"/>
          <a:stretch/>
        </p:blipFill>
        <p:spPr bwMode="auto">
          <a:xfrm>
            <a:off x="5013642" y="0"/>
            <a:ext cx="7406958" cy="8305800"/>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A64C22D3-1AB6-43CA-9FD0-7C2836A209FC}"/>
              </a:ext>
            </a:extLst>
          </p:cNvPr>
          <p:cNvSpPr txBox="1"/>
          <p:nvPr/>
        </p:nvSpPr>
        <p:spPr>
          <a:xfrm>
            <a:off x="381000" y="1600200"/>
            <a:ext cx="4038600" cy="3905813"/>
          </a:xfrm>
          <a:prstGeom prst="rect">
            <a:avLst/>
          </a:prstGeom>
          <a:noFill/>
        </p:spPr>
        <p:txBody>
          <a:bodyPr wrap="square">
            <a:spAutoFit/>
          </a:bodyPr>
          <a:lstStyle/>
          <a:p>
            <a:pPr marL="0" marR="0">
              <a:lnSpc>
                <a:spcPct val="150000"/>
              </a:lnSpc>
              <a:spcBef>
                <a:spcPts val="0"/>
              </a:spcBef>
              <a:spcAft>
                <a:spcPts val="0"/>
              </a:spcAft>
            </a:pPr>
            <a:r>
              <a:rPr lang="en-US" sz="2400" b="1" dirty="0">
                <a:effectLst/>
                <a:latin typeface="Lub Dub Medium" panose="020B0603030403020204" pitchFamily="34" charset="0"/>
                <a:ea typeface="Times New Roman" panose="02020603050405020304" pitchFamily="18" charset="0"/>
              </a:rPr>
              <a:t>Figure 18. Anticoagulation for prosthetic mechanical heart valves in women during pregnancy.</a:t>
            </a:r>
          </a:p>
          <a:p>
            <a:pPr marL="0" marR="0">
              <a:lnSpc>
                <a:spcPct val="150000"/>
              </a:lnSpc>
              <a:spcBef>
                <a:spcPts val="0"/>
              </a:spcBef>
              <a:spcAft>
                <a:spcPts val="0"/>
              </a:spcAft>
            </a:pPr>
            <a:endParaRPr lang="en-US" sz="2400" b="1" dirty="0">
              <a:effectLst/>
              <a:latin typeface="Lub Dub Medium" panose="020B0603030403020204" pitchFamily="34" charset="0"/>
              <a:ea typeface="Times New Roman" panose="02020603050405020304" pitchFamily="18" charset="0"/>
            </a:endParaRPr>
          </a:p>
          <a:p>
            <a:pPr marL="0" marR="0">
              <a:lnSpc>
                <a:spcPct val="150000"/>
              </a:lnSpc>
              <a:spcBef>
                <a:spcPts val="0"/>
              </a:spcBef>
              <a:spcAft>
                <a:spcPts val="0"/>
              </a:spcAft>
            </a:pPr>
            <a:r>
              <a:rPr lang="en-US" sz="2400" b="1" dirty="0">
                <a:effectLst/>
                <a:latin typeface="Lub Dub Medium" panose="020B0603030403020204" pitchFamily="34" charset="0"/>
                <a:ea typeface="Times New Roman" panose="02020603050405020304" pitchFamily="18" charset="0"/>
              </a:rPr>
              <a:t>Colors corresponds to Table 2.</a:t>
            </a:r>
          </a:p>
        </p:txBody>
      </p:sp>
      <p:sp>
        <p:nvSpPr>
          <p:cNvPr id="4" name="TextBox 3">
            <a:extLst>
              <a:ext uri="{FF2B5EF4-FFF2-40B4-BE49-F238E27FC236}">
                <a16:creationId xmlns:a16="http://schemas.microsoft.com/office/drawing/2014/main" id="{E2D3D1BF-50CF-46FE-BD85-28B86D1C6B3C}"/>
              </a:ext>
            </a:extLst>
          </p:cNvPr>
          <p:cNvSpPr txBox="1"/>
          <p:nvPr/>
        </p:nvSpPr>
        <p:spPr>
          <a:xfrm>
            <a:off x="11712964" y="2133600"/>
            <a:ext cx="2603355" cy="646331"/>
          </a:xfrm>
          <a:prstGeom prst="rect">
            <a:avLst/>
          </a:prstGeom>
          <a:noFill/>
        </p:spPr>
        <p:txBody>
          <a:bodyPr wrap="square" rtlCol="0">
            <a:spAutoFit/>
          </a:bodyPr>
          <a:lstStyle/>
          <a:p>
            <a:pPr algn="ctr"/>
            <a:r>
              <a:rPr lang="en-US" dirty="0">
                <a:latin typeface="Lub Dub Medium" panose="020B0603030403020204" pitchFamily="34" charset="0"/>
              </a:rPr>
              <a:t>Footnote text located on the next slide</a:t>
            </a:r>
          </a:p>
        </p:txBody>
      </p:sp>
    </p:spTree>
    <p:extLst>
      <p:ext uri="{BB962C8B-B14F-4D97-AF65-F5344CB8AC3E}">
        <p14:creationId xmlns:p14="http://schemas.microsoft.com/office/powerpoint/2010/main" val="147469489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BA7F54-34E5-47B2-AE0C-0134A09D4F1E}"/>
              </a:ext>
            </a:extLst>
          </p:cNvPr>
          <p:cNvSpPr>
            <a:spLocks noGrp="1"/>
          </p:cNvSpPr>
          <p:nvPr>
            <p:ph type="sldNum" sz="quarter" idx="4"/>
          </p:nvPr>
        </p:nvSpPr>
        <p:spPr/>
        <p:txBody>
          <a:bodyPr/>
          <a:lstStyle/>
          <a:p>
            <a:fld id="{01CD3B2E-BC1C-6C4D-9D91-A67B950EE325}" type="slidenum">
              <a:rPr lang="en-US" smtClean="0"/>
              <a:pPr/>
              <a:t>201</a:t>
            </a:fld>
            <a:endParaRPr lang="en-US" dirty="0"/>
          </a:p>
        </p:txBody>
      </p:sp>
      <p:sp>
        <p:nvSpPr>
          <p:cNvPr id="4" name="TextBox 3">
            <a:extLst>
              <a:ext uri="{FF2B5EF4-FFF2-40B4-BE49-F238E27FC236}">
                <a16:creationId xmlns:a16="http://schemas.microsoft.com/office/drawing/2014/main" id="{7D4569F7-C74F-4459-8979-671AD4775E26}"/>
              </a:ext>
            </a:extLst>
          </p:cNvPr>
          <p:cNvSpPr txBox="1"/>
          <p:nvPr/>
        </p:nvSpPr>
        <p:spPr>
          <a:xfrm>
            <a:off x="541338" y="2158365"/>
            <a:ext cx="14089062" cy="5909310"/>
          </a:xfrm>
          <a:prstGeom prst="rect">
            <a:avLst/>
          </a:prstGeom>
          <a:noFill/>
        </p:spPr>
        <p:txBody>
          <a:bodyPr wrap="square">
            <a:spAutoFit/>
          </a:bodyPr>
          <a:lstStyle/>
          <a:p>
            <a:r>
              <a:rPr lang="en-US" sz="5400" dirty="0">
                <a:latin typeface="Times New Roman" panose="02020603050405020304" pitchFamily="18" charset="0"/>
                <a:cs typeface="Times New Roman" panose="02020603050405020304" pitchFamily="18" charset="0"/>
              </a:rPr>
              <a:t>* Dose-adjusted LMWH should be given at least 2 times per day, with close monitoring of anti-</a:t>
            </a:r>
            <a:r>
              <a:rPr lang="en-US" sz="5400" dirty="0" err="1">
                <a:latin typeface="Times New Roman" panose="02020603050405020304" pitchFamily="18" charset="0"/>
                <a:cs typeface="Times New Roman" panose="02020603050405020304" pitchFamily="18" charset="0"/>
              </a:rPr>
              <a:t>Xa</a:t>
            </a:r>
            <a:r>
              <a:rPr lang="en-US" sz="5400" dirty="0">
                <a:latin typeface="Times New Roman" panose="02020603050405020304" pitchFamily="18" charset="0"/>
                <a:cs typeface="Times New Roman" panose="02020603050405020304" pitchFamily="18" charset="0"/>
              </a:rPr>
              <a:t> levels. Target to </a:t>
            </a:r>
            <a:r>
              <a:rPr lang="en-US" sz="5400" dirty="0" err="1">
                <a:latin typeface="Times New Roman" panose="02020603050405020304" pitchFamily="18" charset="0"/>
                <a:cs typeface="Times New Roman" panose="02020603050405020304" pitchFamily="18" charset="0"/>
              </a:rPr>
              <a:t>Xa</a:t>
            </a:r>
            <a:r>
              <a:rPr lang="en-US" sz="5400" dirty="0">
                <a:latin typeface="Times New Roman" panose="02020603050405020304" pitchFamily="18" charset="0"/>
                <a:cs typeface="Times New Roman" panose="02020603050405020304" pitchFamily="18" charset="0"/>
              </a:rPr>
              <a:t> level of 0.8 to 1.2 U/mL, 4 to 6 hours after dose. Trough levels may aid in maintaining patient in therapeutic range. Continuous UFH should be adjusted to </a:t>
            </a:r>
            <a:r>
              <a:rPr lang="en-US" sz="5400" dirty="0" err="1">
                <a:latin typeface="Times New Roman" panose="02020603050405020304" pitchFamily="18" charset="0"/>
                <a:cs typeface="Times New Roman" panose="02020603050405020304" pitchFamily="18" charset="0"/>
              </a:rPr>
              <a:t>aPTT</a:t>
            </a:r>
            <a:r>
              <a:rPr lang="en-US" sz="5400" dirty="0">
                <a:latin typeface="Times New Roman" panose="02020603050405020304" pitchFamily="18" charset="0"/>
                <a:cs typeface="Times New Roman" panose="02020603050405020304" pitchFamily="18" charset="0"/>
              </a:rPr>
              <a:t> 2 times control.</a:t>
            </a:r>
          </a:p>
        </p:txBody>
      </p:sp>
      <p:sp>
        <p:nvSpPr>
          <p:cNvPr id="3" name="TextBox 2">
            <a:extLst>
              <a:ext uri="{FF2B5EF4-FFF2-40B4-BE49-F238E27FC236}">
                <a16:creationId xmlns:a16="http://schemas.microsoft.com/office/drawing/2014/main" id="{884A19CA-C6E1-4AD6-8AAC-BDFE3D3E50C0}"/>
              </a:ext>
            </a:extLst>
          </p:cNvPr>
          <p:cNvSpPr txBox="1"/>
          <p:nvPr/>
        </p:nvSpPr>
        <p:spPr>
          <a:xfrm>
            <a:off x="1752600" y="161925"/>
            <a:ext cx="11125200" cy="1938992"/>
          </a:xfrm>
          <a:prstGeom prst="rect">
            <a:avLst/>
          </a:prstGeom>
          <a:noFill/>
        </p:spPr>
        <p:txBody>
          <a:bodyPr wrap="square">
            <a:spAutoFit/>
          </a:bodyPr>
          <a:lstStyle/>
          <a:p>
            <a:pPr marL="0" marR="0" algn="ctr">
              <a:spcBef>
                <a:spcPts val="0"/>
              </a:spcBef>
              <a:spcAft>
                <a:spcPts val="0"/>
              </a:spcAft>
            </a:pPr>
            <a:r>
              <a:rPr lang="en-US" sz="4000" b="1" dirty="0">
                <a:effectLst/>
                <a:latin typeface="Lub Dub Medium" panose="020B0603030403020204" pitchFamily="34" charset="0"/>
                <a:ea typeface="Times New Roman" panose="02020603050405020304" pitchFamily="18" charset="0"/>
              </a:rPr>
              <a:t>Figure 18. Anticoagulation for prosthetic mechanical heart valves in women during pregnancy. </a:t>
            </a:r>
          </a:p>
        </p:txBody>
      </p:sp>
    </p:spTree>
    <p:extLst>
      <p:ext uri="{BB962C8B-B14F-4D97-AF65-F5344CB8AC3E}">
        <p14:creationId xmlns:p14="http://schemas.microsoft.com/office/powerpoint/2010/main" val="9740373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0C463-8B12-4394-BDAF-E26B06A43736}"/>
              </a:ext>
            </a:extLst>
          </p:cNvPr>
          <p:cNvSpPr>
            <a:spLocks noGrp="1"/>
          </p:cNvSpPr>
          <p:nvPr>
            <p:ph type="ctrTitle"/>
          </p:nvPr>
        </p:nvSpPr>
        <p:spPr>
          <a:xfrm>
            <a:off x="1695450" y="3722385"/>
            <a:ext cx="11239500" cy="784830"/>
          </a:xfrm>
          <a:prstGeom prst="rect">
            <a:avLst/>
          </a:prstGeom>
        </p:spPr>
        <p:txBody>
          <a:bodyPr/>
          <a:lstStyle/>
          <a:p>
            <a:pPr algn="ctr"/>
            <a:r>
              <a:rPr lang="en-US" sz="4800" dirty="0">
                <a:latin typeface="Lub Dub Heavy" panose="020B0903030403020204" pitchFamily="34" charset="0"/>
                <a:cs typeface="Times New Roman" panose="02020603050405020304" pitchFamily="18" charset="0"/>
              </a:rPr>
              <a:t>Surgical Considerations</a:t>
            </a:r>
            <a:endParaRPr lang="en-US" sz="4800" dirty="0">
              <a:latin typeface="Lub Dub Heavy" panose="020B0903030403020204" pitchFamily="34" charset="0"/>
            </a:endParaRPr>
          </a:p>
        </p:txBody>
      </p:sp>
      <p:sp>
        <p:nvSpPr>
          <p:cNvPr id="4" name="Slide Number Placeholder 3">
            <a:extLst>
              <a:ext uri="{FF2B5EF4-FFF2-40B4-BE49-F238E27FC236}">
                <a16:creationId xmlns:a16="http://schemas.microsoft.com/office/drawing/2014/main" id="{9378A9A9-0A8E-419A-ADE2-AA7B2D5E4E3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202</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59794457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044F-9328-48F4-B2AA-68594C7D80ED}"/>
              </a:ext>
            </a:extLst>
          </p:cNvPr>
          <p:cNvSpPr>
            <a:spLocks noGrp="1"/>
          </p:cNvSpPr>
          <p:nvPr>
            <p:ph type="ctrTitle"/>
          </p:nvPr>
        </p:nvSpPr>
        <p:spPr/>
        <p:txBody>
          <a:bodyPr/>
          <a:lstStyle/>
          <a:p>
            <a:r>
              <a:rPr lang="en-US" sz="4000" dirty="0"/>
              <a:t>Management of CAD in Patients Undergoing TAVI</a:t>
            </a:r>
          </a:p>
        </p:txBody>
      </p:sp>
      <p:sp>
        <p:nvSpPr>
          <p:cNvPr id="3" name="Slide Number Placeholder 2">
            <a:extLst>
              <a:ext uri="{FF2B5EF4-FFF2-40B4-BE49-F238E27FC236}">
                <a16:creationId xmlns:a16="http://schemas.microsoft.com/office/drawing/2014/main" id="{5440A4E6-7288-42E0-B5B5-A8FFF729F5A2}"/>
              </a:ext>
            </a:extLst>
          </p:cNvPr>
          <p:cNvSpPr>
            <a:spLocks noGrp="1"/>
          </p:cNvSpPr>
          <p:nvPr>
            <p:ph type="sldNum" sz="quarter" idx="4"/>
          </p:nvPr>
        </p:nvSpPr>
        <p:spPr/>
        <p:txBody>
          <a:bodyPr/>
          <a:lstStyle/>
          <a:p>
            <a:fld id="{01CD3B2E-BC1C-6C4D-9D91-A67B950EE325}" type="slidenum">
              <a:rPr lang="en-US" smtClean="0"/>
              <a:pPr/>
              <a:t>203</a:t>
            </a:fld>
            <a:endParaRPr lang="en-US" dirty="0"/>
          </a:p>
        </p:txBody>
      </p:sp>
      <p:graphicFrame>
        <p:nvGraphicFramePr>
          <p:cNvPr id="4" name="Table 3">
            <a:extLst>
              <a:ext uri="{FF2B5EF4-FFF2-40B4-BE49-F238E27FC236}">
                <a16:creationId xmlns:a16="http://schemas.microsoft.com/office/drawing/2014/main" id="{811C8141-929A-4CF3-8576-ABC45185F004}"/>
              </a:ext>
            </a:extLst>
          </p:cNvPr>
          <p:cNvGraphicFramePr>
            <a:graphicFrameLocks noGrp="1"/>
          </p:cNvGraphicFramePr>
          <p:nvPr>
            <p:extLst>
              <p:ext uri="{D42A27DB-BD31-4B8C-83A1-F6EECF244321}">
                <p14:modId xmlns:p14="http://schemas.microsoft.com/office/powerpoint/2010/main" val="2204305232"/>
              </p:ext>
            </p:extLst>
          </p:nvPr>
        </p:nvGraphicFramePr>
        <p:xfrm>
          <a:off x="381000" y="1447800"/>
          <a:ext cx="14089061" cy="6019800"/>
        </p:xfrm>
        <a:graphic>
          <a:graphicData uri="http://schemas.openxmlformats.org/drawingml/2006/table">
            <a:tbl>
              <a:tblPr firstRow="1" firstCol="1" bandRow="1"/>
              <a:tblGrid>
                <a:gridCol w="1408907">
                  <a:extLst>
                    <a:ext uri="{9D8B030D-6E8A-4147-A177-3AD203B41FA5}">
                      <a16:colId xmlns:a16="http://schemas.microsoft.com/office/drawing/2014/main" val="2706570164"/>
                    </a:ext>
                  </a:extLst>
                </a:gridCol>
                <a:gridCol w="1394817">
                  <a:extLst>
                    <a:ext uri="{9D8B030D-6E8A-4147-A177-3AD203B41FA5}">
                      <a16:colId xmlns:a16="http://schemas.microsoft.com/office/drawing/2014/main" val="1837012327"/>
                    </a:ext>
                  </a:extLst>
                </a:gridCol>
                <a:gridCol w="11285337">
                  <a:extLst>
                    <a:ext uri="{9D8B030D-6E8A-4147-A177-3AD203B41FA5}">
                      <a16:colId xmlns:a16="http://schemas.microsoft.com/office/drawing/2014/main" val="2581277012"/>
                    </a:ext>
                  </a:extLst>
                </a:gridCol>
              </a:tblGrid>
              <a:tr h="770882">
                <a:tc>
                  <a:txBody>
                    <a:bodyPr/>
                    <a:lstStyle/>
                    <a:p>
                      <a:pPr marL="0" marR="0" algn="ctr">
                        <a:lnSpc>
                          <a:spcPct val="150000"/>
                        </a:lnSpc>
                        <a:spcBef>
                          <a:spcPts val="0"/>
                        </a:spcBef>
                        <a:spcAft>
                          <a:spcPts val="0"/>
                        </a:spcAft>
                      </a:pPr>
                      <a:r>
                        <a:rPr lang="en-US" sz="2100" b="1">
                          <a:effectLst/>
                          <a:latin typeface="Times New Roman" panose="02020603050405020304" pitchFamily="18" charset="0"/>
                          <a:ea typeface="Times New Roman" panose="02020603050405020304" pitchFamily="18" charset="0"/>
                        </a:rPr>
                        <a:t>COR</a:t>
                      </a:r>
                      <a:endParaRPr lang="en-US" sz="2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100" b="1">
                          <a:effectLst/>
                          <a:latin typeface="Times New Roman" panose="02020603050405020304" pitchFamily="18" charset="0"/>
                          <a:ea typeface="Times New Roman" panose="02020603050405020304" pitchFamily="18" charset="0"/>
                        </a:rPr>
                        <a:t>LOE</a:t>
                      </a:r>
                      <a:endParaRPr lang="en-US" sz="2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100" b="1" dirty="0">
                          <a:effectLst/>
                          <a:latin typeface="Times New Roman" panose="02020603050405020304" pitchFamily="18" charset="0"/>
                          <a:ea typeface="Times New Roman" panose="02020603050405020304" pitchFamily="18" charset="0"/>
                        </a:rPr>
                        <a:t>Recommendations</a:t>
                      </a:r>
                      <a:endParaRPr lang="en-US" sz="2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9499036"/>
                  </a:ext>
                </a:extLst>
              </a:tr>
              <a:tr h="1616506">
                <a:tc>
                  <a:txBody>
                    <a:bodyPr/>
                    <a:lstStyle/>
                    <a:p>
                      <a:pPr marL="0" marR="0" algn="ctr">
                        <a:lnSpc>
                          <a:spcPct val="150000"/>
                        </a:lnSpc>
                        <a:spcBef>
                          <a:spcPts val="0"/>
                        </a:spcBef>
                        <a:spcAft>
                          <a:spcPts val="0"/>
                        </a:spcAft>
                      </a:pPr>
                      <a:r>
                        <a:rPr lang="en-US" sz="2100" b="1">
                          <a:solidFill>
                            <a:srgbClr val="000000"/>
                          </a:solidFill>
                          <a:effectLst/>
                          <a:latin typeface="Times New Roman" panose="02020603050405020304" pitchFamily="18" charset="0"/>
                          <a:ea typeface="Times New Roman" panose="02020603050405020304" pitchFamily="18" charset="0"/>
                        </a:rPr>
                        <a:t>1</a:t>
                      </a:r>
                      <a:endParaRPr lang="en-US" sz="2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100" b="1">
                          <a:solidFill>
                            <a:srgbClr val="000000"/>
                          </a:solidFill>
                          <a:effectLst/>
                          <a:latin typeface="Times New Roman" panose="02020603050405020304" pitchFamily="18" charset="0"/>
                          <a:ea typeface="Times New Roman" panose="02020603050405020304" pitchFamily="18" charset="0"/>
                        </a:rPr>
                        <a:t>C-EO</a:t>
                      </a:r>
                      <a:endParaRPr lang="en-US" sz="2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l">
                        <a:lnSpc>
                          <a:spcPct val="150000"/>
                        </a:lnSpc>
                        <a:spcBef>
                          <a:spcPts val="0"/>
                        </a:spcBef>
                        <a:spcAft>
                          <a:spcPts val="0"/>
                        </a:spcAft>
                        <a:buFont typeface="+mj-lt"/>
                        <a:buAutoNum type="arabicPeriod"/>
                      </a:pPr>
                      <a:r>
                        <a:rPr lang="en-US" sz="2100" b="1" dirty="0">
                          <a:solidFill>
                            <a:srgbClr val="000000"/>
                          </a:solidFill>
                          <a:effectLst/>
                          <a:latin typeface="Times New Roman" panose="02020603050405020304" pitchFamily="18" charset="0"/>
                          <a:ea typeface="Calibri" panose="020F0502020204030204" pitchFamily="34" charset="0"/>
                        </a:rPr>
                        <a:t>In patients undergoing TAVI, 1) contrast-enhanced coronary CT angiography (in patients with a low pretest probability for CAD) or 2) an invasive coronary angiogram  is recommended to assess coronary anatomy and guide revascularization.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520822"/>
                  </a:ext>
                </a:extLst>
              </a:tr>
              <a:tr h="1124406">
                <a:tc>
                  <a:txBody>
                    <a:bodyPr/>
                    <a:lstStyle/>
                    <a:p>
                      <a:pPr marL="0" marR="0" algn="ctr">
                        <a:lnSpc>
                          <a:spcPct val="150000"/>
                        </a:lnSpc>
                        <a:spcBef>
                          <a:spcPts val="0"/>
                        </a:spcBef>
                        <a:spcAft>
                          <a:spcPts val="0"/>
                        </a:spcAft>
                      </a:pPr>
                      <a:r>
                        <a:rPr lang="en-US" sz="2100" b="1">
                          <a:solidFill>
                            <a:srgbClr val="000000"/>
                          </a:solidFill>
                          <a:effectLst/>
                          <a:latin typeface="Times New Roman" panose="02020603050405020304" pitchFamily="18" charset="0"/>
                          <a:ea typeface="Times New Roman" panose="02020603050405020304" pitchFamily="18" charset="0"/>
                        </a:rPr>
                        <a:t>2a</a:t>
                      </a:r>
                      <a:endParaRPr lang="en-US" sz="2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100" b="1">
                          <a:solidFill>
                            <a:srgbClr val="000000"/>
                          </a:solidFill>
                          <a:effectLst/>
                          <a:latin typeface="Times New Roman" panose="02020603050405020304" pitchFamily="18" charset="0"/>
                          <a:ea typeface="Times New Roman" panose="02020603050405020304" pitchFamily="18" charset="0"/>
                        </a:rPr>
                        <a:t>C-LD</a:t>
                      </a:r>
                      <a:endParaRPr lang="en-US" sz="2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100" b="1" dirty="0">
                          <a:solidFill>
                            <a:srgbClr val="000000"/>
                          </a:solidFill>
                          <a:effectLst/>
                          <a:latin typeface="Times New Roman" panose="02020603050405020304" pitchFamily="18" charset="0"/>
                          <a:ea typeface="Calibri" panose="020F0502020204030204" pitchFamily="34" charset="0"/>
                        </a:rPr>
                        <a:t>2.  In patients undergoing TAVI with significant left main or proximal CAD with or without angina, revascularization by PCI before TAVI is reasonable.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2162349"/>
                  </a:ext>
                </a:extLst>
              </a:tr>
              <a:tr h="2508006">
                <a:tc>
                  <a:txBody>
                    <a:bodyPr/>
                    <a:lstStyle/>
                    <a:p>
                      <a:pPr marL="0" marR="0" algn="ctr">
                        <a:lnSpc>
                          <a:spcPct val="150000"/>
                        </a:lnSpc>
                        <a:spcBef>
                          <a:spcPts val="0"/>
                        </a:spcBef>
                        <a:spcAft>
                          <a:spcPts val="0"/>
                        </a:spcAft>
                      </a:pPr>
                      <a:r>
                        <a:rPr lang="en-US" sz="2100" b="1">
                          <a:solidFill>
                            <a:srgbClr val="000000"/>
                          </a:solidFill>
                          <a:effectLst/>
                          <a:latin typeface="Times New Roman" panose="02020603050405020304" pitchFamily="18" charset="0"/>
                          <a:ea typeface="Times New Roman" panose="02020603050405020304" pitchFamily="18" charset="0"/>
                        </a:rPr>
                        <a:t>2a</a:t>
                      </a:r>
                      <a:endParaRPr lang="en-US" sz="2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100" b="1">
                          <a:solidFill>
                            <a:srgbClr val="000000"/>
                          </a:solidFill>
                          <a:effectLst/>
                          <a:latin typeface="Times New Roman" panose="02020603050405020304" pitchFamily="18" charset="0"/>
                          <a:ea typeface="Times New Roman" panose="02020603050405020304" pitchFamily="18" charset="0"/>
                        </a:rPr>
                        <a:t>C-LD</a:t>
                      </a:r>
                      <a:endParaRPr lang="en-US" sz="2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100" b="1" dirty="0">
                          <a:solidFill>
                            <a:srgbClr val="000000"/>
                          </a:solidFill>
                          <a:effectLst/>
                          <a:latin typeface="Times New Roman" panose="02020603050405020304" pitchFamily="18" charset="0"/>
                          <a:ea typeface="Calibri" panose="020F0502020204030204" pitchFamily="34" charset="0"/>
                        </a:rPr>
                        <a:t>3.  In patients with significant AS and significant CAD (luminal reduction &gt;70% diameter, fractional flow reserve &lt;0.8, instantaneous wave-free ratio &lt;0.89) consisting of complex bifurcation left main and/or multivessel CAD with a SYNTAX (Synergy Between Percutaneous Coronary Intervention With Taxus and Cardiac Surgery) score &gt;33, SAVR and CABG are reasonable and preferred over TAVI and PCI.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448927"/>
                  </a:ext>
                </a:extLst>
              </a:tr>
            </a:tbl>
          </a:graphicData>
        </a:graphic>
      </p:graphicFrame>
    </p:spTree>
    <p:extLst>
      <p:ext uri="{BB962C8B-B14F-4D97-AF65-F5344CB8AC3E}">
        <p14:creationId xmlns:p14="http://schemas.microsoft.com/office/powerpoint/2010/main" val="213567974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F1A8BE-5B34-4977-A6F0-9F0E94004FE9}"/>
              </a:ext>
            </a:extLst>
          </p:cNvPr>
          <p:cNvSpPr>
            <a:spLocks noGrp="1"/>
          </p:cNvSpPr>
          <p:nvPr>
            <p:ph type="sldNum" sz="quarter" idx="4"/>
          </p:nvPr>
        </p:nvSpPr>
        <p:spPr/>
        <p:txBody>
          <a:bodyPr/>
          <a:lstStyle/>
          <a:p>
            <a:fld id="{01CD3B2E-BC1C-6C4D-9D91-A67B950EE325}" type="slidenum">
              <a:rPr lang="en-US" smtClean="0"/>
              <a:pPr/>
              <a:t>204</a:t>
            </a:fld>
            <a:endParaRPr lang="en-US" dirty="0"/>
          </a:p>
        </p:txBody>
      </p:sp>
      <p:pic>
        <p:nvPicPr>
          <p:cNvPr id="3" name="Picture 2">
            <a:extLst>
              <a:ext uri="{FF2B5EF4-FFF2-40B4-BE49-F238E27FC236}">
                <a16:creationId xmlns:a16="http://schemas.microsoft.com/office/drawing/2014/main" id="{339448F0-59E5-49AF-B018-D85794203780}"/>
              </a:ext>
            </a:extLst>
          </p:cNvPr>
          <p:cNvPicPr/>
          <p:nvPr/>
        </p:nvPicPr>
        <p:blipFill rotWithShape="1">
          <a:blip r:embed="rId2" cstate="print">
            <a:extLst>
              <a:ext uri="{28A0092B-C50C-407E-A947-70E740481C1C}">
                <a14:useLocalDpi xmlns:a14="http://schemas.microsoft.com/office/drawing/2010/main" val="0"/>
              </a:ext>
            </a:extLst>
          </a:blip>
          <a:srcRect l="3749" t="2198" r="8026" b="24156"/>
          <a:stretch/>
        </p:blipFill>
        <p:spPr bwMode="auto">
          <a:xfrm>
            <a:off x="2667000" y="0"/>
            <a:ext cx="9905999" cy="8229600"/>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FB2597C3-3538-464D-8DE7-1806CD7CED1D}"/>
              </a:ext>
            </a:extLst>
          </p:cNvPr>
          <p:cNvSpPr txBox="1"/>
          <p:nvPr/>
        </p:nvSpPr>
        <p:spPr>
          <a:xfrm>
            <a:off x="160338" y="1474405"/>
            <a:ext cx="2286000" cy="6370975"/>
          </a:xfrm>
          <a:prstGeom prst="rect">
            <a:avLst/>
          </a:prstGeom>
          <a:noFill/>
        </p:spPr>
        <p:txBody>
          <a:bodyPr wrap="square">
            <a:spAutoFit/>
          </a:bodyPr>
          <a:lstStyle/>
          <a:p>
            <a:pPr marL="0" marR="0">
              <a:spcBef>
                <a:spcPts val="0"/>
              </a:spcBef>
              <a:spcAft>
                <a:spcPts val="0"/>
              </a:spcAft>
            </a:pPr>
            <a:r>
              <a:rPr lang="en-US" sz="2400" b="1" dirty="0">
                <a:effectLst/>
                <a:latin typeface="Lub Dub Medium" panose="020B0603030403020204" pitchFamily="34" charset="0"/>
                <a:ea typeface="Times New Roman" panose="02020603050405020304" pitchFamily="18" charset="0"/>
              </a:rPr>
              <a:t>Figure 19. Management of CAD in patients undergoing valve interventions. </a:t>
            </a:r>
          </a:p>
          <a:p>
            <a:pPr marL="0" marR="0">
              <a:spcBef>
                <a:spcPts val="0"/>
              </a:spcBef>
              <a:spcAft>
                <a:spcPts val="0"/>
              </a:spcAft>
            </a:pPr>
            <a:endParaRPr lang="en-US" sz="2400" b="1" dirty="0">
              <a:solidFill>
                <a:srgbClr val="000000"/>
              </a:solidFill>
              <a:latin typeface="Lub Dub Medium" panose="020B0603030403020204" pitchFamily="34" charset="0"/>
              <a:ea typeface="Times New Roman" panose="02020603050405020304" pitchFamily="18" charset="0"/>
            </a:endParaRPr>
          </a:p>
          <a:p>
            <a:pPr marL="0" marR="0">
              <a:spcBef>
                <a:spcPts val="0"/>
              </a:spcBef>
              <a:spcAft>
                <a:spcPts val="0"/>
              </a:spcAft>
            </a:pPr>
            <a:r>
              <a:rPr lang="en-US" sz="2400" b="1" dirty="0">
                <a:solidFill>
                  <a:srgbClr val="000000"/>
                </a:solidFill>
                <a:effectLst/>
                <a:latin typeface="Lub Dub Medium" panose="020B0603030403020204" pitchFamily="34" charset="0"/>
                <a:ea typeface="Times New Roman" panose="02020603050405020304" pitchFamily="18" charset="0"/>
              </a:rPr>
              <a:t>*Including men age &gt;40 years and postmenopausal women.</a:t>
            </a:r>
          </a:p>
          <a:p>
            <a:pPr marL="0" marR="0">
              <a:spcBef>
                <a:spcPts val="0"/>
              </a:spcBef>
              <a:spcAft>
                <a:spcPts val="0"/>
              </a:spcAft>
            </a:pPr>
            <a:endParaRPr lang="en-US" sz="2400" b="1" dirty="0">
              <a:solidFill>
                <a:srgbClr val="000000"/>
              </a:solidFill>
              <a:latin typeface="Lub Dub Medium" panose="020B0603030403020204" pitchFamily="34" charset="0"/>
              <a:ea typeface="Times New Roman" panose="02020603050405020304" pitchFamily="18" charset="0"/>
            </a:endParaRPr>
          </a:p>
          <a:p>
            <a:pPr>
              <a:spcBef>
                <a:spcPts val="0"/>
              </a:spcBef>
              <a:spcAft>
                <a:spcPts val="0"/>
              </a:spcAft>
            </a:pPr>
            <a:r>
              <a:rPr lang="en-US" sz="2400" b="1" dirty="0">
                <a:effectLst/>
                <a:latin typeface="Lub Dub Medium" panose="020B0603030403020204" pitchFamily="34" charset="0"/>
                <a:ea typeface="Times New Roman" panose="02020603050405020304" pitchFamily="18" charset="0"/>
              </a:rPr>
              <a:t>Colors correspond to Table 2.</a:t>
            </a:r>
          </a:p>
        </p:txBody>
      </p:sp>
    </p:spTree>
    <p:extLst>
      <p:ext uri="{BB962C8B-B14F-4D97-AF65-F5344CB8AC3E}">
        <p14:creationId xmlns:p14="http://schemas.microsoft.com/office/powerpoint/2010/main" val="355809905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705E-3EBF-4A9B-BF29-FE37DB94C8FB}"/>
              </a:ext>
            </a:extLst>
          </p:cNvPr>
          <p:cNvSpPr>
            <a:spLocks noGrp="1"/>
          </p:cNvSpPr>
          <p:nvPr>
            <p:ph type="ctrTitle"/>
          </p:nvPr>
        </p:nvSpPr>
        <p:spPr>
          <a:xfrm>
            <a:off x="2053431" y="387218"/>
            <a:ext cx="10591800" cy="1099572"/>
          </a:xfrm>
        </p:spPr>
        <p:txBody>
          <a:bodyPr/>
          <a:lstStyle/>
          <a:p>
            <a:r>
              <a:rPr lang="en-US" dirty="0"/>
              <a:t>Management of CAD in Patients Undergoing Valve Surgery</a:t>
            </a:r>
          </a:p>
        </p:txBody>
      </p:sp>
      <p:sp>
        <p:nvSpPr>
          <p:cNvPr id="3" name="Slide Number Placeholder 2">
            <a:extLst>
              <a:ext uri="{FF2B5EF4-FFF2-40B4-BE49-F238E27FC236}">
                <a16:creationId xmlns:a16="http://schemas.microsoft.com/office/drawing/2014/main" id="{FF8E24B8-E0EB-4C03-809C-39DACEF569E6}"/>
              </a:ext>
            </a:extLst>
          </p:cNvPr>
          <p:cNvSpPr>
            <a:spLocks noGrp="1"/>
          </p:cNvSpPr>
          <p:nvPr>
            <p:ph type="sldNum" sz="quarter" idx="4"/>
          </p:nvPr>
        </p:nvSpPr>
        <p:spPr/>
        <p:txBody>
          <a:bodyPr/>
          <a:lstStyle/>
          <a:p>
            <a:fld id="{01CD3B2E-BC1C-6C4D-9D91-A67B950EE325}" type="slidenum">
              <a:rPr lang="en-US" smtClean="0"/>
              <a:pPr/>
              <a:t>205</a:t>
            </a:fld>
            <a:endParaRPr lang="en-US" dirty="0"/>
          </a:p>
        </p:txBody>
      </p:sp>
      <p:graphicFrame>
        <p:nvGraphicFramePr>
          <p:cNvPr id="4" name="Table 3">
            <a:extLst>
              <a:ext uri="{FF2B5EF4-FFF2-40B4-BE49-F238E27FC236}">
                <a16:creationId xmlns:a16="http://schemas.microsoft.com/office/drawing/2014/main" id="{48A361D1-200F-41B8-96CB-C320D72CDDBF}"/>
              </a:ext>
            </a:extLst>
          </p:cNvPr>
          <p:cNvGraphicFramePr>
            <a:graphicFrameLocks noGrp="1"/>
          </p:cNvGraphicFramePr>
          <p:nvPr>
            <p:extLst>
              <p:ext uri="{D42A27DB-BD31-4B8C-83A1-F6EECF244321}">
                <p14:modId xmlns:p14="http://schemas.microsoft.com/office/powerpoint/2010/main" val="1332625855"/>
              </p:ext>
            </p:extLst>
          </p:nvPr>
        </p:nvGraphicFramePr>
        <p:xfrm>
          <a:off x="304800" y="1600201"/>
          <a:ext cx="14097000" cy="5915913"/>
        </p:xfrm>
        <a:graphic>
          <a:graphicData uri="http://schemas.openxmlformats.org/drawingml/2006/table">
            <a:tbl>
              <a:tblPr firstRow="1" firstCol="1" bandRow="1"/>
              <a:tblGrid>
                <a:gridCol w="1409701">
                  <a:extLst>
                    <a:ext uri="{9D8B030D-6E8A-4147-A177-3AD203B41FA5}">
                      <a16:colId xmlns:a16="http://schemas.microsoft.com/office/drawing/2014/main" val="84624992"/>
                    </a:ext>
                  </a:extLst>
                </a:gridCol>
                <a:gridCol w="1395603">
                  <a:extLst>
                    <a:ext uri="{9D8B030D-6E8A-4147-A177-3AD203B41FA5}">
                      <a16:colId xmlns:a16="http://schemas.microsoft.com/office/drawing/2014/main" val="3043443523"/>
                    </a:ext>
                  </a:extLst>
                </a:gridCol>
                <a:gridCol w="11291696">
                  <a:extLst>
                    <a:ext uri="{9D8B030D-6E8A-4147-A177-3AD203B41FA5}">
                      <a16:colId xmlns:a16="http://schemas.microsoft.com/office/drawing/2014/main" val="997574463"/>
                    </a:ext>
                  </a:extLst>
                </a:gridCol>
              </a:tblGrid>
              <a:tr h="533399">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COR</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LOE</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Recommendations</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6690018"/>
                  </a:ext>
                </a:extLst>
              </a:tr>
              <a:tr h="1223307">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1</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C-LD</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100" b="1" dirty="0">
                          <a:solidFill>
                            <a:srgbClr val="000000"/>
                          </a:solidFill>
                          <a:effectLst/>
                          <a:latin typeface="Times New Roman" panose="02020603050405020304" pitchFamily="18" charset="0"/>
                          <a:ea typeface="Calibri" panose="020F0502020204030204" pitchFamily="34" charset="0"/>
                        </a:rPr>
                        <a:t>1. In patients with symptoms of angina, objective evidence of ischemia, decreased LV systolic function, history of CAD, or coronary risk factors (including men &gt;40 years of age and postmenopausal women), invasive coronary angiography is indicated before valve intervention.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3240300"/>
                  </a:ext>
                </a:extLst>
              </a:tr>
              <a:tr h="735309">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1</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C-LD</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100" b="1" dirty="0">
                          <a:solidFill>
                            <a:srgbClr val="000000"/>
                          </a:solidFill>
                          <a:effectLst/>
                          <a:latin typeface="Times New Roman" panose="02020603050405020304" pitchFamily="18" charset="0"/>
                          <a:ea typeface="Calibri" panose="020F0502020204030204" pitchFamily="34" charset="0"/>
                        </a:rPr>
                        <a:t>2. In patients with chronic severe secondary MR, invasive coronary angiography should be performed as part of the evaluation.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0930304"/>
                  </a:ext>
                </a:extLst>
              </a:tr>
              <a:tr h="1223307">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2a</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B-NR</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l">
                        <a:lnSpc>
                          <a:spcPct val="150000"/>
                        </a:lnSpc>
                        <a:spcBef>
                          <a:spcPts val="0"/>
                        </a:spcBef>
                        <a:spcAft>
                          <a:spcPts val="0"/>
                        </a:spcAft>
                        <a:buFont typeface="+mj-lt"/>
                        <a:buNone/>
                      </a:pPr>
                      <a:r>
                        <a:rPr lang="en-US" sz="2100" b="1" dirty="0">
                          <a:solidFill>
                            <a:srgbClr val="000000"/>
                          </a:solidFill>
                          <a:effectLst/>
                          <a:latin typeface="Times New Roman" panose="02020603050405020304" pitchFamily="18" charset="0"/>
                          <a:ea typeface="Calibri" panose="020F0502020204030204" pitchFamily="34" charset="0"/>
                        </a:rPr>
                        <a:t>3. In selected patients with a low to intermediate pretest probability of CAD, contrast-enhanced coronary CT angiography is reasonable to exclude the presence of significant obstructive CAD.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4224029"/>
                  </a:ext>
                </a:extLst>
              </a:tr>
              <a:tr h="1873969">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2a</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C-LD</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100" b="1" dirty="0">
                          <a:solidFill>
                            <a:srgbClr val="000000"/>
                          </a:solidFill>
                          <a:effectLst/>
                          <a:latin typeface="Times New Roman" panose="02020603050405020304" pitchFamily="18" charset="0"/>
                          <a:ea typeface="Calibri" panose="020F0502020204030204" pitchFamily="34" charset="0"/>
                        </a:rPr>
                        <a:t>4. In patients undergoing valve repair or replacement with significant proximal CAD (≥70% reduction in luminal diameter in major coronary arteries or ≥50% reduction in luminal diameter in the left main coronary artery and/or physiologically significance), CABG is reasonable for selective patients.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1960930"/>
                  </a:ext>
                </a:extLst>
              </a:tr>
            </a:tbl>
          </a:graphicData>
        </a:graphic>
      </p:graphicFrame>
    </p:spTree>
    <p:extLst>
      <p:ext uri="{BB962C8B-B14F-4D97-AF65-F5344CB8AC3E}">
        <p14:creationId xmlns:p14="http://schemas.microsoft.com/office/powerpoint/2010/main" val="340994195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5659-6418-4C74-B3DD-456BC9C86BEA}"/>
              </a:ext>
            </a:extLst>
          </p:cNvPr>
          <p:cNvSpPr>
            <a:spLocks noGrp="1"/>
          </p:cNvSpPr>
          <p:nvPr>
            <p:ph type="ctrTitle"/>
          </p:nvPr>
        </p:nvSpPr>
        <p:spPr>
          <a:xfrm>
            <a:off x="2705099" y="1"/>
            <a:ext cx="9220200" cy="1236832"/>
          </a:xfrm>
        </p:spPr>
        <p:txBody>
          <a:bodyPr/>
          <a:lstStyle/>
          <a:p>
            <a:r>
              <a:rPr lang="en-US" sz="4400" dirty="0"/>
              <a:t>Intervention for AF in Patients With VHD</a:t>
            </a:r>
          </a:p>
        </p:txBody>
      </p:sp>
      <p:sp>
        <p:nvSpPr>
          <p:cNvPr id="3" name="Slide Number Placeholder 2">
            <a:extLst>
              <a:ext uri="{FF2B5EF4-FFF2-40B4-BE49-F238E27FC236}">
                <a16:creationId xmlns:a16="http://schemas.microsoft.com/office/drawing/2014/main" id="{FB3A06A8-9B34-4C69-A5B8-3D32E605657B}"/>
              </a:ext>
            </a:extLst>
          </p:cNvPr>
          <p:cNvSpPr>
            <a:spLocks noGrp="1"/>
          </p:cNvSpPr>
          <p:nvPr>
            <p:ph type="sldNum" sz="quarter" idx="4"/>
          </p:nvPr>
        </p:nvSpPr>
        <p:spPr/>
        <p:txBody>
          <a:bodyPr/>
          <a:lstStyle/>
          <a:p>
            <a:fld id="{01CD3B2E-BC1C-6C4D-9D91-A67B950EE325}" type="slidenum">
              <a:rPr lang="en-US" smtClean="0"/>
              <a:pPr/>
              <a:t>206</a:t>
            </a:fld>
            <a:endParaRPr lang="en-US" dirty="0"/>
          </a:p>
        </p:txBody>
      </p:sp>
      <p:graphicFrame>
        <p:nvGraphicFramePr>
          <p:cNvPr id="4" name="Table 3">
            <a:extLst>
              <a:ext uri="{FF2B5EF4-FFF2-40B4-BE49-F238E27FC236}">
                <a16:creationId xmlns:a16="http://schemas.microsoft.com/office/drawing/2014/main" id="{D8D667DF-0425-497A-B27D-B746FE60C065}"/>
              </a:ext>
            </a:extLst>
          </p:cNvPr>
          <p:cNvGraphicFramePr>
            <a:graphicFrameLocks noGrp="1"/>
          </p:cNvGraphicFramePr>
          <p:nvPr>
            <p:extLst>
              <p:ext uri="{D42A27DB-BD31-4B8C-83A1-F6EECF244321}">
                <p14:modId xmlns:p14="http://schemas.microsoft.com/office/powerpoint/2010/main" val="3998755196"/>
              </p:ext>
            </p:extLst>
          </p:nvPr>
        </p:nvGraphicFramePr>
        <p:xfrm>
          <a:off x="194468" y="1236832"/>
          <a:ext cx="14241462" cy="6149524"/>
        </p:xfrm>
        <a:graphic>
          <a:graphicData uri="http://schemas.openxmlformats.org/drawingml/2006/table">
            <a:tbl>
              <a:tblPr firstRow="1" firstCol="1" bandRow="1"/>
              <a:tblGrid>
                <a:gridCol w="1424147">
                  <a:extLst>
                    <a:ext uri="{9D8B030D-6E8A-4147-A177-3AD203B41FA5}">
                      <a16:colId xmlns:a16="http://schemas.microsoft.com/office/drawing/2014/main" val="12775058"/>
                    </a:ext>
                  </a:extLst>
                </a:gridCol>
                <a:gridCol w="1409905">
                  <a:extLst>
                    <a:ext uri="{9D8B030D-6E8A-4147-A177-3AD203B41FA5}">
                      <a16:colId xmlns:a16="http://schemas.microsoft.com/office/drawing/2014/main" val="3910455520"/>
                    </a:ext>
                  </a:extLst>
                </a:gridCol>
                <a:gridCol w="11407410">
                  <a:extLst>
                    <a:ext uri="{9D8B030D-6E8A-4147-A177-3AD203B41FA5}">
                      <a16:colId xmlns:a16="http://schemas.microsoft.com/office/drawing/2014/main" val="3177510723"/>
                    </a:ext>
                  </a:extLst>
                </a:gridCol>
              </a:tblGrid>
              <a:tr h="762000">
                <a:tc>
                  <a:txBody>
                    <a:bodyPr/>
                    <a:lstStyle/>
                    <a:p>
                      <a:pPr marL="0" marR="0" algn="ctr">
                        <a:lnSpc>
                          <a:spcPct val="200000"/>
                        </a:lnSpc>
                        <a:spcBef>
                          <a:spcPts val="0"/>
                        </a:spcBef>
                        <a:spcAft>
                          <a:spcPts val="0"/>
                        </a:spcAft>
                      </a:pPr>
                      <a:r>
                        <a:rPr lang="en-US" sz="2400" b="1">
                          <a:effectLst/>
                          <a:latin typeface="Times New Roman" panose="02020603050405020304" pitchFamily="18" charset="0"/>
                          <a:ea typeface="Times New Roman" panose="02020603050405020304" pitchFamily="18" charset="0"/>
                        </a:rPr>
                        <a:t>COR</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a:effectLst/>
                          <a:latin typeface="Times New Roman" panose="02020603050405020304" pitchFamily="18" charset="0"/>
                          <a:ea typeface="Times New Roman" panose="02020603050405020304" pitchFamily="18" charset="0"/>
                        </a:rPr>
                        <a:t>LOE</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0074235"/>
                  </a:ext>
                </a:extLst>
              </a:tr>
              <a:tr h="1629343">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C-LD</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l">
                        <a:lnSpc>
                          <a:spcPct val="15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rPr>
                        <a:t>In patients with VHD and AF for whom surgical intervention is planned, the potential symptomatic benefits and additional procedural risks of adjunctive arrhythmia surgery at the time of cardiac valvular surgery should be discussed with the patient.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0834939"/>
                  </a:ext>
                </a:extLst>
              </a:tr>
              <a:tr h="1629343">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2a</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For symptomatic patients with paroxysmal or persistent AF who are undergoing valvular surgery, surgical pulmonary vein isolation or a maze procedure can be beneficial to reduce symptoms and prevent recurrent arrhythmias.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8785566"/>
                  </a:ext>
                </a:extLst>
              </a:tr>
              <a:tr h="1629343">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2a</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3.  For patients with AF or atrial flutter who are undergoing valve surgery, LA appendage ligation/excision is reasonable to reduce the risk of thromboembolic events.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2302776"/>
                  </a:ext>
                </a:extLst>
              </a:tr>
            </a:tbl>
          </a:graphicData>
        </a:graphic>
      </p:graphicFrame>
    </p:spTree>
    <p:extLst>
      <p:ext uri="{BB962C8B-B14F-4D97-AF65-F5344CB8AC3E}">
        <p14:creationId xmlns:p14="http://schemas.microsoft.com/office/powerpoint/2010/main" val="341164221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875ED-628C-46AC-BB1A-7B19D7FE3A24}"/>
              </a:ext>
            </a:extLst>
          </p:cNvPr>
          <p:cNvSpPr>
            <a:spLocks noGrp="1"/>
          </p:cNvSpPr>
          <p:nvPr>
            <p:ph type="ctrTitle"/>
          </p:nvPr>
        </p:nvSpPr>
        <p:spPr/>
        <p:txBody>
          <a:bodyPr/>
          <a:lstStyle/>
          <a:p>
            <a:r>
              <a:rPr lang="en-US" dirty="0"/>
              <a:t>Intervention for AF in Patients With VHD</a:t>
            </a:r>
          </a:p>
        </p:txBody>
      </p:sp>
      <p:sp>
        <p:nvSpPr>
          <p:cNvPr id="3" name="Slide Number Placeholder 2">
            <a:extLst>
              <a:ext uri="{FF2B5EF4-FFF2-40B4-BE49-F238E27FC236}">
                <a16:creationId xmlns:a16="http://schemas.microsoft.com/office/drawing/2014/main" id="{C82B3D1C-E073-4063-B526-049BC099498B}"/>
              </a:ext>
            </a:extLst>
          </p:cNvPr>
          <p:cNvSpPr>
            <a:spLocks noGrp="1"/>
          </p:cNvSpPr>
          <p:nvPr>
            <p:ph type="sldNum" sz="quarter" idx="4"/>
          </p:nvPr>
        </p:nvSpPr>
        <p:spPr/>
        <p:txBody>
          <a:bodyPr/>
          <a:lstStyle/>
          <a:p>
            <a:fld id="{01CD3B2E-BC1C-6C4D-9D91-A67B950EE325}" type="slidenum">
              <a:rPr lang="en-US" smtClean="0"/>
              <a:pPr/>
              <a:t>207</a:t>
            </a:fld>
            <a:endParaRPr lang="en-US" dirty="0"/>
          </a:p>
        </p:txBody>
      </p:sp>
      <p:graphicFrame>
        <p:nvGraphicFramePr>
          <p:cNvPr id="4" name="Table 3">
            <a:extLst>
              <a:ext uri="{FF2B5EF4-FFF2-40B4-BE49-F238E27FC236}">
                <a16:creationId xmlns:a16="http://schemas.microsoft.com/office/drawing/2014/main" id="{28A8B06E-6B94-49BB-BA81-67BB7327609B}"/>
              </a:ext>
            </a:extLst>
          </p:cNvPr>
          <p:cNvGraphicFramePr>
            <a:graphicFrameLocks noGrp="1"/>
          </p:cNvGraphicFramePr>
          <p:nvPr>
            <p:extLst>
              <p:ext uri="{D42A27DB-BD31-4B8C-83A1-F6EECF244321}">
                <p14:modId xmlns:p14="http://schemas.microsoft.com/office/powerpoint/2010/main" val="1748792263"/>
              </p:ext>
            </p:extLst>
          </p:nvPr>
        </p:nvGraphicFramePr>
        <p:xfrm>
          <a:off x="381000" y="1371600"/>
          <a:ext cx="13944600" cy="6184726"/>
        </p:xfrm>
        <a:graphic>
          <a:graphicData uri="http://schemas.openxmlformats.org/drawingml/2006/table">
            <a:tbl>
              <a:tblPr firstRow="1" firstCol="1" bandRow="1"/>
              <a:tblGrid>
                <a:gridCol w="1394461">
                  <a:extLst>
                    <a:ext uri="{9D8B030D-6E8A-4147-A177-3AD203B41FA5}">
                      <a16:colId xmlns:a16="http://schemas.microsoft.com/office/drawing/2014/main" val="1409440637"/>
                    </a:ext>
                  </a:extLst>
                </a:gridCol>
                <a:gridCol w="1380515">
                  <a:extLst>
                    <a:ext uri="{9D8B030D-6E8A-4147-A177-3AD203B41FA5}">
                      <a16:colId xmlns:a16="http://schemas.microsoft.com/office/drawing/2014/main" val="53524017"/>
                    </a:ext>
                  </a:extLst>
                </a:gridCol>
                <a:gridCol w="11169624">
                  <a:extLst>
                    <a:ext uri="{9D8B030D-6E8A-4147-A177-3AD203B41FA5}">
                      <a16:colId xmlns:a16="http://schemas.microsoft.com/office/drawing/2014/main" val="2911796556"/>
                    </a:ext>
                  </a:extLst>
                </a:gridCol>
              </a:tblGrid>
              <a:tr h="838200">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ea typeface="Times New Roman" panose="02020603050405020304" pitchFamily="18" charset="0"/>
                        </a:rPr>
                        <a:t>COR</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ea typeface="Times New Roman" panose="02020603050405020304" pitchFamily="18" charset="0"/>
                        </a:rPr>
                        <a:t>LOE</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ea typeface="Times New Roman" panose="02020603050405020304" pitchFamily="18" charset="0"/>
                        </a:rPr>
                        <a:t>Recommendations</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2925912"/>
                  </a:ext>
                </a:extLst>
              </a:tr>
              <a:tr h="2508076">
                <a:tc>
                  <a:txBody>
                    <a:bodyPr/>
                    <a:lstStyle/>
                    <a:p>
                      <a:pPr marL="0" marR="0" algn="ctr">
                        <a:lnSpc>
                          <a:spcPct val="150000"/>
                        </a:lnSpc>
                        <a:spcBef>
                          <a:spcPts val="0"/>
                        </a:spcBef>
                        <a:spcAft>
                          <a:spcPts val="0"/>
                        </a:spcAft>
                      </a:pPr>
                      <a:r>
                        <a:rPr lang="en-US" sz="3200" b="1">
                          <a:solidFill>
                            <a:srgbClr val="000000"/>
                          </a:solidFill>
                          <a:effectLst/>
                          <a:latin typeface="Times New Roman" panose="02020603050405020304" pitchFamily="18" charset="0"/>
                          <a:ea typeface="Times New Roman" panose="02020603050405020304" pitchFamily="18" charset="0"/>
                        </a:rPr>
                        <a:t>2a</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3200" b="1">
                          <a:solidFill>
                            <a:srgbClr val="000000"/>
                          </a:solidFill>
                          <a:effectLst/>
                          <a:latin typeface="Times New Roman" panose="02020603050405020304" pitchFamily="18" charset="0"/>
                          <a:ea typeface="Times New Roman" panose="02020603050405020304" pitchFamily="18" charset="0"/>
                        </a:rPr>
                        <a:t>B-NR</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4. In patients undergoing LA surgical ablation of atrial arrhythmias and/or LA appendage ligation/excision, anticoagulation therapy is reasonable for at least 3 months after the procedure.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0657338"/>
                  </a:ext>
                </a:extLst>
              </a:tr>
              <a:tr h="2508076">
                <a:tc>
                  <a:txBody>
                    <a:bodyPr/>
                    <a:lstStyle/>
                    <a:p>
                      <a:pPr marL="0" marR="0" algn="ctr">
                        <a:lnSpc>
                          <a:spcPct val="150000"/>
                        </a:lnSpc>
                        <a:spcBef>
                          <a:spcPts val="0"/>
                        </a:spcBef>
                        <a:spcAft>
                          <a:spcPts val="0"/>
                        </a:spcAft>
                      </a:pPr>
                      <a:r>
                        <a:rPr lang="en-US" sz="3200" b="1">
                          <a:solidFill>
                            <a:srgbClr val="000000"/>
                          </a:solidFill>
                          <a:effectLst/>
                          <a:latin typeface="Times New Roman" panose="02020603050405020304" pitchFamily="18" charset="0"/>
                          <a:ea typeface="Times New Roman" panose="02020603050405020304" pitchFamily="18" charset="0"/>
                        </a:rPr>
                        <a:t>3: Harm</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3824"/>
                    </a:solidFill>
                  </a:tcPr>
                </a:tc>
                <a:tc>
                  <a:txBody>
                    <a:bodyPr/>
                    <a:lstStyle/>
                    <a:p>
                      <a:pPr marL="0" marR="0" algn="ctr">
                        <a:lnSpc>
                          <a:spcPct val="150000"/>
                        </a:lnSpc>
                        <a:spcBef>
                          <a:spcPts val="0"/>
                        </a:spcBef>
                        <a:spcAft>
                          <a:spcPts val="0"/>
                        </a:spcAft>
                      </a:pPr>
                      <a:r>
                        <a:rPr lang="en-US" sz="3200" b="1" dirty="0">
                          <a:solidFill>
                            <a:srgbClr val="000000"/>
                          </a:solidFill>
                          <a:effectLst/>
                          <a:latin typeface="Times New Roman" panose="02020603050405020304" pitchFamily="18" charset="0"/>
                          <a:ea typeface="Times New Roman" panose="02020603050405020304" pitchFamily="18" charset="0"/>
                        </a:rPr>
                        <a:t>B-NR</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5. For patients without atrial arrhythmias who are undergoing valvular surgery, LA appendage occlusion/exclusion/amputation is potentially harmful.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4404812"/>
                  </a:ext>
                </a:extLst>
              </a:tr>
            </a:tbl>
          </a:graphicData>
        </a:graphic>
      </p:graphicFrame>
    </p:spTree>
    <p:extLst>
      <p:ext uri="{BB962C8B-B14F-4D97-AF65-F5344CB8AC3E}">
        <p14:creationId xmlns:p14="http://schemas.microsoft.com/office/powerpoint/2010/main" val="31509763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C73EF4-0508-4D8C-96F0-061DE2AD1CE0}"/>
              </a:ext>
            </a:extLst>
          </p:cNvPr>
          <p:cNvSpPr>
            <a:spLocks noGrp="1"/>
          </p:cNvSpPr>
          <p:nvPr>
            <p:ph type="sldNum" sz="quarter" idx="4"/>
          </p:nvPr>
        </p:nvSpPr>
        <p:spPr/>
        <p:txBody>
          <a:bodyPr/>
          <a:lstStyle/>
          <a:p>
            <a:fld id="{01CD3B2E-BC1C-6C4D-9D91-A67B950EE325}" type="slidenum">
              <a:rPr lang="en-US" smtClean="0"/>
              <a:pPr/>
              <a:t>208</a:t>
            </a:fld>
            <a:endParaRPr lang="en-US" dirty="0"/>
          </a:p>
        </p:txBody>
      </p:sp>
      <p:pic>
        <p:nvPicPr>
          <p:cNvPr id="3" name="Picture 2">
            <a:extLst>
              <a:ext uri="{FF2B5EF4-FFF2-40B4-BE49-F238E27FC236}">
                <a16:creationId xmlns:a16="http://schemas.microsoft.com/office/drawing/2014/main" id="{CC9AB574-D5CE-4AAC-88D3-8900D9523C66}"/>
              </a:ext>
            </a:extLst>
          </p:cNvPr>
          <p:cNvPicPr/>
          <p:nvPr/>
        </p:nvPicPr>
        <p:blipFill rotWithShape="1">
          <a:blip r:embed="rId2" cstate="print">
            <a:extLst>
              <a:ext uri="{28A0092B-C50C-407E-A947-70E740481C1C}">
                <a14:useLocalDpi xmlns:a14="http://schemas.microsoft.com/office/drawing/2010/main" val="0"/>
              </a:ext>
            </a:extLst>
          </a:blip>
          <a:srcRect l="16087" t="8274" r="12174" b="22773"/>
          <a:stretch/>
        </p:blipFill>
        <p:spPr bwMode="auto">
          <a:xfrm>
            <a:off x="5181600" y="1"/>
            <a:ext cx="7543800" cy="8229600"/>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5196A988-220C-456F-BCB1-54499BFC331F}"/>
              </a:ext>
            </a:extLst>
          </p:cNvPr>
          <p:cNvSpPr txBox="1"/>
          <p:nvPr/>
        </p:nvSpPr>
        <p:spPr>
          <a:xfrm>
            <a:off x="220663" y="2057400"/>
            <a:ext cx="3284537" cy="2308324"/>
          </a:xfrm>
          <a:prstGeom prst="rect">
            <a:avLst/>
          </a:prstGeom>
          <a:noFill/>
        </p:spPr>
        <p:txBody>
          <a:bodyPr wrap="square">
            <a:spAutoFit/>
          </a:bodyPr>
          <a:lstStyle/>
          <a:p>
            <a:pPr marL="0" marR="0">
              <a:spcBef>
                <a:spcPts val="0"/>
              </a:spcBef>
              <a:spcAft>
                <a:spcPts val="0"/>
              </a:spcAft>
            </a:pPr>
            <a:r>
              <a:rPr lang="en-US" sz="2400" b="1" dirty="0">
                <a:effectLst/>
                <a:latin typeface="Lub Dub Medium" panose="020B0603030403020204" pitchFamily="34" charset="0"/>
                <a:ea typeface="Times New Roman" panose="02020603050405020304" pitchFamily="18" charset="0"/>
              </a:rPr>
              <a:t>Figure 20. Intervention for AF in patients with VHD.</a:t>
            </a:r>
          </a:p>
          <a:p>
            <a:pPr marL="0" marR="0">
              <a:spcBef>
                <a:spcPts val="0"/>
              </a:spcBef>
              <a:spcAft>
                <a:spcPts val="0"/>
              </a:spcAft>
            </a:pPr>
            <a:endParaRPr lang="en-US" sz="2400" b="1" dirty="0">
              <a:latin typeface="Lub Dub Medium" panose="020B0603030403020204" pitchFamily="34" charset="0"/>
              <a:ea typeface="Times New Roman" panose="02020603050405020304" pitchFamily="18" charset="0"/>
            </a:endParaRPr>
          </a:p>
          <a:p>
            <a:pPr marL="0" marR="0">
              <a:spcBef>
                <a:spcPts val="0"/>
              </a:spcBef>
              <a:spcAft>
                <a:spcPts val="0"/>
              </a:spcAft>
            </a:pPr>
            <a:r>
              <a:rPr lang="en-US" sz="2400" b="1" dirty="0">
                <a:effectLst/>
                <a:latin typeface="Lub Dub Medium" panose="020B0603030403020204" pitchFamily="34" charset="0"/>
                <a:ea typeface="Times New Roman" panose="02020603050405020304" pitchFamily="18" charset="0"/>
              </a:rPr>
              <a:t>Colors correspond to Table 2.</a:t>
            </a:r>
            <a:endParaRPr lang="en-US" sz="2400" dirty="0">
              <a:effectLst/>
              <a:latin typeface="Lub Dub Medium" panose="020B0603030403020204" pitchFamily="34" charset="0"/>
              <a:ea typeface="Times New Roman" panose="02020603050405020304" pitchFamily="18" charset="0"/>
            </a:endParaRPr>
          </a:p>
        </p:txBody>
      </p:sp>
    </p:spTree>
    <p:extLst>
      <p:ext uri="{BB962C8B-B14F-4D97-AF65-F5344CB8AC3E}">
        <p14:creationId xmlns:p14="http://schemas.microsoft.com/office/powerpoint/2010/main" val="219589386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0C463-8B12-4394-BDAF-E26B06A43736}"/>
              </a:ext>
            </a:extLst>
          </p:cNvPr>
          <p:cNvSpPr>
            <a:spLocks noGrp="1"/>
          </p:cNvSpPr>
          <p:nvPr>
            <p:ph type="ctrTitle"/>
          </p:nvPr>
        </p:nvSpPr>
        <p:spPr>
          <a:xfrm>
            <a:off x="876300" y="3352800"/>
            <a:ext cx="12877800" cy="914399"/>
          </a:xfrm>
          <a:prstGeom prst="rect">
            <a:avLst/>
          </a:prstGeom>
        </p:spPr>
        <p:txBody>
          <a:bodyPr/>
          <a:lstStyle/>
          <a:p>
            <a:pPr algn="ctr"/>
            <a:r>
              <a:rPr lang="en-US" sz="4800" dirty="0">
                <a:latin typeface="Lub Dub Heavy" panose="020B0903030403020204" pitchFamily="34" charset="0"/>
                <a:cs typeface="Times New Roman" panose="02020603050405020304" pitchFamily="18" charset="0"/>
              </a:rPr>
              <a:t>Noncardiac Surgery in Patients with VHD</a:t>
            </a:r>
            <a:endParaRPr lang="en-US" sz="4800" dirty="0">
              <a:latin typeface="Lub Dub Heavy" panose="020B0903030403020204" pitchFamily="34" charset="0"/>
            </a:endParaRPr>
          </a:p>
        </p:txBody>
      </p:sp>
      <p:sp>
        <p:nvSpPr>
          <p:cNvPr id="4" name="Slide Number Placeholder 3">
            <a:extLst>
              <a:ext uri="{FF2B5EF4-FFF2-40B4-BE49-F238E27FC236}">
                <a16:creationId xmlns:a16="http://schemas.microsoft.com/office/drawing/2014/main" id="{9378A9A9-0A8E-419A-ADE2-AA7B2D5E4E3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209</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2290502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9961970-4E42-498A-9C32-F1BFEB6A2D30}"/>
              </a:ext>
            </a:extLst>
          </p:cNvPr>
          <p:cNvSpPr>
            <a:spLocks noGrp="1"/>
          </p:cNvSpPr>
          <p:nvPr>
            <p:ph type="sldNum" sz="quarter" idx="4"/>
          </p:nvPr>
        </p:nvSpPr>
        <p:spPr/>
        <p:txBody>
          <a:bodyPr/>
          <a:lstStyle/>
          <a:p>
            <a:fld id="{01CD3B2E-BC1C-6C4D-9D91-A67B950EE325}" type="slidenum">
              <a:rPr lang="en-US" smtClean="0"/>
              <a:pPr/>
              <a:t>21</a:t>
            </a:fld>
            <a:endParaRPr lang="en-US" dirty="0"/>
          </a:p>
        </p:txBody>
      </p:sp>
      <p:sp>
        <p:nvSpPr>
          <p:cNvPr id="4" name="Title 2">
            <a:extLst>
              <a:ext uri="{FF2B5EF4-FFF2-40B4-BE49-F238E27FC236}">
                <a16:creationId xmlns:a16="http://schemas.microsoft.com/office/drawing/2014/main" id="{433F95B8-71AA-4890-ABDA-68028BB561CE}"/>
              </a:ext>
            </a:extLst>
          </p:cNvPr>
          <p:cNvSpPr txBox="1">
            <a:spLocks/>
          </p:cNvSpPr>
          <p:nvPr/>
        </p:nvSpPr>
        <p:spPr>
          <a:xfrm>
            <a:off x="2019300" y="228600"/>
            <a:ext cx="10591800" cy="908182"/>
          </a:xfrm>
          <a:prstGeom prst="rect">
            <a:avLst/>
          </a:prstGeom>
        </p:spPr>
        <p:txBody>
          <a:bodyPr anchor="b">
            <a:normAutofit fontScale="90000" lnSpcReduction="10000"/>
          </a:bodyPr>
          <a:lstStyle>
            <a:lvl1pPr algn="ctr" defTabSz="914400" rtl="0" eaLnBrk="1" latinLnBrk="0" hangingPunct="1">
              <a:lnSpc>
                <a:spcPct val="90000"/>
              </a:lnSpc>
              <a:spcBef>
                <a:spcPct val="0"/>
              </a:spcBef>
              <a:buNone/>
              <a:defRPr sz="5000" b="1" i="0" kern="1200" spc="0">
                <a:solidFill>
                  <a:schemeClr val="tx1"/>
                </a:solidFill>
                <a:latin typeface="Lub Dub Medium" panose="020B0603030403020204" pitchFamily="34" charset="0"/>
                <a:ea typeface="+mj-ea"/>
                <a:cs typeface="+mj-cs"/>
              </a:defRPr>
            </a:lvl1pPr>
          </a:lstStyle>
          <a:p>
            <a:pPr fontAlgn="auto">
              <a:spcAft>
                <a:spcPts val="0"/>
              </a:spcAft>
            </a:pPr>
            <a:r>
              <a:rPr lang="en-US" sz="3600" dirty="0"/>
              <a:t>Table 3. Evaluation of Patients </a:t>
            </a:r>
            <a:br>
              <a:rPr lang="en-US" sz="3600" dirty="0"/>
            </a:br>
            <a:r>
              <a:rPr lang="en-US" sz="3600" dirty="0"/>
              <a:t>with Known or Suspected VHD</a:t>
            </a:r>
          </a:p>
        </p:txBody>
      </p:sp>
      <p:graphicFrame>
        <p:nvGraphicFramePr>
          <p:cNvPr id="6" name="Table 5">
            <a:extLst>
              <a:ext uri="{FF2B5EF4-FFF2-40B4-BE49-F238E27FC236}">
                <a16:creationId xmlns:a16="http://schemas.microsoft.com/office/drawing/2014/main" id="{9D51DB0B-3A4B-4004-A273-E87ED111976E}"/>
              </a:ext>
            </a:extLst>
          </p:cNvPr>
          <p:cNvGraphicFramePr>
            <a:graphicFrameLocks noGrp="1"/>
          </p:cNvGraphicFramePr>
          <p:nvPr>
            <p:extLst>
              <p:ext uri="{D42A27DB-BD31-4B8C-83A1-F6EECF244321}">
                <p14:modId xmlns:p14="http://schemas.microsoft.com/office/powerpoint/2010/main" val="3091030885"/>
              </p:ext>
            </p:extLst>
          </p:nvPr>
        </p:nvGraphicFramePr>
        <p:xfrm>
          <a:off x="381000" y="1524001"/>
          <a:ext cx="14089062" cy="5867399"/>
        </p:xfrm>
        <a:graphic>
          <a:graphicData uri="http://schemas.openxmlformats.org/drawingml/2006/table">
            <a:tbl>
              <a:tblPr firstRow="1" bandRow="1"/>
              <a:tblGrid>
                <a:gridCol w="4343400">
                  <a:extLst>
                    <a:ext uri="{9D8B030D-6E8A-4147-A177-3AD203B41FA5}">
                      <a16:colId xmlns:a16="http://schemas.microsoft.com/office/drawing/2014/main" val="2608285125"/>
                    </a:ext>
                  </a:extLst>
                </a:gridCol>
                <a:gridCol w="2209800">
                  <a:extLst>
                    <a:ext uri="{9D8B030D-6E8A-4147-A177-3AD203B41FA5}">
                      <a16:colId xmlns:a16="http://schemas.microsoft.com/office/drawing/2014/main" val="3699315622"/>
                    </a:ext>
                  </a:extLst>
                </a:gridCol>
                <a:gridCol w="7535862">
                  <a:extLst>
                    <a:ext uri="{9D8B030D-6E8A-4147-A177-3AD203B41FA5}">
                      <a16:colId xmlns:a16="http://schemas.microsoft.com/office/drawing/2014/main" val="2824988796"/>
                    </a:ext>
                  </a:extLst>
                </a:gridCol>
              </a:tblGrid>
              <a:tr h="804579">
                <a:tc>
                  <a:txBody>
                    <a:bodyPr/>
                    <a:lstStyle/>
                    <a:p>
                      <a:pPr marL="0" marR="0" algn="ctr">
                        <a:lnSpc>
                          <a:spcPct val="200000"/>
                        </a:lnSpc>
                        <a:spcBef>
                          <a:spcPts val="0"/>
                        </a:spcBef>
                        <a:spcAft>
                          <a:spcPts val="0"/>
                        </a:spcAft>
                      </a:pP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Reason</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Test</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Indication</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12094979"/>
                  </a:ext>
                </a:extLst>
              </a:tr>
              <a:tr h="1509979">
                <a:tc rowSpan="3">
                  <a:txBody>
                    <a:bodyPr/>
                    <a:lstStyle/>
                    <a:p>
                      <a:pPr marL="0" marR="0">
                        <a:lnSpc>
                          <a:spcPct val="200000"/>
                        </a:lnSpc>
                        <a:spcBef>
                          <a:spcPts val="0"/>
                        </a:spcBef>
                        <a:spcAft>
                          <a:spcPts val="0"/>
                        </a:spcAft>
                      </a:pP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Further risk stratification: </a:t>
                      </a:r>
                    </a:p>
                    <a:p>
                      <a:pPr marL="0" marR="0">
                        <a:lnSpc>
                          <a:spcPct val="200000"/>
                        </a:lnSpc>
                        <a:spcBef>
                          <a:spcPts val="0"/>
                        </a:spcBef>
                        <a:spcAft>
                          <a:spcPts val="0"/>
                        </a:spcAft>
                      </a:pPr>
                      <a:r>
                        <a:rPr lang="en-US" sz="2600" b="0" dirty="0">
                          <a:effectLst/>
                          <a:latin typeface="Times New Roman" panose="02020603050405020304" pitchFamily="18" charset="0"/>
                          <a:ea typeface="Times New Roman" panose="02020603050405020304" pitchFamily="18" charset="0"/>
                          <a:cs typeface="Times New Roman" panose="02020603050405020304" pitchFamily="18" charset="0"/>
                        </a:rPr>
                        <a:t>Information on future risk of the valve disease, which is important for determination of timing of intervention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rgbClr val="FFFFFF"/>
                    </a:solidFill>
                  </a:tcPr>
                </a:tc>
                <a:tc>
                  <a:txBody>
                    <a:bodyPr/>
                    <a:lstStyle/>
                    <a:p>
                      <a:pPr marL="0" marR="0">
                        <a:lnSpc>
                          <a:spcPct val="200000"/>
                        </a:lnSpc>
                        <a:spcBef>
                          <a:spcPts val="0"/>
                        </a:spcBef>
                        <a:spcAft>
                          <a:spcPts val="0"/>
                        </a:spcAft>
                      </a:pPr>
                      <a:r>
                        <a:rPr lang="en-US" sz="2600">
                          <a:effectLst/>
                          <a:latin typeface="Times New Roman" panose="02020603050405020304" pitchFamily="18" charset="0"/>
                          <a:ea typeface="Times New Roman" panose="02020603050405020304" pitchFamily="18" charset="0"/>
                        </a:rPr>
                        <a:t>Stress testing</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600">
                          <a:solidFill>
                            <a:srgbClr val="000000"/>
                          </a:solidFill>
                          <a:effectLst/>
                          <a:latin typeface="Times New Roman" panose="02020603050405020304" pitchFamily="18" charset="0"/>
                          <a:ea typeface="Times New Roman" panose="02020603050405020304" pitchFamily="18" charset="0"/>
                        </a:rPr>
                        <a:t>Provides prognostic markers</a:t>
                      </a:r>
                      <a:endParaRPr lang="en-US" sz="260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12394890"/>
                  </a:ext>
                </a:extLst>
              </a:tr>
              <a:tr h="1629437">
                <a:tc vMerge="1">
                  <a:txBody>
                    <a:bodyPr/>
                    <a:lstStyle/>
                    <a:p>
                      <a:endParaRPr lang="en-US" sz="1800" dirty="0">
                        <a:latin typeface="Times New Roman" panose="02020603050405020304" pitchFamily="18" charset="0"/>
                        <a:cs typeface="Times New Roman" panose="02020603050405020304" pitchFamily="18" charset="0"/>
                      </a:endParaRPr>
                    </a:p>
                  </a:txBody>
                  <a:tcP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a:txBody>
                    <a:bodyPr/>
                    <a:lstStyle/>
                    <a:p>
                      <a:pPr marL="0" marR="0">
                        <a:lnSpc>
                          <a:spcPct val="200000"/>
                        </a:lnSpc>
                        <a:spcBef>
                          <a:spcPts val="0"/>
                        </a:spcBef>
                        <a:spcAft>
                          <a:spcPts val="0"/>
                        </a:spcAft>
                      </a:pPr>
                      <a:r>
                        <a:rPr lang="en-US" sz="2600">
                          <a:solidFill>
                            <a:srgbClr val="000000"/>
                          </a:solidFill>
                          <a:effectLst/>
                          <a:latin typeface="Times New Roman" panose="02020603050405020304" pitchFamily="18" charset="0"/>
                          <a:ea typeface="Times New Roman" panose="02020603050405020304" pitchFamily="18" charset="0"/>
                        </a:rPr>
                        <a:t>Procedural risk</a:t>
                      </a:r>
                      <a:endParaRPr lang="en-US" sz="260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600">
                          <a:solidFill>
                            <a:srgbClr val="000000"/>
                          </a:solidFill>
                          <a:effectLst/>
                          <a:latin typeface="Times New Roman" panose="02020603050405020304" pitchFamily="18" charset="0"/>
                          <a:ea typeface="Times New Roman" panose="02020603050405020304" pitchFamily="18" charset="0"/>
                        </a:rPr>
                        <a:t>Quantified by STS (Predicted Risk of Mortality) and TAVI scores</a:t>
                      </a:r>
                      <a:endParaRPr lang="en-US" sz="260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56494104"/>
                  </a:ext>
                </a:extLst>
              </a:tr>
              <a:tr h="1923404">
                <a:tc vMerge="1">
                  <a:txBody>
                    <a:bodyPr/>
                    <a:lstStyle/>
                    <a:p>
                      <a:endParaRPr lang="en-US"/>
                    </a:p>
                  </a:txBody>
                  <a:tcPr/>
                </a:tc>
                <a:tc>
                  <a:txBody>
                    <a:bodyPr/>
                    <a:lstStyle/>
                    <a:p>
                      <a:pPr marL="0" marR="0">
                        <a:lnSpc>
                          <a:spcPct val="200000"/>
                        </a:lnSpc>
                        <a:spcBef>
                          <a:spcPts val="0"/>
                        </a:spcBef>
                        <a:spcAft>
                          <a:spcPts val="0"/>
                        </a:spcAft>
                      </a:pPr>
                      <a:r>
                        <a:rPr lang="en-US" sz="2600">
                          <a:solidFill>
                            <a:srgbClr val="000000"/>
                          </a:solidFill>
                          <a:effectLst/>
                          <a:latin typeface="Times New Roman" panose="02020603050405020304" pitchFamily="18" charset="0"/>
                          <a:ea typeface="Times New Roman" panose="02020603050405020304" pitchFamily="18" charset="0"/>
                        </a:rPr>
                        <a:t>Frailty score</a:t>
                      </a:r>
                      <a:endParaRPr lang="en-US" sz="260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600" dirty="0">
                          <a:solidFill>
                            <a:srgbClr val="000000"/>
                          </a:solidFill>
                          <a:effectLst/>
                          <a:latin typeface="Times New Roman" panose="02020603050405020304" pitchFamily="18" charset="0"/>
                          <a:ea typeface="Times New Roman" panose="02020603050405020304" pitchFamily="18" charset="0"/>
                        </a:rPr>
                        <a:t>Provides assessment of risk of procedure and chance of recovery of quality of life</a:t>
                      </a:r>
                      <a:endParaRPr lang="en-US" sz="26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99342134"/>
                  </a:ext>
                </a:extLst>
              </a:tr>
            </a:tbl>
          </a:graphicData>
        </a:graphic>
      </p:graphicFrame>
    </p:spTree>
    <p:extLst>
      <p:ext uri="{BB962C8B-B14F-4D97-AF65-F5344CB8AC3E}">
        <p14:creationId xmlns:p14="http://schemas.microsoft.com/office/powerpoint/2010/main" val="389334622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705E-3EBF-4A9B-BF29-FE37DB94C8FB}"/>
              </a:ext>
            </a:extLst>
          </p:cNvPr>
          <p:cNvSpPr>
            <a:spLocks noGrp="1"/>
          </p:cNvSpPr>
          <p:nvPr>
            <p:ph type="ctrTitle"/>
          </p:nvPr>
        </p:nvSpPr>
        <p:spPr>
          <a:xfrm>
            <a:off x="2053431" y="152401"/>
            <a:ext cx="10591800" cy="1229306"/>
          </a:xfrm>
        </p:spPr>
        <p:txBody>
          <a:bodyPr/>
          <a:lstStyle/>
          <a:p>
            <a:r>
              <a:rPr lang="en-US" sz="4400" dirty="0"/>
              <a:t>Diagnosis in Patients With VHD Undergoing Noncardiac Surgery</a:t>
            </a:r>
          </a:p>
        </p:txBody>
      </p:sp>
      <p:sp>
        <p:nvSpPr>
          <p:cNvPr id="3" name="Slide Number Placeholder 2">
            <a:extLst>
              <a:ext uri="{FF2B5EF4-FFF2-40B4-BE49-F238E27FC236}">
                <a16:creationId xmlns:a16="http://schemas.microsoft.com/office/drawing/2014/main" id="{FF8E24B8-E0EB-4C03-809C-39DACEF569E6}"/>
              </a:ext>
            </a:extLst>
          </p:cNvPr>
          <p:cNvSpPr>
            <a:spLocks noGrp="1"/>
          </p:cNvSpPr>
          <p:nvPr>
            <p:ph type="sldNum" sz="quarter" idx="4"/>
          </p:nvPr>
        </p:nvSpPr>
        <p:spPr/>
        <p:txBody>
          <a:bodyPr/>
          <a:lstStyle/>
          <a:p>
            <a:fld id="{01CD3B2E-BC1C-6C4D-9D91-A67B950EE325}" type="slidenum">
              <a:rPr lang="en-US" smtClean="0"/>
              <a:pPr/>
              <a:t>210</a:t>
            </a:fld>
            <a:endParaRPr lang="en-US" dirty="0"/>
          </a:p>
        </p:txBody>
      </p:sp>
      <p:graphicFrame>
        <p:nvGraphicFramePr>
          <p:cNvPr id="4" name="Table 3">
            <a:extLst>
              <a:ext uri="{FF2B5EF4-FFF2-40B4-BE49-F238E27FC236}">
                <a16:creationId xmlns:a16="http://schemas.microsoft.com/office/drawing/2014/main" id="{48AE676A-6A2D-4062-84A9-714990D70622}"/>
              </a:ext>
            </a:extLst>
          </p:cNvPr>
          <p:cNvGraphicFramePr>
            <a:graphicFrameLocks noGrp="1"/>
          </p:cNvGraphicFramePr>
          <p:nvPr>
            <p:extLst>
              <p:ext uri="{D42A27DB-BD31-4B8C-83A1-F6EECF244321}">
                <p14:modId xmlns:p14="http://schemas.microsoft.com/office/powerpoint/2010/main" val="4026976817"/>
              </p:ext>
            </p:extLst>
          </p:nvPr>
        </p:nvGraphicFramePr>
        <p:xfrm>
          <a:off x="381000" y="1600200"/>
          <a:ext cx="14089060" cy="5810832"/>
        </p:xfrm>
        <a:graphic>
          <a:graphicData uri="http://schemas.openxmlformats.org/drawingml/2006/table">
            <a:tbl>
              <a:tblPr firstRow="1" firstCol="1" bandRow="1"/>
              <a:tblGrid>
                <a:gridCol w="1408907">
                  <a:extLst>
                    <a:ext uri="{9D8B030D-6E8A-4147-A177-3AD203B41FA5}">
                      <a16:colId xmlns:a16="http://schemas.microsoft.com/office/drawing/2014/main" val="1696257767"/>
                    </a:ext>
                  </a:extLst>
                </a:gridCol>
                <a:gridCol w="1394816">
                  <a:extLst>
                    <a:ext uri="{9D8B030D-6E8A-4147-A177-3AD203B41FA5}">
                      <a16:colId xmlns:a16="http://schemas.microsoft.com/office/drawing/2014/main" val="1663978243"/>
                    </a:ext>
                  </a:extLst>
                </a:gridCol>
                <a:gridCol w="11285337">
                  <a:extLst>
                    <a:ext uri="{9D8B030D-6E8A-4147-A177-3AD203B41FA5}">
                      <a16:colId xmlns:a16="http://schemas.microsoft.com/office/drawing/2014/main" val="4107135275"/>
                    </a:ext>
                  </a:extLst>
                </a:gridCol>
              </a:tblGrid>
              <a:tr h="1459939">
                <a:tc>
                  <a:txBody>
                    <a:bodyPr/>
                    <a:lstStyle/>
                    <a:p>
                      <a:pPr marL="0" marR="0" algn="ctr">
                        <a:lnSpc>
                          <a:spcPct val="200000"/>
                        </a:lnSpc>
                        <a:spcBef>
                          <a:spcPts val="0"/>
                        </a:spcBef>
                        <a:spcAft>
                          <a:spcPts val="0"/>
                        </a:spcAft>
                      </a:pPr>
                      <a:r>
                        <a:rPr lang="en-US" sz="3900" b="1">
                          <a:effectLst/>
                          <a:latin typeface="Times New Roman" panose="02020603050405020304" pitchFamily="18" charset="0"/>
                          <a:ea typeface="Times New Roman" panose="02020603050405020304" pitchFamily="18" charset="0"/>
                        </a:rPr>
                        <a:t>COR</a:t>
                      </a:r>
                      <a:endParaRPr lang="en-US" sz="39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900" b="1">
                          <a:effectLst/>
                          <a:latin typeface="Times New Roman" panose="02020603050405020304" pitchFamily="18" charset="0"/>
                          <a:ea typeface="Times New Roman" panose="02020603050405020304" pitchFamily="18" charset="0"/>
                        </a:rPr>
                        <a:t>LOE</a:t>
                      </a:r>
                      <a:endParaRPr lang="en-US" sz="39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900" b="1" dirty="0">
                          <a:effectLst/>
                          <a:latin typeface="Times New Roman" panose="02020603050405020304" pitchFamily="18" charset="0"/>
                          <a:ea typeface="Times New Roman" panose="02020603050405020304" pitchFamily="18" charset="0"/>
                        </a:rPr>
                        <a:t>Recommendation</a:t>
                      </a:r>
                      <a:endParaRPr lang="en-US" sz="39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8305348"/>
                  </a:ext>
                </a:extLst>
              </a:tr>
              <a:tr h="4331261">
                <a:tc>
                  <a:txBody>
                    <a:bodyPr/>
                    <a:lstStyle/>
                    <a:p>
                      <a:pPr marL="0" marR="0" algn="ctr">
                        <a:lnSpc>
                          <a:spcPct val="200000"/>
                        </a:lnSpc>
                        <a:spcBef>
                          <a:spcPts val="0"/>
                        </a:spcBef>
                        <a:spcAft>
                          <a:spcPts val="0"/>
                        </a:spcAft>
                      </a:pPr>
                      <a:r>
                        <a:rPr lang="en-US" sz="3900" b="1">
                          <a:solidFill>
                            <a:srgbClr val="000000"/>
                          </a:solidFill>
                          <a:effectLst/>
                          <a:latin typeface="Times New Roman" panose="02020603050405020304" pitchFamily="18" charset="0"/>
                          <a:ea typeface="Times New Roman" panose="02020603050405020304" pitchFamily="18" charset="0"/>
                        </a:rPr>
                        <a:t>1</a:t>
                      </a:r>
                      <a:endParaRPr lang="en-US" sz="39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900" b="1">
                          <a:solidFill>
                            <a:srgbClr val="000000"/>
                          </a:solidFill>
                          <a:effectLst/>
                          <a:latin typeface="Times New Roman" panose="02020603050405020304" pitchFamily="18" charset="0"/>
                          <a:ea typeface="Times New Roman" panose="02020603050405020304" pitchFamily="18" charset="0"/>
                        </a:rPr>
                        <a:t>C-EO</a:t>
                      </a:r>
                      <a:endParaRPr lang="en-US" sz="39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463550" marR="0" lvl="0" indent="-463550" algn="l">
                        <a:lnSpc>
                          <a:spcPct val="150000"/>
                        </a:lnSpc>
                        <a:spcBef>
                          <a:spcPts val="0"/>
                        </a:spcBef>
                        <a:spcAft>
                          <a:spcPts val="0"/>
                        </a:spcAft>
                        <a:buFont typeface="+mj-lt"/>
                        <a:buNone/>
                      </a:pPr>
                      <a:r>
                        <a:rPr lang="en-US" sz="3900" b="1" dirty="0">
                          <a:solidFill>
                            <a:srgbClr val="000000"/>
                          </a:solidFill>
                          <a:effectLst/>
                          <a:latin typeface="Times New Roman" panose="02020603050405020304" pitchFamily="18" charset="0"/>
                          <a:ea typeface="Calibri" panose="020F0502020204030204" pitchFamily="34" charset="0"/>
                        </a:rPr>
                        <a:t>1. In patients with clinically suspected moderate or greater degrees of valvular stenosis or regurgitation who are undergoing noncardiac surgery, preoperative echocardiography is recommended.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7390481"/>
                  </a:ext>
                </a:extLst>
              </a:tr>
            </a:tbl>
          </a:graphicData>
        </a:graphic>
      </p:graphicFrame>
    </p:spTree>
    <p:extLst>
      <p:ext uri="{BB962C8B-B14F-4D97-AF65-F5344CB8AC3E}">
        <p14:creationId xmlns:p14="http://schemas.microsoft.com/office/powerpoint/2010/main" val="367842324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5659-6418-4C74-B3DD-456BC9C86BEA}"/>
              </a:ext>
            </a:extLst>
          </p:cNvPr>
          <p:cNvSpPr>
            <a:spLocks noGrp="1"/>
          </p:cNvSpPr>
          <p:nvPr>
            <p:ph type="ctrTitle"/>
          </p:nvPr>
        </p:nvSpPr>
        <p:spPr>
          <a:xfrm>
            <a:off x="2705098" y="1"/>
            <a:ext cx="9791701" cy="1371599"/>
          </a:xfrm>
        </p:spPr>
        <p:txBody>
          <a:bodyPr/>
          <a:lstStyle/>
          <a:p>
            <a:r>
              <a:rPr lang="en-US" dirty="0"/>
              <a:t>Management of the Symptomatic Patient With VHD Undergoing Noncardiac Surgery</a:t>
            </a:r>
          </a:p>
        </p:txBody>
      </p:sp>
      <p:sp>
        <p:nvSpPr>
          <p:cNvPr id="3" name="Slide Number Placeholder 2">
            <a:extLst>
              <a:ext uri="{FF2B5EF4-FFF2-40B4-BE49-F238E27FC236}">
                <a16:creationId xmlns:a16="http://schemas.microsoft.com/office/drawing/2014/main" id="{FB3A06A8-9B34-4C69-A5B8-3D32E605657B}"/>
              </a:ext>
            </a:extLst>
          </p:cNvPr>
          <p:cNvSpPr>
            <a:spLocks noGrp="1"/>
          </p:cNvSpPr>
          <p:nvPr>
            <p:ph type="sldNum" sz="quarter" idx="4"/>
          </p:nvPr>
        </p:nvSpPr>
        <p:spPr/>
        <p:txBody>
          <a:bodyPr/>
          <a:lstStyle/>
          <a:p>
            <a:fld id="{01CD3B2E-BC1C-6C4D-9D91-A67B950EE325}" type="slidenum">
              <a:rPr lang="en-US" smtClean="0"/>
              <a:pPr/>
              <a:t>211</a:t>
            </a:fld>
            <a:endParaRPr lang="en-US" dirty="0"/>
          </a:p>
        </p:txBody>
      </p:sp>
      <p:graphicFrame>
        <p:nvGraphicFramePr>
          <p:cNvPr id="4" name="Table 3">
            <a:extLst>
              <a:ext uri="{FF2B5EF4-FFF2-40B4-BE49-F238E27FC236}">
                <a16:creationId xmlns:a16="http://schemas.microsoft.com/office/drawing/2014/main" id="{5F37D5DC-7AF3-41D8-AF6A-1C964B968F0E}"/>
              </a:ext>
            </a:extLst>
          </p:cNvPr>
          <p:cNvGraphicFramePr>
            <a:graphicFrameLocks noGrp="1"/>
          </p:cNvGraphicFramePr>
          <p:nvPr>
            <p:extLst>
              <p:ext uri="{D42A27DB-BD31-4B8C-83A1-F6EECF244321}">
                <p14:modId xmlns:p14="http://schemas.microsoft.com/office/powerpoint/2010/main" val="1622939766"/>
              </p:ext>
            </p:extLst>
          </p:nvPr>
        </p:nvGraphicFramePr>
        <p:xfrm>
          <a:off x="304800" y="1752600"/>
          <a:ext cx="14165262" cy="5682704"/>
        </p:xfrm>
        <a:graphic>
          <a:graphicData uri="http://schemas.openxmlformats.org/drawingml/2006/table">
            <a:tbl>
              <a:tblPr firstRow="1" firstCol="1" bandRow="1"/>
              <a:tblGrid>
                <a:gridCol w="1416527">
                  <a:extLst>
                    <a:ext uri="{9D8B030D-6E8A-4147-A177-3AD203B41FA5}">
                      <a16:colId xmlns:a16="http://schemas.microsoft.com/office/drawing/2014/main" val="1088081985"/>
                    </a:ext>
                  </a:extLst>
                </a:gridCol>
                <a:gridCol w="1402361">
                  <a:extLst>
                    <a:ext uri="{9D8B030D-6E8A-4147-A177-3AD203B41FA5}">
                      <a16:colId xmlns:a16="http://schemas.microsoft.com/office/drawing/2014/main" val="378127982"/>
                    </a:ext>
                  </a:extLst>
                </a:gridCol>
                <a:gridCol w="11346374">
                  <a:extLst>
                    <a:ext uri="{9D8B030D-6E8A-4147-A177-3AD203B41FA5}">
                      <a16:colId xmlns:a16="http://schemas.microsoft.com/office/drawing/2014/main" val="8270166"/>
                    </a:ext>
                  </a:extLst>
                </a:gridCol>
              </a:tblGrid>
              <a:tr h="609600">
                <a:tc>
                  <a:txBody>
                    <a:bodyPr/>
                    <a:lstStyle/>
                    <a:p>
                      <a:pPr marL="0" marR="0" algn="ctr">
                        <a:lnSpc>
                          <a:spcPct val="200000"/>
                        </a:lnSpc>
                        <a:spcBef>
                          <a:spcPts val="0"/>
                        </a:spcBef>
                        <a:spcAft>
                          <a:spcPts val="0"/>
                        </a:spcAft>
                      </a:pPr>
                      <a:r>
                        <a:rPr lang="en-US" sz="3300" b="1">
                          <a:effectLst/>
                          <a:latin typeface="Times New Roman" panose="02020603050405020304" pitchFamily="18" charset="0"/>
                          <a:ea typeface="Times New Roman" panose="02020603050405020304" pitchFamily="18" charset="0"/>
                        </a:rPr>
                        <a:t>COR</a:t>
                      </a:r>
                      <a:endParaRPr lang="en-US" sz="3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300" b="1">
                          <a:effectLst/>
                          <a:latin typeface="Times New Roman" panose="02020603050405020304" pitchFamily="18" charset="0"/>
                          <a:ea typeface="Times New Roman" panose="02020603050405020304" pitchFamily="18" charset="0"/>
                        </a:rPr>
                        <a:t>LOE</a:t>
                      </a:r>
                      <a:endParaRPr lang="en-US" sz="3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300" b="1" dirty="0">
                          <a:effectLst/>
                          <a:latin typeface="Times New Roman" panose="02020603050405020304" pitchFamily="18" charset="0"/>
                          <a:ea typeface="Times New Roman" panose="02020603050405020304" pitchFamily="18" charset="0"/>
                        </a:rPr>
                        <a:t>Recommendation</a:t>
                      </a:r>
                      <a:endParaRPr lang="en-US" sz="33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7756111"/>
                  </a:ext>
                </a:extLst>
              </a:tr>
              <a:tr h="4830089">
                <a:tc>
                  <a:txBody>
                    <a:bodyPr/>
                    <a:lstStyle/>
                    <a:p>
                      <a:pPr marL="0" marR="0" algn="ctr">
                        <a:lnSpc>
                          <a:spcPct val="200000"/>
                        </a:lnSpc>
                        <a:spcBef>
                          <a:spcPts val="0"/>
                        </a:spcBef>
                        <a:spcAft>
                          <a:spcPts val="0"/>
                        </a:spcAft>
                      </a:pPr>
                      <a:r>
                        <a:rPr lang="en-US" sz="3300" b="1">
                          <a:solidFill>
                            <a:srgbClr val="000000"/>
                          </a:solidFill>
                          <a:effectLst/>
                          <a:latin typeface="Times New Roman" panose="02020603050405020304" pitchFamily="18" charset="0"/>
                          <a:ea typeface="Times New Roman" panose="02020603050405020304" pitchFamily="18" charset="0"/>
                        </a:rPr>
                        <a:t>1</a:t>
                      </a:r>
                      <a:endParaRPr lang="en-US" sz="3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300" b="1">
                          <a:solidFill>
                            <a:srgbClr val="000000"/>
                          </a:solidFill>
                          <a:effectLst/>
                          <a:latin typeface="Times New Roman" panose="02020603050405020304" pitchFamily="18" charset="0"/>
                          <a:ea typeface="Times New Roman" panose="02020603050405020304" pitchFamily="18" charset="0"/>
                        </a:rPr>
                        <a:t>C-EO</a:t>
                      </a:r>
                      <a:endParaRPr lang="en-US" sz="3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just">
                        <a:lnSpc>
                          <a:spcPct val="150000"/>
                        </a:lnSpc>
                        <a:spcBef>
                          <a:spcPts val="0"/>
                        </a:spcBef>
                        <a:spcAft>
                          <a:spcPts val="0"/>
                        </a:spcAft>
                        <a:buFont typeface="+mj-lt"/>
                        <a:buNone/>
                      </a:pPr>
                      <a:r>
                        <a:rPr lang="en-US" sz="3300" b="1" dirty="0">
                          <a:solidFill>
                            <a:srgbClr val="000000"/>
                          </a:solidFill>
                          <a:effectLst/>
                          <a:latin typeface="Times New Roman" panose="02020603050405020304" pitchFamily="18" charset="0"/>
                          <a:ea typeface="Calibri" panose="020F0502020204030204" pitchFamily="34" charset="0"/>
                        </a:rPr>
                        <a:t>1. In patients who meet standard indications for intervention for VHD (replacement and repair) on the basis of symptoms and disease severity, intervention should be performed before elective noncardiac surgery to reduce perioperative risk if possible, depending on the urgency and risk of the noncardiac procedure.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6657712"/>
                  </a:ext>
                </a:extLst>
              </a:tr>
            </a:tbl>
          </a:graphicData>
        </a:graphic>
      </p:graphicFrame>
    </p:spTree>
    <p:extLst>
      <p:ext uri="{BB962C8B-B14F-4D97-AF65-F5344CB8AC3E}">
        <p14:creationId xmlns:p14="http://schemas.microsoft.com/office/powerpoint/2010/main" val="297263623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875ED-628C-46AC-BB1A-7B19D7FE3A24}"/>
              </a:ext>
            </a:extLst>
          </p:cNvPr>
          <p:cNvSpPr>
            <a:spLocks noGrp="1"/>
          </p:cNvSpPr>
          <p:nvPr>
            <p:ph type="ctrTitle"/>
          </p:nvPr>
        </p:nvSpPr>
        <p:spPr>
          <a:xfrm>
            <a:off x="2053431" y="0"/>
            <a:ext cx="10591800" cy="1172048"/>
          </a:xfrm>
        </p:spPr>
        <p:txBody>
          <a:bodyPr/>
          <a:lstStyle/>
          <a:p>
            <a:r>
              <a:rPr lang="en-US" sz="3600" dirty="0"/>
              <a:t>Management of the Asymptomatic Patient With VHD Undergoing Noncardiac Surgery</a:t>
            </a:r>
          </a:p>
        </p:txBody>
      </p:sp>
      <p:sp>
        <p:nvSpPr>
          <p:cNvPr id="3" name="Slide Number Placeholder 2">
            <a:extLst>
              <a:ext uri="{FF2B5EF4-FFF2-40B4-BE49-F238E27FC236}">
                <a16:creationId xmlns:a16="http://schemas.microsoft.com/office/drawing/2014/main" id="{C82B3D1C-E073-4063-B526-049BC099498B}"/>
              </a:ext>
            </a:extLst>
          </p:cNvPr>
          <p:cNvSpPr>
            <a:spLocks noGrp="1"/>
          </p:cNvSpPr>
          <p:nvPr>
            <p:ph type="sldNum" sz="quarter" idx="4"/>
          </p:nvPr>
        </p:nvSpPr>
        <p:spPr/>
        <p:txBody>
          <a:bodyPr/>
          <a:lstStyle/>
          <a:p>
            <a:fld id="{01CD3B2E-BC1C-6C4D-9D91-A67B950EE325}" type="slidenum">
              <a:rPr lang="en-US" smtClean="0"/>
              <a:pPr/>
              <a:t>212</a:t>
            </a:fld>
            <a:endParaRPr lang="en-US" dirty="0"/>
          </a:p>
        </p:txBody>
      </p:sp>
      <p:graphicFrame>
        <p:nvGraphicFramePr>
          <p:cNvPr id="4" name="Table 3">
            <a:extLst>
              <a:ext uri="{FF2B5EF4-FFF2-40B4-BE49-F238E27FC236}">
                <a16:creationId xmlns:a16="http://schemas.microsoft.com/office/drawing/2014/main" id="{80CFC624-97F6-4632-858E-D29FF147F112}"/>
              </a:ext>
            </a:extLst>
          </p:cNvPr>
          <p:cNvGraphicFramePr>
            <a:graphicFrameLocks noGrp="1"/>
          </p:cNvGraphicFramePr>
          <p:nvPr>
            <p:extLst>
              <p:ext uri="{D42A27DB-BD31-4B8C-83A1-F6EECF244321}">
                <p14:modId xmlns:p14="http://schemas.microsoft.com/office/powerpoint/2010/main" val="2986468736"/>
              </p:ext>
            </p:extLst>
          </p:nvPr>
        </p:nvGraphicFramePr>
        <p:xfrm>
          <a:off x="381000" y="1371600"/>
          <a:ext cx="14089062" cy="6094793"/>
        </p:xfrm>
        <a:graphic>
          <a:graphicData uri="http://schemas.openxmlformats.org/drawingml/2006/table">
            <a:tbl>
              <a:tblPr firstRow="1" firstCol="1" bandRow="1"/>
              <a:tblGrid>
                <a:gridCol w="1408907">
                  <a:extLst>
                    <a:ext uri="{9D8B030D-6E8A-4147-A177-3AD203B41FA5}">
                      <a16:colId xmlns:a16="http://schemas.microsoft.com/office/drawing/2014/main" val="880461057"/>
                    </a:ext>
                  </a:extLst>
                </a:gridCol>
                <a:gridCol w="1394817">
                  <a:extLst>
                    <a:ext uri="{9D8B030D-6E8A-4147-A177-3AD203B41FA5}">
                      <a16:colId xmlns:a16="http://schemas.microsoft.com/office/drawing/2014/main" val="111026478"/>
                    </a:ext>
                  </a:extLst>
                </a:gridCol>
                <a:gridCol w="11285338">
                  <a:extLst>
                    <a:ext uri="{9D8B030D-6E8A-4147-A177-3AD203B41FA5}">
                      <a16:colId xmlns:a16="http://schemas.microsoft.com/office/drawing/2014/main" val="1750593423"/>
                    </a:ext>
                  </a:extLst>
                </a:gridCol>
              </a:tblGrid>
              <a:tr h="766518">
                <a:tc>
                  <a:txBody>
                    <a:bodyPr/>
                    <a:lstStyle/>
                    <a:p>
                      <a:pPr marL="0" marR="0" algn="ctr">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COR</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LOE</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Recommendations</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4361560"/>
                  </a:ext>
                </a:extLst>
              </a:tr>
              <a:tr h="1090263">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2a</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B-R</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l">
                        <a:lnSpc>
                          <a:spcPct val="150000"/>
                        </a:lnSpc>
                        <a:spcBef>
                          <a:spcPts val="0"/>
                        </a:spcBef>
                        <a:spcAft>
                          <a:spcPts val="0"/>
                        </a:spcAft>
                        <a:buFont typeface="+mj-lt"/>
                        <a:buNone/>
                      </a:pPr>
                      <a:r>
                        <a:rPr lang="en-US" sz="2250" b="1" dirty="0">
                          <a:solidFill>
                            <a:srgbClr val="000000"/>
                          </a:solidFill>
                          <a:effectLst/>
                          <a:latin typeface="Times New Roman" panose="02020603050405020304" pitchFamily="18" charset="0"/>
                          <a:ea typeface="Calibri" panose="020F0502020204030204" pitchFamily="34" charset="0"/>
                        </a:rPr>
                        <a:t>1. In asymptomatic patients with moderate or greater degrees of AS and normal LV systolic function, it is reasonable to perform elective noncardiac surgery.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590008"/>
                  </a:ext>
                </a:extLst>
              </a:tr>
              <a:tr h="1443896">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2a</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C-EO</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250" b="1" dirty="0">
                          <a:solidFill>
                            <a:srgbClr val="000000"/>
                          </a:solidFill>
                          <a:effectLst/>
                          <a:latin typeface="Times New Roman" panose="02020603050405020304" pitchFamily="18" charset="0"/>
                          <a:ea typeface="Calibri" panose="020F0502020204030204" pitchFamily="34" charset="0"/>
                        </a:rPr>
                        <a:t>2. In asymptomatic patients with moderate or greater degrees of rheumatic MS with less than severe pulmonary hypertension (pulmonary artery systolic pressure &lt;50 mm Hg), it is reasonable to perform elective noncardiac surgery.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4054707"/>
                  </a:ext>
                </a:extLst>
              </a:tr>
              <a:tr h="1443896">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2a</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C-LD</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250" b="1" dirty="0">
                          <a:solidFill>
                            <a:srgbClr val="000000"/>
                          </a:solidFill>
                          <a:effectLst/>
                          <a:latin typeface="Times New Roman" panose="02020603050405020304" pitchFamily="18" charset="0"/>
                          <a:ea typeface="Calibri" panose="020F0502020204030204" pitchFamily="34" charset="0"/>
                        </a:rPr>
                        <a:t>3. In asymptomatic patients with moderate or greater degrees of MR and normal LV systolic function with less than severe pulmonary hypertension (pulmonary artery systolic pressure &lt;50 mm Hg), it is reasonable to perform elective noncardiac surgery.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0935429"/>
                  </a:ext>
                </a:extLst>
              </a:tr>
              <a:tr h="1275228">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2a</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C-LD</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250" b="1" dirty="0">
                          <a:solidFill>
                            <a:srgbClr val="000000"/>
                          </a:solidFill>
                          <a:effectLst/>
                          <a:latin typeface="Times New Roman" panose="02020603050405020304" pitchFamily="18" charset="0"/>
                          <a:ea typeface="Calibri" panose="020F0502020204030204" pitchFamily="34" charset="0"/>
                        </a:rPr>
                        <a:t>4. In asymptomatic patients with moderate or greater degrees of AR and normal LV systolic function, it is reasonable to perform elective noncardiac surgery.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6410577"/>
                  </a:ext>
                </a:extLst>
              </a:tr>
            </a:tbl>
          </a:graphicData>
        </a:graphic>
      </p:graphicFrame>
    </p:spTree>
    <p:extLst>
      <p:ext uri="{BB962C8B-B14F-4D97-AF65-F5344CB8AC3E}">
        <p14:creationId xmlns:p14="http://schemas.microsoft.com/office/powerpoint/2010/main" val="68680660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0BB582-D32B-452E-80CA-0C08D8EC518F}"/>
              </a:ext>
            </a:extLst>
          </p:cNvPr>
          <p:cNvSpPr>
            <a:spLocks noGrp="1"/>
          </p:cNvSpPr>
          <p:nvPr>
            <p:ph type="sldNum" sz="quarter" idx="4"/>
          </p:nvPr>
        </p:nvSpPr>
        <p:spPr/>
        <p:txBody>
          <a:bodyPr/>
          <a:lstStyle/>
          <a:p>
            <a:fld id="{01CD3B2E-BC1C-6C4D-9D91-A67B950EE325}" type="slidenum">
              <a:rPr lang="en-US" smtClean="0"/>
              <a:pPr/>
              <a:t>213</a:t>
            </a:fld>
            <a:endParaRPr lang="en-US" dirty="0"/>
          </a:p>
        </p:txBody>
      </p:sp>
      <p:graphicFrame>
        <p:nvGraphicFramePr>
          <p:cNvPr id="3" name="Table 2">
            <a:extLst>
              <a:ext uri="{FF2B5EF4-FFF2-40B4-BE49-F238E27FC236}">
                <a16:creationId xmlns:a16="http://schemas.microsoft.com/office/drawing/2014/main" id="{CD1A2DBB-72C4-4677-8F70-729E3FAFDEB0}"/>
              </a:ext>
            </a:extLst>
          </p:cNvPr>
          <p:cNvGraphicFramePr>
            <a:graphicFrameLocks noGrp="1"/>
          </p:cNvGraphicFramePr>
          <p:nvPr>
            <p:extLst>
              <p:ext uri="{D42A27DB-BD31-4B8C-83A1-F6EECF244321}">
                <p14:modId xmlns:p14="http://schemas.microsoft.com/office/powerpoint/2010/main" val="2543733958"/>
              </p:ext>
            </p:extLst>
          </p:nvPr>
        </p:nvGraphicFramePr>
        <p:xfrm>
          <a:off x="457200" y="1371601"/>
          <a:ext cx="14012861" cy="6724968"/>
        </p:xfrm>
        <a:graphic>
          <a:graphicData uri="http://schemas.openxmlformats.org/drawingml/2006/table">
            <a:tbl>
              <a:tblPr firstRow="1" firstCol="1" bandRow="1"/>
              <a:tblGrid>
                <a:gridCol w="5260443">
                  <a:extLst>
                    <a:ext uri="{9D8B030D-6E8A-4147-A177-3AD203B41FA5}">
                      <a16:colId xmlns:a16="http://schemas.microsoft.com/office/drawing/2014/main" val="901703902"/>
                    </a:ext>
                  </a:extLst>
                </a:gridCol>
                <a:gridCol w="8752418">
                  <a:extLst>
                    <a:ext uri="{9D8B030D-6E8A-4147-A177-3AD203B41FA5}">
                      <a16:colId xmlns:a16="http://schemas.microsoft.com/office/drawing/2014/main" val="1770777986"/>
                    </a:ext>
                  </a:extLst>
                </a:gridCol>
              </a:tblGrid>
              <a:tr h="369889">
                <a:tc>
                  <a:txBody>
                    <a:bodyPr/>
                    <a:lstStyle/>
                    <a:p>
                      <a:pPr marL="0" marR="0" algn="l">
                        <a:lnSpc>
                          <a:spcPct val="100000"/>
                        </a:lnSpc>
                        <a:spcBef>
                          <a:spcPts val="0"/>
                        </a:spcBef>
                        <a:spcAft>
                          <a:spcPts val="600"/>
                        </a:spcAft>
                      </a:pPr>
                      <a:r>
                        <a:rPr lang="en-US" sz="2400" b="1">
                          <a:effectLst/>
                          <a:latin typeface="Times New Roman" panose="02020603050405020304" pitchFamily="18" charset="0"/>
                          <a:ea typeface="Times New Roman" panose="02020603050405020304" pitchFamily="18" charset="0"/>
                        </a:rPr>
                        <a:t>Evidence Gaps</a:t>
                      </a:r>
                      <a:endParaRPr lang="en-US" sz="2400">
                        <a:effectLst/>
                        <a:latin typeface="Times New Roman" panose="02020603050405020304" pitchFamily="18" charset="0"/>
                        <a:ea typeface="Times New Roman" panose="02020603050405020304" pitchFamily="18" charset="0"/>
                      </a:endParaRP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a:lnSpc>
                          <a:spcPct val="100000"/>
                        </a:lnSpc>
                        <a:spcBef>
                          <a:spcPts val="0"/>
                        </a:spcBef>
                        <a:spcAft>
                          <a:spcPts val="600"/>
                        </a:spcAft>
                      </a:pPr>
                      <a:r>
                        <a:rPr lang="en-US" sz="2400" b="1" dirty="0">
                          <a:solidFill>
                            <a:srgbClr val="000000"/>
                          </a:solidFill>
                          <a:effectLst/>
                          <a:latin typeface="Times New Roman" panose="02020603050405020304" pitchFamily="18" charset="0"/>
                          <a:ea typeface="Times New Roman" panose="02020603050405020304" pitchFamily="18" charset="0"/>
                        </a:rPr>
                        <a:t>Future Directions</a:t>
                      </a:r>
                      <a:endParaRPr lang="en-US" sz="2400" dirty="0">
                        <a:effectLst/>
                        <a:latin typeface="Times New Roman" panose="02020603050405020304" pitchFamily="18" charset="0"/>
                        <a:ea typeface="Times New Roman" panose="02020603050405020304" pitchFamily="18" charset="0"/>
                      </a:endParaRP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685237363"/>
                  </a:ext>
                </a:extLst>
              </a:tr>
              <a:tr h="369889">
                <a:tc gridSpan="2">
                  <a:txBody>
                    <a:bodyPr/>
                    <a:lstStyle/>
                    <a:p>
                      <a:pPr marL="0" marR="0">
                        <a:lnSpc>
                          <a:spcPct val="100000"/>
                        </a:lnSpc>
                        <a:spcBef>
                          <a:spcPts val="0"/>
                        </a:spcBef>
                        <a:spcAft>
                          <a:spcPts val="600"/>
                        </a:spcAft>
                      </a:pPr>
                      <a:r>
                        <a:rPr lang="en-US" sz="2400" b="1" dirty="0">
                          <a:solidFill>
                            <a:srgbClr val="000000"/>
                          </a:solidFill>
                          <a:effectLst/>
                          <a:latin typeface="Times New Roman" panose="02020603050405020304" pitchFamily="18" charset="0"/>
                          <a:ea typeface="Times New Roman" panose="02020603050405020304" pitchFamily="18" charset="0"/>
                        </a:rPr>
                        <a:t>Identification of patients at risk and valve disease prevention (Stage A) </a:t>
                      </a:r>
                      <a:endParaRPr lang="en-US" sz="2400" dirty="0">
                        <a:effectLst/>
                        <a:latin typeface="Times New Roman" panose="02020603050405020304" pitchFamily="18" charset="0"/>
                        <a:ea typeface="Times New Roman" panose="02020603050405020304" pitchFamily="18" charset="0"/>
                      </a:endParaRP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822957452"/>
                  </a:ext>
                </a:extLst>
              </a:tr>
              <a:tr h="640705">
                <a:tc>
                  <a:txBody>
                    <a:bodyPr/>
                    <a:lstStyle/>
                    <a:p>
                      <a:pPr marL="0" marR="0">
                        <a:lnSpc>
                          <a:spcPct val="100000"/>
                        </a:lnSpc>
                        <a:spcBef>
                          <a:spcPts val="0"/>
                        </a:spcBef>
                        <a:spcAft>
                          <a:spcPts val="600"/>
                        </a:spcAft>
                      </a:pPr>
                      <a:r>
                        <a:rPr lang="en-US" sz="2400" dirty="0">
                          <a:effectLst/>
                          <a:latin typeface="Times New Roman" panose="02020603050405020304" pitchFamily="18" charset="0"/>
                          <a:ea typeface="Times New Roman" panose="02020603050405020304" pitchFamily="18" charset="0"/>
                        </a:rPr>
                        <a:t>Disease mechanisms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a:lnSpc>
                          <a:spcPct val="100000"/>
                        </a:lnSpc>
                        <a:spcBef>
                          <a:spcPts val="0"/>
                        </a:spcBef>
                        <a:spcAft>
                          <a:spcPts val="600"/>
                        </a:spcAft>
                        <a:buFont typeface="Arial" panose="020B0604020202020204" pitchFamily="34" charset="0"/>
                        <a:buNone/>
                      </a:pPr>
                      <a:r>
                        <a:rPr lang="en-US" sz="2400" dirty="0">
                          <a:effectLst/>
                          <a:latin typeface="Times New Roman" panose="02020603050405020304" pitchFamily="18" charset="0"/>
                          <a:ea typeface="Times New Roman" panose="02020603050405020304" pitchFamily="18" charset="0"/>
                        </a:rPr>
                        <a:t>Basic science to identify specific targets for medical therapy</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26494856"/>
                  </a:ext>
                </a:extLst>
              </a:tr>
              <a:tr h="369889">
                <a:tc>
                  <a:txBody>
                    <a:bodyPr/>
                    <a:lstStyle/>
                    <a:p>
                      <a:pPr marL="0" marR="0">
                        <a:lnSpc>
                          <a:spcPct val="100000"/>
                        </a:lnSpc>
                        <a:spcBef>
                          <a:spcPts val="0"/>
                        </a:spcBef>
                        <a:spcAft>
                          <a:spcPts val="600"/>
                        </a:spcAft>
                      </a:pPr>
                      <a:r>
                        <a:rPr lang="en-US" sz="2400">
                          <a:effectLst/>
                          <a:latin typeface="Times New Roman" panose="02020603050405020304" pitchFamily="18" charset="0"/>
                          <a:ea typeface="Times New Roman" panose="02020603050405020304" pitchFamily="18" charset="0"/>
                        </a:rPr>
                        <a:t>Rheumatic heart disease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600"/>
                        </a:spcAft>
                      </a:pPr>
                      <a:r>
                        <a:rPr lang="en-US" sz="2400">
                          <a:effectLst/>
                          <a:latin typeface="Times New Roman" panose="02020603050405020304" pitchFamily="18" charset="0"/>
                          <a:ea typeface="Times New Roman" panose="02020603050405020304" pitchFamily="18" charset="0"/>
                        </a:rPr>
                        <a:t>Primary and secondary prevention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65937995"/>
                  </a:ext>
                </a:extLst>
              </a:tr>
              <a:tr h="1602427">
                <a:tc>
                  <a:txBody>
                    <a:bodyPr/>
                    <a:lstStyle/>
                    <a:p>
                      <a:pPr marL="0" marR="0">
                        <a:lnSpc>
                          <a:spcPct val="100000"/>
                        </a:lnSpc>
                        <a:spcBef>
                          <a:spcPts val="0"/>
                        </a:spcBef>
                        <a:spcAft>
                          <a:spcPts val="600"/>
                        </a:spcAft>
                      </a:pPr>
                      <a:r>
                        <a:rPr lang="en-US" sz="2400">
                          <a:effectLst/>
                          <a:latin typeface="Times New Roman" panose="02020603050405020304" pitchFamily="18" charset="0"/>
                          <a:ea typeface="Times New Roman" panose="02020603050405020304" pitchFamily="18" charset="0"/>
                        </a:rPr>
                        <a:t>Calcific valve disease</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60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Identification of patients at risk </a:t>
                      </a:r>
                    </a:p>
                    <a:p>
                      <a:pPr marL="342900" marR="0" lvl="0" indent="-342900" algn="l">
                        <a:lnSpc>
                          <a:spcPct val="100000"/>
                        </a:lnSpc>
                        <a:spcBef>
                          <a:spcPts val="0"/>
                        </a:spcBef>
                        <a:spcAft>
                          <a:spcPts val="60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Risk factor intervention</a:t>
                      </a:r>
                    </a:p>
                    <a:p>
                      <a:pPr marL="342900" marR="0" lvl="0" indent="-342900" algn="l">
                        <a:lnSpc>
                          <a:spcPct val="100000"/>
                        </a:lnSpc>
                        <a:spcBef>
                          <a:spcPts val="0"/>
                        </a:spcBef>
                        <a:spcAft>
                          <a:spcPts val="60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Prevention of disease initiation</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10256908"/>
                  </a:ext>
                </a:extLst>
              </a:tr>
              <a:tr h="369889">
                <a:tc gridSpan="2">
                  <a:txBody>
                    <a:bodyPr/>
                    <a:lstStyle/>
                    <a:p>
                      <a:pPr marL="0" marR="0" algn="l">
                        <a:lnSpc>
                          <a:spcPct val="100000"/>
                        </a:lnSpc>
                        <a:spcBef>
                          <a:spcPts val="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rPr>
                        <a:t>Medical therapy for progressive valve disease (Stage B) </a:t>
                      </a:r>
                      <a:endParaRPr lang="en-US" sz="2400">
                        <a:effectLst/>
                        <a:latin typeface="Times New Roman" panose="02020603050405020304" pitchFamily="18" charset="0"/>
                        <a:ea typeface="Times New Roman" panose="02020603050405020304" pitchFamily="18" charset="0"/>
                      </a:endParaRP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704163700"/>
                  </a:ext>
                </a:extLst>
              </a:tr>
              <a:tr h="640705">
                <a:tc>
                  <a:txBody>
                    <a:bodyPr/>
                    <a:lstStyle/>
                    <a:p>
                      <a:pPr marL="0" marR="0">
                        <a:lnSpc>
                          <a:spcPct val="100000"/>
                        </a:lnSpc>
                        <a:spcBef>
                          <a:spcPts val="0"/>
                        </a:spcBef>
                        <a:spcAft>
                          <a:spcPts val="600"/>
                        </a:spcAft>
                      </a:pPr>
                      <a:r>
                        <a:rPr lang="en-US" sz="2400">
                          <a:effectLst/>
                          <a:latin typeface="Times New Roman" panose="02020603050405020304" pitchFamily="18" charset="0"/>
                          <a:ea typeface="Times New Roman" panose="02020603050405020304" pitchFamily="18" charset="0"/>
                        </a:rPr>
                        <a:t>Disease mechanisms</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600"/>
                        </a:spcAft>
                      </a:pPr>
                      <a:r>
                        <a:rPr lang="en-US" sz="2400">
                          <a:effectLst/>
                          <a:latin typeface="Times New Roman" panose="02020603050405020304" pitchFamily="18" charset="0"/>
                          <a:ea typeface="Times New Roman" panose="02020603050405020304" pitchFamily="18" charset="0"/>
                        </a:rPr>
                        <a:t>Basic science to identify specific targets to slow or reverse disease progression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45029011"/>
                  </a:ext>
                </a:extLst>
              </a:tr>
              <a:tr h="640705">
                <a:tc>
                  <a:txBody>
                    <a:bodyPr/>
                    <a:lstStyle/>
                    <a:p>
                      <a:pPr marL="0" marR="0">
                        <a:lnSpc>
                          <a:spcPct val="100000"/>
                        </a:lnSpc>
                        <a:spcBef>
                          <a:spcPts val="0"/>
                        </a:spcBef>
                        <a:spcAft>
                          <a:spcPts val="600"/>
                        </a:spcAft>
                      </a:pPr>
                      <a:r>
                        <a:rPr lang="en-US" sz="2400">
                          <a:effectLst/>
                          <a:latin typeface="Times New Roman" panose="02020603050405020304" pitchFamily="18" charset="0"/>
                          <a:ea typeface="Times New Roman" panose="02020603050405020304" pitchFamily="18" charset="0"/>
                        </a:rPr>
                        <a:t>Medical intervention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600"/>
                        </a:spcAft>
                      </a:pPr>
                      <a:r>
                        <a:rPr lang="en-US" sz="2400">
                          <a:effectLst/>
                          <a:latin typeface="Times New Roman" panose="02020603050405020304" pitchFamily="18" charset="0"/>
                          <a:ea typeface="Times New Roman" panose="02020603050405020304" pitchFamily="18" charset="0"/>
                        </a:rPr>
                        <a:t>Targeted therapy using advanced imaging endpoints to study disease mechanisms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98809388"/>
                  </a:ext>
                </a:extLst>
              </a:tr>
              <a:tr h="1406523">
                <a:tc>
                  <a:txBody>
                    <a:bodyPr/>
                    <a:lstStyle/>
                    <a:p>
                      <a:pPr marL="0" marR="0">
                        <a:lnSpc>
                          <a:spcPct val="100000"/>
                        </a:lnSpc>
                        <a:spcBef>
                          <a:spcPts val="0"/>
                        </a:spcBef>
                        <a:spcAft>
                          <a:spcPts val="600"/>
                        </a:spcAft>
                      </a:pPr>
                      <a:r>
                        <a:rPr lang="en-US" sz="2400" dirty="0">
                          <a:effectLst/>
                          <a:latin typeface="Times New Roman" panose="02020603050405020304" pitchFamily="18" charset="0"/>
                          <a:ea typeface="Times New Roman" panose="02020603050405020304" pitchFamily="18" charset="0"/>
                        </a:rPr>
                        <a:t>Ventricular and vascular interactions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60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Dynamic interplay between valve disease severity and changes in ventricular anatomy and function </a:t>
                      </a:r>
                    </a:p>
                    <a:p>
                      <a:pPr marL="342900" marR="0" lvl="0" indent="-342900" algn="l">
                        <a:lnSpc>
                          <a:spcPct val="100000"/>
                        </a:lnSpc>
                        <a:spcBef>
                          <a:spcPts val="0"/>
                        </a:spcBef>
                        <a:spcAft>
                          <a:spcPts val="60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Modulation of ventricular and vascular dysfunction in patients with VHD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51979230"/>
                  </a:ext>
                </a:extLst>
              </a:tr>
            </a:tbl>
          </a:graphicData>
        </a:graphic>
      </p:graphicFrame>
      <p:sp>
        <p:nvSpPr>
          <p:cNvPr id="4" name="TextBox 3">
            <a:extLst>
              <a:ext uri="{FF2B5EF4-FFF2-40B4-BE49-F238E27FC236}">
                <a16:creationId xmlns:a16="http://schemas.microsoft.com/office/drawing/2014/main" id="{1F19FD6D-FA68-415A-901E-279DF87680FE}"/>
              </a:ext>
            </a:extLst>
          </p:cNvPr>
          <p:cNvSpPr txBox="1"/>
          <p:nvPr/>
        </p:nvSpPr>
        <p:spPr>
          <a:xfrm>
            <a:off x="2590800" y="143680"/>
            <a:ext cx="9448800" cy="1077218"/>
          </a:xfrm>
          <a:prstGeom prst="rect">
            <a:avLst/>
          </a:prstGeom>
          <a:noFill/>
        </p:spPr>
        <p:txBody>
          <a:bodyPr wrap="square" rtlCol="0">
            <a:spAutoFit/>
          </a:bodyPr>
          <a:lstStyle/>
          <a:p>
            <a:pPr algn="ctr"/>
            <a:r>
              <a:rPr lang="en-US" sz="3200" b="1" dirty="0">
                <a:latin typeface="Lub Dub Medium" panose="020B0603030403020204" pitchFamily="34" charset="0"/>
              </a:rPr>
              <a:t>Table 26. Evidence Gaps and Future Directions for Patients With VHD </a:t>
            </a:r>
          </a:p>
        </p:txBody>
      </p:sp>
    </p:spTree>
    <p:extLst>
      <p:ext uri="{BB962C8B-B14F-4D97-AF65-F5344CB8AC3E}">
        <p14:creationId xmlns:p14="http://schemas.microsoft.com/office/powerpoint/2010/main" val="82908972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8530E8-B5DE-4882-8398-03822368E1BE}"/>
              </a:ext>
            </a:extLst>
          </p:cNvPr>
          <p:cNvSpPr>
            <a:spLocks noGrp="1"/>
          </p:cNvSpPr>
          <p:nvPr>
            <p:ph type="sldNum" sz="quarter" idx="4"/>
          </p:nvPr>
        </p:nvSpPr>
        <p:spPr/>
        <p:txBody>
          <a:bodyPr/>
          <a:lstStyle/>
          <a:p>
            <a:fld id="{01CD3B2E-BC1C-6C4D-9D91-A67B950EE325}" type="slidenum">
              <a:rPr lang="en-US" smtClean="0"/>
              <a:pPr/>
              <a:t>214</a:t>
            </a:fld>
            <a:endParaRPr lang="en-US" dirty="0"/>
          </a:p>
        </p:txBody>
      </p:sp>
      <p:graphicFrame>
        <p:nvGraphicFramePr>
          <p:cNvPr id="3" name="Table 2">
            <a:extLst>
              <a:ext uri="{FF2B5EF4-FFF2-40B4-BE49-F238E27FC236}">
                <a16:creationId xmlns:a16="http://schemas.microsoft.com/office/drawing/2014/main" id="{456D8344-4971-43A9-A65A-5EEFC2EBA167}"/>
              </a:ext>
            </a:extLst>
          </p:cNvPr>
          <p:cNvGraphicFramePr>
            <a:graphicFrameLocks noGrp="1"/>
          </p:cNvGraphicFramePr>
          <p:nvPr>
            <p:extLst>
              <p:ext uri="{D42A27DB-BD31-4B8C-83A1-F6EECF244321}">
                <p14:modId xmlns:p14="http://schemas.microsoft.com/office/powerpoint/2010/main" val="2311576880"/>
              </p:ext>
            </p:extLst>
          </p:nvPr>
        </p:nvGraphicFramePr>
        <p:xfrm>
          <a:off x="304800" y="1219200"/>
          <a:ext cx="14165262" cy="6653554"/>
        </p:xfrm>
        <a:graphic>
          <a:graphicData uri="http://schemas.openxmlformats.org/drawingml/2006/table">
            <a:tbl>
              <a:tblPr firstRow="1" firstCol="1" bandRow="1"/>
              <a:tblGrid>
                <a:gridCol w="3886200">
                  <a:extLst>
                    <a:ext uri="{9D8B030D-6E8A-4147-A177-3AD203B41FA5}">
                      <a16:colId xmlns:a16="http://schemas.microsoft.com/office/drawing/2014/main" val="901703902"/>
                    </a:ext>
                  </a:extLst>
                </a:gridCol>
                <a:gridCol w="10279062">
                  <a:extLst>
                    <a:ext uri="{9D8B030D-6E8A-4147-A177-3AD203B41FA5}">
                      <a16:colId xmlns:a16="http://schemas.microsoft.com/office/drawing/2014/main" val="1859155324"/>
                    </a:ext>
                  </a:extLst>
                </a:gridCol>
              </a:tblGrid>
              <a:tr h="381000">
                <a:tc>
                  <a:txBody>
                    <a:bodyPr/>
                    <a:lstStyle/>
                    <a:p>
                      <a:pPr marL="0" marR="0" algn="l">
                        <a:lnSpc>
                          <a:spcPct val="1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Evidence Gaps</a:t>
                      </a:r>
                      <a:endParaRPr lang="en-US" sz="2200" dirty="0">
                        <a:effectLst/>
                        <a:latin typeface="Times New Roman" panose="02020603050405020304" pitchFamily="18" charset="0"/>
                        <a:ea typeface="Times New Roman" panose="02020603050405020304" pitchFamily="18" charset="0"/>
                      </a:endParaRP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a:lnSpc>
                          <a:spcPct val="10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Future Directions</a:t>
                      </a:r>
                      <a:endParaRPr lang="en-US" sz="2200" dirty="0">
                        <a:effectLst/>
                        <a:latin typeface="Times New Roman" panose="02020603050405020304" pitchFamily="18" charset="0"/>
                        <a:ea typeface="Times New Roman" panose="02020603050405020304" pitchFamily="18" charset="0"/>
                      </a:endParaRP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685237363"/>
                  </a:ext>
                </a:extLst>
              </a:tr>
              <a:tr h="585446">
                <a:tc gridSpan="2">
                  <a:txBody>
                    <a:bodyPr/>
                    <a:lstStyle/>
                    <a:p>
                      <a:pPr marL="0" marR="0">
                        <a:lnSpc>
                          <a:spcPct val="10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Optimal timing of intervention (Stage C) </a:t>
                      </a:r>
                      <a:endParaRPr lang="en-US" sz="2200" dirty="0">
                        <a:effectLst/>
                        <a:latin typeface="Times New Roman" panose="02020603050405020304" pitchFamily="18" charset="0"/>
                        <a:ea typeface="Times New Roman" panose="02020603050405020304" pitchFamily="18" charset="0"/>
                      </a:endParaRP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3774868157"/>
                  </a:ext>
                </a:extLst>
              </a:tr>
              <a:tr h="1252268">
                <a:tc>
                  <a:txBody>
                    <a:bodyPr/>
                    <a:lstStyle/>
                    <a:p>
                      <a:pPr marL="0" marR="0">
                        <a:lnSpc>
                          <a:spcPct val="100000"/>
                        </a:lnSpc>
                        <a:spcBef>
                          <a:spcPts val="0"/>
                        </a:spcBef>
                        <a:spcAft>
                          <a:spcPts val="0"/>
                        </a:spcAft>
                      </a:pPr>
                      <a:r>
                        <a:rPr lang="en-US" sz="2200">
                          <a:effectLst/>
                          <a:latin typeface="Times New Roman" panose="02020603050405020304" pitchFamily="18" charset="0"/>
                          <a:ea typeface="Times New Roman" panose="02020603050405020304" pitchFamily="18" charset="0"/>
                        </a:rPr>
                        <a:t>Improved measures of disease severity</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Validation of newer measures of LV size (e.g., volumes instead of dimension) and function (e.g., strain) for timing of intervention decisions.</a:t>
                      </a:r>
                    </a:p>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Evaluation of </a:t>
                      </a:r>
                      <a:r>
                        <a:rPr lang="en-US" sz="2200" dirty="0" err="1">
                          <a:effectLst/>
                          <a:latin typeface="Times New Roman" panose="02020603050405020304" pitchFamily="18" charset="0"/>
                          <a:ea typeface="Times New Roman" panose="02020603050405020304" pitchFamily="18" charset="0"/>
                        </a:rPr>
                        <a:t>nonimaging</a:t>
                      </a:r>
                      <a:r>
                        <a:rPr lang="en-US" sz="2200" dirty="0">
                          <a:effectLst/>
                          <a:latin typeface="Times New Roman" panose="02020603050405020304" pitchFamily="18" charset="0"/>
                          <a:ea typeface="Times New Roman" panose="02020603050405020304" pitchFamily="18" charset="0"/>
                        </a:rPr>
                        <a:t> parameters (serum markers and other novel approaches)</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72358269"/>
                  </a:ext>
                </a:extLst>
              </a:tr>
              <a:tr h="1752600">
                <a:tc>
                  <a:txBody>
                    <a:bodyPr/>
                    <a:lstStyle/>
                    <a:p>
                      <a:pPr marL="0" marR="0">
                        <a:lnSpc>
                          <a:spcPct val="100000"/>
                        </a:lnSpc>
                        <a:spcBef>
                          <a:spcPts val="0"/>
                        </a:spcBef>
                        <a:spcAft>
                          <a:spcPts val="0"/>
                        </a:spcAft>
                      </a:pPr>
                      <a:r>
                        <a:rPr lang="en-US" sz="2200">
                          <a:effectLst/>
                          <a:latin typeface="Times New Roman" panose="02020603050405020304" pitchFamily="18" charset="0"/>
                          <a:ea typeface="Times New Roman" panose="02020603050405020304" pitchFamily="18" charset="0"/>
                        </a:rPr>
                        <a:t>Timing of intervention</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Timing of intervention in asymptomatic patients with valve regurgitation</a:t>
                      </a:r>
                    </a:p>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Intervention for asymptomatic severe AS</a:t>
                      </a:r>
                    </a:p>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Intervention for moderate AS with LV dysfunction</a:t>
                      </a:r>
                    </a:p>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Identification of patients with secondary MR who benefit from intervention</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28370627"/>
                  </a:ext>
                </a:extLst>
              </a:tr>
              <a:tr h="562190">
                <a:tc>
                  <a:txBody>
                    <a:bodyPr/>
                    <a:lstStyle/>
                    <a:p>
                      <a:pPr marL="0" marR="0">
                        <a:lnSpc>
                          <a:spcPct val="100000"/>
                        </a:lnSpc>
                        <a:spcBef>
                          <a:spcPts val="0"/>
                        </a:spcBef>
                        <a:spcAft>
                          <a:spcPts val="0"/>
                        </a:spcAft>
                      </a:pPr>
                      <a:r>
                        <a:rPr lang="en-US" sz="2200">
                          <a:effectLst/>
                          <a:latin typeface="Times New Roman" panose="02020603050405020304" pitchFamily="18" charset="0"/>
                          <a:ea typeface="Times New Roman" panose="02020603050405020304" pitchFamily="18" charset="0"/>
                        </a:rPr>
                        <a:t>Patient-centered research</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115888" marR="0" indent="-115888">
                        <a:lnSpc>
                          <a:spcPct val="1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  Involvement of patients in identifying research questions, study design, and definition of outcomes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19269713"/>
                  </a:ext>
                </a:extLst>
              </a:tr>
              <a:tr h="562190">
                <a:tc>
                  <a:txBody>
                    <a:bodyPr/>
                    <a:lstStyle/>
                    <a:p>
                      <a:pPr marL="0" marR="0">
                        <a:lnSpc>
                          <a:spcPct val="100000"/>
                        </a:lnSpc>
                        <a:spcBef>
                          <a:spcPts val="0"/>
                        </a:spcBef>
                        <a:spcAft>
                          <a:spcPts val="0"/>
                        </a:spcAft>
                      </a:pPr>
                      <a:r>
                        <a:rPr lang="en-US" sz="2200">
                          <a:effectLst/>
                          <a:latin typeface="Times New Roman" panose="02020603050405020304" pitchFamily="18" charset="0"/>
                          <a:ea typeface="Times New Roman" panose="02020603050405020304" pitchFamily="18" charset="0"/>
                        </a:rPr>
                        <a:t>Inclusion of diverse patient groups</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  Adequate representation of diverse patient populations in RCTs for VHD</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34076933"/>
                  </a:ext>
                </a:extLst>
              </a:tr>
              <a:tr h="1234163">
                <a:tc>
                  <a:txBody>
                    <a:bodyPr/>
                    <a:lstStyle/>
                    <a:p>
                      <a:pPr marL="0" marR="0">
                        <a:lnSpc>
                          <a:spcPct val="100000"/>
                        </a:lnSpc>
                        <a:spcBef>
                          <a:spcPts val="0"/>
                        </a:spcBef>
                        <a:spcAft>
                          <a:spcPts val="0"/>
                        </a:spcAft>
                      </a:pPr>
                      <a:r>
                        <a:rPr lang="en-US" sz="2200">
                          <a:effectLst/>
                          <a:latin typeface="Times New Roman" panose="02020603050405020304" pitchFamily="18" charset="0"/>
                          <a:ea typeface="Times New Roman" panose="02020603050405020304" pitchFamily="18" charset="0"/>
                        </a:rPr>
                        <a:t>Decision aids</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Development and validation of improved decision aids for shared decision-making with patients</a:t>
                      </a:r>
                    </a:p>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Implementation and validation of decision algorithms for physicians and Heart Valve Teams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05932586"/>
                  </a:ext>
                </a:extLst>
              </a:tr>
            </a:tbl>
          </a:graphicData>
        </a:graphic>
      </p:graphicFrame>
      <p:sp>
        <p:nvSpPr>
          <p:cNvPr id="5" name="TextBox 4">
            <a:extLst>
              <a:ext uri="{FF2B5EF4-FFF2-40B4-BE49-F238E27FC236}">
                <a16:creationId xmlns:a16="http://schemas.microsoft.com/office/drawing/2014/main" id="{4F2E97E4-9FB0-405E-A653-D2F9A989EB01}"/>
              </a:ext>
            </a:extLst>
          </p:cNvPr>
          <p:cNvSpPr txBox="1"/>
          <p:nvPr/>
        </p:nvSpPr>
        <p:spPr>
          <a:xfrm>
            <a:off x="2590800" y="143680"/>
            <a:ext cx="9448800" cy="1077218"/>
          </a:xfrm>
          <a:prstGeom prst="rect">
            <a:avLst/>
          </a:prstGeom>
          <a:noFill/>
        </p:spPr>
        <p:txBody>
          <a:bodyPr wrap="square" rtlCol="0">
            <a:spAutoFit/>
          </a:bodyPr>
          <a:lstStyle/>
          <a:p>
            <a:pPr algn="ctr"/>
            <a:r>
              <a:rPr lang="en-US" sz="3200" b="1" dirty="0">
                <a:latin typeface="Lub Dub Medium" panose="020B0603030403020204" pitchFamily="34" charset="0"/>
              </a:rPr>
              <a:t>Table 26. Evidence Gaps and Future Directions for Patients With VHD </a:t>
            </a:r>
          </a:p>
        </p:txBody>
      </p:sp>
    </p:spTree>
    <p:extLst>
      <p:ext uri="{BB962C8B-B14F-4D97-AF65-F5344CB8AC3E}">
        <p14:creationId xmlns:p14="http://schemas.microsoft.com/office/powerpoint/2010/main" val="196916609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787169-1C4B-4F73-AF54-CBDCD2229655}"/>
              </a:ext>
            </a:extLst>
          </p:cNvPr>
          <p:cNvSpPr>
            <a:spLocks noGrp="1"/>
          </p:cNvSpPr>
          <p:nvPr>
            <p:ph type="sldNum" sz="quarter" idx="4"/>
          </p:nvPr>
        </p:nvSpPr>
        <p:spPr/>
        <p:txBody>
          <a:bodyPr/>
          <a:lstStyle/>
          <a:p>
            <a:fld id="{01CD3B2E-BC1C-6C4D-9D91-A67B950EE325}" type="slidenum">
              <a:rPr lang="en-US" smtClean="0"/>
              <a:pPr/>
              <a:t>215</a:t>
            </a:fld>
            <a:endParaRPr lang="en-US" dirty="0"/>
          </a:p>
        </p:txBody>
      </p:sp>
      <p:graphicFrame>
        <p:nvGraphicFramePr>
          <p:cNvPr id="3" name="Table 2">
            <a:extLst>
              <a:ext uri="{FF2B5EF4-FFF2-40B4-BE49-F238E27FC236}">
                <a16:creationId xmlns:a16="http://schemas.microsoft.com/office/drawing/2014/main" id="{B4A1770E-BB75-4277-A1CC-C85D42B1E240}"/>
              </a:ext>
            </a:extLst>
          </p:cNvPr>
          <p:cNvGraphicFramePr>
            <a:graphicFrameLocks noGrp="1"/>
          </p:cNvGraphicFramePr>
          <p:nvPr>
            <p:extLst>
              <p:ext uri="{D42A27DB-BD31-4B8C-83A1-F6EECF244321}">
                <p14:modId xmlns:p14="http://schemas.microsoft.com/office/powerpoint/2010/main" val="2090454813"/>
              </p:ext>
            </p:extLst>
          </p:nvPr>
        </p:nvGraphicFramePr>
        <p:xfrm>
          <a:off x="291920" y="1221696"/>
          <a:ext cx="14178141" cy="6915603"/>
        </p:xfrm>
        <a:graphic>
          <a:graphicData uri="http://schemas.openxmlformats.org/drawingml/2006/table">
            <a:tbl>
              <a:tblPr firstRow="1" firstCol="1" bandRow="1"/>
              <a:tblGrid>
                <a:gridCol w="3978893">
                  <a:extLst>
                    <a:ext uri="{9D8B030D-6E8A-4147-A177-3AD203B41FA5}">
                      <a16:colId xmlns:a16="http://schemas.microsoft.com/office/drawing/2014/main" val="901703902"/>
                    </a:ext>
                  </a:extLst>
                </a:gridCol>
                <a:gridCol w="10199248">
                  <a:extLst>
                    <a:ext uri="{9D8B030D-6E8A-4147-A177-3AD203B41FA5}">
                      <a16:colId xmlns:a16="http://schemas.microsoft.com/office/drawing/2014/main" val="2600544492"/>
                    </a:ext>
                  </a:extLst>
                </a:gridCol>
              </a:tblGrid>
              <a:tr h="323676">
                <a:tc>
                  <a:txBody>
                    <a:bodyPr/>
                    <a:lstStyle/>
                    <a:p>
                      <a:pPr marL="0" marR="0" algn="l">
                        <a:lnSpc>
                          <a:spcPct val="1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Evidence Gaps</a:t>
                      </a:r>
                      <a:endParaRPr lang="en-US" sz="2200">
                        <a:effectLst/>
                        <a:latin typeface="Times New Roman" panose="02020603050405020304" pitchFamily="18" charset="0"/>
                        <a:ea typeface="Times New Roman" panose="02020603050405020304" pitchFamily="18" charset="0"/>
                      </a:endParaRP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a:lnSpc>
                          <a:spcPct val="10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Future Directions</a:t>
                      </a:r>
                      <a:endParaRPr lang="en-US" sz="2200" dirty="0">
                        <a:effectLst/>
                        <a:latin typeface="Times New Roman" panose="02020603050405020304" pitchFamily="18" charset="0"/>
                        <a:ea typeface="Times New Roman" panose="02020603050405020304" pitchFamily="18" charset="0"/>
                      </a:endParaRP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685237363"/>
                  </a:ext>
                </a:extLst>
              </a:tr>
              <a:tr h="323676">
                <a:tc gridSpan="2">
                  <a:txBody>
                    <a:bodyPr/>
                    <a:lstStyle/>
                    <a:p>
                      <a:pPr marL="0" marR="0">
                        <a:lnSpc>
                          <a:spcPct val="10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Intervention options and long-term management (Stage D)</a:t>
                      </a:r>
                      <a:endParaRPr lang="en-US" sz="2200" dirty="0">
                        <a:effectLst/>
                        <a:latin typeface="Times New Roman" panose="02020603050405020304" pitchFamily="18" charset="0"/>
                        <a:ea typeface="Times New Roman" panose="02020603050405020304" pitchFamily="18" charset="0"/>
                      </a:endParaRP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507225168"/>
                  </a:ext>
                </a:extLst>
              </a:tr>
              <a:tr h="671243">
                <a:tc>
                  <a:txBody>
                    <a:bodyPr/>
                    <a:lstStyle/>
                    <a:p>
                      <a:pPr marL="0" marR="0">
                        <a:lnSpc>
                          <a:spcPct val="100000"/>
                        </a:lnSpc>
                        <a:spcBef>
                          <a:spcPts val="0"/>
                        </a:spcBef>
                        <a:spcAft>
                          <a:spcPts val="0"/>
                        </a:spcAft>
                      </a:pPr>
                      <a:r>
                        <a:rPr lang="en-US" sz="2200">
                          <a:effectLst/>
                          <a:latin typeface="Times New Roman" panose="02020603050405020304" pitchFamily="18" charset="0"/>
                          <a:ea typeface="Times New Roman" panose="02020603050405020304" pitchFamily="18" charset="0"/>
                        </a:rPr>
                        <a:t>Improved prosthetic valves</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just">
                        <a:lnSpc>
                          <a:spcPct val="100000"/>
                        </a:lnSpc>
                        <a:spcBef>
                          <a:spcPts val="0"/>
                        </a:spcBef>
                        <a:spcAft>
                          <a:spcPts val="0"/>
                        </a:spcAft>
                        <a:buFont typeface="Symbol" panose="05050102010706020507" pitchFamily="18" charset="2"/>
                        <a:buChar char=""/>
                      </a:pPr>
                      <a:r>
                        <a:rPr lang="en-US" sz="2200">
                          <a:effectLst/>
                          <a:latin typeface="Times New Roman" panose="02020603050405020304" pitchFamily="18" charset="0"/>
                          <a:ea typeface="Times New Roman" panose="02020603050405020304" pitchFamily="18" charset="0"/>
                        </a:rPr>
                        <a:t>Durability of TAVI valves</a:t>
                      </a:r>
                    </a:p>
                    <a:p>
                      <a:pPr marL="342900" marR="0" lvl="0" indent="-342900" algn="just">
                        <a:lnSpc>
                          <a:spcPct val="100000"/>
                        </a:lnSpc>
                        <a:spcBef>
                          <a:spcPts val="0"/>
                        </a:spcBef>
                        <a:spcAft>
                          <a:spcPts val="0"/>
                        </a:spcAft>
                        <a:buFont typeface="Symbol" panose="05050102010706020507" pitchFamily="18" charset="2"/>
                        <a:buChar char=""/>
                      </a:pPr>
                      <a:r>
                        <a:rPr lang="en-US" sz="2200">
                          <a:effectLst/>
                          <a:latin typeface="Times New Roman" panose="02020603050405020304" pitchFamily="18" charset="0"/>
                          <a:ea typeface="Times New Roman" panose="02020603050405020304" pitchFamily="18" charset="0"/>
                        </a:rPr>
                        <a:t>Nonthrombogenic durable surgical and transcatheter valves</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24056278"/>
                  </a:ext>
                </a:extLst>
              </a:tr>
              <a:tr h="1130213">
                <a:tc>
                  <a:txBody>
                    <a:bodyPr/>
                    <a:lstStyle/>
                    <a:p>
                      <a:pPr marL="0" marR="0">
                        <a:lnSpc>
                          <a:spcPct val="100000"/>
                        </a:lnSpc>
                        <a:spcBef>
                          <a:spcPts val="0"/>
                        </a:spcBef>
                        <a:spcAft>
                          <a:spcPts val="0"/>
                        </a:spcAft>
                      </a:pPr>
                      <a:r>
                        <a:rPr lang="en-US" sz="2200">
                          <a:effectLst/>
                          <a:latin typeface="Times New Roman" panose="02020603050405020304" pitchFamily="18" charset="0"/>
                          <a:ea typeface="Times New Roman" panose="02020603050405020304" pitchFamily="18" charset="0"/>
                        </a:rPr>
                        <a:t>Optimal antithrombotic therapy</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just">
                        <a:lnSpc>
                          <a:spcPct val="100000"/>
                        </a:lnSpc>
                        <a:spcBef>
                          <a:spcPts val="0"/>
                        </a:spcBef>
                        <a:spcAft>
                          <a:spcPts val="0"/>
                        </a:spcAft>
                        <a:buFont typeface="Symbol" panose="05050102010706020507" pitchFamily="18" charset="2"/>
                        <a:buChar char=""/>
                      </a:pPr>
                      <a:r>
                        <a:rPr lang="en-US" sz="2200">
                          <a:effectLst/>
                          <a:latin typeface="Times New Roman" panose="02020603050405020304" pitchFamily="18" charset="0"/>
                          <a:ea typeface="Times New Roman" panose="02020603050405020304" pitchFamily="18" charset="0"/>
                        </a:rPr>
                        <a:t>Alternatives to VKA anticoagulation for mechanical valves</a:t>
                      </a:r>
                    </a:p>
                    <a:p>
                      <a:pPr marL="342900" marR="0" lvl="0" indent="-342900" algn="just">
                        <a:lnSpc>
                          <a:spcPct val="100000"/>
                        </a:lnSpc>
                        <a:spcBef>
                          <a:spcPts val="0"/>
                        </a:spcBef>
                        <a:spcAft>
                          <a:spcPts val="0"/>
                        </a:spcAft>
                        <a:buFont typeface="Symbol" panose="05050102010706020507" pitchFamily="18" charset="2"/>
                        <a:buChar char=""/>
                      </a:pPr>
                      <a:r>
                        <a:rPr lang="en-US" sz="2200">
                          <a:effectLst/>
                          <a:latin typeface="Times New Roman" panose="02020603050405020304" pitchFamily="18" charset="0"/>
                          <a:ea typeface="Times New Roman" panose="02020603050405020304" pitchFamily="18" charset="0"/>
                        </a:rPr>
                        <a:t>Management of anticoagulation during pregnancy</a:t>
                      </a:r>
                    </a:p>
                    <a:p>
                      <a:pPr marL="342900" marR="0" lvl="0" indent="-342900" algn="just">
                        <a:lnSpc>
                          <a:spcPct val="100000"/>
                        </a:lnSpc>
                        <a:spcBef>
                          <a:spcPts val="0"/>
                        </a:spcBef>
                        <a:spcAft>
                          <a:spcPts val="0"/>
                        </a:spcAft>
                        <a:buFont typeface="Symbol" panose="05050102010706020507" pitchFamily="18" charset="2"/>
                        <a:buChar char=""/>
                      </a:pPr>
                      <a:r>
                        <a:rPr lang="en-US" sz="2200">
                          <a:effectLst/>
                          <a:latin typeface="Times New Roman" panose="02020603050405020304" pitchFamily="18" charset="0"/>
                          <a:ea typeface="Times New Roman" panose="02020603050405020304" pitchFamily="18" charset="0"/>
                        </a:rPr>
                        <a:t>Optimal antithrombotic therapy after TAVI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11928622"/>
                  </a:ext>
                </a:extLst>
              </a:tr>
              <a:tr h="842041">
                <a:tc>
                  <a:txBody>
                    <a:bodyPr/>
                    <a:lstStyle/>
                    <a:p>
                      <a:pPr marL="0" marR="0">
                        <a:lnSpc>
                          <a:spcPct val="100000"/>
                        </a:lnSpc>
                        <a:spcBef>
                          <a:spcPts val="0"/>
                        </a:spcBef>
                        <a:spcAft>
                          <a:spcPts val="0"/>
                        </a:spcAft>
                      </a:pPr>
                      <a:r>
                        <a:rPr lang="en-US" sz="2200">
                          <a:effectLst/>
                          <a:latin typeface="Times New Roman" panose="02020603050405020304" pitchFamily="18" charset="0"/>
                          <a:ea typeface="Times New Roman" panose="02020603050405020304" pitchFamily="18" charset="0"/>
                        </a:rPr>
                        <a:t>Medical therapy after AVR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just">
                        <a:lnSpc>
                          <a:spcPct val="100000"/>
                        </a:lnSpc>
                        <a:spcBef>
                          <a:spcPts val="0"/>
                        </a:spcBef>
                        <a:spcAft>
                          <a:spcPts val="0"/>
                        </a:spcAft>
                        <a:buFont typeface="Symbol" panose="05050102010706020507" pitchFamily="18" charset="2"/>
                        <a:buChar char=""/>
                      </a:pPr>
                      <a:r>
                        <a:rPr lang="en-US" sz="2200">
                          <a:effectLst/>
                          <a:latin typeface="Times New Roman" panose="02020603050405020304" pitchFamily="18" charset="0"/>
                          <a:ea typeface="Times New Roman" panose="02020603050405020304" pitchFamily="18" charset="0"/>
                        </a:rPr>
                        <a:t>Medical therapy to address ventricular and vascular function</a:t>
                      </a:r>
                    </a:p>
                    <a:p>
                      <a:pPr marL="342900" marR="0" lvl="0" indent="-342900" algn="just">
                        <a:lnSpc>
                          <a:spcPct val="100000"/>
                        </a:lnSpc>
                        <a:spcBef>
                          <a:spcPts val="0"/>
                        </a:spcBef>
                        <a:spcAft>
                          <a:spcPts val="0"/>
                        </a:spcAft>
                        <a:buFont typeface="Symbol" panose="05050102010706020507" pitchFamily="18" charset="2"/>
                        <a:buChar char=""/>
                      </a:pPr>
                      <a:r>
                        <a:rPr lang="en-US" sz="2200">
                          <a:effectLst/>
                          <a:latin typeface="Times New Roman" panose="02020603050405020304" pitchFamily="18" charset="0"/>
                          <a:ea typeface="Times New Roman" panose="02020603050405020304" pitchFamily="18" charset="0"/>
                        </a:rPr>
                        <a:t>Optimal blood pressure targets after valve intervention</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22733999"/>
                  </a:ext>
                </a:extLst>
              </a:tr>
              <a:tr h="1130213">
                <a:tc>
                  <a:txBody>
                    <a:bodyPr/>
                    <a:lstStyle/>
                    <a:p>
                      <a:pPr marL="0" marR="0">
                        <a:lnSpc>
                          <a:spcPct val="100000"/>
                        </a:lnSpc>
                        <a:spcBef>
                          <a:spcPts val="0"/>
                        </a:spcBef>
                        <a:spcAft>
                          <a:spcPts val="0"/>
                        </a:spcAft>
                      </a:pPr>
                      <a:r>
                        <a:rPr lang="en-US" sz="2200">
                          <a:effectLst/>
                          <a:latin typeface="Times New Roman" panose="02020603050405020304" pitchFamily="18" charset="0"/>
                          <a:ea typeface="Times New Roman" panose="02020603050405020304" pitchFamily="18" charset="0"/>
                        </a:rPr>
                        <a:t>Lower procedural risk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Approaches to lower surgical morbidity and mortality rates</a:t>
                      </a:r>
                    </a:p>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Prevention of postoperative AF</a:t>
                      </a:r>
                    </a:p>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Noninvasive approaches for correction of valve dysfunction</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09646905"/>
                  </a:ext>
                </a:extLst>
              </a:tr>
              <a:tr h="1130213">
                <a:tc>
                  <a:txBody>
                    <a:bodyPr/>
                    <a:lstStyle/>
                    <a:p>
                      <a:pPr marL="0" marR="0">
                        <a:lnSpc>
                          <a:spcPct val="100000"/>
                        </a:lnSpc>
                        <a:spcBef>
                          <a:spcPts val="0"/>
                        </a:spcBef>
                        <a:spcAft>
                          <a:spcPts val="0"/>
                        </a:spcAft>
                      </a:pPr>
                      <a:r>
                        <a:rPr lang="en-US" sz="2200">
                          <a:effectLst/>
                          <a:latin typeface="Times New Roman" panose="02020603050405020304" pitchFamily="18" charset="0"/>
                          <a:ea typeface="Times New Roman" panose="02020603050405020304" pitchFamily="18" charset="0"/>
                        </a:rPr>
                        <a:t>Prevention of complications</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just">
                        <a:lnSpc>
                          <a:spcPct val="100000"/>
                        </a:lnSpc>
                        <a:spcBef>
                          <a:spcPts val="0"/>
                        </a:spcBef>
                        <a:spcAft>
                          <a:spcPts val="0"/>
                        </a:spcAft>
                        <a:buFont typeface="Symbol" panose="05050102010706020507" pitchFamily="18" charset="2"/>
                        <a:buChar char=""/>
                      </a:pPr>
                      <a:r>
                        <a:rPr lang="en-US" sz="2200">
                          <a:effectLst/>
                          <a:latin typeface="Times New Roman" panose="02020603050405020304" pitchFamily="18" charset="0"/>
                          <a:ea typeface="Times New Roman" panose="02020603050405020304" pitchFamily="18" charset="0"/>
                        </a:rPr>
                        <a:t>Approaches to avoid need for permanent pacing after SAVR or TAVI</a:t>
                      </a:r>
                    </a:p>
                    <a:p>
                      <a:pPr marL="342900" marR="0" lvl="0" indent="-342900" algn="just">
                        <a:lnSpc>
                          <a:spcPct val="100000"/>
                        </a:lnSpc>
                        <a:spcBef>
                          <a:spcPts val="0"/>
                        </a:spcBef>
                        <a:spcAft>
                          <a:spcPts val="0"/>
                        </a:spcAft>
                        <a:buFont typeface="Symbol" panose="05050102010706020507" pitchFamily="18" charset="2"/>
                        <a:buChar char=""/>
                      </a:pPr>
                      <a:r>
                        <a:rPr lang="en-US" sz="2200">
                          <a:effectLst/>
                          <a:latin typeface="Times New Roman" panose="02020603050405020304" pitchFamily="18" charset="0"/>
                          <a:ea typeface="Times New Roman" panose="02020603050405020304" pitchFamily="18" charset="0"/>
                        </a:rPr>
                        <a:t>Better prevention, diagnosis and treatment of endocarditis. </a:t>
                      </a:r>
                    </a:p>
                    <a:p>
                      <a:pPr marL="342900" marR="0" lvl="0" indent="-342900" algn="just">
                        <a:lnSpc>
                          <a:spcPct val="100000"/>
                        </a:lnSpc>
                        <a:spcBef>
                          <a:spcPts val="0"/>
                        </a:spcBef>
                        <a:spcAft>
                          <a:spcPts val="0"/>
                        </a:spcAft>
                        <a:buFont typeface="Symbol" panose="05050102010706020507" pitchFamily="18" charset="2"/>
                        <a:buChar char=""/>
                      </a:pPr>
                      <a:r>
                        <a:rPr lang="en-US" sz="2200">
                          <a:effectLst/>
                          <a:latin typeface="Times New Roman" panose="02020603050405020304" pitchFamily="18" charset="0"/>
                          <a:ea typeface="Times New Roman" panose="02020603050405020304" pitchFamily="18" charset="0"/>
                        </a:rPr>
                        <a:t>Better prevention of thromboembolic events.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5767648"/>
                  </a:ext>
                </a:extLst>
              </a:tr>
              <a:tr h="1294704">
                <a:tc>
                  <a:txBody>
                    <a:bodyPr/>
                    <a:lstStyle/>
                    <a:p>
                      <a:pPr marL="0" marR="0">
                        <a:lnSpc>
                          <a:spcPct val="100000"/>
                        </a:lnSpc>
                        <a:spcBef>
                          <a:spcPts val="0"/>
                        </a:spcBef>
                        <a:spcAft>
                          <a:spcPts val="0"/>
                        </a:spcAft>
                      </a:pPr>
                      <a:r>
                        <a:rPr lang="en-US" sz="2200">
                          <a:effectLst/>
                          <a:latin typeface="Times New Roman" panose="02020603050405020304" pitchFamily="18" charset="0"/>
                          <a:ea typeface="Times New Roman" panose="02020603050405020304" pitchFamily="18" charset="0"/>
                        </a:rPr>
                        <a:t>Promoting equity</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Identify and address disparities in outcomes and survival across diverse patient populations</a:t>
                      </a:r>
                    </a:p>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Develop novel, cost-effective approaches for long-term management in rural settings</a:t>
                      </a:r>
                    </a:p>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Expand access to therapies for valvular dysfunction</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9870247"/>
                  </a:ext>
                </a:extLst>
              </a:tr>
            </a:tbl>
          </a:graphicData>
        </a:graphic>
      </p:graphicFrame>
      <p:sp>
        <p:nvSpPr>
          <p:cNvPr id="5" name="TextBox 4">
            <a:extLst>
              <a:ext uri="{FF2B5EF4-FFF2-40B4-BE49-F238E27FC236}">
                <a16:creationId xmlns:a16="http://schemas.microsoft.com/office/drawing/2014/main" id="{1DBC10D4-3758-4F1E-999C-D9DCF7214466}"/>
              </a:ext>
            </a:extLst>
          </p:cNvPr>
          <p:cNvSpPr txBox="1"/>
          <p:nvPr/>
        </p:nvSpPr>
        <p:spPr>
          <a:xfrm>
            <a:off x="2590800" y="143680"/>
            <a:ext cx="9448800" cy="1077218"/>
          </a:xfrm>
          <a:prstGeom prst="rect">
            <a:avLst/>
          </a:prstGeom>
          <a:noFill/>
        </p:spPr>
        <p:txBody>
          <a:bodyPr wrap="square" rtlCol="0">
            <a:spAutoFit/>
          </a:bodyPr>
          <a:lstStyle/>
          <a:p>
            <a:pPr algn="ctr"/>
            <a:r>
              <a:rPr lang="en-US" sz="3200" b="1" dirty="0">
                <a:latin typeface="Lub Dub Medium" panose="020B0603030403020204" pitchFamily="34" charset="0"/>
              </a:rPr>
              <a:t>Table 26. Evidence Gaps and Future Directions for Patients With VHD </a:t>
            </a:r>
          </a:p>
        </p:txBody>
      </p:sp>
    </p:spTree>
    <p:extLst>
      <p:ext uri="{BB962C8B-B14F-4D97-AF65-F5344CB8AC3E}">
        <p14:creationId xmlns:p14="http://schemas.microsoft.com/office/powerpoint/2010/main" val="127251517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044F-9328-48F4-B2AA-68594C7D80ED}"/>
              </a:ext>
            </a:extLst>
          </p:cNvPr>
          <p:cNvSpPr>
            <a:spLocks noGrp="1"/>
          </p:cNvSpPr>
          <p:nvPr>
            <p:ph type="ctrTitle"/>
          </p:nvPr>
        </p:nvSpPr>
        <p:spPr>
          <a:xfrm>
            <a:off x="2705099" y="0"/>
            <a:ext cx="9220200" cy="914399"/>
          </a:xfrm>
        </p:spPr>
        <p:txBody>
          <a:bodyPr/>
          <a:lstStyle/>
          <a:p>
            <a:r>
              <a:rPr lang="en-US" dirty="0"/>
              <a:t>Abbreviations</a:t>
            </a:r>
          </a:p>
        </p:txBody>
      </p:sp>
      <p:sp>
        <p:nvSpPr>
          <p:cNvPr id="3" name="Slide Number Placeholder 2">
            <a:extLst>
              <a:ext uri="{FF2B5EF4-FFF2-40B4-BE49-F238E27FC236}">
                <a16:creationId xmlns:a16="http://schemas.microsoft.com/office/drawing/2014/main" id="{5440A4E6-7288-42E0-B5B5-A8FFF729F5A2}"/>
              </a:ext>
            </a:extLst>
          </p:cNvPr>
          <p:cNvSpPr>
            <a:spLocks noGrp="1"/>
          </p:cNvSpPr>
          <p:nvPr>
            <p:ph type="sldNum" sz="quarter" idx="4"/>
          </p:nvPr>
        </p:nvSpPr>
        <p:spPr/>
        <p:txBody>
          <a:bodyPr/>
          <a:lstStyle/>
          <a:p>
            <a:fld id="{01CD3B2E-BC1C-6C4D-9D91-A67B950EE325}" type="slidenum">
              <a:rPr lang="en-US" smtClean="0"/>
              <a:pPr/>
              <a:t>216</a:t>
            </a:fld>
            <a:endParaRPr lang="en-US" dirty="0"/>
          </a:p>
        </p:txBody>
      </p:sp>
      <p:graphicFrame>
        <p:nvGraphicFramePr>
          <p:cNvPr id="4" name="Table 3">
            <a:extLst>
              <a:ext uri="{FF2B5EF4-FFF2-40B4-BE49-F238E27FC236}">
                <a16:creationId xmlns:a16="http://schemas.microsoft.com/office/drawing/2014/main" id="{F3FC6B2C-B215-414D-A467-498DC2C15C88}"/>
              </a:ext>
            </a:extLst>
          </p:cNvPr>
          <p:cNvGraphicFramePr>
            <a:graphicFrameLocks noGrp="1"/>
          </p:cNvGraphicFramePr>
          <p:nvPr>
            <p:extLst>
              <p:ext uri="{D42A27DB-BD31-4B8C-83A1-F6EECF244321}">
                <p14:modId xmlns:p14="http://schemas.microsoft.com/office/powerpoint/2010/main" val="98858708"/>
              </p:ext>
            </p:extLst>
          </p:nvPr>
        </p:nvGraphicFramePr>
        <p:xfrm>
          <a:off x="3505199" y="1066800"/>
          <a:ext cx="7620000" cy="6299460"/>
        </p:xfrm>
        <a:graphic>
          <a:graphicData uri="http://schemas.openxmlformats.org/drawingml/2006/table">
            <a:tbl>
              <a:tblPr firstRow="1" firstCol="1" bandRow="1"/>
              <a:tblGrid>
                <a:gridCol w="3424719">
                  <a:extLst>
                    <a:ext uri="{9D8B030D-6E8A-4147-A177-3AD203B41FA5}">
                      <a16:colId xmlns:a16="http://schemas.microsoft.com/office/drawing/2014/main" val="1366791102"/>
                    </a:ext>
                  </a:extLst>
                </a:gridCol>
                <a:gridCol w="4195281">
                  <a:extLst>
                    <a:ext uri="{9D8B030D-6E8A-4147-A177-3AD203B41FA5}">
                      <a16:colId xmlns:a16="http://schemas.microsoft.com/office/drawing/2014/main" val="3499787978"/>
                    </a:ext>
                  </a:extLst>
                </a:gridCol>
              </a:tblGrid>
              <a:tr h="629946">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Abbreviation</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Meaning/Phrase</a:t>
                      </a:r>
                      <a:endParaRPr lang="en-US" sz="2000" dirty="0">
                        <a:effectLst/>
                        <a:latin typeface="Times New Roman" panose="02020603050405020304" pitchFamily="18" charset="0"/>
                        <a:ea typeface="Times New Roman" panose="02020603050405020304" pitchFamily="18" charset="0"/>
                      </a:endParaRP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6443152"/>
                  </a:ext>
                </a:extLst>
              </a:tr>
              <a:tr h="629946">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2D</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2-dimensional</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83721608"/>
                  </a:ext>
                </a:extLst>
              </a:tr>
              <a:tr h="629946">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3D</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3-dimensional</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08778288"/>
                  </a:ext>
                </a:extLst>
              </a:tr>
              <a:tr h="629946">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ACE</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angiotensin-converting enzyme</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94727499"/>
                  </a:ext>
                </a:extLst>
              </a:tr>
              <a:tr h="629946">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AF</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atrial fibrillation</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60897974"/>
                  </a:ext>
                </a:extLst>
              </a:tr>
              <a:tr h="629946">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ARB</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angiotensin receptor blocker</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37546757"/>
                  </a:ext>
                </a:extLst>
              </a:tr>
              <a:tr h="629946">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aPTT</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activated partial thromboplastin time</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24664282"/>
                  </a:ext>
                </a:extLst>
              </a:tr>
              <a:tr h="629946">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AR</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aortic regurgitation</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03587102"/>
                  </a:ext>
                </a:extLst>
              </a:tr>
              <a:tr h="629946">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AS</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aortic stenosis</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07618515"/>
                  </a:ext>
                </a:extLst>
              </a:tr>
              <a:tr h="629946">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AVR</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aortic valve replacement</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1288528"/>
                  </a:ext>
                </a:extLst>
              </a:tr>
            </a:tbl>
          </a:graphicData>
        </a:graphic>
      </p:graphicFrame>
    </p:spTree>
    <p:extLst>
      <p:ext uri="{BB962C8B-B14F-4D97-AF65-F5344CB8AC3E}">
        <p14:creationId xmlns:p14="http://schemas.microsoft.com/office/powerpoint/2010/main" val="85676367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705E-3EBF-4A9B-BF29-FE37DB94C8FB}"/>
              </a:ext>
            </a:extLst>
          </p:cNvPr>
          <p:cNvSpPr>
            <a:spLocks noGrp="1"/>
          </p:cNvSpPr>
          <p:nvPr>
            <p:ph type="ctrTitle"/>
          </p:nvPr>
        </p:nvSpPr>
        <p:spPr/>
        <p:txBody>
          <a:bodyPr/>
          <a:lstStyle/>
          <a:p>
            <a:r>
              <a:rPr lang="en-US" sz="3600" dirty="0"/>
              <a:t>Abbreviations</a:t>
            </a:r>
          </a:p>
        </p:txBody>
      </p:sp>
      <p:sp>
        <p:nvSpPr>
          <p:cNvPr id="3" name="Slide Number Placeholder 2">
            <a:extLst>
              <a:ext uri="{FF2B5EF4-FFF2-40B4-BE49-F238E27FC236}">
                <a16:creationId xmlns:a16="http://schemas.microsoft.com/office/drawing/2014/main" id="{FF8E24B8-E0EB-4C03-809C-39DACEF569E6}"/>
              </a:ext>
            </a:extLst>
          </p:cNvPr>
          <p:cNvSpPr>
            <a:spLocks noGrp="1"/>
          </p:cNvSpPr>
          <p:nvPr>
            <p:ph type="sldNum" sz="quarter" idx="4"/>
          </p:nvPr>
        </p:nvSpPr>
        <p:spPr/>
        <p:txBody>
          <a:bodyPr/>
          <a:lstStyle/>
          <a:p>
            <a:fld id="{01CD3B2E-BC1C-6C4D-9D91-A67B950EE325}" type="slidenum">
              <a:rPr lang="en-US" smtClean="0"/>
              <a:pPr/>
              <a:t>217</a:t>
            </a:fld>
            <a:endParaRPr lang="en-US" dirty="0"/>
          </a:p>
        </p:txBody>
      </p:sp>
      <p:graphicFrame>
        <p:nvGraphicFramePr>
          <p:cNvPr id="4" name="Table 3">
            <a:extLst>
              <a:ext uri="{FF2B5EF4-FFF2-40B4-BE49-F238E27FC236}">
                <a16:creationId xmlns:a16="http://schemas.microsoft.com/office/drawing/2014/main" id="{0A79E11B-7BCD-49BC-B282-43F4C87A9548}"/>
              </a:ext>
            </a:extLst>
          </p:cNvPr>
          <p:cNvGraphicFramePr>
            <a:graphicFrameLocks noGrp="1"/>
          </p:cNvGraphicFramePr>
          <p:nvPr>
            <p:extLst>
              <p:ext uri="{D42A27DB-BD31-4B8C-83A1-F6EECF244321}">
                <p14:modId xmlns:p14="http://schemas.microsoft.com/office/powerpoint/2010/main" val="477322917"/>
              </p:ext>
            </p:extLst>
          </p:nvPr>
        </p:nvGraphicFramePr>
        <p:xfrm>
          <a:off x="2438400" y="1371600"/>
          <a:ext cx="9906000" cy="6096000"/>
        </p:xfrm>
        <a:graphic>
          <a:graphicData uri="http://schemas.openxmlformats.org/drawingml/2006/table">
            <a:tbl>
              <a:tblPr firstRow="1" firstCol="1" bandRow="1"/>
              <a:tblGrid>
                <a:gridCol w="3731055">
                  <a:extLst>
                    <a:ext uri="{9D8B030D-6E8A-4147-A177-3AD203B41FA5}">
                      <a16:colId xmlns:a16="http://schemas.microsoft.com/office/drawing/2014/main" val="1366791102"/>
                    </a:ext>
                  </a:extLst>
                </a:gridCol>
                <a:gridCol w="6174945">
                  <a:extLst>
                    <a:ext uri="{9D8B030D-6E8A-4147-A177-3AD203B41FA5}">
                      <a16:colId xmlns:a16="http://schemas.microsoft.com/office/drawing/2014/main" val="3499787978"/>
                    </a:ext>
                  </a:extLst>
                </a:gridCol>
              </a:tblGrid>
              <a:tr h="609600">
                <a:tc>
                  <a:txBody>
                    <a:bodyPr/>
                    <a:lstStyle/>
                    <a:p>
                      <a:pPr marL="0" marR="0" algn="ctr">
                        <a:lnSpc>
                          <a:spcPct val="2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Abbreviation</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Meaning/Phrase</a:t>
                      </a:r>
                      <a:endParaRPr lang="en-US" sz="2200" b="1" dirty="0">
                        <a:effectLst/>
                        <a:latin typeface="Times New Roman" panose="02020603050405020304" pitchFamily="18" charset="0"/>
                        <a:ea typeface="Times New Roman" panose="02020603050405020304" pitchFamily="18" charset="0"/>
                      </a:endParaRP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6443152"/>
                  </a:ext>
                </a:extLst>
              </a:tr>
              <a:tr h="609600">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BAV</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bicuspid aortic valve</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19003248"/>
                  </a:ext>
                </a:extLst>
              </a:tr>
              <a:tr h="609600">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BNP</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B-type natriuretic peptide</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09723149"/>
                  </a:ext>
                </a:extLst>
              </a:tr>
              <a:tr h="609600">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CABG</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coronary artery bypass graft</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54912089"/>
                  </a:ext>
                </a:extLst>
              </a:tr>
              <a:tr h="609600">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CAD</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coronary artery disease</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29007889"/>
                  </a:ext>
                </a:extLst>
              </a:tr>
              <a:tr h="609600">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CMR</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cardiac magnetic resonance</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05168000"/>
                  </a:ext>
                </a:extLst>
              </a:tr>
              <a:tr h="609600">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COR</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Class of Recommendation</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45007524"/>
                  </a:ext>
                </a:extLst>
              </a:tr>
              <a:tr h="609600">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CT</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computed tomography</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60983429"/>
                  </a:ext>
                </a:extLst>
              </a:tr>
              <a:tr h="609600">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ECG</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electrocardiogram</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43902211"/>
                  </a:ext>
                </a:extLst>
              </a:tr>
              <a:tr h="609600">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GDMT</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guideline-directed management and therapy</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15846747"/>
                  </a:ext>
                </a:extLst>
              </a:tr>
            </a:tbl>
          </a:graphicData>
        </a:graphic>
      </p:graphicFrame>
    </p:spTree>
    <p:extLst>
      <p:ext uri="{BB962C8B-B14F-4D97-AF65-F5344CB8AC3E}">
        <p14:creationId xmlns:p14="http://schemas.microsoft.com/office/powerpoint/2010/main" val="265237936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5659-6418-4C74-B3DD-456BC9C86BEA}"/>
              </a:ext>
            </a:extLst>
          </p:cNvPr>
          <p:cNvSpPr>
            <a:spLocks noGrp="1"/>
          </p:cNvSpPr>
          <p:nvPr>
            <p:ph type="ctrTitle"/>
          </p:nvPr>
        </p:nvSpPr>
        <p:spPr>
          <a:xfrm>
            <a:off x="2705100" y="12700"/>
            <a:ext cx="9220200" cy="914399"/>
          </a:xfrm>
        </p:spPr>
        <p:txBody>
          <a:bodyPr/>
          <a:lstStyle/>
          <a:p>
            <a:r>
              <a:rPr lang="en-US" dirty="0"/>
              <a:t>Abbreviations</a:t>
            </a:r>
          </a:p>
        </p:txBody>
      </p:sp>
      <p:sp>
        <p:nvSpPr>
          <p:cNvPr id="3" name="Slide Number Placeholder 2">
            <a:extLst>
              <a:ext uri="{FF2B5EF4-FFF2-40B4-BE49-F238E27FC236}">
                <a16:creationId xmlns:a16="http://schemas.microsoft.com/office/drawing/2014/main" id="{FB3A06A8-9B34-4C69-A5B8-3D32E605657B}"/>
              </a:ext>
            </a:extLst>
          </p:cNvPr>
          <p:cNvSpPr>
            <a:spLocks noGrp="1"/>
          </p:cNvSpPr>
          <p:nvPr>
            <p:ph type="sldNum" sz="quarter" idx="4"/>
          </p:nvPr>
        </p:nvSpPr>
        <p:spPr/>
        <p:txBody>
          <a:bodyPr/>
          <a:lstStyle/>
          <a:p>
            <a:fld id="{01CD3B2E-BC1C-6C4D-9D91-A67B950EE325}" type="slidenum">
              <a:rPr lang="en-US" smtClean="0"/>
              <a:pPr/>
              <a:t>218</a:t>
            </a:fld>
            <a:endParaRPr lang="en-US" dirty="0"/>
          </a:p>
        </p:txBody>
      </p:sp>
      <p:graphicFrame>
        <p:nvGraphicFramePr>
          <p:cNvPr id="4" name="Table 3">
            <a:extLst>
              <a:ext uri="{FF2B5EF4-FFF2-40B4-BE49-F238E27FC236}">
                <a16:creationId xmlns:a16="http://schemas.microsoft.com/office/drawing/2014/main" id="{BC83B6DB-F5B9-448B-A019-21B6C1927FB6}"/>
              </a:ext>
            </a:extLst>
          </p:cNvPr>
          <p:cNvGraphicFramePr>
            <a:graphicFrameLocks noGrp="1"/>
          </p:cNvGraphicFramePr>
          <p:nvPr>
            <p:extLst>
              <p:ext uri="{D42A27DB-BD31-4B8C-83A1-F6EECF244321}">
                <p14:modId xmlns:p14="http://schemas.microsoft.com/office/powerpoint/2010/main" val="824165121"/>
              </p:ext>
            </p:extLst>
          </p:nvPr>
        </p:nvGraphicFramePr>
        <p:xfrm>
          <a:off x="2705100" y="1143000"/>
          <a:ext cx="9601200" cy="6252972"/>
        </p:xfrm>
        <a:graphic>
          <a:graphicData uri="http://schemas.openxmlformats.org/drawingml/2006/table">
            <a:tbl>
              <a:tblPr firstRow="1" firstCol="1" bandRow="1"/>
              <a:tblGrid>
                <a:gridCol w="3616253">
                  <a:extLst>
                    <a:ext uri="{9D8B030D-6E8A-4147-A177-3AD203B41FA5}">
                      <a16:colId xmlns:a16="http://schemas.microsoft.com/office/drawing/2014/main" val="1366791102"/>
                    </a:ext>
                  </a:extLst>
                </a:gridCol>
                <a:gridCol w="5984947">
                  <a:extLst>
                    <a:ext uri="{9D8B030D-6E8A-4147-A177-3AD203B41FA5}">
                      <a16:colId xmlns:a16="http://schemas.microsoft.com/office/drawing/2014/main" val="3499787978"/>
                    </a:ext>
                  </a:extLst>
                </a:gridCol>
              </a:tblGrid>
              <a:tr h="376918">
                <a:tc>
                  <a:txBody>
                    <a:bodyPr/>
                    <a:lstStyle/>
                    <a:p>
                      <a:pPr marL="0" marR="0" algn="ctr">
                        <a:lnSpc>
                          <a:spcPct val="2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Abbreviation</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Meaning/Phrase</a:t>
                      </a:r>
                      <a:endParaRPr lang="en-US" sz="2200" b="1" dirty="0">
                        <a:effectLst/>
                        <a:latin typeface="Times New Roman" panose="02020603050405020304" pitchFamily="18" charset="0"/>
                        <a:ea typeface="Times New Roman" panose="02020603050405020304" pitchFamily="18" charset="0"/>
                      </a:endParaRP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6443152"/>
                  </a:ext>
                </a:extLst>
              </a:tr>
              <a:tr h="376918">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HF</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heart failure</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37565283"/>
                  </a:ext>
                </a:extLst>
              </a:tr>
              <a:tr h="376918">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IE</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infective endocarditis</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98038304"/>
                  </a:ext>
                </a:extLst>
              </a:tr>
              <a:tr h="376918">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INR</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international normalized ratio</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26369946"/>
                  </a:ext>
                </a:extLst>
              </a:tr>
              <a:tr h="376918">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LA</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left atrium (left atrial)</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38064537"/>
                  </a:ext>
                </a:extLst>
              </a:tr>
              <a:tr h="376918">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LMWH</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low-molecular-weight heparin</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88490778"/>
                  </a:ext>
                </a:extLst>
              </a:tr>
              <a:tr h="376918">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LOE</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Level of Evidence</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59389453"/>
                  </a:ext>
                </a:extLst>
              </a:tr>
              <a:tr h="376918">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LV</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left ventricle (left ventricular)</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5977976"/>
                  </a:ext>
                </a:extLst>
              </a:tr>
              <a:tr h="376918">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LVEDD</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left ventricular end-diastolic dimension</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76426294"/>
                  </a:ext>
                </a:extLst>
              </a:tr>
              <a:tr h="376918">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LVEF</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left ventricular ejection fraction</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21058607"/>
                  </a:ext>
                </a:extLst>
              </a:tr>
              <a:tr h="376918">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LVESD</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left ventricular end-systolic dimension</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00281487"/>
                  </a:ext>
                </a:extLst>
              </a:tr>
            </a:tbl>
          </a:graphicData>
        </a:graphic>
      </p:graphicFrame>
    </p:spTree>
    <p:extLst>
      <p:ext uri="{BB962C8B-B14F-4D97-AF65-F5344CB8AC3E}">
        <p14:creationId xmlns:p14="http://schemas.microsoft.com/office/powerpoint/2010/main" val="74866692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5659-6418-4C74-B3DD-456BC9C86BEA}"/>
              </a:ext>
            </a:extLst>
          </p:cNvPr>
          <p:cNvSpPr>
            <a:spLocks noGrp="1"/>
          </p:cNvSpPr>
          <p:nvPr>
            <p:ph type="ctrTitle"/>
          </p:nvPr>
        </p:nvSpPr>
        <p:spPr>
          <a:xfrm>
            <a:off x="2705100" y="12700"/>
            <a:ext cx="9220200" cy="914399"/>
          </a:xfrm>
        </p:spPr>
        <p:txBody>
          <a:bodyPr/>
          <a:lstStyle/>
          <a:p>
            <a:r>
              <a:rPr lang="en-US" dirty="0"/>
              <a:t>Abbreviations</a:t>
            </a:r>
          </a:p>
        </p:txBody>
      </p:sp>
      <p:sp>
        <p:nvSpPr>
          <p:cNvPr id="3" name="Slide Number Placeholder 2">
            <a:extLst>
              <a:ext uri="{FF2B5EF4-FFF2-40B4-BE49-F238E27FC236}">
                <a16:creationId xmlns:a16="http://schemas.microsoft.com/office/drawing/2014/main" id="{FB3A06A8-9B34-4C69-A5B8-3D32E605657B}"/>
              </a:ext>
            </a:extLst>
          </p:cNvPr>
          <p:cNvSpPr>
            <a:spLocks noGrp="1"/>
          </p:cNvSpPr>
          <p:nvPr>
            <p:ph type="sldNum" sz="quarter" idx="4"/>
          </p:nvPr>
        </p:nvSpPr>
        <p:spPr/>
        <p:txBody>
          <a:bodyPr/>
          <a:lstStyle/>
          <a:p>
            <a:fld id="{01CD3B2E-BC1C-6C4D-9D91-A67B950EE325}" type="slidenum">
              <a:rPr lang="en-US" smtClean="0"/>
              <a:pPr/>
              <a:t>219</a:t>
            </a:fld>
            <a:endParaRPr lang="en-US" dirty="0"/>
          </a:p>
        </p:txBody>
      </p:sp>
      <p:graphicFrame>
        <p:nvGraphicFramePr>
          <p:cNvPr id="4" name="Table 3">
            <a:extLst>
              <a:ext uri="{FF2B5EF4-FFF2-40B4-BE49-F238E27FC236}">
                <a16:creationId xmlns:a16="http://schemas.microsoft.com/office/drawing/2014/main" id="{BC83B6DB-F5B9-448B-A019-21B6C1927FB6}"/>
              </a:ext>
            </a:extLst>
          </p:cNvPr>
          <p:cNvGraphicFramePr>
            <a:graphicFrameLocks noGrp="1"/>
          </p:cNvGraphicFramePr>
          <p:nvPr>
            <p:extLst>
              <p:ext uri="{D42A27DB-BD31-4B8C-83A1-F6EECF244321}">
                <p14:modId xmlns:p14="http://schemas.microsoft.com/office/powerpoint/2010/main" val="528256314"/>
              </p:ext>
            </p:extLst>
          </p:nvPr>
        </p:nvGraphicFramePr>
        <p:xfrm>
          <a:off x="2705100" y="1143000"/>
          <a:ext cx="9601200" cy="6252972"/>
        </p:xfrm>
        <a:graphic>
          <a:graphicData uri="http://schemas.openxmlformats.org/drawingml/2006/table">
            <a:tbl>
              <a:tblPr firstRow="1" firstCol="1" bandRow="1"/>
              <a:tblGrid>
                <a:gridCol w="3616253">
                  <a:extLst>
                    <a:ext uri="{9D8B030D-6E8A-4147-A177-3AD203B41FA5}">
                      <a16:colId xmlns:a16="http://schemas.microsoft.com/office/drawing/2014/main" val="1366791102"/>
                    </a:ext>
                  </a:extLst>
                </a:gridCol>
                <a:gridCol w="5984947">
                  <a:extLst>
                    <a:ext uri="{9D8B030D-6E8A-4147-A177-3AD203B41FA5}">
                      <a16:colId xmlns:a16="http://schemas.microsoft.com/office/drawing/2014/main" val="3499787978"/>
                    </a:ext>
                  </a:extLst>
                </a:gridCol>
              </a:tblGrid>
              <a:tr h="376918">
                <a:tc>
                  <a:txBody>
                    <a:bodyPr/>
                    <a:lstStyle/>
                    <a:p>
                      <a:pPr marL="0" marR="0" algn="ctr">
                        <a:lnSpc>
                          <a:spcPct val="2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Abbreviation</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Meaning/Phrase</a:t>
                      </a:r>
                      <a:endParaRPr lang="en-US" sz="2200" b="1" dirty="0">
                        <a:effectLst/>
                        <a:latin typeface="Times New Roman" panose="02020603050405020304" pitchFamily="18" charset="0"/>
                        <a:ea typeface="Times New Roman" panose="02020603050405020304" pitchFamily="18" charset="0"/>
                      </a:endParaRP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6443152"/>
                  </a:ext>
                </a:extLst>
              </a:tr>
              <a:tr h="376918">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MDT</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multidiscplinaryy </a:t>
                      </a:r>
                      <a:r>
                        <a:rPr lang="en-US" sz="2200" dirty="0">
                          <a:effectLst/>
                          <a:latin typeface="Times New Roman" panose="02020603050405020304" pitchFamily="18" charset="0"/>
                          <a:ea typeface="Times New Roman" panose="02020603050405020304" pitchFamily="18" charset="0"/>
                        </a:rPr>
                        <a:t>team </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37565283"/>
                  </a:ext>
                </a:extLst>
              </a:tr>
              <a:tr h="376918">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MR</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mitral regurgitation </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98038304"/>
                  </a:ext>
                </a:extLst>
              </a:tr>
              <a:tr h="376918">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MS</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mitral stenosis</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26369946"/>
                  </a:ext>
                </a:extLst>
              </a:tr>
              <a:tr h="376918">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NOAC</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non-vitamin K oral anticoagulant </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38064537"/>
                  </a:ext>
                </a:extLst>
              </a:tr>
              <a:tr h="376918">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NYHA</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New York Heart Association </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88490778"/>
                  </a:ext>
                </a:extLst>
              </a:tr>
              <a:tr h="376918">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PCI</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percutaneous coronary intervention </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59389453"/>
                  </a:ext>
                </a:extLst>
              </a:tr>
              <a:tr h="376918">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PET</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positron emission tomography </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5977976"/>
                  </a:ext>
                </a:extLst>
              </a:tr>
              <a:tr h="376918">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PMBC </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sz="2200" dirty="0">
                          <a:effectLst/>
                          <a:latin typeface="Times New Roman" panose="02020603050405020304" pitchFamily="18" charset="0"/>
                          <a:ea typeface="Times New Roman" panose="02020603050405020304" pitchFamily="18" charset="0"/>
                        </a:rPr>
                        <a:t>percutaneous mitral balloon commissurotomy  </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76426294"/>
                  </a:ext>
                </a:extLst>
              </a:tr>
              <a:tr h="376918">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RCT</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randomized control trial </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21058607"/>
                  </a:ext>
                </a:extLst>
              </a:tr>
              <a:tr h="376918">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RV</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right ventricle (right ventricular)</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00281487"/>
                  </a:ext>
                </a:extLst>
              </a:tr>
            </a:tbl>
          </a:graphicData>
        </a:graphic>
      </p:graphicFrame>
    </p:spTree>
    <p:extLst>
      <p:ext uri="{BB962C8B-B14F-4D97-AF65-F5344CB8AC3E}">
        <p14:creationId xmlns:p14="http://schemas.microsoft.com/office/powerpoint/2010/main" val="2073464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9961970-4E42-498A-9C32-F1BFEB6A2D30}"/>
              </a:ext>
            </a:extLst>
          </p:cNvPr>
          <p:cNvSpPr>
            <a:spLocks noGrp="1"/>
          </p:cNvSpPr>
          <p:nvPr>
            <p:ph type="sldNum" sz="quarter" idx="4"/>
          </p:nvPr>
        </p:nvSpPr>
        <p:spPr/>
        <p:txBody>
          <a:bodyPr/>
          <a:lstStyle/>
          <a:p>
            <a:fld id="{01CD3B2E-BC1C-6C4D-9D91-A67B950EE325}" type="slidenum">
              <a:rPr lang="en-US" smtClean="0"/>
              <a:pPr/>
              <a:t>22</a:t>
            </a:fld>
            <a:endParaRPr lang="en-US" dirty="0"/>
          </a:p>
        </p:txBody>
      </p:sp>
      <p:sp>
        <p:nvSpPr>
          <p:cNvPr id="4" name="Title 2">
            <a:extLst>
              <a:ext uri="{FF2B5EF4-FFF2-40B4-BE49-F238E27FC236}">
                <a16:creationId xmlns:a16="http://schemas.microsoft.com/office/drawing/2014/main" id="{433F95B8-71AA-4890-ABDA-68028BB561CE}"/>
              </a:ext>
            </a:extLst>
          </p:cNvPr>
          <p:cNvSpPr txBox="1">
            <a:spLocks/>
          </p:cNvSpPr>
          <p:nvPr/>
        </p:nvSpPr>
        <p:spPr>
          <a:xfrm>
            <a:off x="2019300" y="228600"/>
            <a:ext cx="10591800" cy="908182"/>
          </a:xfrm>
          <a:prstGeom prst="rect">
            <a:avLst/>
          </a:prstGeom>
        </p:spPr>
        <p:txBody>
          <a:bodyPr anchor="b">
            <a:normAutofit fontScale="90000" lnSpcReduction="10000"/>
          </a:bodyPr>
          <a:lstStyle>
            <a:lvl1pPr algn="ctr" defTabSz="914400" rtl="0" eaLnBrk="1" latinLnBrk="0" hangingPunct="1">
              <a:lnSpc>
                <a:spcPct val="90000"/>
              </a:lnSpc>
              <a:spcBef>
                <a:spcPct val="0"/>
              </a:spcBef>
              <a:buNone/>
              <a:defRPr sz="5000" b="1" i="0" kern="1200" spc="0">
                <a:solidFill>
                  <a:schemeClr val="tx1"/>
                </a:solidFill>
                <a:latin typeface="Lub Dub Medium" panose="020B0603030403020204" pitchFamily="34" charset="0"/>
                <a:ea typeface="+mj-ea"/>
                <a:cs typeface="+mj-cs"/>
              </a:defRPr>
            </a:lvl1pPr>
          </a:lstStyle>
          <a:p>
            <a:pPr fontAlgn="auto">
              <a:spcAft>
                <a:spcPts val="0"/>
              </a:spcAft>
            </a:pPr>
            <a:r>
              <a:rPr lang="en-US" sz="3600" dirty="0"/>
              <a:t>Table 3. Evaluation of Patients </a:t>
            </a:r>
            <a:br>
              <a:rPr lang="en-US" sz="3600" dirty="0"/>
            </a:br>
            <a:r>
              <a:rPr lang="en-US" sz="3600" dirty="0"/>
              <a:t>with Known or Suspected VHD</a:t>
            </a:r>
          </a:p>
        </p:txBody>
      </p:sp>
      <p:graphicFrame>
        <p:nvGraphicFramePr>
          <p:cNvPr id="6" name="Table 5">
            <a:extLst>
              <a:ext uri="{FF2B5EF4-FFF2-40B4-BE49-F238E27FC236}">
                <a16:creationId xmlns:a16="http://schemas.microsoft.com/office/drawing/2014/main" id="{9D51DB0B-3A4B-4004-A273-E87ED111976E}"/>
              </a:ext>
            </a:extLst>
          </p:cNvPr>
          <p:cNvGraphicFramePr>
            <a:graphicFrameLocks noGrp="1"/>
          </p:cNvGraphicFramePr>
          <p:nvPr>
            <p:extLst>
              <p:ext uri="{D42A27DB-BD31-4B8C-83A1-F6EECF244321}">
                <p14:modId xmlns:p14="http://schemas.microsoft.com/office/powerpoint/2010/main" val="4190908931"/>
              </p:ext>
            </p:extLst>
          </p:nvPr>
        </p:nvGraphicFramePr>
        <p:xfrm>
          <a:off x="363208" y="1238598"/>
          <a:ext cx="14038592" cy="5265628"/>
        </p:xfrm>
        <a:graphic>
          <a:graphicData uri="http://schemas.openxmlformats.org/drawingml/2006/table">
            <a:tbl>
              <a:tblPr firstRow="1" bandRow="1"/>
              <a:tblGrid>
                <a:gridCol w="2746681">
                  <a:extLst>
                    <a:ext uri="{9D8B030D-6E8A-4147-A177-3AD203B41FA5}">
                      <a16:colId xmlns:a16="http://schemas.microsoft.com/office/drawing/2014/main" val="2608285125"/>
                    </a:ext>
                  </a:extLst>
                </a:gridCol>
                <a:gridCol w="5119711">
                  <a:extLst>
                    <a:ext uri="{9D8B030D-6E8A-4147-A177-3AD203B41FA5}">
                      <a16:colId xmlns:a16="http://schemas.microsoft.com/office/drawing/2014/main" val="3699315622"/>
                    </a:ext>
                  </a:extLst>
                </a:gridCol>
                <a:gridCol w="6172200">
                  <a:extLst>
                    <a:ext uri="{9D8B030D-6E8A-4147-A177-3AD203B41FA5}">
                      <a16:colId xmlns:a16="http://schemas.microsoft.com/office/drawing/2014/main" val="2824988796"/>
                    </a:ext>
                  </a:extLst>
                </a:gridCol>
              </a:tblGrid>
              <a:tr h="694172">
                <a:tc>
                  <a:txBody>
                    <a:bodyPr/>
                    <a:lstStyle/>
                    <a:p>
                      <a:pPr marL="0" marR="0" algn="ctr">
                        <a:lnSpc>
                          <a:spcPct val="2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Reason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Test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Indication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12094979"/>
                  </a:ext>
                </a:extLst>
              </a:tr>
              <a:tr h="918236">
                <a:tc rowSpan="4">
                  <a:txBody>
                    <a:bodyPr/>
                    <a:lstStyle/>
                    <a:p>
                      <a:pPr marL="0" marR="0">
                        <a:lnSpc>
                          <a:spcPct val="200000"/>
                        </a:lnSpc>
                        <a:spcBef>
                          <a:spcPts val="0"/>
                        </a:spcBef>
                        <a:spcAft>
                          <a:spcPts val="0"/>
                        </a:spcAf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Preprocedural</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testing:  </a:t>
                      </a:r>
                    </a:p>
                    <a:p>
                      <a:pPr marL="0" marR="0">
                        <a:lnSpc>
                          <a:spcPct val="200000"/>
                        </a:lnSpc>
                        <a:spcBef>
                          <a:spcPts val="0"/>
                        </a:spcBef>
                        <a:spcAft>
                          <a:spcPts val="0"/>
                        </a:spcAft>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Testing required before valve intervention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rgbClr val="FFFFFF"/>
                    </a:solidFill>
                  </a:tcPr>
                </a:tc>
                <a:tc>
                  <a:txBody>
                    <a:bodyPr/>
                    <a:lstStyle/>
                    <a:p>
                      <a:pPr marL="0" marR="0">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Dental examination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Rules out potential infection sources</a:t>
                      </a:r>
                      <a:endParaRPr lang="en-US" sz="20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12394890"/>
                  </a:ext>
                </a:extLst>
              </a:tr>
              <a:tr h="649610">
                <a:tc vMerge="1">
                  <a:txBody>
                    <a:bodyPr/>
                    <a:lstStyle/>
                    <a:p>
                      <a:endParaRPr lang="en-US" sz="1800" dirty="0">
                        <a:latin typeface="Times New Roman" panose="02020603050405020304" pitchFamily="18" charset="0"/>
                        <a:cs typeface="Times New Roman" panose="02020603050405020304" pitchFamily="18" charset="0"/>
                      </a:endParaRPr>
                    </a:p>
                  </a:txBody>
                  <a:tcP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a:txBody>
                    <a:bodyPr/>
                    <a:lstStyle/>
                    <a:p>
                      <a:pPr marL="0" marR="0">
                        <a:lnSpc>
                          <a:spcPct val="2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CT coronary angiogram or invasive coronary angiogram</a:t>
                      </a:r>
                      <a:endParaRPr lang="en-US" sz="20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Provides an assessment of coronary anatomy</a:t>
                      </a:r>
                      <a:endParaRPr lang="en-US" sz="20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56494104"/>
                  </a:ext>
                </a:extLst>
              </a:tr>
              <a:tr h="0">
                <a:tc vMerge="1">
                  <a:txBody>
                    <a:bodyPr/>
                    <a:lstStyle/>
                    <a:p>
                      <a:endParaRPr lang="en-US"/>
                    </a:p>
                  </a:txBody>
                  <a:tcPr/>
                </a:tc>
                <a:tc>
                  <a:txBody>
                    <a:bodyPr/>
                    <a:lstStyle/>
                    <a:p>
                      <a:pPr marL="0" marR="0">
                        <a:lnSpc>
                          <a:spcPct val="2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CT: peripheral</a:t>
                      </a:r>
                      <a:endParaRPr lang="en-US" sz="20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Assess femoral access for TAVI and other transcatheter procedures</a:t>
                      </a:r>
                      <a:endParaRPr lang="en-US" sz="20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99342134"/>
                  </a:ext>
                </a:extLst>
              </a:tr>
              <a:tr h="1102711">
                <a:tc vMerge="1">
                  <a:txBody>
                    <a:bodyPr/>
                    <a:lstStyle/>
                    <a:p>
                      <a:pPr marL="0" marR="0">
                        <a:lnSpc>
                          <a:spcPct val="200000"/>
                        </a:lnSpc>
                        <a:spcBef>
                          <a:spcPts val="0"/>
                        </a:spcBef>
                        <a:spcAft>
                          <a:spcPts val="0"/>
                        </a:spcAft>
                      </a:pPr>
                      <a:endParaRPr lang="en-US" sz="2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rgbClr val="FFFFFF"/>
                    </a:solidFill>
                  </a:tcPr>
                </a:tc>
                <a:tc>
                  <a:txBody>
                    <a:bodyPr/>
                    <a:lstStyle/>
                    <a:p>
                      <a:pPr marL="0" marR="0">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CT: cardiac</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Assesses suitability for TAVI and other transcatheter procedures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57530508"/>
                  </a:ext>
                </a:extLst>
              </a:tr>
            </a:tbl>
          </a:graphicData>
        </a:graphic>
      </p:graphicFrame>
      <p:sp>
        <p:nvSpPr>
          <p:cNvPr id="5" name="TextBox 4">
            <a:extLst>
              <a:ext uri="{FF2B5EF4-FFF2-40B4-BE49-F238E27FC236}">
                <a16:creationId xmlns:a16="http://schemas.microsoft.com/office/drawing/2014/main" id="{CAE3FAD8-496D-4E0C-B575-2181A1C8D11D}"/>
              </a:ext>
            </a:extLst>
          </p:cNvPr>
          <p:cNvSpPr txBox="1"/>
          <p:nvPr/>
        </p:nvSpPr>
        <p:spPr>
          <a:xfrm>
            <a:off x="363208" y="6504226"/>
            <a:ext cx="14106854" cy="923330"/>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CMR indicates cardiac magnetic resonance; CT, computed tomography; ECG, electrocardiogram; HF, heart failure; LV, left ventricular; PET, positron emission tomography; STS, Society of Thoracic Surgeons; TAVI, transcatheter aortic valve implantation; TEE, transesophageal echocardiography; TTE, transthoracic echocardiography; and VHD, valvular heart disease.</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33193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875ED-628C-46AC-BB1A-7B19D7FE3A24}"/>
              </a:ext>
            </a:extLst>
          </p:cNvPr>
          <p:cNvSpPr>
            <a:spLocks noGrp="1"/>
          </p:cNvSpPr>
          <p:nvPr>
            <p:ph type="ctrTitle"/>
          </p:nvPr>
        </p:nvSpPr>
        <p:spPr>
          <a:xfrm>
            <a:off x="2057400" y="0"/>
            <a:ext cx="10591800" cy="784830"/>
          </a:xfrm>
        </p:spPr>
        <p:txBody>
          <a:bodyPr/>
          <a:lstStyle/>
          <a:p>
            <a:r>
              <a:rPr lang="en-US" dirty="0"/>
              <a:t>Abbreviations</a:t>
            </a:r>
          </a:p>
        </p:txBody>
      </p:sp>
      <p:sp>
        <p:nvSpPr>
          <p:cNvPr id="3" name="Slide Number Placeholder 2">
            <a:extLst>
              <a:ext uri="{FF2B5EF4-FFF2-40B4-BE49-F238E27FC236}">
                <a16:creationId xmlns:a16="http://schemas.microsoft.com/office/drawing/2014/main" id="{C82B3D1C-E073-4063-B526-049BC099498B}"/>
              </a:ext>
            </a:extLst>
          </p:cNvPr>
          <p:cNvSpPr>
            <a:spLocks noGrp="1"/>
          </p:cNvSpPr>
          <p:nvPr>
            <p:ph type="sldNum" sz="quarter" idx="4"/>
          </p:nvPr>
        </p:nvSpPr>
        <p:spPr/>
        <p:txBody>
          <a:bodyPr/>
          <a:lstStyle/>
          <a:p>
            <a:fld id="{01CD3B2E-BC1C-6C4D-9D91-A67B950EE325}" type="slidenum">
              <a:rPr lang="en-US" smtClean="0"/>
              <a:pPr/>
              <a:t>220</a:t>
            </a:fld>
            <a:endParaRPr lang="en-US" dirty="0"/>
          </a:p>
        </p:txBody>
      </p:sp>
      <p:graphicFrame>
        <p:nvGraphicFramePr>
          <p:cNvPr id="4" name="Table 3">
            <a:extLst>
              <a:ext uri="{FF2B5EF4-FFF2-40B4-BE49-F238E27FC236}">
                <a16:creationId xmlns:a16="http://schemas.microsoft.com/office/drawing/2014/main" id="{42DF7764-3D83-4B4D-9235-CFBC6DA05311}"/>
              </a:ext>
            </a:extLst>
          </p:cNvPr>
          <p:cNvGraphicFramePr>
            <a:graphicFrameLocks noGrp="1"/>
          </p:cNvGraphicFramePr>
          <p:nvPr>
            <p:extLst>
              <p:ext uri="{D42A27DB-BD31-4B8C-83A1-F6EECF244321}">
                <p14:modId xmlns:p14="http://schemas.microsoft.com/office/powerpoint/2010/main" val="1005389581"/>
              </p:ext>
            </p:extLst>
          </p:nvPr>
        </p:nvGraphicFramePr>
        <p:xfrm>
          <a:off x="1752600" y="1219200"/>
          <a:ext cx="11430000" cy="6248402"/>
        </p:xfrm>
        <a:graphic>
          <a:graphicData uri="http://schemas.openxmlformats.org/drawingml/2006/table">
            <a:tbl>
              <a:tblPr firstRow="1" firstCol="1" bandRow="1"/>
              <a:tblGrid>
                <a:gridCol w="4305064">
                  <a:extLst>
                    <a:ext uri="{9D8B030D-6E8A-4147-A177-3AD203B41FA5}">
                      <a16:colId xmlns:a16="http://schemas.microsoft.com/office/drawing/2014/main" val="1366791102"/>
                    </a:ext>
                  </a:extLst>
                </a:gridCol>
                <a:gridCol w="7124936">
                  <a:extLst>
                    <a:ext uri="{9D8B030D-6E8A-4147-A177-3AD203B41FA5}">
                      <a16:colId xmlns:a16="http://schemas.microsoft.com/office/drawing/2014/main" val="3499787978"/>
                    </a:ext>
                  </a:extLst>
                </a:gridCol>
              </a:tblGrid>
              <a:tr h="615002">
                <a:tc>
                  <a:txBody>
                    <a:bodyPr/>
                    <a:lstStyle/>
                    <a:p>
                      <a:pPr marL="0" marR="0" algn="ctr">
                        <a:lnSpc>
                          <a:spcPct val="2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Abbreviation</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Meaning/Phrase</a:t>
                      </a:r>
                      <a:endParaRPr lang="en-US" sz="2200" b="1" dirty="0">
                        <a:effectLst/>
                        <a:latin typeface="Times New Roman" panose="02020603050405020304" pitchFamily="18" charset="0"/>
                        <a:ea typeface="Times New Roman" panose="02020603050405020304" pitchFamily="18" charset="0"/>
                      </a:endParaRP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6443152"/>
                  </a:ext>
                </a:extLst>
              </a:tr>
              <a:tr h="563340">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SAVR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surgical aortic valve replacement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25886200"/>
                  </a:ext>
                </a:extLst>
              </a:tr>
              <a:tr h="563340">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TAVI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transcatheter aortic valve implantation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65123949"/>
                  </a:ext>
                </a:extLst>
              </a:tr>
              <a:tr h="563340">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TR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tricuspid regurgitation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82348721"/>
                  </a:ext>
                </a:extLst>
              </a:tr>
              <a:tr h="563340">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TEE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transesophageal echocardiography (echocardiogram)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76229082"/>
                  </a:ext>
                </a:extLst>
              </a:tr>
              <a:tr h="563340">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TTE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transthoracic echocardiography (echocardiogram)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16133822"/>
                  </a:ext>
                </a:extLst>
              </a:tr>
              <a:tr h="563340">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TEER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 TEER for transcatheter edge to edge mitral valve repair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46447055"/>
                  </a:ext>
                </a:extLst>
              </a:tr>
              <a:tr h="563340">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UFH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unfractionated heparin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29940048"/>
                  </a:ext>
                </a:extLst>
              </a:tr>
              <a:tr h="563340">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VHD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valvular heart disease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0424889"/>
                  </a:ext>
                </a:extLst>
              </a:tr>
              <a:tr h="563340">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ViV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valve-in-valve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61044677"/>
                  </a:ext>
                </a:extLst>
              </a:tr>
              <a:tr h="563340">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VKA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vitamin K antagonist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69347438"/>
                  </a:ext>
                </a:extLst>
              </a:tr>
            </a:tbl>
          </a:graphicData>
        </a:graphic>
      </p:graphicFrame>
    </p:spTree>
    <p:extLst>
      <p:ext uri="{BB962C8B-B14F-4D97-AF65-F5344CB8AC3E}">
        <p14:creationId xmlns:p14="http://schemas.microsoft.com/office/powerpoint/2010/main" val="1720952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9961970-4E42-498A-9C32-F1BFEB6A2D30}"/>
              </a:ext>
            </a:extLst>
          </p:cNvPr>
          <p:cNvSpPr>
            <a:spLocks noGrp="1"/>
          </p:cNvSpPr>
          <p:nvPr>
            <p:ph type="sldNum" sz="quarter" idx="4"/>
          </p:nvPr>
        </p:nvSpPr>
        <p:spPr/>
        <p:txBody>
          <a:bodyPr/>
          <a:lstStyle/>
          <a:p>
            <a:fld id="{01CD3B2E-BC1C-6C4D-9D91-A67B950EE325}" type="slidenum">
              <a:rPr lang="en-US" smtClean="0"/>
              <a:pPr/>
              <a:t>23</a:t>
            </a:fld>
            <a:endParaRPr lang="en-US" dirty="0"/>
          </a:p>
        </p:txBody>
      </p:sp>
      <p:sp>
        <p:nvSpPr>
          <p:cNvPr id="4" name="Title 2">
            <a:extLst>
              <a:ext uri="{FF2B5EF4-FFF2-40B4-BE49-F238E27FC236}">
                <a16:creationId xmlns:a16="http://schemas.microsoft.com/office/drawing/2014/main" id="{433F95B8-71AA-4890-ABDA-68028BB561CE}"/>
              </a:ext>
            </a:extLst>
          </p:cNvPr>
          <p:cNvSpPr txBox="1">
            <a:spLocks/>
          </p:cNvSpPr>
          <p:nvPr/>
        </p:nvSpPr>
        <p:spPr>
          <a:xfrm>
            <a:off x="2019300" y="228600"/>
            <a:ext cx="10591800" cy="908182"/>
          </a:xfrm>
          <a:prstGeom prst="rect">
            <a:avLst/>
          </a:prstGeom>
        </p:spPr>
        <p:txBody>
          <a:bodyPr anchor="b">
            <a:normAutofit fontScale="97500"/>
          </a:bodyPr>
          <a:lstStyle>
            <a:lvl1pPr algn="ctr" defTabSz="914400" rtl="0" eaLnBrk="1" latinLnBrk="0" hangingPunct="1">
              <a:lnSpc>
                <a:spcPct val="90000"/>
              </a:lnSpc>
              <a:spcBef>
                <a:spcPct val="0"/>
              </a:spcBef>
              <a:buNone/>
              <a:defRPr sz="5000" b="1" i="0" kern="1200" spc="0">
                <a:solidFill>
                  <a:schemeClr val="tx1"/>
                </a:solidFill>
                <a:latin typeface="Lub Dub Medium" panose="020B0603030403020204" pitchFamily="34" charset="0"/>
                <a:ea typeface="+mj-ea"/>
                <a:cs typeface="+mj-cs"/>
              </a:defRPr>
            </a:lvl1pPr>
          </a:lstStyle>
          <a:p>
            <a:pPr fontAlgn="auto">
              <a:spcAft>
                <a:spcPts val="0"/>
              </a:spcAft>
            </a:pPr>
            <a:r>
              <a:rPr lang="en-US" sz="4400" dirty="0"/>
              <a:t>Table 4. Stages of VHD</a:t>
            </a:r>
          </a:p>
        </p:txBody>
      </p:sp>
      <p:graphicFrame>
        <p:nvGraphicFramePr>
          <p:cNvPr id="6" name="Table 5">
            <a:extLst>
              <a:ext uri="{FF2B5EF4-FFF2-40B4-BE49-F238E27FC236}">
                <a16:creationId xmlns:a16="http://schemas.microsoft.com/office/drawing/2014/main" id="{9D51DB0B-3A4B-4004-A273-E87ED111976E}"/>
              </a:ext>
            </a:extLst>
          </p:cNvPr>
          <p:cNvGraphicFramePr>
            <a:graphicFrameLocks noGrp="1"/>
          </p:cNvGraphicFramePr>
          <p:nvPr>
            <p:extLst>
              <p:ext uri="{D42A27DB-BD31-4B8C-83A1-F6EECF244321}">
                <p14:modId xmlns:p14="http://schemas.microsoft.com/office/powerpoint/2010/main" val="1110014795"/>
              </p:ext>
            </p:extLst>
          </p:nvPr>
        </p:nvGraphicFramePr>
        <p:xfrm>
          <a:off x="381000" y="1524000"/>
          <a:ext cx="14089062" cy="5867400"/>
        </p:xfrm>
        <a:graphic>
          <a:graphicData uri="http://schemas.openxmlformats.org/drawingml/2006/table">
            <a:tbl>
              <a:tblPr firstRow="1" bandRow="1"/>
              <a:tblGrid>
                <a:gridCol w="1371600">
                  <a:extLst>
                    <a:ext uri="{9D8B030D-6E8A-4147-A177-3AD203B41FA5}">
                      <a16:colId xmlns:a16="http://schemas.microsoft.com/office/drawing/2014/main" val="2608285125"/>
                    </a:ext>
                  </a:extLst>
                </a:gridCol>
                <a:gridCol w="2438400">
                  <a:extLst>
                    <a:ext uri="{9D8B030D-6E8A-4147-A177-3AD203B41FA5}">
                      <a16:colId xmlns:a16="http://schemas.microsoft.com/office/drawing/2014/main" val="3699315622"/>
                    </a:ext>
                  </a:extLst>
                </a:gridCol>
                <a:gridCol w="10279062">
                  <a:extLst>
                    <a:ext uri="{9D8B030D-6E8A-4147-A177-3AD203B41FA5}">
                      <a16:colId xmlns:a16="http://schemas.microsoft.com/office/drawing/2014/main" val="2824988796"/>
                    </a:ext>
                  </a:extLst>
                </a:gridCol>
              </a:tblGrid>
              <a:tr h="892796">
                <a:tc>
                  <a:txBody>
                    <a:bodyPr/>
                    <a:lstStyle/>
                    <a:p>
                      <a:pPr marL="0" marR="0">
                        <a:lnSpc>
                          <a:spcPct val="2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Stage</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Definition</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Description</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12094979"/>
                  </a:ext>
                </a:extLst>
              </a:tr>
              <a:tr h="713745">
                <a:tc>
                  <a:txBody>
                    <a:bodyPr/>
                    <a:lstStyle/>
                    <a:p>
                      <a:pPr marL="0" marR="0">
                        <a:lnSpc>
                          <a:spcPct val="200000"/>
                        </a:lnSpc>
                        <a:spcBef>
                          <a:spcPts val="0"/>
                        </a:spcBef>
                        <a:spcAft>
                          <a:spcPts val="0"/>
                        </a:spcAft>
                      </a:pPr>
                      <a:r>
                        <a:rPr lang="en-US" sz="2200">
                          <a:solidFill>
                            <a:srgbClr val="000000"/>
                          </a:solidFill>
                          <a:effectLst/>
                          <a:latin typeface="Times New Roman" panose="02020603050405020304" pitchFamily="18" charset="0"/>
                          <a:ea typeface="Times New Roman" panose="02020603050405020304" pitchFamily="18" charset="0"/>
                        </a:rPr>
                        <a:t>A</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rgbClr val="DCE6F2"/>
                    </a:solidFill>
                  </a:tcPr>
                </a:tc>
                <a:tc>
                  <a:txBody>
                    <a:bodyPr/>
                    <a:lstStyle/>
                    <a:p>
                      <a:pPr marL="0" marR="0">
                        <a:lnSpc>
                          <a:spcPct val="200000"/>
                        </a:lnSpc>
                        <a:spcBef>
                          <a:spcPts val="0"/>
                        </a:spcBef>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At risk</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0" marR="0">
                        <a:lnSpc>
                          <a:spcPct val="200000"/>
                        </a:lnSpc>
                        <a:spcBef>
                          <a:spcPts val="0"/>
                        </a:spcBef>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Patients with risk factors for development of VHD</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extLst>
                  <a:ext uri="{0D108BD9-81ED-4DB2-BD59-A6C34878D82A}">
                    <a16:rowId xmlns:a16="http://schemas.microsoft.com/office/drawing/2014/main" val="3112394890"/>
                  </a:ext>
                </a:extLst>
              </a:tr>
              <a:tr h="676439">
                <a:tc>
                  <a:txBody>
                    <a:bodyPr/>
                    <a:lstStyle/>
                    <a:p>
                      <a:pPr marL="0" marR="0">
                        <a:lnSpc>
                          <a:spcPct val="200000"/>
                        </a:lnSpc>
                        <a:spcBef>
                          <a:spcPts val="0"/>
                        </a:spcBef>
                        <a:spcAft>
                          <a:spcPts val="0"/>
                        </a:spcAft>
                      </a:pPr>
                      <a:r>
                        <a:rPr lang="en-US" sz="2200">
                          <a:solidFill>
                            <a:srgbClr val="000000"/>
                          </a:solidFill>
                          <a:effectLst/>
                          <a:latin typeface="Times New Roman" panose="02020603050405020304" pitchFamily="18" charset="0"/>
                          <a:ea typeface="Times New Roman" panose="02020603050405020304" pitchFamily="18" charset="0"/>
                        </a:rPr>
                        <a:t>B</a:t>
                      </a:r>
                      <a:endParaRPr lang="en-US" sz="2200">
                        <a:effectLst/>
                        <a:latin typeface="Times New Roman" panose="02020603050405020304" pitchFamily="18" charset="0"/>
                        <a:ea typeface="Times New Roman" panose="02020603050405020304" pitchFamily="18" charset="0"/>
                      </a:endParaRPr>
                    </a:p>
                  </a:txBody>
                  <a:tcPr marL="73025" marR="73025" marT="0" marB="0">
                    <a:lnR w="12700" cap="flat" cmpd="sng" algn="ctr">
                      <a:solidFill>
                        <a:srgbClr val="000000"/>
                      </a:solidFill>
                      <a:prstDash val="solid"/>
                      <a:round/>
                      <a:headEnd type="none" w="med" len="med"/>
                      <a:tailEnd type="none" w="med" len="med"/>
                    </a:lnR>
                    <a:solidFill>
                      <a:srgbClr val="EBF2DF"/>
                    </a:solidFill>
                  </a:tcPr>
                </a:tc>
                <a:tc>
                  <a:txBody>
                    <a:bodyPr/>
                    <a:lstStyle/>
                    <a:p>
                      <a:pPr marL="0" marR="0">
                        <a:lnSpc>
                          <a:spcPct val="200000"/>
                        </a:lnSpc>
                        <a:spcBef>
                          <a:spcPts val="0"/>
                        </a:spcBef>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Progressive</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0" marR="0">
                        <a:lnSpc>
                          <a:spcPct val="200000"/>
                        </a:lnSpc>
                        <a:spcBef>
                          <a:spcPts val="0"/>
                        </a:spcBef>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Patients with progressive VHD (mild to moderate severity and asymptomatic)</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extLst>
                  <a:ext uri="{0D108BD9-81ED-4DB2-BD59-A6C34878D82A}">
                    <a16:rowId xmlns:a16="http://schemas.microsoft.com/office/drawing/2014/main" val="1356494104"/>
                  </a:ext>
                </a:extLst>
              </a:tr>
              <a:tr h="2863026">
                <a:tc>
                  <a:txBody>
                    <a:bodyPr/>
                    <a:lstStyle/>
                    <a:p>
                      <a:pPr marL="0" marR="0">
                        <a:lnSpc>
                          <a:spcPct val="200000"/>
                        </a:lnSpc>
                        <a:spcBef>
                          <a:spcPts val="0"/>
                        </a:spcBef>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C</a:t>
                      </a:r>
                      <a:endParaRPr lang="en-US" sz="2200" dirty="0">
                        <a:effectLst/>
                        <a:latin typeface="Times New Roman" panose="02020603050405020304" pitchFamily="18" charset="0"/>
                        <a:ea typeface="Times New Roman" panose="02020603050405020304" pitchFamily="18" charset="0"/>
                      </a:endParaRPr>
                    </a:p>
                  </a:txBody>
                  <a:tcPr marL="73025" marR="73025" marT="0" marB="0">
                    <a:solidFill>
                      <a:srgbClr val="FCE8D9"/>
                    </a:solidFill>
                  </a:tcPr>
                </a:tc>
                <a:tc>
                  <a:txBody>
                    <a:bodyPr/>
                    <a:lstStyle/>
                    <a:p>
                      <a:pPr marL="0" marR="0">
                        <a:lnSpc>
                          <a:spcPct val="200000"/>
                        </a:lnSpc>
                        <a:spcBef>
                          <a:spcPts val="0"/>
                        </a:spcBef>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Asymptomatic severe</a:t>
                      </a:r>
                      <a:endParaRPr lang="en-US" sz="2200" dirty="0">
                        <a:effectLst/>
                        <a:latin typeface="Times New Roman" panose="02020603050405020304" pitchFamily="18" charset="0"/>
                        <a:ea typeface="Times New Roman" panose="02020603050405020304" pitchFamily="18" charset="0"/>
                      </a:endParaRPr>
                    </a:p>
                  </a:txBody>
                  <a:tcPr marL="73025" marR="73025"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0" marR="0">
                        <a:lnSpc>
                          <a:spcPct val="200000"/>
                        </a:lnSpc>
                        <a:spcBef>
                          <a:spcPts val="0"/>
                        </a:spcBef>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Asymptomatic patients who have the criteria for severe VHD:</a:t>
                      </a:r>
                    </a:p>
                    <a:p>
                      <a:pPr marL="747713" marR="0" indent="-747713">
                        <a:lnSpc>
                          <a:spcPct val="200000"/>
                        </a:lnSpc>
                        <a:spcBef>
                          <a:spcPts val="0"/>
                        </a:spcBef>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    C1: Asymptomatic patients with severe VHD in whom the LV or RV remains    compensated space 
    C2: asymptomatic patients with severe VHD with decompensation of LV or RV </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extLst>
                  <a:ext uri="{0D108BD9-81ED-4DB2-BD59-A6C34878D82A}">
                    <a16:rowId xmlns:a16="http://schemas.microsoft.com/office/drawing/2014/main" val="4199342134"/>
                  </a:ext>
                </a:extLst>
              </a:tr>
              <a:tr h="721394">
                <a:tc>
                  <a:txBody>
                    <a:bodyPr/>
                    <a:lstStyle/>
                    <a:p>
                      <a:pPr marL="0" marR="0">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D</a:t>
                      </a:r>
                    </a:p>
                  </a:txBody>
                  <a:tcPr marL="73025" marR="73025" marT="0" marB="0">
                    <a:solidFill>
                      <a:srgbClr val="FFFFCC"/>
                    </a:solidFill>
                  </a:tcPr>
                </a:tc>
                <a:tc>
                  <a:txBody>
                    <a:bodyPr/>
                    <a:lstStyle/>
                    <a:p>
                      <a:pPr marL="0" marR="0">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Symptomatic severe</a:t>
                      </a:r>
                    </a:p>
                  </a:txBody>
                  <a:tcPr marL="73025" marR="73025"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Patients who have developed symptoms as a result of VHD</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038165929"/>
                  </a:ext>
                </a:extLst>
              </a:tr>
            </a:tbl>
          </a:graphicData>
        </a:graphic>
      </p:graphicFrame>
    </p:spTree>
    <p:extLst>
      <p:ext uri="{BB962C8B-B14F-4D97-AF65-F5344CB8AC3E}">
        <p14:creationId xmlns:p14="http://schemas.microsoft.com/office/powerpoint/2010/main" val="4214057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0C463-8B12-4394-BDAF-E26B06A43736}"/>
              </a:ext>
            </a:extLst>
          </p:cNvPr>
          <p:cNvSpPr>
            <a:spLocks noGrp="1"/>
          </p:cNvSpPr>
          <p:nvPr>
            <p:ph type="ctrTitle"/>
          </p:nvPr>
        </p:nvSpPr>
        <p:spPr>
          <a:xfrm>
            <a:off x="876300" y="3352800"/>
            <a:ext cx="12877800" cy="914399"/>
          </a:xfrm>
          <a:prstGeom prst="rect">
            <a:avLst/>
          </a:prstGeom>
        </p:spPr>
        <p:txBody>
          <a:bodyPr/>
          <a:lstStyle/>
          <a:p>
            <a:pPr algn="ctr"/>
            <a:r>
              <a:rPr lang="en-US" sz="4800" dirty="0">
                <a:latin typeface="Lub Dub Heavy" panose="020B0903030403020204" pitchFamily="34" charset="0"/>
                <a:cs typeface="Times New Roman" panose="02020603050405020304" pitchFamily="18" charset="0"/>
              </a:rPr>
              <a:t>Diagnosis and Follow-up</a:t>
            </a:r>
            <a:endParaRPr lang="en-US" sz="4800" dirty="0">
              <a:latin typeface="Lub Dub Heavy" panose="020B0903030403020204" pitchFamily="34" charset="0"/>
            </a:endParaRPr>
          </a:p>
        </p:txBody>
      </p:sp>
      <p:sp>
        <p:nvSpPr>
          <p:cNvPr id="4" name="Slide Number Placeholder 3">
            <a:extLst>
              <a:ext uri="{FF2B5EF4-FFF2-40B4-BE49-F238E27FC236}">
                <a16:creationId xmlns:a16="http://schemas.microsoft.com/office/drawing/2014/main" id="{9378A9A9-0A8E-419A-ADE2-AA7B2D5E4E3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24</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1152788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6248A-8DB4-4C6A-8ED9-B6E0F69E4369}"/>
              </a:ext>
            </a:extLst>
          </p:cNvPr>
          <p:cNvSpPr>
            <a:spLocks noGrp="1"/>
          </p:cNvSpPr>
          <p:nvPr>
            <p:ph type="ctrTitle"/>
          </p:nvPr>
        </p:nvSpPr>
        <p:spPr>
          <a:xfrm>
            <a:off x="2019299" y="152400"/>
            <a:ext cx="10591800" cy="784830"/>
          </a:xfrm>
        </p:spPr>
        <p:txBody>
          <a:bodyPr/>
          <a:lstStyle/>
          <a:p>
            <a:r>
              <a:rPr lang="en-US" sz="4400" dirty="0"/>
              <a:t>Diagnostic Testing: Routine Follow-up</a:t>
            </a:r>
          </a:p>
        </p:txBody>
      </p:sp>
      <p:sp>
        <p:nvSpPr>
          <p:cNvPr id="3" name="Slide Number Placeholder 2">
            <a:extLst>
              <a:ext uri="{FF2B5EF4-FFF2-40B4-BE49-F238E27FC236}">
                <a16:creationId xmlns:a16="http://schemas.microsoft.com/office/drawing/2014/main" id="{240E7D5D-121A-4DA5-AAAB-35F1A16FB136}"/>
              </a:ext>
            </a:extLst>
          </p:cNvPr>
          <p:cNvSpPr>
            <a:spLocks noGrp="1"/>
          </p:cNvSpPr>
          <p:nvPr>
            <p:ph type="sldNum" sz="quarter" idx="4"/>
          </p:nvPr>
        </p:nvSpPr>
        <p:spPr/>
        <p:txBody>
          <a:bodyPr/>
          <a:lstStyle/>
          <a:p>
            <a:fld id="{01CD3B2E-BC1C-6C4D-9D91-A67B950EE325}" type="slidenum">
              <a:rPr lang="en-US" smtClean="0"/>
              <a:pPr/>
              <a:t>25</a:t>
            </a:fld>
            <a:endParaRPr lang="en-US" dirty="0"/>
          </a:p>
        </p:txBody>
      </p:sp>
      <p:graphicFrame>
        <p:nvGraphicFramePr>
          <p:cNvPr id="4" name="Table 3">
            <a:extLst>
              <a:ext uri="{FF2B5EF4-FFF2-40B4-BE49-F238E27FC236}">
                <a16:creationId xmlns:a16="http://schemas.microsoft.com/office/drawing/2014/main" id="{9631A42B-5967-4B6D-AA84-6B0C78E9EEFB}"/>
              </a:ext>
            </a:extLst>
          </p:cNvPr>
          <p:cNvGraphicFramePr>
            <a:graphicFrameLocks noGrp="1"/>
          </p:cNvGraphicFramePr>
          <p:nvPr>
            <p:extLst>
              <p:ext uri="{D42A27DB-BD31-4B8C-83A1-F6EECF244321}">
                <p14:modId xmlns:p14="http://schemas.microsoft.com/office/powerpoint/2010/main" val="891072495"/>
              </p:ext>
            </p:extLst>
          </p:nvPr>
        </p:nvGraphicFramePr>
        <p:xfrm>
          <a:off x="382188" y="1628723"/>
          <a:ext cx="14001977" cy="4987079"/>
        </p:xfrm>
        <a:graphic>
          <a:graphicData uri="http://schemas.openxmlformats.org/drawingml/2006/table">
            <a:tbl>
              <a:tblPr firstRow="1" firstCol="1" bandRow="1"/>
              <a:tblGrid>
                <a:gridCol w="1513114">
                  <a:extLst>
                    <a:ext uri="{9D8B030D-6E8A-4147-A177-3AD203B41FA5}">
                      <a16:colId xmlns:a16="http://schemas.microsoft.com/office/drawing/2014/main" val="2023554423"/>
                    </a:ext>
                  </a:extLst>
                </a:gridCol>
                <a:gridCol w="3200400">
                  <a:extLst>
                    <a:ext uri="{9D8B030D-6E8A-4147-A177-3AD203B41FA5}">
                      <a16:colId xmlns:a16="http://schemas.microsoft.com/office/drawing/2014/main" val="755229264"/>
                    </a:ext>
                  </a:extLst>
                </a:gridCol>
                <a:gridCol w="3200400">
                  <a:extLst>
                    <a:ext uri="{9D8B030D-6E8A-4147-A177-3AD203B41FA5}">
                      <a16:colId xmlns:a16="http://schemas.microsoft.com/office/drawing/2014/main" val="424367944"/>
                    </a:ext>
                  </a:extLst>
                </a:gridCol>
                <a:gridCol w="2362200">
                  <a:extLst>
                    <a:ext uri="{9D8B030D-6E8A-4147-A177-3AD203B41FA5}">
                      <a16:colId xmlns:a16="http://schemas.microsoft.com/office/drawing/2014/main" val="2387573051"/>
                    </a:ext>
                  </a:extLst>
                </a:gridCol>
                <a:gridCol w="3725863">
                  <a:extLst>
                    <a:ext uri="{9D8B030D-6E8A-4147-A177-3AD203B41FA5}">
                      <a16:colId xmlns:a16="http://schemas.microsoft.com/office/drawing/2014/main" val="3099224361"/>
                    </a:ext>
                  </a:extLst>
                </a:gridCol>
              </a:tblGrid>
              <a:tr h="510741">
                <a:tc>
                  <a:txBody>
                    <a:bodyPr/>
                    <a:lstStyle/>
                    <a:p>
                      <a:pPr marL="0" marR="0">
                        <a:lnSpc>
                          <a:spcPct val="200000"/>
                        </a:lnSpc>
                        <a:spcBef>
                          <a:spcPts val="0"/>
                        </a:spcBef>
                        <a:spcAft>
                          <a:spcPts val="0"/>
                        </a:spcAft>
                      </a:pPr>
                      <a:r>
                        <a:rPr lang="en-US" sz="2100" b="1" dirty="0">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4">
                  <a:txBody>
                    <a:bodyPr/>
                    <a:lstStyle/>
                    <a:p>
                      <a:pPr marL="0" marR="0" algn="ctr">
                        <a:lnSpc>
                          <a:spcPct val="200000"/>
                        </a:lnSpc>
                        <a:spcBef>
                          <a:spcPts val="0"/>
                        </a:spcBef>
                        <a:spcAft>
                          <a:spcPts val="0"/>
                        </a:spcAft>
                      </a:pPr>
                      <a:r>
                        <a:rPr lang="en-US" sz="2100" b="1" dirty="0">
                          <a:effectLst/>
                          <a:latin typeface="Times New Roman" panose="02020603050405020304" pitchFamily="18" charset="0"/>
                          <a:ea typeface="Times New Roman" panose="02020603050405020304" pitchFamily="18" charset="0"/>
                        </a:rPr>
                        <a:t>Type of Valve Lesion</a:t>
                      </a:r>
                      <a:endParaRPr lang="en-US" sz="21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56593941"/>
                  </a:ext>
                </a:extLst>
              </a:tr>
              <a:tr h="510741">
                <a:tc>
                  <a:txBody>
                    <a:bodyPr/>
                    <a:lstStyle/>
                    <a:p>
                      <a:pPr marL="0" marR="0">
                        <a:lnSpc>
                          <a:spcPct val="200000"/>
                        </a:lnSpc>
                        <a:spcBef>
                          <a:spcPts val="0"/>
                        </a:spcBef>
                        <a:spcAft>
                          <a:spcPts val="0"/>
                        </a:spcAft>
                      </a:pPr>
                      <a:r>
                        <a:rPr lang="en-US" sz="2100" b="1">
                          <a:effectLst/>
                          <a:latin typeface="Times New Roman" panose="02020603050405020304" pitchFamily="18" charset="0"/>
                          <a:ea typeface="Times New Roman" panose="02020603050405020304" pitchFamily="18" charset="0"/>
                        </a:rPr>
                        <a:t>Stage</a:t>
                      </a:r>
                      <a:endParaRPr lang="en-US" sz="21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200000"/>
                        </a:lnSpc>
                        <a:spcBef>
                          <a:spcPts val="0"/>
                        </a:spcBef>
                        <a:spcAft>
                          <a:spcPts val="0"/>
                        </a:spcAft>
                      </a:pPr>
                      <a:r>
                        <a:rPr lang="en-US" sz="2100" b="1" dirty="0">
                          <a:effectLst/>
                          <a:latin typeface="Times New Roman" panose="02020603050405020304" pitchFamily="18" charset="0"/>
                          <a:ea typeface="Times New Roman" panose="02020603050405020304" pitchFamily="18" charset="0"/>
                        </a:rPr>
                        <a:t>Aortic Stenosis*</a:t>
                      </a:r>
                      <a:endParaRPr lang="en-US" sz="21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200000"/>
                        </a:lnSpc>
                        <a:spcBef>
                          <a:spcPts val="0"/>
                        </a:spcBef>
                        <a:spcAft>
                          <a:spcPts val="0"/>
                        </a:spcAft>
                      </a:pPr>
                      <a:r>
                        <a:rPr lang="en-US" sz="2100" b="1">
                          <a:effectLst/>
                          <a:latin typeface="Times New Roman" panose="02020603050405020304" pitchFamily="18" charset="0"/>
                          <a:ea typeface="Times New Roman" panose="02020603050405020304" pitchFamily="18" charset="0"/>
                        </a:rPr>
                        <a:t>Aortic Regurgitation</a:t>
                      </a:r>
                      <a:endParaRPr lang="en-US" sz="21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200000"/>
                        </a:lnSpc>
                        <a:spcBef>
                          <a:spcPts val="0"/>
                        </a:spcBef>
                        <a:spcAft>
                          <a:spcPts val="0"/>
                        </a:spcAft>
                      </a:pPr>
                      <a:r>
                        <a:rPr lang="en-US" sz="2100" b="1">
                          <a:effectLst/>
                          <a:latin typeface="Times New Roman" panose="02020603050405020304" pitchFamily="18" charset="0"/>
                          <a:ea typeface="Times New Roman" panose="02020603050405020304" pitchFamily="18" charset="0"/>
                        </a:rPr>
                        <a:t>Mitral Stenosis</a:t>
                      </a:r>
                      <a:endParaRPr lang="en-US" sz="21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200000"/>
                        </a:lnSpc>
                        <a:spcBef>
                          <a:spcPts val="0"/>
                        </a:spcBef>
                        <a:spcAft>
                          <a:spcPts val="0"/>
                        </a:spcAft>
                      </a:pPr>
                      <a:r>
                        <a:rPr lang="en-US" sz="2100" b="1">
                          <a:effectLst/>
                          <a:latin typeface="Times New Roman" panose="02020603050405020304" pitchFamily="18" charset="0"/>
                          <a:ea typeface="Times New Roman" panose="02020603050405020304" pitchFamily="18" charset="0"/>
                        </a:rPr>
                        <a:t>Mitral Regurgitation</a:t>
                      </a:r>
                      <a:endParaRPr lang="en-US" sz="21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41749243"/>
                  </a:ext>
                </a:extLst>
              </a:tr>
              <a:tr h="1398866">
                <a:tc rowSpan="2">
                  <a:txBody>
                    <a:bodyPr/>
                    <a:lstStyle/>
                    <a:p>
                      <a:pPr marL="0" marR="0" algn="l">
                        <a:lnSpc>
                          <a:spcPct val="200000"/>
                        </a:lnSpc>
                        <a:spcBef>
                          <a:spcPts val="0"/>
                        </a:spcBef>
                        <a:spcAft>
                          <a:spcPts val="0"/>
                        </a:spcAft>
                      </a:pPr>
                      <a:r>
                        <a:rPr lang="en-US" sz="2100" dirty="0">
                          <a:solidFill>
                            <a:srgbClr val="000000"/>
                          </a:solidFill>
                          <a:effectLst/>
                          <a:latin typeface="Times New Roman" panose="02020603050405020304" pitchFamily="18" charset="0"/>
                          <a:ea typeface="Times New Roman" panose="02020603050405020304" pitchFamily="18" charset="0"/>
                        </a:rPr>
                        <a:t>Progressive (Stage B)</a:t>
                      </a:r>
                      <a:endParaRPr lang="en-US" sz="21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lvl="0" indent="-342900" algn="l">
                        <a:lnSpc>
                          <a:spcPct val="200000"/>
                        </a:lnSpc>
                        <a:spcBef>
                          <a:spcPts val="0"/>
                        </a:spcBef>
                        <a:spcAft>
                          <a:spcPts val="0"/>
                        </a:spcAft>
                        <a:buFont typeface="Symbol" panose="05050102010706020507" pitchFamily="18" charset="2"/>
                        <a:buChar char=""/>
                      </a:pPr>
                      <a:r>
                        <a:rPr lang="en-US" sz="2100" dirty="0">
                          <a:solidFill>
                            <a:srgbClr val="000000"/>
                          </a:solidFill>
                          <a:effectLst/>
                          <a:latin typeface="Times New Roman" panose="02020603050405020304" pitchFamily="18" charset="0"/>
                          <a:ea typeface="Times New Roman" panose="02020603050405020304" pitchFamily="18" charset="0"/>
                        </a:rPr>
                        <a:t>Every 3–5 y (mild severity; V</a:t>
                      </a:r>
                      <a:r>
                        <a:rPr lang="en-US" sz="2100" baseline="-25000" dirty="0">
                          <a:solidFill>
                            <a:srgbClr val="000000"/>
                          </a:solidFill>
                          <a:effectLst/>
                          <a:latin typeface="Times New Roman" panose="02020603050405020304" pitchFamily="18" charset="0"/>
                          <a:ea typeface="Times New Roman" panose="02020603050405020304" pitchFamily="18" charset="0"/>
                        </a:rPr>
                        <a:t>max</a:t>
                      </a:r>
                      <a:r>
                        <a:rPr lang="en-US" sz="2100" dirty="0">
                          <a:solidFill>
                            <a:srgbClr val="000000"/>
                          </a:solidFill>
                          <a:effectLst/>
                          <a:latin typeface="Times New Roman" panose="02020603050405020304" pitchFamily="18" charset="0"/>
                          <a:ea typeface="Times New Roman" panose="02020603050405020304" pitchFamily="18" charset="0"/>
                        </a:rPr>
                        <a:t> 2.0–2.9 m/s)</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lvl="0" indent="-342900" algn="l">
                        <a:lnSpc>
                          <a:spcPct val="200000"/>
                        </a:lnSpc>
                        <a:spcBef>
                          <a:spcPts val="0"/>
                        </a:spcBef>
                        <a:spcAft>
                          <a:spcPts val="0"/>
                        </a:spcAft>
                        <a:buFont typeface="Symbol" panose="05050102010706020507" pitchFamily="18" charset="2"/>
                        <a:buChar char=""/>
                      </a:pPr>
                      <a:r>
                        <a:rPr lang="en-US" sz="2100" dirty="0">
                          <a:solidFill>
                            <a:srgbClr val="000000"/>
                          </a:solidFill>
                          <a:effectLst/>
                          <a:latin typeface="Times New Roman" panose="02020603050405020304" pitchFamily="18" charset="0"/>
                          <a:ea typeface="Times New Roman" panose="02020603050405020304" pitchFamily="18" charset="0"/>
                        </a:rPr>
                        <a:t>Every 3</a:t>
                      </a:r>
                      <a:r>
                        <a:rPr lang="en-US" sz="2100" dirty="0">
                          <a:solidFill>
                            <a:srgbClr val="1A1A1A"/>
                          </a:solidFill>
                          <a:effectLst/>
                          <a:latin typeface="Times New Roman" panose="02020603050405020304" pitchFamily="18" charset="0"/>
                          <a:ea typeface="Times New Roman" panose="02020603050405020304" pitchFamily="18" charset="0"/>
                        </a:rPr>
                        <a:t>–</a:t>
                      </a:r>
                      <a:r>
                        <a:rPr lang="en-US" sz="2100" dirty="0">
                          <a:solidFill>
                            <a:srgbClr val="000000"/>
                          </a:solidFill>
                          <a:effectLst/>
                          <a:latin typeface="Times New Roman" panose="02020603050405020304" pitchFamily="18" charset="0"/>
                          <a:ea typeface="Times New Roman" panose="02020603050405020304" pitchFamily="18" charset="0"/>
                        </a:rPr>
                        <a:t>5 y (mild severity)</a:t>
                      </a:r>
                      <a:endParaRPr lang="en-US" sz="21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0" marR="0" algn="l">
                        <a:lnSpc>
                          <a:spcPct val="200000"/>
                        </a:lnSpc>
                        <a:spcBef>
                          <a:spcPts val="0"/>
                        </a:spcBef>
                        <a:spcAft>
                          <a:spcPts val="0"/>
                        </a:spcAft>
                      </a:pPr>
                      <a:r>
                        <a:rPr lang="en-US" sz="2100">
                          <a:solidFill>
                            <a:srgbClr val="000000"/>
                          </a:solidFill>
                          <a:effectLst/>
                          <a:latin typeface="Times New Roman" panose="02020603050405020304" pitchFamily="18" charset="0"/>
                          <a:ea typeface="Times New Roman" panose="02020603050405020304" pitchFamily="18" charset="0"/>
                        </a:rPr>
                        <a:t>Every 3–5 y</a:t>
                      </a:r>
                      <a:endParaRPr lang="en-US" sz="2100">
                        <a:effectLst/>
                        <a:latin typeface="Times New Roman" panose="02020603050405020304" pitchFamily="18" charset="0"/>
                        <a:ea typeface="Times New Roman" panose="02020603050405020304" pitchFamily="18" charset="0"/>
                      </a:endParaRPr>
                    </a:p>
                    <a:p>
                      <a:pPr marL="0" marR="0" algn="l">
                        <a:lnSpc>
                          <a:spcPct val="200000"/>
                        </a:lnSpc>
                        <a:spcBef>
                          <a:spcPts val="0"/>
                        </a:spcBef>
                        <a:spcAft>
                          <a:spcPts val="0"/>
                        </a:spcAft>
                      </a:pPr>
                      <a:r>
                        <a:rPr lang="en-US" sz="2100">
                          <a:solidFill>
                            <a:srgbClr val="000000"/>
                          </a:solidFill>
                          <a:effectLst/>
                          <a:latin typeface="Times New Roman" panose="02020603050405020304" pitchFamily="18" charset="0"/>
                          <a:ea typeface="Times New Roman" panose="02020603050405020304" pitchFamily="18" charset="0"/>
                        </a:rPr>
                        <a:t>(MV area &gt;1.5 cm</a:t>
                      </a:r>
                      <a:r>
                        <a:rPr lang="en-US" sz="2100" baseline="30000">
                          <a:solidFill>
                            <a:srgbClr val="000000"/>
                          </a:solidFill>
                          <a:effectLst/>
                          <a:latin typeface="Times New Roman" panose="02020603050405020304" pitchFamily="18" charset="0"/>
                          <a:ea typeface="Times New Roman" panose="02020603050405020304" pitchFamily="18" charset="0"/>
                        </a:rPr>
                        <a:t>2</a:t>
                      </a:r>
                      <a:r>
                        <a:rPr lang="en-US" sz="2100">
                          <a:solidFill>
                            <a:srgbClr val="000000"/>
                          </a:solidFill>
                          <a:effectLst/>
                          <a:latin typeface="Times New Roman" panose="02020603050405020304" pitchFamily="18" charset="0"/>
                          <a:ea typeface="Times New Roman" panose="02020603050405020304" pitchFamily="18" charset="0"/>
                        </a:rPr>
                        <a:t>)</a:t>
                      </a:r>
                      <a:endParaRPr lang="en-US" sz="21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lvl="0" indent="-342900" algn="l">
                        <a:lnSpc>
                          <a:spcPct val="200000"/>
                        </a:lnSpc>
                        <a:spcBef>
                          <a:spcPts val="0"/>
                        </a:spcBef>
                        <a:spcAft>
                          <a:spcPts val="0"/>
                        </a:spcAft>
                        <a:buFont typeface="Symbol" panose="05050102010706020507" pitchFamily="18" charset="2"/>
                        <a:buChar char=""/>
                      </a:pPr>
                      <a:r>
                        <a:rPr lang="en-US" sz="2100" dirty="0">
                          <a:solidFill>
                            <a:srgbClr val="000000"/>
                          </a:solidFill>
                          <a:effectLst/>
                          <a:latin typeface="Times New Roman" panose="02020603050405020304" pitchFamily="18" charset="0"/>
                          <a:ea typeface="Times New Roman" panose="02020603050405020304" pitchFamily="18" charset="0"/>
                        </a:rPr>
                        <a:t>Every 3–5 y (mild severity)</a:t>
                      </a:r>
                      <a:endParaRPr lang="en-US" sz="21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extLst>
                  <a:ext uri="{0D108BD9-81ED-4DB2-BD59-A6C34878D82A}">
                    <a16:rowId xmlns:a16="http://schemas.microsoft.com/office/drawing/2014/main" val="1112340525"/>
                  </a:ext>
                </a:extLst>
              </a:tr>
              <a:tr h="2079287">
                <a:tc vMerge="1">
                  <a:txBody>
                    <a:bodyPr/>
                    <a:lstStyle/>
                    <a:p>
                      <a:pPr marL="0" marR="0" algn="l">
                        <a:lnSpc>
                          <a:spcPct val="200000"/>
                        </a:lnSpc>
                        <a:spcBef>
                          <a:spcPts val="0"/>
                        </a:spcBef>
                        <a:spcAft>
                          <a:spcPts val="0"/>
                        </a:spcAft>
                      </a:pPr>
                      <a:endParaRPr lang="en-US" sz="21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defTabSz="914400" rtl="0" eaLnBrk="1" fontAlgn="auto" latinLnBrk="0" hangingPunct="1">
                        <a:lnSpc>
                          <a:spcPct val="200000"/>
                        </a:lnSpc>
                        <a:spcBef>
                          <a:spcPts val="0"/>
                        </a:spcBef>
                        <a:spcAft>
                          <a:spcPts val="0"/>
                        </a:spcAft>
                        <a:buClrTx/>
                        <a:buSzTx/>
                        <a:buFont typeface="Symbol" panose="05050102010706020507" pitchFamily="18" charset="2"/>
                        <a:buChar char=""/>
                        <a:tabLst/>
                        <a:defRPr/>
                      </a:pPr>
                      <a:r>
                        <a:rPr lang="en-US" sz="2100" dirty="0">
                          <a:solidFill>
                            <a:srgbClr val="000000"/>
                          </a:solidFill>
                          <a:effectLst/>
                          <a:latin typeface="Times New Roman" panose="02020603050405020304" pitchFamily="18" charset="0"/>
                          <a:ea typeface="Times New Roman" panose="02020603050405020304" pitchFamily="18" charset="0"/>
                        </a:rPr>
                        <a:t>Every 1–2 y moderate severity; V</a:t>
                      </a:r>
                      <a:r>
                        <a:rPr lang="en-US" sz="2100" baseline="-25000" dirty="0">
                          <a:solidFill>
                            <a:srgbClr val="000000"/>
                          </a:solidFill>
                          <a:effectLst/>
                          <a:latin typeface="Times New Roman" panose="02020603050405020304" pitchFamily="18" charset="0"/>
                          <a:ea typeface="Times New Roman" panose="02020603050405020304" pitchFamily="18" charset="0"/>
                        </a:rPr>
                        <a:t>max</a:t>
                      </a:r>
                      <a:r>
                        <a:rPr lang="en-US" sz="2100" dirty="0">
                          <a:solidFill>
                            <a:srgbClr val="000000"/>
                          </a:solidFill>
                          <a:effectLst/>
                          <a:latin typeface="Times New Roman" panose="02020603050405020304" pitchFamily="18" charset="0"/>
                          <a:ea typeface="Times New Roman" panose="02020603050405020304" pitchFamily="18" charset="0"/>
                        </a:rPr>
                        <a:t> 3.0–3.9 m/s)</a:t>
                      </a:r>
                      <a:endParaRPr lang="en-US" sz="21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lvl="0" indent="-342900" algn="l" defTabSz="914400" rtl="0" eaLnBrk="1" fontAlgn="auto" latinLnBrk="0" hangingPunct="1">
                        <a:lnSpc>
                          <a:spcPct val="200000"/>
                        </a:lnSpc>
                        <a:spcBef>
                          <a:spcPts val="0"/>
                        </a:spcBef>
                        <a:spcAft>
                          <a:spcPts val="0"/>
                        </a:spcAft>
                        <a:buClrTx/>
                        <a:buSzTx/>
                        <a:buFont typeface="Symbol" panose="05050102010706020507" pitchFamily="18" charset="2"/>
                        <a:buChar char=""/>
                        <a:tabLst/>
                        <a:defRPr/>
                      </a:pPr>
                      <a:r>
                        <a:rPr lang="en-US" sz="2100" dirty="0">
                          <a:solidFill>
                            <a:srgbClr val="000000"/>
                          </a:solidFill>
                          <a:effectLst/>
                          <a:latin typeface="Times New Roman" panose="02020603050405020304" pitchFamily="18" charset="0"/>
                          <a:ea typeface="Times New Roman" panose="02020603050405020304" pitchFamily="18" charset="0"/>
                        </a:rPr>
                        <a:t>Every 1</a:t>
                      </a:r>
                      <a:r>
                        <a:rPr lang="en-US" sz="2100" dirty="0">
                          <a:solidFill>
                            <a:srgbClr val="1A1A1A"/>
                          </a:solidFill>
                          <a:effectLst/>
                          <a:latin typeface="Times New Roman" panose="02020603050405020304" pitchFamily="18" charset="0"/>
                          <a:ea typeface="Times New Roman" panose="02020603050405020304" pitchFamily="18" charset="0"/>
                        </a:rPr>
                        <a:t>–</a:t>
                      </a:r>
                      <a:r>
                        <a:rPr lang="en-US" sz="2100" dirty="0">
                          <a:solidFill>
                            <a:srgbClr val="000000"/>
                          </a:solidFill>
                          <a:effectLst/>
                          <a:latin typeface="Times New Roman" panose="02020603050405020304" pitchFamily="18" charset="0"/>
                          <a:ea typeface="Times New Roman" panose="02020603050405020304" pitchFamily="18" charset="0"/>
                        </a:rPr>
                        <a:t>2 y (moderate severity)</a:t>
                      </a:r>
                      <a:endParaRPr lang="en-US" sz="2100" dirty="0">
                        <a:effectLst/>
                        <a:latin typeface="Times New Roman" panose="02020603050405020304" pitchFamily="18" charset="0"/>
                        <a:ea typeface="Times New Roman" panose="02020603050405020304" pitchFamily="18" charset="0"/>
                      </a:endParaRPr>
                    </a:p>
                    <a:p>
                      <a:pPr marL="342900" marR="0" lvl="0" indent="-342900" algn="l">
                        <a:lnSpc>
                          <a:spcPct val="200000"/>
                        </a:lnSpc>
                        <a:spcBef>
                          <a:spcPts val="0"/>
                        </a:spcBef>
                        <a:spcAft>
                          <a:spcPts val="0"/>
                        </a:spcAft>
                        <a:buFont typeface="Symbol" panose="05050102010706020507" pitchFamily="18" charset="2"/>
                        <a:buChar char=""/>
                      </a:pPr>
                      <a:endParaRPr lang="en-US" sz="21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0" marR="0" algn="l">
                        <a:lnSpc>
                          <a:spcPct val="200000"/>
                        </a:lnSpc>
                        <a:spcBef>
                          <a:spcPts val="0"/>
                        </a:spcBef>
                        <a:spcAft>
                          <a:spcPts val="0"/>
                        </a:spcAft>
                      </a:pPr>
                      <a:endParaRPr lang="en-US" sz="21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lvl="0" indent="-342900" algn="l" defTabSz="914400" rtl="0" eaLnBrk="1" fontAlgn="auto" latinLnBrk="0" hangingPunct="1">
                        <a:lnSpc>
                          <a:spcPct val="200000"/>
                        </a:lnSpc>
                        <a:spcBef>
                          <a:spcPts val="0"/>
                        </a:spcBef>
                        <a:spcAft>
                          <a:spcPts val="0"/>
                        </a:spcAft>
                        <a:buClrTx/>
                        <a:buSzTx/>
                        <a:buFont typeface="Symbol" panose="05050102010706020507" pitchFamily="18" charset="2"/>
                        <a:buChar char=""/>
                        <a:tabLst/>
                        <a:defRPr/>
                      </a:pPr>
                      <a:r>
                        <a:rPr lang="en-US" sz="2100" dirty="0">
                          <a:solidFill>
                            <a:srgbClr val="000000"/>
                          </a:solidFill>
                          <a:effectLst/>
                          <a:latin typeface="Times New Roman" panose="02020603050405020304" pitchFamily="18" charset="0"/>
                          <a:ea typeface="Times New Roman" panose="02020603050405020304" pitchFamily="18" charset="0"/>
                        </a:rPr>
                        <a:t>Every 1–2 y (moderate severity)</a:t>
                      </a:r>
                      <a:endParaRPr lang="en-US" sz="2100" dirty="0">
                        <a:effectLst/>
                        <a:latin typeface="Times New Roman" panose="02020603050405020304" pitchFamily="18" charset="0"/>
                        <a:ea typeface="Times New Roman" panose="02020603050405020304" pitchFamily="18" charset="0"/>
                      </a:endParaRPr>
                    </a:p>
                    <a:p>
                      <a:pPr marL="342900" marR="0" lvl="0" indent="-342900" algn="l">
                        <a:lnSpc>
                          <a:spcPct val="200000"/>
                        </a:lnSpc>
                        <a:spcBef>
                          <a:spcPts val="0"/>
                        </a:spcBef>
                        <a:spcAft>
                          <a:spcPts val="0"/>
                        </a:spcAft>
                        <a:buFont typeface="Symbol" panose="05050102010706020507" pitchFamily="18" charset="2"/>
                        <a:buChar char=""/>
                      </a:pPr>
                      <a:endParaRPr lang="en-US" sz="21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extLst>
                  <a:ext uri="{0D108BD9-81ED-4DB2-BD59-A6C34878D82A}">
                    <a16:rowId xmlns:a16="http://schemas.microsoft.com/office/drawing/2014/main" val="1816830600"/>
                  </a:ext>
                </a:extLst>
              </a:tr>
            </a:tbl>
          </a:graphicData>
        </a:graphic>
      </p:graphicFrame>
      <p:sp>
        <p:nvSpPr>
          <p:cNvPr id="5" name="TextBox 4">
            <a:extLst>
              <a:ext uri="{FF2B5EF4-FFF2-40B4-BE49-F238E27FC236}">
                <a16:creationId xmlns:a16="http://schemas.microsoft.com/office/drawing/2014/main" id="{CBFA6345-D772-4517-806B-F5BC0A1CC3D8}"/>
              </a:ext>
            </a:extLst>
          </p:cNvPr>
          <p:cNvSpPr txBox="1"/>
          <p:nvPr/>
        </p:nvSpPr>
        <p:spPr>
          <a:xfrm>
            <a:off x="418210" y="1228613"/>
            <a:ext cx="12430748" cy="400110"/>
          </a:xfrm>
          <a:prstGeom prst="rect">
            <a:avLst/>
          </a:prstGeom>
          <a:noFill/>
        </p:spPr>
        <p:txBody>
          <a:bodyPr wrap="square" rtlCol="0">
            <a:spAutoFit/>
          </a:bodyPr>
          <a:lstStyle/>
          <a:p>
            <a:r>
              <a:rPr lang="en-US" sz="2000" b="1" dirty="0">
                <a:latin typeface="Lub Dub Medium" panose="020B0603030403020204" pitchFamily="34" charset="0"/>
                <a:cs typeface="Times New Roman" panose="02020603050405020304" pitchFamily="18" charset="0"/>
              </a:rPr>
              <a:t>Table 5. Frequency of Echocardiograms in Asymptomatic Patients with VHD and Normal LV Function </a:t>
            </a:r>
          </a:p>
        </p:txBody>
      </p:sp>
      <p:sp>
        <p:nvSpPr>
          <p:cNvPr id="7" name="TextBox 6">
            <a:extLst>
              <a:ext uri="{FF2B5EF4-FFF2-40B4-BE49-F238E27FC236}">
                <a16:creationId xmlns:a16="http://schemas.microsoft.com/office/drawing/2014/main" id="{6FBCF7A3-806B-4725-8BF2-1974E1CC3A1E}"/>
              </a:ext>
            </a:extLst>
          </p:cNvPr>
          <p:cNvSpPr txBox="1"/>
          <p:nvPr/>
        </p:nvSpPr>
        <p:spPr>
          <a:xfrm>
            <a:off x="160614" y="6614832"/>
            <a:ext cx="14445124" cy="101566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Patients with mixed valve disease may require serial evaluations at intervals earlier than recommended for single-valve lesions. These intervals apply to most patients with each valve lesion and do not take into consideration the etiology of the valve disease.</a:t>
            </a:r>
          </a:p>
          <a:p>
            <a:r>
              <a:rPr lang="en-US" sz="2000" dirty="0">
                <a:latin typeface="Times New Roman" panose="02020603050405020304" pitchFamily="18" charset="0"/>
                <a:cs typeface="Times New Roman" panose="02020603050405020304" pitchFamily="18" charset="0"/>
              </a:rPr>
              <a:t>*With normal stroke volume.</a:t>
            </a:r>
          </a:p>
        </p:txBody>
      </p:sp>
    </p:spTree>
    <p:extLst>
      <p:ext uri="{BB962C8B-B14F-4D97-AF65-F5344CB8AC3E}">
        <p14:creationId xmlns:p14="http://schemas.microsoft.com/office/powerpoint/2010/main" val="833147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6248A-8DB4-4C6A-8ED9-B6E0F69E4369}"/>
              </a:ext>
            </a:extLst>
          </p:cNvPr>
          <p:cNvSpPr>
            <a:spLocks noGrp="1"/>
          </p:cNvSpPr>
          <p:nvPr>
            <p:ph type="ctrTitle"/>
          </p:nvPr>
        </p:nvSpPr>
        <p:spPr>
          <a:xfrm>
            <a:off x="1887933" y="251585"/>
            <a:ext cx="10782299" cy="914399"/>
          </a:xfrm>
        </p:spPr>
        <p:txBody>
          <a:bodyPr/>
          <a:lstStyle/>
          <a:p>
            <a:r>
              <a:rPr lang="en-US" sz="4400" dirty="0"/>
              <a:t>Diagnostic Testing: Routine Follow-up</a:t>
            </a:r>
          </a:p>
        </p:txBody>
      </p:sp>
      <p:sp>
        <p:nvSpPr>
          <p:cNvPr id="3" name="Slide Number Placeholder 2">
            <a:extLst>
              <a:ext uri="{FF2B5EF4-FFF2-40B4-BE49-F238E27FC236}">
                <a16:creationId xmlns:a16="http://schemas.microsoft.com/office/drawing/2014/main" id="{240E7D5D-121A-4DA5-AAAB-35F1A16FB136}"/>
              </a:ext>
            </a:extLst>
          </p:cNvPr>
          <p:cNvSpPr>
            <a:spLocks noGrp="1"/>
          </p:cNvSpPr>
          <p:nvPr>
            <p:ph type="sldNum" sz="quarter" idx="4"/>
          </p:nvPr>
        </p:nvSpPr>
        <p:spPr/>
        <p:txBody>
          <a:bodyPr/>
          <a:lstStyle/>
          <a:p>
            <a:fld id="{01CD3B2E-BC1C-6C4D-9D91-A67B950EE325}" type="slidenum">
              <a:rPr lang="en-US" smtClean="0"/>
              <a:pPr/>
              <a:t>26</a:t>
            </a:fld>
            <a:endParaRPr lang="en-US" dirty="0"/>
          </a:p>
        </p:txBody>
      </p:sp>
      <p:graphicFrame>
        <p:nvGraphicFramePr>
          <p:cNvPr id="4" name="Table 3">
            <a:extLst>
              <a:ext uri="{FF2B5EF4-FFF2-40B4-BE49-F238E27FC236}">
                <a16:creationId xmlns:a16="http://schemas.microsoft.com/office/drawing/2014/main" id="{9631A42B-5967-4B6D-AA84-6B0C78E9EEFB}"/>
              </a:ext>
            </a:extLst>
          </p:cNvPr>
          <p:cNvGraphicFramePr>
            <a:graphicFrameLocks noGrp="1"/>
          </p:cNvGraphicFramePr>
          <p:nvPr>
            <p:extLst>
              <p:ext uri="{D42A27DB-BD31-4B8C-83A1-F6EECF244321}">
                <p14:modId xmlns:p14="http://schemas.microsoft.com/office/powerpoint/2010/main" val="4108929750"/>
              </p:ext>
            </p:extLst>
          </p:nvPr>
        </p:nvGraphicFramePr>
        <p:xfrm>
          <a:off x="232568" y="1828801"/>
          <a:ext cx="14165263" cy="4567641"/>
        </p:xfrm>
        <a:graphic>
          <a:graphicData uri="http://schemas.openxmlformats.org/drawingml/2006/table">
            <a:tbl>
              <a:tblPr firstRow="1" firstCol="1" bandRow="1"/>
              <a:tblGrid>
                <a:gridCol w="1596232">
                  <a:extLst>
                    <a:ext uri="{9D8B030D-6E8A-4147-A177-3AD203B41FA5}">
                      <a16:colId xmlns:a16="http://schemas.microsoft.com/office/drawing/2014/main" val="2023554423"/>
                    </a:ext>
                  </a:extLst>
                </a:gridCol>
                <a:gridCol w="2289967">
                  <a:extLst>
                    <a:ext uri="{9D8B030D-6E8A-4147-A177-3AD203B41FA5}">
                      <a16:colId xmlns:a16="http://schemas.microsoft.com/office/drawing/2014/main" val="755229264"/>
                    </a:ext>
                  </a:extLst>
                </a:gridCol>
                <a:gridCol w="2971800">
                  <a:extLst>
                    <a:ext uri="{9D8B030D-6E8A-4147-A177-3AD203B41FA5}">
                      <a16:colId xmlns:a16="http://schemas.microsoft.com/office/drawing/2014/main" val="424367944"/>
                    </a:ext>
                  </a:extLst>
                </a:gridCol>
                <a:gridCol w="3383774">
                  <a:extLst>
                    <a:ext uri="{9D8B030D-6E8A-4147-A177-3AD203B41FA5}">
                      <a16:colId xmlns:a16="http://schemas.microsoft.com/office/drawing/2014/main" val="2387573051"/>
                    </a:ext>
                  </a:extLst>
                </a:gridCol>
                <a:gridCol w="3923490">
                  <a:extLst>
                    <a:ext uri="{9D8B030D-6E8A-4147-A177-3AD203B41FA5}">
                      <a16:colId xmlns:a16="http://schemas.microsoft.com/office/drawing/2014/main" val="3099224361"/>
                    </a:ext>
                  </a:extLst>
                </a:gridCol>
              </a:tblGrid>
              <a:tr h="549761">
                <a:tc>
                  <a:txBody>
                    <a:bodyPr/>
                    <a:lstStyle/>
                    <a:p>
                      <a:pPr marL="0" marR="0">
                        <a:lnSpc>
                          <a:spcPct val="2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4">
                  <a:txBody>
                    <a:bodyPr/>
                    <a:lstStyle/>
                    <a:p>
                      <a:pPr marL="0" marR="0" algn="ctr">
                        <a:lnSpc>
                          <a:spcPct val="2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Type of Valve Lesion</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56593941"/>
                  </a:ext>
                </a:extLst>
              </a:tr>
              <a:tr h="549761">
                <a:tc>
                  <a:txBody>
                    <a:bodyPr/>
                    <a:lstStyle/>
                    <a:p>
                      <a:pPr marL="0" marR="0" algn="l">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Stage</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Aortic Stenosis*</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Aortic Regurgitation</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Mitral Stenosis</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Mitral Regurgitation</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41749243"/>
                  </a:ext>
                </a:extLst>
              </a:tr>
              <a:tr h="1528565">
                <a:tc rowSpan="2">
                  <a:txBody>
                    <a:bodyPr/>
                    <a:lstStyle/>
                    <a:p>
                      <a:pPr marL="0" marR="0" algn="l">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Severe asymptomatic</a:t>
                      </a:r>
                    </a:p>
                    <a:p>
                      <a:pPr marL="0" marR="0" algn="l">
                        <a:lnSpc>
                          <a:spcPct val="2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(Stage C1)</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indent="-342900" algn="l">
                        <a:lnSpc>
                          <a:spcPct val="2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rPr>
                        <a:t>Every 6–12 </a:t>
                      </a:r>
                      <a:r>
                        <a:rPr lang="en-US" sz="2000" dirty="0" err="1">
                          <a:solidFill>
                            <a:srgbClr val="000000"/>
                          </a:solidFill>
                          <a:effectLst/>
                          <a:latin typeface="Times New Roman" panose="02020603050405020304" pitchFamily="18" charset="0"/>
                          <a:ea typeface="Times New Roman" panose="02020603050405020304" pitchFamily="18" charset="0"/>
                        </a:rPr>
                        <a:t>mo</a:t>
                      </a:r>
                      <a:endParaRPr lang="en-US" sz="2000" dirty="0">
                        <a:effectLst/>
                        <a:latin typeface="Times New Roman" panose="02020603050405020304" pitchFamily="18" charset="0"/>
                        <a:ea typeface="Times New Roman" panose="02020603050405020304" pitchFamily="18" charset="0"/>
                      </a:endParaRPr>
                    </a:p>
                    <a:p>
                      <a:pPr marL="0" marR="0" algn="l">
                        <a:lnSpc>
                          <a:spcPct val="2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(V</a:t>
                      </a:r>
                      <a:r>
                        <a:rPr lang="en-US" sz="2000" baseline="-25000" dirty="0">
                          <a:solidFill>
                            <a:srgbClr val="000000"/>
                          </a:solidFill>
                          <a:effectLst/>
                          <a:latin typeface="Times New Roman" panose="02020603050405020304" pitchFamily="18" charset="0"/>
                          <a:ea typeface="Times New Roman" panose="02020603050405020304" pitchFamily="18" charset="0"/>
                        </a:rPr>
                        <a:t>max</a:t>
                      </a:r>
                      <a:r>
                        <a:rPr lang="en-US" sz="2000" dirty="0">
                          <a:solidFill>
                            <a:srgbClr val="000000"/>
                          </a:solidFill>
                          <a:effectLst/>
                          <a:latin typeface="Times New Roman" panose="02020603050405020304" pitchFamily="18" charset="0"/>
                          <a:ea typeface="Times New Roman" panose="02020603050405020304" pitchFamily="18" charset="0"/>
                        </a:rPr>
                        <a:t> ≥4 m/s)</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indent="-342900" algn="l">
                        <a:lnSpc>
                          <a:spcPct val="2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rPr>
                        <a:t>Every 6</a:t>
                      </a:r>
                      <a:r>
                        <a:rPr lang="en-US" sz="2000" dirty="0">
                          <a:solidFill>
                            <a:srgbClr val="1A1A1A"/>
                          </a:solidFill>
                          <a:effectLst/>
                          <a:latin typeface="Times New Roman" panose="02020603050405020304" pitchFamily="18" charset="0"/>
                          <a:ea typeface="Times New Roman" panose="02020603050405020304" pitchFamily="18" charset="0"/>
                        </a:rPr>
                        <a:t>–</a:t>
                      </a:r>
                      <a:r>
                        <a:rPr lang="en-US" sz="2000" dirty="0">
                          <a:solidFill>
                            <a:srgbClr val="000000"/>
                          </a:solidFill>
                          <a:effectLst/>
                          <a:latin typeface="Times New Roman" panose="02020603050405020304" pitchFamily="18" charset="0"/>
                          <a:ea typeface="Times New Roman" panose="02020603050405020304" pitchFamily="18" charset="0"/>
                        </a:rPr>
                        <a:t>12 </a:t>
                      </a:r>
                      <a:r>
                        <a:rPr lang="en-US" sz="2000" dirty="0" err="1">
                          <a:solidFill>
                            <a:srgbClr val="000000"/>
                          </a:solidFill>
                          <a:effectLst/>
                          <a:latin typeface="Times New Roman" panose="02020603050405020304" pitchFamily="18" charset="0"/>
                          <a:ea typeface="Times New Roman" panose="02020603050405020304" pitchFamily="18" charset="0"/>
                        </a:rPr>
                        <a:t>mo</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lvl="0" indent="-342900" algn="l">
                        <a:lnSpc>
                          <a:spcPct val="2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Every 1–2 y (MV area 1.0–1.5 cm</a:t>
                      </a:r>
                      <a:r>
                        <a:rPr lang="en-US" sz="2000" baseline="30000" dirty="0">
                          <a:solidFill>
                            <a:srgbClr val="000000"/>
                          </a:solidFill>
                          <a:effectLst/>
                          <a:latin typeface="Times New Roman" panose="02020603050405020304" pitchFamily="18" charset="0"/>
                          <a:ea typeface="Times New Roman" panose="02020603050405020304" pitchFamily="18" charset="0"/>
                        </a:rPr>
                        <a:t>2</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0" marR="0" algn="l">
                        <a:lnSpc>
                          <a:spcPct val="2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Every 6</a:t>
                      </a:r>
                      <a:r>
                        <a:rPr lang="en-US" sz="2000" dirty="0">
                          <a:solidFill>
                            <a:srgbClr val="1A1A1A"/>
                          </a:solidFill>
                          <a:effectLst/>
                          <a:latin typeface="Times New Roman" panose="02020603050405020304" pitchFamily="18" charset="0"/>
                          <a:ea typeface="Times New Roman" panose="02020603050405020304" pitchFamily="18" charset="0"/>
                        </a:rPr>
                        <a:t>–</a:t>
                      </a:r>
                      <a:r>
                        <a:rPr lang="en-US" sz="2000" dirty="0">
                          <a:solidFill>
                            <a:srgbClr val="000000"/>
                          </a:solidFill>
                          <a:effectLst/>
                          <a:latin typeface="Times New Roman" panose="02020603050405020304" pitchFamily="18" charset="0"/>
                          <a:ea typeface="Times New Roman" panose="02020603050405020304" pitchFamily="18" charset="0"/>
                        </a:rPr>
                        <a:t>12 </a:t>
                      </a:r>
                      <a:r>
                        <a:rPr lang="en-US" sz="2000" dirty="0" err="1">
                          <a:solidFill>
                            <a:srgbClr val="000000"/>
                          </a:solidFill>
                          <a:effectLst/>
                          <a:latin typeface="Times New Roman" panose="02020603050405020304" pitchFamily="18" charset="0"/>
                          <a:ea typeface="Times New Roman" panose="02020603050405020304" pitchFamily="18" charset="0"/>
                        </a:rPr>
                        <a:t>mo</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extLst>
                  <a:ext uri="{0D108BD9-81ED-4DB2-BD59-A6C34878D82A}">
                    <a16:rowId xmlns:a16="http://schemas.microsoft.com/office/drawing/2014/main" val="1112340525"/>
                  </a:ext>
                </a:extLst>
              </a:tr>
              <a:tr h="1939554">
                <a:tc vMerge="1">
                  <a:txBody>
                    <a:bodyPr/>
                    <a:lstStyle/>
                    <a:p>
                      <a:pPr marL="0" marR="0" algn="l">
                        <a:lnSpc>
                          <a:spcPct val="200000"/>
                        </a:lnSpc>
                        <a:spcBef>
                          <a:spcPts val="0"/>
                        </a:spcBef>
                        <a:spcAft>
                          <a:spcPts val="0"/>
                        </a:spcAft>
                      </a:pP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200000"/>
                        </a:lnSpc>
                        <a:spcBef>
                          <a:spcPts val="0"/>
                        </a:spcBef>
                        <a:spcAft>
                          <a:spcPts val="0"/>
                        </a:spcAft>
                      </a:pP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lvl="0"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US" sz="2000" dirty="0">
                          <a:solidFill>
                            <a:srgbClr val="000000"/>
                          </a:solidFill>
                          <a:effectLst/>
                          <a:latin typeface="Times New Roman" panose="02020603050405020304" pitchFamily="18" charset="0"/>
                          <a:ea typeface="Times New Roman" panose="02020603050405020304" pitchFamily="18" charset="0"/>
                        </a:rPr>
                        <a:t>Dilating LV: More frequently</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lvl="0" indent="-342900" algn="l" defTabSz="914400" rtl="0" eaLnBrk="1" fontAlgn="auto" latinLnBrk="0" hangingPunct="1">
                        <a:lnSpc>
                          <a:spcPct val="200000"/>
                        </a:lnSpc>
                        <a:spcBef>
                          <a:spcPts val="0"/>
                        </a:spcBef>
                        <a:spcAft>
                          <a:spcPts val="0"/>
                        </a:spcAft>
                        <a:buClrTx/>
                        <a:buSzTx/>
                        <a:buFont typeface="Symbol" panose="05050102010706020507" pitchFamily="18" charset="2"/>
                        <a:buChar char=""/>
                        <a:tabLst/>
                        <a:defRPr/>
                      </a:pPr>
                      <a:r>
                        <a:rPr lang="en-US" sz="2000" dirty="0">
                          <a:solidFill>
                            <a:srgbClr val="000000"/>
                          </a:solidFill>
                          <a:effectLst/>
                          <a:latin typeface="Times New Roman" panose="02020603050405020304" pitchFamily="18" charset="0"/>
                          <a:ea typeface="Times New Roman" panose="02020603050405020304" pitchFamily="18" charset="0"/>
                        </a:rPr>
                        <a:t>Every year (MV area &lt;1.0 cm</a:t>
                      </a:r>
                      <a:r>
                        <a:rPr lang="en-US" sz="2000" baseline="30000" dirty="0">
                          <a:solidFill>
                            <a:srgbClr val="000000"/>
                          </a:solidFill>
                          <a:effectLst/>
                          <a:latin typeface="Times New Roman" panose="02020603050405020304" pitchFamily="18" charset="0"/>
                          <a:ea typeface="Times New Roman" panose="02020603050405020304" pitchFamily="18" charset="0"/>
                        </a:rPr>
                        <a:t>2</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2000" dirty="0">
                          <a:solidFill>
                            <a:srgbClr val="000000"/>
                          </a:solidFill>
                          <a:effectLst/>
                          <a:latin typeface="Times New Roman" panose="02020603050405020304" pitchFamily="18" charset="0"/>
                          <a:ea typeface="Times New Roman" panose="02020603050405020304" pitchFamily="18" charset="0"/>
                        </a:rPr>
                        <a:t>Dilating LV: More frequently</a:t>
                      </a:r>
                      <a:endParaRPr lang="en-US" sz="2000" dirty="0">
                        <a:effectLst/>
                        <a:latin typeface="Times New Roman" panose="02020603050405020304" pitchFamily="18" charset="0"/>
                        <a:ea typeface="Times New Roman" panose="02020603050405020304" pitchFamily="18" charset="0"/>
                      </a:endParaRPr>
                    </a:p>
                    <a:p>
                      <a:pPr marL="0" marR="0" algn="l">
                        <a:lnSpc>
                          <a:spcPct val="200000"/>
                        </a:lnSpc>
                        <a:spcBef>
                          <a:spcPts val="0"/>
                        </a:spcBef>
                        <a:spcAft>
                          <a:spcPts val="0"/>
                        </a:spcAft>
                      </a:pP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extLst>
                  <a:ext uri="{0D108BD9-81ED-4DB2-BD59-A6C34878D82A}">
                    <a16:rowId xmlns:a16="http://schemas.microsoft.com/office/drawing/2014/main" val="682969899"/>
                  </a:ext>
                </a:extLst>
              </a:tr>
            </a:tbl>
          </a:graphicData>
        </a:graphic>
      </p:graphicFrame>
      <p:sp>
        <p:nvSpPr>
          <p:cNvPr id="5" name="TextBox 4">
            <a:extLst>
              <a:ext uri="{FF2B5EF4-FFF2-40B4-BE49-F238E27FC236}">
                <a16:creationId xmlns:a16="http://schemas.microsoft.com/office/drawing/2014/main" id="{CBFA6345-D772-4517-806B-F5BC0A1CC3D8}"/>
              </a:ext>
            </a:extLst>
          </p:cNvPr>
          <p:cNvSpPr txBox="1"/>
          <p:nvPr/>
        </p:nvSpPr>
        <p:spPr>
          <a:xfrm>
            <a:off x="-304800" y="1411467"/>
            <a:ext cx="11353800" cy="369332"/>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Table 5. Frequency of Echocardiograms in Asymptomatic Patients with VHD and Normal LV Function </a:t>
            </a:r>
          </a:p>
        </p:txBody>
      </p:sp>
      <p:sp>
        <p:nvSpPr>
          <p:cNvPr id="6" name="TextBox 5">
            <a:extLst>
              <a:ext uri="{FF2B5EF4-FFF2-40B4-BE49-F238E27FC236}">
                <a16:creationId xmlns:a16="http://schemas.microsoft.com/office/drawing/2014/main" id="{4B413F6E-F2F8-462B-A548-ED61B00AE3DD}"/>
              </a:ext>
            </a:extLst>
          </p:cNvPr>
          <p:cNvSpPr txBox="1"/>
          <p:nvPr/>
        </p:nvSpPr>
        <p:spPr>
          <a:xfrm>
            <a:off x="270668" y="6505152"/>
            <a:ext cx="14016831" cy="101566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Patients with mixed valve disease may require serial evaluations at intervals earlier than recommended for single-valve lesions. These intervals apply to most patients with each valve lesion and do not take into consideration the etiology of the valve disease.</a:t>
            </a:r>
          </a:p>
          <a:p>
            <a:r>
              <a:rPr lang="en-US" sz="2000" dirty="0">
                <a:latin typeface="Times New Roman" panose="02020603050405020304" pitchFamily="18" charset="0"/>
                <a:cs typeface="Times New Roman" panose="02020603050405020304" pitchFamily="18" charset="0"/>
              </a:rPr>
              <a:t>*With normal stroke volume.</a:t>
            </a:r>
          </a:p>
        </p:txBody>
      </p:sp>
    </p:spTree>
    <p:extLst>
      <p:ext uri="{BB962C8B-B14F-4D97-AF65-F5344CB8AC3E}">
        <p14:creationId xmlns:p14="http://schemas.microsoft.com/office/powerpoint/2010/main" val="2383291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0C463-8B12-4394-BDAF-E26B06A43736}"/>
              </a:ext>
            </a:extLst>
          </p:cNvPr>
          <p:cNvSpPr>
            <a:spLocks noGrp="1"/>
          </p:cNvSpPr>
          <p:nvPr>
            <p:ph type="ctrTitle"/>
          </p:nvPr>
        </p:nvSpPr>
        <p:spPr>
          <a:xfrm>
            <a:off x="1695450" y="3722385"/>
            <a:ext cx="11239500" cy="784830"/>
          </a:xfrm>
          <a:prstGeom prst="rect">
            <a:avLst/>
          </a:prstGeom>
        </p:spPr>
        <p:txBody>
          <a:bodyPr/>
          <a:lstStyle/>
          <a:p>
            <a:pPr algn="ctr"/>
            <a:r>
              <a:rPr lang="en-US" sz="4800" dirty="0">
                <a:latin typeface="Lub Dub Heavy" panose="020B0903030403020204" pitchFamily="34" charset="0"/>
                <a:cs typeface="Times New Roman" panose="02020603050405020304" pitchFamily="18" charset="0"/>
              </a:rPr>
              <a:t>Basic Principles of Medical Therapy</a:t>
            </a:r>
            <a:endParaRPr lang="en-US" sz="4800" dirty="0">
              <a:latin typeface="Lub Dub Heavy" panose="020B0903030403020204" pitchFamily="34" charset="0"/>
            </a:endParaRPr>
          </a:p>
        </p:txBody>
      </p:sp>
      <p:sp>
        <p:nvSpPr>
          <p:cNvPr id="4" name="Slide Number Placeholder 3">
            <a:extLst>
              <a:ext uri="{FF2B5EF4-FFF2-40B4-BE49-F238E27FC236}">
                <a16:creationId xmlns:a16="http://schemas.microsoft.com/office/drawing/2014/main" id="{9378A9A9-0A8E-419A-ADE2-AA7B2D5E4E3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27</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35438826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3D1176B-2EC4-4286-9D0A-27304F2C61E5}"/>
              </a:ext>
            </a:extLst>
          </p:cNvPr>
          <p:cNvSpPr>
            <a:spLocks noGrp="1"/>
          </p:cNvSpPr>
          <p:nvPr>
            <p:ph type="body" sz="quarter" idx="4294967295"/>
          </p:nvPr>
        </p:nvSpPr>
        <p:spPr>
          <a:xfrm>
            <a:off x="1828800" y="475531"/>
            <a:ext cx="10744200" cy="572938"/>
          </a:xfrm>
          <a:prstGeom prst="rect">
            <a:avLst/>
          </a:prstGeom>
        </p:spPr>
        <p:txBody>
          <a:bodyPr/>
          <a:lstStyle/>
          <a:p>
            <a:pPr marL="0" indent="0" algn="ctr">
              <a:buNone/>
            </a:pPr>
            <a:r>
              <a:rPr lang="en-US" sz="4000" b="1" dirty="0">
                <a:latin typeface="Lub Dub Medium" panose="020B0603030403020204" pitchFamily="34" charset="0"/>
              </a:rPr>
              <a:t>Secondary Prevention of Rheumatic Fever</a:t>
            </a:r>
          </a:p>
          <a:p>
            <a:pPr marL="0" indent="0">
              <a:buNone/>
            </a:pPr>
            <a:endParaRPr lang="en-US" sz="4000" b="1" dirty="0">
              <a:latin typeface="Lub Dub Medium" panose="020B0603030403020204" pitchFamily="34" charset="0"/>
            </a:endParaRPr>
          </a:p>
        </p:txBody>
      </p:sp>
      <p:graphicFrame>
        <p:nvGraphicFramePr>
          <p:cNvPr id="2" name="Table 1">
            <a:extLst>
              <a:ext uri="{FF2B5EF4-FFF2-40B4-BE49-F238E27FC236}">
                <a16:creationId xmlns:a16="http://schemas.microsoft.com/office/drawing/2014/main" id="{8738FA63-4ADF-496D-ADB9-669B1EE07CFE}"/>
              </a:ext>
            </a:extLst>
          </p:cNvPr>
          <p:cNvGraphicFramePr>
            <a:graphicFrameLocks noGrp="1"/>
          </p:cNvGraphicFramePr>
          <p:nvPr>
            <p:extLst>
              <p:ext uri="{D42A27DB-BD31-4B8C-83A1-F6EECF244321}">
                <p14:modId xmlns:p14="http://schemas.microsoft.com/office/powerpoint/2010/main" val="432760706"/>
              </p:ext>
            </p:extLst>
          </p:nvPr>
        </p:nvGraphicFramePr>
        <p:xfrm>
          <a:off x="381000" y="1752600"/>
          <a:ext cx="13944600" cy="5715000"/>
        </p:xfrm>
        <a:graphic>
          <a:graphicData uri="http://schemas.openxmlformats.org/drawingml/2006/table">
            <a:tbl>
              <a:tblPr firstRow="1" firstCol="1" bandRow="1"/>
              <a:tblGrid>
                <a:gridCol w="1752600">
                  <a:extLst>
                    <a:ext uri="{9D8B030D-6E8A-4147-A177-3AD203B41FA5}">
                      <a16:colId xmlns:a16="http://schemas.microsoft.com/office/drawing/2014/main" val="3994294513"/>
                    </a:ext>
                  </a:extLst>
                </a:gridCol>
                <a:gridCol w="1767016">
                  <a:extLst>
                    <a:ext uri="{9D8B030D-6E8A-4147-A177-3AD203B41FA5}">
                      <a16:colId xmlns:a16="http://schemas.microsoft.com/office/drawing/2014/main" val="1636411049"/>
                    </a:ext>
                  </a:extLst>
                </a:gridCol>
                <a:gridCol w="10424984">
                  <a:extLst>
                    <a:ext uri="{9D8B030D-6E8A-4147-A177-3AD203B41FA5}">
                      <a16:colId xmlns:a16="http://schemas.microsoft.com/office/drawing/2014/main" val="15653553"/>
                    </a:ext>
                  </a:extLst>
                </a:gridCol>
              </a:tblGrid>
              <a:tr h="1328304">
                <a:tc>
                  <a:txBody>
                    <a:bodyPr/>
                    <a:lstStyle/>
                    <a:p>
                      <a:pPr marL="0" marR="0" algn="ctr">
                        <a:lnSpc>
                          <a:spcPct val="200000"/>
                        </a:lnSpc>
                        <a:spcBef>
                          <a:spcPts val="0"/>
                        </a:spcBef>
                        <a:spcAft>
                          <a:spcPts val="0"/>
                        </a:spcAft>
                      </a:pPr>
                      <a:r>
                        <a:rPr lang="en-US" sz="4400" b="1" dirty="0">
                          <a:effectLst/>
                          <a:latin typeface="Times New Roman" panose="02020603050405020304" pitchFamily="18" charset="0"/>
                          <a:ea typeface="Calibri" panose="020F0502020204030204" pitchFamily="34" charset="0"/>
                        </a:rPr>
                        <a:t>COR</a:t>
                      </a:r>
                      <a:endParaRPr lang="en-US" sz="4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4400" b="1" dirty="0">
                          <a:effectLst/>
                          <a:latin typeface="Times New Roman" panose="02020603050405020304" pitchFamily="18" charset="0"/>
                          <a:ea typeface="Calibri" panose="020F0502020204030204" pitchFamily="34" charset="0"/>
                        </a:rPr>
                        <a:t>LOE</a:t>
                      </a:r>
                      <a:endParaRPr lang="en-US" sz="4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4400" b="1" dirty="0">
                          <a:effectLst/>
                          <a:latin typeface="Times New Roman" panose="02020603050405020304" pitchFamily="18" charset="0"/>
                          <a:ea typeface="Calibri" panose="020F0502020204030204" pitchFamily="34" charset="0"/>
                        </a:rPr>
                        <a:t>Recommendation</a:t>
                      </a:r>
                      <a:endParaRPr lang="en-US" sz="4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1596220"/>
                  </a:ext>
                </a:extLst>
              </a:tr>
              <a:tr h="4386696">
                <a:tc>
                  <a:txBody>
                    <a:bodyPr/>
                    <a:lstStyle/>
                    <a:p>
                      <a:pPr marL="0" marR="0" algn="ctr">
                        <a:lnSpc>
                          <a:spcPct val="200000"/>
                        </a:lnSpc>
                        <a:spcBef>
                          <a:spcPts val="0"/>
                        </a:spcBef>
                        <a:spcAft>
                          <a:spcPts val="0"/>
                        </a:spcAft>
                      </a:pPr>
                      <a:r>
                        <a:rPr lang="en-US" sz="4400" b="1">
                          <a:solidFill>
                            <a:srgbClr val="000000"/>
                          </a:solidFill>
                          <a:effectLst/>
                          <a:latin typeface="Times New Roman" panose="02020603050405020304" pitchFamily="18" charset="0"/>
                          <a:ea typeface="Calibri" panose="020F0502020204030204" pitchFamily="34" charset="0"/>
                        </a:rPr>
                        <a:t>1</a:t>
                      </a:r>
                      <a:endParaRPr lang="en-US" sz="4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4400" b="1" dirty="0">
                          <a:solidFill>
                            <a:srgbClr val="000000"/>
                          </a:solidFill>
                          <a:effectLst/>
                          <a:latin typeface="Times New Roman" panose="02020603050405020304" pitchFamily="18" charset="0"/>
                          <a:ea typeface="Calibri" panose="020F0502020204030204" pitchFamily="34" charset="0"/>
                        </a:rPr>
                        <a:t>C-EO</a:t>
                      </a:r>
                      <a:endParaRPr lang="en-US" sz="4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l">
                        <a:lnSpc>
                          <a:spcPct val="200000"/>
                        </a:lnSpc>
                        <a:spcBef>
                          <a:spcPts val="0"/>
                        </a:spcBef>
                        <a:spcAft>
                          <a:spcPts val="0"/>
                        </a:spcAft>
                        <a:buFont typeface="+mj-lt"/>
                        <a:buAutoNum type="arabicPeriod"/>
                      </a:pPr>
                      <a:r>
                        <a:rPr lang="en-US" sz="4400" b="1" dirty="0">
                          <a:solidFill>
                            <a:srgbClr val="000000"/>
                          </a:solidFill>
                          <a:effectLst/>
                          <a:latin typeface="Times New Roman" panose="02020603050405020304" pitchFamily="18" charset="0"/>
                          <a:ea typeface="Calibri" panose="020F0502020204030204" pitchFamily="34" charset="0"/>
                        </a:rPr>
                        <a:t> In patients with rheumatic heart disease, secondary prevention of rheumatic fever is indicated.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528536"/>
                  </a:ext>
                </a:extLst>
              </a:tr>
            </a:tbl>
          </a:graphicData>
        </a:graphic>
      </p:graphicFrame>
    </p:spTree>
    <p:extLst>
      <p:ext uri="{BB962C8B-B14F-4D97-AF65-F5344CB8AC3E}">
        <p14:creationId xmlns:p14="http://schemas.microsoft.com/office/powerpoint/2010/main" val="1109741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40FB8A-CF01-4F42-82EE-F61922E97E24}"/>
              </a:ext>
            </a:extLst>
          </p:cNvPr>
          <p:cNvSpPr>
            <a:spLocks noGrp="1"/>
          </p:cNvSpPr>
          <p:nvPr>
            <p:ph type="ctrTitle"/>
          </p:nvPr>
        </p:nvSpPr>
        <p:spPr>
          <a:xfrm>
            <a:off x="2053431" y="387217"/>
            <a:ext cx="10591800" cy="1163661"/>
          </a:xfrm>
        </p:spPr>
        <p:txBody>
          <a:bodyPr/>
          <a:lstStyle/>
          <a:p>
            <a:r>
              <a:rPr lang="en-US" sz="3600" dirty="0"/>
              <a:t>Table 6. Secondary Prevention of </a:t>
            </a:r>
            <a:br>
              <a:rPr lang="en-US" sz="3600" dirty="0"/>
            </a:br>
            <a:r>
              <a:rPr lang="en-US" sz="3600" dirty="0"/>
              <a:t>Rheumatic Fever </a:t>
            </a:r>
          </a:p>
        </p:txBody>
      </p:sp>
      <p:sp>
        <p:nvSpPr>
          <p:cNvPr id="3" name="Slide Number Placeholder 2">
            <a:extLst>
              <a:ext uri="{FF2B5EF4-FFF2-40B4-BE49-F238E27FC236}">
                <a16:creationId xmlns:a16="http://schemas.microsoft.com/office/drawing/2014/main" id="{9C34FE8C-3E76-437C-9206-3C99E9EC2CFD}"/>
              </a:ext>
            </a:extLst>
          </p:cNvPr>
          <p:cNvSpPr>
            <a:spLocks noGrp="1"/>
          </p:cNvSpPr>
          <p:nvPr>
            <p:ph type="sldNum" sz="quarter" idx="4"/>
          </p:nvPr>
        </p:nvSpPr>
        <p:spPr/>
        <p:txBody>
          <a:bodyPr/>
          <a:lstStyle/>
          <a:p>
            <a:fld id="{01CD3B2E-BC1C-6C4D-9D91-A67B950EE325}" type="slidenum">
              <a:rPr lang="en-US" smtClean="0"/>
              <a:pPr/>
              <a:t>29</a:t>
            </a:fld>
            <a:endParaRPr lang="en-US" dirty="0"/>
          </a:p>
        </p:txBody>
      </p:sp>
      <p:graphicFrame>
        <p:nvGraphicFramePr>
          <p:cNvPr id="5" name="Table 4">
            <a:extLst>
              <a:ext uri="{FF2B5EF4-FFF2-40B4-BE49-F238E27FC236}">
                <a16:creationId xmlns:a16="http://schemas.microsoft.com/office/drawing/2014/main" id="{218AA3AE-C9D8-4F10-8DB3-71A678007F70}"/>
              </a:ext>
            </a:extLst>
          </p:cNvPr>
          <p:cNvGraphicFramePr>
            <a:graphicFrameLocks noGrp="1"/>
          </p:cNvGraphicFramePr>
          <p:nvPr>
            <p:extLst>
              <p:ext uri="{D42A27DB-BD31-4B8C-83A1-F6EECF244321}">
                <p14:modId xmlns:p14="http://schemas.microsoft.com/office/powerpoint/2010/main" val="3363849416"/>
              </p:ext>
            </p:extLst>
          </p:nvPr>
        </p:nvGraphicFramePr>
        <p:xfrm>
          <a:off x="304800" y="1676400"/>
          <a:ext cx="14165261" cy="3886201"/>
        </p:xfrm>
        <a:graphic>
          <a:graphicData uri="http://schemas.openxmlformats.org/drawingml/2006/table">
            <a:tbl>
              <a:tblPr firstRow="1" firstCol="1" bandRow="1"/>
              <a:tblGrid>
                <a:gridCol w="6429621">
                  <a:extLst>
                    <a:ext uri="{9D8B030D-6E8A-4147-A177-3AD203B41FA5}">
                      <a16:colId xmlns:a16="http://schemas.microsoft.com/office/drawing/2014/main" val="1564813350"/>
                    </a:ext>
                  </a:extLst>
                </a:gridCol>
                <a:gridCol w="7735640">
                  <a:extLst>
                    <a:ext uri="{9D8B030D-6E8A-4147-A177-3AD203B41FA5}">
                      <a16:colId xmlns:a16="http://schemas.microsoft.com/office/drawing/2014/main" val="2191465960"/>
                    </a:ext>
                  </a:extLst>
                </a:gridCol>
              </a:tblGrid>
              <a:tr h="628856">
                <a:tc>
                  <a:txBody>
                    <a:bodyPr/>
                    <a:lstStyle/>
                    <a:p>
                      <a:pPr marL="0" marR="0">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Antibiotics for Prevention</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Dosage</a:t>
                      </a:r>
                      <a:r>
                        <a:rPr lang="en-US" sz="2200">
                          <a:effectLst/>
                          <a:latin typeface="Times New Roman" panose="02020603050405020304" pitchFamily="18" charset="0"/>
                          <a:ea typeface="Times New Roman" panose="02020603050405020304" pitchFamily="18" charset="0"/>
                          <a:cs typeface="Calibri" panose="020F0502020204030204" pitchFamily="34" charset="0"/>
                        </a:rPr>
                        <a:t>‡</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5286886"/>
                  </a:ext>
                </a:extLst>
              </a:tr>
              <a:tr h="628856">
                <a:tc>
                  <a:txBody>
                    <a:bodyPr/>
                    <a:lstStyle/>
                    <a:p>
                      <a:pPr marL="0" marR="0">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Penicillin G benzathine</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1.2 million U intramuscularly every 4 wk*</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3234925"/>
                  </a:ext>
                </a:extLst>
              </a:tr>
              <a:tr h="628856">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Penicillin V potassium</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200 mg orally twice daily</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3887799"/>
                  </a:ext>
                </a:extLst>
              </a:tr>
              <a:tr h="628856">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Sulfadiazine</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1 g orally once daily</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8201490"/>
                  </a:ext>
                </a:extLst>
              </a:tr>
              <a:tr h="1370777">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Macrolide or azalide antibiotic (for patients allergic to penicillin and sulfadiazine)†</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Varies</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5531767"/>
                  </a:ext>
                </a:extLst>
              </a:tr>
            </a:tbl>
          </a:graphicData>
        </a:graphic>
      </p:graphicFrame>
      <p:sp>
        <p:nvSpPr>
          <p:cNvPr id="6" name="Rectangle 1">
            <a:extLst>
              <a:ext uri="{FF2B5EF4-FFF2-40B4-BE49-F238E27FC236}">
                <a16:creationId xmlns:a16="http://schemas.microsoft.com/office/drawing/2014/main" id="{BEDD0D4C-FD67-4577-A76E-7CCE6D621F70}"/>
              </a:ext>
            </a:extLst>
          </p:cNvPr>
          <p:cNvSpPr>
            <a:spLocks noChangeArrowheads="1"/>
          </p:cNvSpPr>
          <p:nvPr/>
        </p:nvSpPr>
        <p:spPr bwMode="auto">
          <a:xfrm>
            <a:off x="304799" y="5688122"/>
            <a:ext cx="1416526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altLang="en-US" sz="1600" dirty="0">
                <a:latin typeface="Times New Roman" panose="02020603050405020304" pitchFamily="18" charset="0"/>
                <a:ea typeface="Times New Roman" panose="02020603050405020304" pitchFamily="18" charset="0"/>
                <a:cs typeface="Times New Roman" panose="02020603050405020304" pitchFamily="18" charset="0"/>
              </a:rPr>
              <a:t>‡ In patients with documented valvular heart disease, the duration of rheumatic fever prophylaxis should be ≥10 years or until the patient is 40 years of age (whichever is longer). Lifelong prophylaxis may be recommended if the patient is at high risk of group A streptococcus exposure. Secondary rheumatic heart disease prophylaxis is required even after valve replacement.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*Administration every 3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wk</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is recommended in certain high-risk situations.</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†Macrolide antibiotics should not be used in persons taking other medications that inhibit cytochrome P450 3A, such as azole antifungal agents, HIV protease inhibitors, and some selective serotonin reuptake inhibitors.</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Adapted from Gerber et al </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4284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98B25C-5FDE-4A89-BC10-7FCB24E5774E}"/>
              </a:ext>
            </a:extLst>
          </p:cNvPr>
          <p:cNvSpPr>
            <a:spLocks noGrp="1"/>
          </p:cNvSpPr>
          <p:nvPr>
            <p:ph type="ctrTitle"/>
          </p:nvPr>
        </p:nvSpPr>
        <p:spPr>
          <a:xfrm>
            <a:off x="876300" y="386283"/>
            <a:ext cx="12877800" cy="914399"/>
          </a:xfrm>
          <a:prstGeom prst="rect">
            <a:avLst/>
          </a:prstGeom>
        </p:spPr>
        <p:txBody>
          <a:bodyPr/>
          <a:lstStyle/>
          <a:p>
            <a:pPr algn="ctr"/>
            <a:r>
              <a:rPr lang="en-US" sz="4800" dirty="0"/>
              <a:t>2020 Writing Committee Members*</a:t>
            </a:r>
          </a:p>
        </p:txBody>
      </p:sp>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8" name="Text Placeholder 7">
            <a:extLst>
              <a:ext uri="{FF2B5EF4-FFF2-40B4-BE49-F238E27FC236}">
                <a16:creationId xmlns:a16="http://schemas.microsoft.com/office/drawing/2014/main" id="{31E9E5EF-0D47-4BA9-B200-951A78F80BB1}"/>
              </a:ext>
            </a:extLst>
          </p:cNvPr>
          <p:cNvSpPr>
            <a:spLocks noGrp="1"/>
          </p:cNvSpPr>
          <p:nvPr>
            <p:ph type="body" sz="quarter" idx="4294967295"/>
          </p:nvPr>
        </p:nvSpPr>
        <p:spPr>
          <a:xfrm>
            <a:off x="1139031" y="1620598"/>
            <a:ext cx="12877800" cy="896938"/>
          </a:xfrm>
          <a:prstGeom prst="rect">
            <a:avLst/>
          </a:prstGeom>
        </p:spPr>
        <p:txBody>
          <a:bodyPr/>
          <a:lstStyle/>
          <a:p>
            <a:pPr marL="0" indent="0" algn="ctr">
              <a:buNone/>
            </a:pPr>
            <a:r>
              <a:rPr lang="en-US" sz="2400" b="1" dirty="0"/>
              <a:t>Catherine M. Otto, MD, FACC, FAHA, Co-Chair</a:t>
            </a:r>
          </a:p>
          <a:p>
            <a:pPr marL="0" indent="0" algn="ctr">
              <a:buNone/>
            </a:pPr>
            <a:r>
              <a:rPr lang="en-US" sz="2400" b="1" dirty="0"/>
              <a:t>Rick A. Nishimura, MD, MACC, FAHA, Co-Chair</a:t>
            </a:r>
          </a:p>
          <a:p>
            <a:endParaRPr lang="en-US" sz="2000" dirty="0"/>
          </a:p>
        </p:txBody>
      </p:sp>
      <p:graphicFrame>
        <p:nvGraphicFramePr>
          <p:cNvPr id="11" name="Table 10">
            <a:extLst>
              <a:ext uri="{FF2B5EF4-FFF2-40B4-BE49-F238E27FC236}">
                <a16:creationId xmlns:a16="http://schemas.microsoft.com/office/drawing/2014/main" id="{B8C435D8-5A67-4602-BE3D-730699399ABC}"/>
              </a:ext>
            </a:extLst>
          </p:cNvPr>
          <p:cNvGraphicFramePr>
            <a:graphicFrameLocks noGrp="1"/>
          </p:cNvGraphicFramePr>
          <p:nvPr>
            <p:extLst>
              <p:ext uri="{D42A27DB-BD31-4B8C-83A1-F6EECF244321}">
                <p14:modId xmlns:p14="http://schemas.microsoft.com/office/powerpoint/2010/main" val="2920247221"/>
              </p:ext>
            </p:extLst>
          </p:nvPr>
        </p:nvGraphicFramePr>
        <p:xfrm>
          <a:off x="2705100" y="2972941"/>
          <a:ext cx="11049000" cy="2739124"/>
        </p:xfrm>
        <a:graphic>
          <a:graphicData uri="http://schemas.openxmlformats.org/drawingml/2006/table">
            <a:tbl>
              <a:tblPr firstRow="1" firstCol="1" bandRow="1" bandCol="1">
                <a:tableStyleId>{5C22544A-7EE6-4342-B048-85BDC9FD1C3A}</a:tableStyleId>
              </a:tblPr>
              <a:tblGrid>
                <a:gridCol w="5514123">
                  <a:extLst>
                    <a:ext uri="{9D8B030D-6E8A-4147-A177-3AD203B41FA5}">
                      <a16:colId xmlns:a16="http://schemas.microsoft.com/office/drawing/2014/main" val="1018452335"/>
                    </a:ext>
                  </a:extLst>
                </a:gridCol>
                <a:gridCol w="5534877">
                  <a:extLst>
                    <a:ext uri="{9D8B030D-6E8A-4147-A177-3AD203B41FA5}">
                      <a16:colId xmlns:a16="http://schemas.microsoft.com/office/drawing/2014/main" val="3783476162"/>
                    </a:ext>
                  </a:extLst>
                </a:gridCol>
              </a:tblGrid>
              <a:tr h="391139">
                <a:tc>
                  <a:txBody>
                    <a:bodyPr/>
                    <a:lstStyle/>
                    <a:p>
                      <a:pPr marL="0" marR="0">
                        <a:lnSpc>
                          <a:spcPct val="150000"/>
                        </a:lnSpc>
                        <a:spcBef>
                          <a:spcPts val="0"/>
                        </a:spcBef>
                        <a:spcAft>
                          <a:spcPts val="0"/>
                        </a:spcAft>
                      </a:pPr>
                      <a:r>
                        <a:rPr lang="en-US" sz="1800" b="1" u="none" dirty="0">
                          <a:solidFill>
                            <a:schemeClr val="tx1"/>
                          </a:solidFill>
                          <a:effectLst/>
                          <a:latin typeface="Lub Dub Medium" panose="020B0603030403020204" pitchFamily="34" charset="0"/>
                        </a:rPr>
                        <a:t>Robert O. Bonow, MD, MS, MACC, FAHA</a:t>
                      </a:r>
                      <a:endPar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lnSpc>
                          <a:spcPct val="150000"/>
                        </a:lnSpc>
                        <a:spcBef>
                          <a:spcPts val="0"/>
                        </a:spcBef>
                        <a:spcAft>
                          <a:spcPts val="0"/>
                        </a:spcAft>
                      </a:pPr>
                      <a:r>
                        <a:rPr lang="en-US" sz="1800" b="1" u="none" dirty="0">
                          <a:solidFill>
                            <a:schemeClr val="tx1"/>
                          </a:solidFill>
                          <a:effectLst/>
                          <a:latin typeface="Lub Dub Medium" panose="020B0603030403020204" pitchFamily="34" charset="0"/>
                        </a:rPr>
                        <a:t>Christopher McLeod, MBCHB, PhD, FAHA</a:t>
                      </a:r>
                      <a:endPar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9862262"/>
                  </a:ext>
                </a:extLst>
              </a:tr>
              <a:tr h="391139">
                <a:tc>
                  <a:txBody>
                    <a:bodyPr/>
                    <a:lstStyle/>
                    <a:p>
                      <a:pPr marL="0" marR="0">
                        <a:lnSpc>
                          <a:spcPct val="150000"/>
                        </a:lnSpc>
                        <a:spcBef>
                          <a:spcPts val="0"/>
                        </a:spcBef>
                        <a:spcAft>
                          <a:spcPts val="0"/>
                        </a:spcAft>
                      </a:pPr>
                      <a:r>
                        <a:rPr lang="en-US" sz="1800" b="1" u="none" dirty="0">
                          <a:solidFill>
                            <a:schemeClr val="tx1"/>
                          </a:solidFill>
                          <a:effectLst/>
                          <a:latin typeface="Lub Dub Medium" panose="020B0603030403020204" pitchFamily="34" charset="0"/>
                        </a:rPr>
                        <a:t>Blasé A. Carabello, MD, FACC, FAHA</a:t>
                      </a:r>
                      <a:endPar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a:lnSpc>
                          <a:spcPct val="150000"/>
                        </a:lnSpc>
                        <a:spcBef>
                          <a:spcPts val="0"/>
                        </a:spcBef>
                        <a:spcAft>
                          <a:spcPts val="0"/>
                        </a:spcAft>
                      </a:pPr>
                      <a:r>
                        <a:rPr lang="en-US" sz="1800" b="1" u="none" dirty="0">
                          <a:solidFill>
                            <a:schemeClr val="tx1"/>
                          </a:solidFill>
                          <a:effectLst/>
                          <a:latin typeface="Lub Dub Medium" panose="020B0603030403020204" pitchFamily="34" charset="0"/>
                        </a:rPr>
                        <a:t>Patrick O’Gara, MD, MACC, FAHA†</a:t>
                      </a:r>
                      <a:endPar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10948373"/>
                  </a:ext>
                </a:extLst>
              </a:tr>
              <a:tr h="392687">
                <a:tc>
                  <a:txBody>
                    <a:bodyPr/>
                    <a:lstStyle/>
                    <a:p>
                      <a:pPr marL="0" marR="0">
                        <a:lnSpc>
                          <a:spcPct val="150000"/>
                        </a:lnSpc>
                        <a:spcBef>
                          <a:spcPts val="0"/>
                        </a:spcBef>
                        <a:spcAft>
                          <a:spcPts val="0"/>
                        </a:spcAft>
                      </a:pPr>
                      <a:r>
                        <a:rPr lang="en-US" sz="1800" b="1" u="none" dirty="0">
                          <a:solidFill>
                            <a:schemeClr val="tx1"/>
                          </a:solidFill>
                          <a:effectLst/>
                          <a:latin typeface="Lub Dub Medium" panose="020B0603030403020204" pitchFamily="34" charset="0"/>
                        </a:rPr>
                        <a:t>John P. Erwin III, MD, FACC, FAHA</a:t>
                      </a:r>
                      <a:endPar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50000"/>
                        </a:lnSpc>
                        <a:spcBef>
                          <a:spcPts val="0"/>
                        </a:spcBef>
                        <a:spcAft>
                          <a:spcPts val="0"/>
                        </a:spcAft>
                      </a:pPr>
                      <a:r>
                        <a:rPr lang="en-US" sz="1800" b="1" u="none" dirty="0">
                          <a:solidFill>
                            <a:schemeClr val="tx1"/>
                          </a:solidFill>
                          <a:effectLst/>
                          <a:latin typeface="Lub Dub Medium" panose="020B0603030403020204" pitchFamily="34" charset="0"/>
                        </a:rPr>
                        <a:t>Vera H. Rigolin, MD, FACC, FAHA</a:t>
                      </a:r>
                      <a:endPar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3959870"/>
                  </a:ext>
                </a:extLst>
              </a:tr>
              <a:tr h="391139">
                <a:tc>
                  <a:txBody>
                    <a:bodyPr/>
                    <a:lstStyle/>
                    <a:p>
                      <a:pPr marL="0" marR="0">
                        <a:lnSpc>
                          <a:spcPct val="150000"/>
                        </a:lnSpc>
                        <a:spcBef>
                          <a:spcPts val="0"/>
                        </a:spcBef>
                        <a:spcAft>
                          <a:spcPts val="0"/>
                        </a:spcAft>
                      </a:pPr>
                      <a:r>
                        <a:rPr lang="en-US" sz="1800" b="1" u="none" dirty="0">
                          <a:solidFill>
                            <a:schemeClr val="tx1"/>
                          </a:solidFill>
                          <a:effectLst/>
                          <a:latin typeface="Lub Dub Medium" panose="020B0603030403020204" pitchFamily="34" charset="0"/>
                        </a:rPr>
                        <a:t>Federico Gentile, MD, FACC</a:t>
                      </a:r>
                      <a:endPar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50000"/>
                        </a:lnSpc>
                        <a:spcBef>
                          <a:spcPts val="0"/>
                        </a:spcBef>
                        <a:spcAft>
                          <a:spcPts val="0"/>
                        </a:spcAft>
                      </a:pPr>
                      <a:r>
                        <a:rPr lang="en-US" sz="1800" b="1" u="none" dirty="0">
                          <a:solidFill>
                            <a:schemeClr val="tx1"/>
                          </a:solidFill>
                          <a:effectLst/>
                          <a:latin typeface="Lub Dub Medium" panose="020B0603030403020204" pitchFamily="34" charset="0"/>
                        </a:rPr>
                        <a:t>Thoralf M. Sundt III, MD, FACC, FAHA</a:t>
                      </a:r>
                      <a:endPar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50669041"/>
                  </a:ext>
                </a:extLst>
              </a:tr>
              <a:tr h="391139">
                <a:tc>
                  <a:txBody>
                    <a:bodyPr/>
                    <a:lstStyle/>
                    <a:p>
                      <a:pPr marL="0" marR="0">
                        <a:lnSpc>
                          <a:spcPct val="150000"/>
                        </a:lnSpc>
                        <a:spcBef>
                          <a:spcPts val="0"/>
                        </a:spcBef>
                        <a:spcAft>
                          <a:spcPts val="0"/>
                        </a:spcAft>
                      </a:pPr>
                      <a:r>
                        <a:rPr lang="en-US" sz="1800" b="1" u="none" dirty="0">
                          <a:solidFill>
                            <a:schemeClr val="tx1"/>
                          </a:solidFill>
                          <a:effectLst/>
                          <a:latin typeface="Lub Dub Medium" panose="020B0603030403020204" pitchFamily="34" charset="0"/>
                        </a:rPr>
                        <a:t>Hani Jneid, MD, FACC, FAHA</a:t>
                      </a:r>
                      <a:endPar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50000"/>
                        </a:lnSpc>
                        <a:spcBef>
                          <a:spcPts val="0"/>
                        </a:spcBef>
                        <a:spcAft>
                          <a:spcPts val="0"/>
                        </a:spcAft>
                      </a:pPr>
                      <a:r>
                        <a:rPr lang="it-IT" sz="1800" b="1" u="none" dirty="0">
                          <a:solidFill>
                            <a:schemeClr val="tx1"/>
                          </a:solidFill>
                          <a:effectLst/>
                          <a:latin typeface="Lub Dub Medium" panose="020B0603030403020204" pitchFamily="34" charset="0"/>
                        </a:rPr>
                        <a:t>Annemarie Thompson, MD</a:t>
                      </a:r>
                      <a:endPar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81344189"/>
                  </a:ext>
                </a:extLst>
              </a:tr>
              <a:tr h="391139">
                <a:tc>
                  <a:txBody>
                    <a:bodyPr/>
                    <a:lstStyle/>
                    <a:p>
                      <a:pPr marL="0" marR="0">
                        <a:lnSpc>
                          <a:spcPct val="150000"/>
                        </a:lnSpc>
                        <a:spcBef>
                          <a:spcPts val="0"/>
                        </a:spcBef>
                        <a:spcAft>
                          <a:spcPts val="0"/>
                        </a:spcAft>
                      </a:pPr>
                      <a:r>
                        <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rPr>
                        <a:t>Eric V. Krieger, MD, FACC</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50000"/>
                        </a:lnSpc>
                        <a:spcBef>
                          <a:spcPts val="0"/>
                        </a:spcBef>
                        <a:spcAft>
                          <a:spcPts val="0"/>
                        </a:spcAft>
                      </a:pPr>
                      <a:r>
                        <a:rPr lang="en-US" sz="1800" b="1" u="none" dirty="0">
                          <a:solidFill>
                            <a:schemeClr val="tx1"/>
                          </a:solidFill>
                          <a:effectLst/>
                          <a:latin typeface="Lub Dub Medium" panose="020B0603030403020204" pitchFamily="34" charset="0"/>
                        </a:rPr>
                        <a:t>Christopher </a:t>
                      </a:r>
                      <a:r>
                        <a:rPr lang="en-US" sz="1800" b="1" u="none" dirty="0" err="1">
                          <a:solidFill>
                            <a:schemeClr val="tx1"/>
                          </a:solidFill>
                          <a:effectLst/>
                          <a:latin typeface="Lub Dub Medium" panose="020B0603030403020204" pitchFamily="34" charset="0"/>
                        </a:rPr>
                        <a:t>Toley</a:t>
                      </a:r>
                      <a:endPar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64188175"/>
                  </a:ext>
                </a:extLst>
              </a:tr>
              <a:tr h="390742">
                <a:tc>
                  <a:txBody>
                    <a:bodyPr/>
                    <a:lstStyle/>
                    <a:p>
                      <a:pPr marL="0" marR="0">
                        <a:lnSpc>
                          <a:spcPct val="150000"/>
                        </a:lnSpc>
                        <a:spcBef>
                          <a:spcPts val="0"/>
                        </a:spcBef>
                        <a:spcAft>
                          <a:spcPts val="0"/>
                        </a:spcAft>
                      </a:pPr>
                      <a:r>
                        <a:rPr lang="en-US" sz="1800" b="1" u="none" dirty="0">
                          <a:solidFill>
                            <a:schemeClr val="tx1"/>
                          </a:solidFill>
                          <a:effectLst/>
                          <a:latin typeface="Lub Dub Medium" panose="020B0603030403020204" pitchFamily="34" charset="0"/>
                        </a:rPr>
                        <a:t>Michael Mack, MD, MACC</a:t>
                      </a:r>
                      <a:endPar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50000"/>
                        </a:lnSpc>
                        <a:spcBef>
                          <a:spcPts val="0"/>
                        </a:spcBef>
                        <a:spcAft>
                          <a:spcPts val="0"/>
                        </a:spcAft>
                      </a:pPr>
                      <a:endPar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8577309"/>
                  </a:ext>
                </a:extLst>
              </a:tr>
            </a:tbl>
          </a:graphicData>
        </a:graphic>
      </p:graphicFrame>
      <p:sp>
        <p:nvSpPr>
          <p:cNvPr id="13" name="TextBox 12">
            <a:extLst>
              <a:ext uri="{FF2B5EF4-FFF2-40B4-BE49-F238E27FC236}">
                <a16:creationId xmlns:a16="http://schemas.microsoft.com/office/drawing/2014/main" id="{7DBB7EEE-1EC9-4461-9A4F-BF130B806554}"/>
              </a:ext>
            </a:extLst>
          </p:cNvPr>
          <p:cNvSpPr txBox="1"/>
          <p:nvPr/>
        </p:nvSpPr>
        <p:spPr>
          <a:xfrm>
            <a:off x="685800" y="6328119"/>
            <a:ext cx="13784262"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Lub Dub Medium" panose="020B0603030403020204" pitchFamily="34" charset="0"/>
                <a:ea typeface="+mn-ea"/>
                <a:cs typeface="+mn-cs"/>
              </a:rPr>
              <a:t>*Writing committee members are required to recuse themselves from voting on sections to which their specific relationships with industry may apply; see Appendix 1 for detailed information. †ACC/AHA Representative. </a:t>
            </a:r>
            <a:r>
              <a:rPr lang="en-US" sz="1600" b="1" u="none" dirty="0">
                <a:solidFill>
                  <a:schemeClr val="tx1"/>
                </a:solidFill>
                <a:effectLst/>
                <a:latin typeface="Lub Dub Medium" panose="020B0603030403020204" pitchFamily="34" charset="0"/>
              </a:rPr>
              <a:t>†</a:t>
            </a:r>
            <a:r>
              <a:rPr kumimoji="0" lang="en-US" sz="1600" b="0" i="0" u="none" strike="noStrike" kern="1200" cap="none" spc="0" normalizeH="0" baseline="0" noProof="0" dirty="0">
                <a:ln>
                  <a:noFill/>
                </a:ln>
                <a:solidFill>
                  <a:prstClr val="black"/>
                </a:solidFill>
                <a:effectLst/>
                <a:uLnTx/>
                <a:uFillTx/>
                <a:latin typeface="Lub Dub Medium" panose="020B0603030403020204" pitchFamily="34" charset="0"/>
                <a:ea typeface="+mn-ea"/>
                <a:cs typeface="+mn-cs"/>
              </a:rPr>
              <a:t>ACC/AHA Joint Committee on Clinical Practice Guidelines Liaison. </a:t>
            </a:r>
          </a:p>
        </p:txBody>
      </p:sp>
    </p:spTree>
    <p:extLst>
      <p:ext uri="{BB962C8B-B14F-4D97-AF65-F5344CB8AC3E}">
        <p14:creationId xmlns:p14="http://schemas.microsoft.com/office/powerpoint/2010/main" val="17026342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47BB1-6B17-4967-8DDE-C99590AEC41B}"/>
              </a:ext>
            </a:extLst>
          </p:cNvPr>
          <p:cNvSpPr>
            <a:spLocks noGrp="1"/>
          </p:cNvSpPr>
          <p:nvPr>
            <p:ph type="ctrTitle"/>
          </p:nvPr>
        </p:nvSpPr>
        <p:spPr>
          <a:xfrm>
            <a:off x="2914650" y="389835"/>
            <a:ext cx="8801100" cy="914399"/>
          </a:xfrm>
        </p:spPr>
        <p:txBody>
          <a:bodyPr/>
          <a:lstStyle/>
          <a:p>
            <a:r>
              <a:rPr lang="en-US" sz="3200" dirty="0"/>
              <a:t>Table 7. Duration of Secondary </a:t>
            </a:r>
            <a:br>
              <a:rPr lang="en-US" sz="3200" dirty="0"/>
            </a:br>
            <a:r>
              <a:rPr lang="en-US" sz="3200" dirty="0"/>
              <a:t>Prophylaxis for Rheumatic Fever </a:t>
            </a:r>
          </a:p>
        </p:txBody>
      </p:sp>
      <p:sp>
        <p:nvSpPr>
          <p:cNvPr id="3" name="Slide Number Placeholder 2">
            <a:extLst>
              <a:ext uri="{FF2B5EF4-FFF2-40B4-BE49-F238E27FC236}">
                <a16:creationId xmlns:a16="http://schemas.microsoft.com/office/drawing/2014/main" id="{36EFEA6A-3CB9-4829-9EE9-1CCD2C9DCB55}"/>
              </a:ext>
            </a:extLst>
          </p:cNvPr>
          <p:cNvSpPr>
            <a:spLocks noGrp="1"/>
          </p:cNvSpPr>
          <p:nvPr>
            <p:ph type="sldNum" sz="quarter" idx="4"/>
          </p:nvPr>
        </p:nvSpPr>
        <p:spPr/>
        <p:txBody>
          <a:bodyPr/>
          <a:lstStyle/>
          <a:p>
            <a:fld id="{01CD3B2E-BC1C-6C4D-9D91-A67B950EE325}" type="slidenum">
              <a:rPr lang="en-US" smtClean="0"/>
              <a:pPr/>
              <a:t>30</a:t>
            </a:fld>
            <a:endParaRPr lang="en-US" dirty="0"/>
          </a:p>
        </p:txBody>
      </p:sp>
      <p:graphicFrame>
        <p:nvGraphicFramePr>
          <p:cNvPr id="4" name="Table 3">
            <a:extLst>
              <a:ext uri="{FF2B5EF4-FFF2-40B4-BE49-F238E27FC236}">
                <a16:creationId xmlns:a16="http://schemas.microsoft.com/office/drawing/2014/main" id="{A325B967-28BB-43C5-B174-09DC16D0A4A6}"/>
              </a:ext>
            </a:extLst>
          </p:cNvPr>
          <p:cNvGraphicFramePr>
            <a:graphicFrameLocks noGrp="1"/>
          </p:cNvGraphicFramePr>
          <p:nvPr>
            <p:extLst>
              <p:ext uri="{D42A27DB-BD31-4B8C-83A1-F6EECF244321}">
                <p14:modId xmlns:p14="http://schemas.microsoft.com/office/powerpoint/2010/main" val="1516516625"/>
              </p:ext>
            </p:extLst>
          </p:nvPr>
        </p:nvGraphicFramePr>
        <p:xfrm>
          <a:off x="381000" y="1600200"/>
          <a:ext cx="13944600" cy="4724399"/>
        </p:xfrm>
        <a:graphic>
          <a:graphicData uri="http://schemas.openxmlformats.org/drawingml/2006/table">
            <a:tbl>
              <a:tblPr firstRow="1" firstCol="1" bandRow="1"/>
              <a:tblGrid>
                <a:gridCol w="6569623">
                  <a:extLst>
                    <a:ext uri="{9D8B030D-6E8A-4147-A177-3AD203B41FA5}">
                      <a16:colId xmlns:a16="http://schemas.microsoft.com/office/drawing/2014/main" val="4071759231"/>
                    </a:ext>
                  </a:extLst>
                </a:gridCol>
                <a:gridCol w="7374977">
                  <a:extLst>
                    <a:ext uri="{9D8B030D-6E8A-4147-A177-3AD203B41FA5}">
                      <a16:colId xmlns:a16="http://schemas.microsoft.com/office/drawing/2014/main" val="745523506"/>
                    </a:ext>
                  </a:extLst>
                </a:gridCol>
              </a:tblGrid>
              <a:tr h="743088">
                <a:tc>
                  <a:txBody>
                    <a:bodyPr/>
                    <a:lstStyle/>
                    <a:p>
                      <a:pPr marL="0" marR="0">
                        <a:lnSpc>
                          <a:spcPct val="200000"/>
                        </a:lnSpc>
                        <a:spcBef>
                          <a:spcPts val="0"/>
                        </a:spcBef>
                        <a:spcAft>
                          <a:spcPts val="0"/>
                        </a:spcAft>
                      </a:pPr>
                      <a:r>
                        <a:rPr lang="en-US" sz="2400" b="1">
                          <a:effectLst/>
                          <a:latin typeface="Times New Roman" panose="02020603050405020304" pitchFamily="18" charset="0"/>
                          <a:ea typeface="Times New Roman" panose="02020603050405020304" pitchFamily="18" charset="0"/>
                        </a:rPr>
                        <a:t>Type</a:t>
                      </a:r>
                      <a:endParaRPr lang="en-US" sz="2400">
                        <a:effectLst/>
                        <a:latin typeface="Times New Roman" panose="02020603050405020304" pitchFamily="18" charset="0"/>
                        <a:ea typeface="Times New Roman" panose="02020603050405020304" pitchFamily="18" charset="0"/>
                      </a:endParaRPr>
                    </a:p>
                  </a:txBody>
                  <a:tcPr marL="38100" marR="381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Duration After Last Attack*</a:t>
                      </a:r>
                      <a:endParaRPr lang="en-US" sz="2400" dirty="0">
                        <a:effectLst/>
                        <a:latin typeface="Times New Roman" panose="02020603050405020304" pitchFamily="18" charset="0"/>
                        <a:ea typeface="Times New Roman" panose="02020603050405020304" pitchFamily="18" charset="0"/>
                      </a:endParaRPr>
                    </a:p>
                  </a:txBody>
                  <a:tcPr marL="38100" marR="381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5103153"/>
                  </a:ext>
                </a:extLst>
              </a:tr>
              <a:tr h="1464504">
                <a:tc>
                  <a:txBody>
                    <a:bodyPr/>
                    <a:lstStyle/>
                    <a:p>
                      <a:pPr marL="119063" marR="0" indent="-11113">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Rheumatic fever with carditis and residual heart disease (persistent VHD†)</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 10 y or until patient is 40 y of age (whichever is longer)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0721297"/>
                  </a:ext>
                </a:extLst>
              </a:tr>
              <a:tr h="1464504">
                <a:tc>
                  <a:txBody>
                    <a:bodyPr/>
                    <a:lstStyle/>
                    <a:p>
                      <a:pPr marL="119063" marR="0" indent="0">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Rheumatic fever with carditis but no residual heart disease (no valvular disease†)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 10 y or until patient is 21 y of age (whichever is longer)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0447182"/>
                  </a:ext>
                </a:extLst>
              </a:tr>
              <a:tr h="1052303">
                <a:tc>
                  <a:txBody>
                    <a:bodyPr/>
                    <a:lstStyle/>
                    <a:p>
                      <a:pPr marL="0" marR="0" indent="119063">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Rheumatic fever without carditis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 5 y or until patient is 21 y of age (whichever is longer)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5605911"/>
                  </a:ext>
                </a:extLst>
              </a:tr>
            </a:tbl>
          </a:graphicData>
        </a:graphic>
      </p:graphicFrame>
      <p:sp>
        <p:nvSpPr>
          <p:cNvPr id="5" name="TextBox 4">
            <a:extLst>
              <a:ext uri="{FF2B5EF4-FFF2-40B4-BE49-F238E27FC236}">
                <a16:creationId xmlns:a16="http://schemas.microsoft.com/office/drawing/2014/main" id="{E4B5C07D-E864-44BA-8123-4222A4152517}"/>
              </a:ext>
            </a:extLst>
          </p:cNvPr>
          <p:cNvSpPr txBox="1"/>
          <p:nvPr/>
        </p:nvSpPr>
        <p:spPr>
          <a:xfrm>
            <a:off x="397823" y="6299409"/>
            <a:ext cx="13944600" cy="1121269"/>
          </a:xfrm>
          <a:prstGeom prst="rect">
            <a:avLst/>
          </a:prstGeom>
          <a:noFill/>
        </p:spPr>
        <p:txBody>
          <a:bodyPr wrap="square" rtlCol="0">
            <a:spAutoFit/>
          </a:bodyPr>
          <a:lstStyle/>
          <a:p>
            <a:pPr marL="0" marR="0">
              <a:lnSpc>
                <a:spcPct val="200000"/>
              </a:lnSpc>
              <a:spcBef>
                <a:spcPts val="0"/>
              </a:spcBef>
              <a:spcAft>
                <a:spcPts val="0"/>
              </a:spcAft>
            </a:pPr>
            <a:r>
              <a:rPr lang="en-US" dirty="0">
                <a:effectLst/>
                <a:latin typeface="Times New Roman" panose="02020603050405020304" pitchFamily="18" charset="0"/>
                <a:ea typeface="Times New Roman" panose="02020603050405020304" pitchFamily="18" charset="0"/>
              </a:rPr>
              <a:t>*Lifelong prophylaxis may be recommended if the patient is at high risk of group A streptococcus exposure. Secondary rheumatic heart disease prophylaxis is required even after valve replacement. †Clinical or echocardiographic evidence. Adapted from Gerber et al</a:t>
            </a:r>
            <a:endParaRPr lang="en-US" dirty="0"/>
          </a:p>
        </p:txBody>
      </p:sp>
    </p:spTree>
    <p:extLst>
      <p:ext uri="{BB962C8B-B14F-4D97-AF65-F5344CB8AC3E}">
        <p14:creationId xmlns:p14="http://schemas.microsoft.com/office/powerpoint/2010/main" val="12623357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70163AA-DB7A-4EEA-B369-1DF8FA5B876D}"/>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31</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7" name="TextBox 6">
            <a:extLst>
              <a:ext uri="{FF2B5EF4-FFF2-40B4-BE49-F238E27FC236}">
                <a16:creationId xmlns:a16="http://schemas.microsoft.com/office/drawing/2014/main" id="{A996D062-EADB-46EC-8655-50CECB57851B}"/>
              </a:ext>
            </a:extLst>
          </p:cNvPr>
          <p:cNvSpPr txBox="1"/>
          <p:nvPr/>
        </p:nvSpPr>
        <p:spPr>
          <a:xfrm>
            <a:off x="1600199" y="600670"/>
            <a:ext cx="11430000"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Lub Dub Medium" panose="020B0603030403020204" pitchFamily="34" charset="0"/>
                <a:ea typeface="Calibri" panose="020F0502020204030204" pitchFamily="34" charset="0"/>
                <a:cs typeface="Times New Roman" panose="02020603050405020304" pitchFamily="18" charset="0"/>
              </a:rPr>
              <a:t>IE Prophylaxis  </a:t>
            </a:r>
            <a:endParaRPr kumimoji="0" lang="en-US" sz="36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aphicFrame>
        <p:nvGraphicFramePr>
          <p:cNvPr id="2" name="Table 1">
            <a:extLst>
              <a:ext uri="{FF2B5EF4-FFF2-40B4-BE49-F238E27FC236}">
                <a16:creationId xmlns:a16="http://schemas.microsoft.com/office/drawing/2014/main" id="{3368D184-5A74-4685-9A91-F90BC0841E8F}"/>
              </a:ext>
            </a:extLst>
          </p:cNvPr>
          <p:cNvGraphicFramePr>
            <a:graphicFrameLocks noGrp="1"/>
          </p:cNvGraphicFramePr>
          <p:nvPr>
            <p:extLst>
              <p:ext uri="{D42A27DB-BD31-4B8C-83A1-F6EECF244321}">
                <p14:modId xmlns:p14="http://schemas.microsoft.com/office/powerpoint/2010/main" val="1464562825"/>
              </p:ext>
            </p:extLst>
          </p:nvPr>
        </p:nvGraphicFramePr>
        <p:xfrm>
          <a:off x="257430" y="1524000"/>
          <a:ext cx="14115539" cy="5943600"/>
        </p:xfrm>
        <a:graphic>
          <a:graphicData uri="http://schemas.openxmlformats.org/drawingml/2006/table">
            <a:tbl>
              <a:tblPr firstRow="1" firstCol="1" bandRow="1"/>
              <a:tblGrid>
                <a:gridCol w="1318392">
                  <a:extLst>
                    <a:ext uri="{9D8B030D-6E8A-4147-A177-3AD203B41FA5}">
                      <a16:colId xmlns:a16="http://schemas.microsoft.com/office/drawing/2014/main" val="1432971193"/>
                    </a:ext>
                  </a:extLst>
                </a:gridCol>
                <a:gridCol w="1436961">
                  <a:extLst>
                    <a:ext uri="{9D8B030D-6E8A-4147-A177-3AD203B41FA5}">
                      <a16:colId xmlns:a16="http://schemas.microsoft.com/office/drawing/2014/main" val="1516155221"/>
                    </a:ext>
                  </a:extLst>
                </a:gridCol>
                <a:gridCol w="11360186">
                  <a:extLst>
                    <a:ext uri="{9D8B030D-6E8A-4147-A177-3AD203B41FA5}">
                      <a16:colId xmlns:a16="http://schemas.microsoft.com/office/drawing/2014/main" val="1747912976"/>
                    </a:ext>
                  </a:extLst>
                </a:gridCol>
              </a:tblGrid>
              <a:tr h="899792">
                <a:tc>
                  <a:txBody>
                    <a:bodyPr/>
                    <a:lstStyle/>
                    <a:p>
                      <a:pPr marL="0" marR="0" algn="ctr">
                        <a:lnSpc>
                          <a:spcPct val="15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COR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LOE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Recommendation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27705899"/>
                  </a:ext>
                </a:extLst>
              </a:tr>
              <a:tr h="5043808">
                <a:tc>
                  <a:txBody>
                    <a:bodyPr/>
                    <a:lstStyle/>
                    <a:p>
                      <a:pPr marL="0" marR="0" algn="ctr">
                        <a:lnSpc>
                          <a:spcPct val="150000"/>
                        </a:lnSpc>
                        <a:spcBef>
                          <a:spcPts val="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2a</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C-LD</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just">
                        <a:lnSpc>
                          <a:spcPct val="10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Antibiotic prophylaxis is reasonable before dental procedures that involve manipulation of gingival tissue, manipulation of the periapical region of teeth, or perforation of the oral mucosa in patients with VHD who have any of the following:</a:t>
                      </a:r>
                    </a:p>
                    <a:p>
                      <a:pPr marL="1025525" marR="0" lvl="0" indent="-457200">
                        <a:lnSpc>
                          <a:spcPct val="100000"/>
                        </a:lnSpc>
                        <a:spcBef>
                          <a:spcPts val="0"/>
                        </a:spcBef>
                        <a:spcAft>
                          <a:spcPts val="0"/>
                        </a:spcAft>
                        <a:buFont typeface="+mj-lt"/>
                        <a:buAutoNum type="alphaLcPeriod"/>
                      </a:pPr>
                      <a:r>
                        <a:rPr lang="en-AU" sz="2400" b="1" dirty="0">
                          <a:effectLst/>
                          <a:latin typeface="Times New Roman" panose="02020603050405020304" pitchFamily="18" charset="0"/>
                          <a:ea typeface="Times New Roman" panose="02020603050405020304" pitchFamily="18" charset="0"/>
                          <a:cs typeface="Times New Roman" panose="02020603050405020304" pitchFamily="18" charset="0"/>
                        </a:rPr>
                        <a:t>Prosthetic cardiac valves, including transcatheter-implanted prostheses and </a:t>
                      </a:r>
                      <a:r>
                        <a:rPr lang="en-AU" sz="2400" b="1" dirty="0" err="1">
                          <a:effectLst/>
                          <a:latin typeface="Times New Roman" panose="02020603050405020304" pitchFamily="18" charset="0"/>
                          <a:ea typeface="Times New Roman" panose="02020603050405020304" pitchFamily="18" charset="0"/>
                          <a:cs typeface="Times New Roman" panose="02020603050405020304" pitchFamily="18" charset="0"/>
                        </a:rPr>
                        <a:t>homografts</a:t>
                      </a:r>
                      <a:r>
                        <a:rPr lang="en-AU"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025525" marR="0" lvl="0" indent="-457200">
                        <a:lnSpc>
                          <a:spcPct val="100000"/>
                        </a:lnSpc>
                        <a:spcBef>
                          <a:spcPts val="0"/>
                        </a:spcBef>
                        <a:spcAft>
                          <a:spcPts val="0"/>
                        </a:spcAft>
                        <a:buFont typeface="+mj-lt"/>
                        <a:buAutoNum type="alphaLcPeriod"/>
                      </a:pPr>
                      <a:r>
                        <a:rPr lang="en-AU" sz="2400" b="1" dirty="0">
                          <a:effectLst/>
                          <a:latin typeface="Times New Roman" panose="02020603050405020304" pitchFamily="18" charset="0"/>
                          <a:ea typeface="Times New Roman" panose="02020603050405020304" pitchFamily="18" charset="0"/>
                          <a:cs typeface="Times New Roman" panose="02020603050405020304" pitchFamily="18" charset="0"/>
                        </a:rPr>
                        <a:t>Prosthetic material used for cardiac valve repair, such as annuloplasty rings, chords, or clips.</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025525" marR="0" lvl="0" indent="-457200">
                        <a:lnSpc>
                          <a:spcPct val="100000"/>
                        </a:lnSpc>
                        <a:spcBef>
                          <a:spcPts val="0"/>
                        </a:spcBef>
                        <a:spcAft>
                          <a:spcPts val="0"/>
                        </a:spcAft>
                        <a:buFont typeface="+mj-lt"/>
                        <a:buAutoNum type="alphaLcPeriod"/>
                      </a:pPr>
                      <a:r>
                        <a:rPr lang="en-AU" sz="2400" b="1" dirty="0">
                          <a:effectLst/>
                          <a:latin typeface="Times New Roman" panose="02020603050405020304" pitchFamily="18" charset="0"/>
                          <a:ea typeface="Times New Roman" panose="02020603050405020304" pitchFamily="18" charset="0"/>
                          <a:cs typeface="Times New Roman" panose="02020603050405020304" pitchFamily="18" charset="0"/>
                        </a:rPr>
                        <a:t>Previous IE.</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025525" marR="0" lvl="0" indent="-457200">
                        <a:lnSpc>
                          <a:spcPct val="100000"/>
                        </a:lnSpc>
                        <a:spcBef>
                          <a:spcPts val="0"/>
                        </a:spcBef>
                        <a:spcAft>
                          <a:spcPts val="0"/>
                        </a:spcAft>
                        <a:buFont typeface="+mj-lt"/>
                        <a:buAutoNum type="alphaLcPeriod"/>
                      </a:pPr>
                      <a:r>
                        <a:rPr lang="en-AU" sz="2400" b="1" dirty="0">
                          <a:effectLst/>
                          <a:latin typeface="Times New Roman" panose="02020603050405020304" pitchFamily="18" charset="0"/>
                          <a:ea typeface="Times New Roman" panose="02020603050405020304" pitchFamily="18" charset="0"/>
                          <a:cs typeface="Times New Roman" panose="02020603050405020304" pitchFamily="18" charset="0"/>
                        </a:rPr>
                        <a:t>Unrepaired cyanotic congenital heart disease or repaired congenital heart disease, with residual shunts or valvular regurgitation at the site of or adjacent to the site of a prosthetic patch or prosthetic device.</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025525" marR="0" lvl="0" indent="-457200">
                        <a:lnSpc>
                          <a:spcPct val="100000"/>
                        </a:lnSpc>
                        <a:spcBef>
                          <a:spcPts val="0"/>
                        </a:spcBef>
                        <a:spcAft>
                          <a:spcPts val="0"/>
                        </a:spcAft>
                        <a:buFont typeface="+mj-lt"/>
                        <a:buAutoNum type="alphaLcPeriod"/>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Cardiac transplant with valve regurgitation attributable to a structurally abnormal valve.</a:t>
                      </a:r>
                      <a:endPar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3143906"/>
                  </a:ext>
                </a:extLst>
              </a:tr>
            </a:tbl>
          </a:graphicData>
        </a:graphic>
      </p:graphicFrame>
    </p:spTree>
    <p:extLst>
      <p:ext uri="{BB962C8B-B14F-4D97-AF65-F5344CB8AC3E}">
        <p14:creationId xmlns:p14="http://schemas.microsoft.com/office/powerpoint/2010/main" val="3822010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70163AA-DB7A-4EEA-B369-1DF8FA5B876D}"/>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32</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7" name="TextBox 6">
            <a:extLst>
              <a:ext uri="{FF2B5EF4-FFF2-40B4-BE49-F238E27FC236}">
                <a16:creationId xmlns:a16="http://schemas.microsoft.com/office/drawing/2014/main" id="{A996D062-EADB-46EC-8655-50CECB57851B}"/>
              </a:ext>
            </a:extLst>
          </p:cNvPr>
          <p:cNvSpPr txBox="1"/>
          <p:nvPr/>
        </p:nvSpPr>
        <p:spPr>
          <a:xfrm>
            <a:off x="1600199" y="600670"/>
            <a:ext cx="11430000"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Lub Dub Medium" panose="020B0603030403020204" pitchFamily="34" charset="0"/>
                <a:ea typeface="Calibri" panose="020F0502020204030204" pitchFamily="34" charset="0"/>
                <a:cs typeface="Times New Roman" panose="02020603050405020304" pitchFamily="18" charset="0"/>
              </a:rPr>
              <a:t>IE Prophylaxis  </a:t>
            </a:r>
            <a:endParaRPr kumimoji="0" lang="en-US" sz="36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aphicFrame>
        <p:nvGraphicFramePr>
          <p:cNvPr id="2" name="Table 1">
            <a:extLst>
              <a:ext uri="{FF2B5EF4-FFF2-40B4-BE49-F238E27FC236}">
                <a16:creationId xmlns:a16="http://schemas.microsoft.com/office/drawing/2014/main" id="{3368D184-5A74-4685-9A91-F90BC0841E8F}"/>
              </a:ext>
            </a:extLst>
          </p:cNvPr>
          <p:cNvGraphicFramePr>
            <a:graphicFrameLocks noGrp="1"/>
          </p:cNvGraphicFramePr>
          <p:nvPr>
            <p:extLst>
              <p:ext uri="{D42A27DB-BD31-4B8C-83A1-F6EECF244321}">
                <p14:modId xmlns:p14="http://schemas.microsoft.com/office/powerpoint/2010/main" val="672435673"/>
              </p:ext>
            </p:extLst>
          </p:nvPr>
        </p:nvGraphicFramePr>
        <p:xfrm>
          <a:off x="257430" y="1524000"/>
          <a:ext cx="14115539" cy="5943600"/>
        </p:xfrm>
        <a:graphic>
          <a:graphicData uri="http://schemas.openxmlformats.org/drawingml/2006/table">
            <a:tbl>
              <a:tblPr firstRow="1" firstCol="1" bandRow="1">
                <a:tableStyleId>{5940675A-B579-460E-94D1-54222C63F5DA}</a:tableStyleId>
              </a:tblPr>
              <a:tblGrid>
                <a:gridCol w="1723770">
                  <a:extLst>
                    <a:ext uri="{9D8B030D-6E8A-4147-A177-3AD203B41FA5}">
                      <a16:colId xmlns:a16="http://schemas.microsoft.com/office/drawing/2014/main" val="1432971193"/>
                    </a:ext>
                  </a:extLst>
                </a:gridCol>
                <a:gridCol w="1905000">
                  <a:extLst>
                    <a:ext uri="{9D8B030D-6E8A-4147-A177-3AD203B41FA5}">
                      <a16:colId xmlns:a16="http://schemas.microsoft.com/office/drawing/2014/main" val="1516155221"/>
                    </a:ext>
                  </a:extLst>
                </a:gridCol>
                <a:gridCol w="10486769">
                  <a:extLst>
                    <a:ext uri="{9D8B030D-6E8A-4147-A177-3AD203B41FA5}">
                      <a16:colId xmlns:a16="http://schemas.microsoft.com/office/drawing/2014/main" val="1747912976"/>
                    </a:ext>
                  </a:extLst>
                </a:gridCol>
              </a:tblGrid>
              <a:tr h="899792">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cs typeface="Times New Roman" panose="02020603050405020304" pitchFamily="18" charset="0"/>
                        </a:rPr>
                        <a:t>COR</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R="68580" marT="0" marB="0" anchorCtr="1"/>
                </a:tc>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cs typeface="Times New Roman" panose="02020603050405020304" pitchFamily="18" charset="0"/>
                        </a:rPr>
                        <a:t>LOE</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R="68580" marT="0" marB="0" anchorCtr="1"/>
                </a:tc>
                <a:tc>
                  <a:txBody>
                    <a:bodyPr/>
                    <a:lstStyle/>
                    <a:p>
                      <a:pPr marL="0" marR="0" lvl="0" indent="0" algn="ctr">
                        <a:lnSpc>
                          <a:spcPct val="150000"/>
                        </a:lnSpc>
                        <a:spcBef>
                          <a:spcPts val="0"/>
                        </a:spcBef>
                        <a:spcAft>
                          <a:spcPts val="0"/>
                        </a:spcAft>
                        <a:buFont typeface="+mj-lt"/>
                        <a:buNone/>
                      </a:pPr>
                      <a:r>
                        <a:rPr lang="en-US" sz="3200" b="1" dirty="0">
                          <a:solidFill>
                            <a:srgbClr val="000000"/>
                          </a:solidFill>
                          <a:effectLst/>
                          <a:latin typeface="Times New Roman" panose="02020603050405020304" pitchFamily="18" charset="0"/>
                          <a:cs typeface="Times New Roman" panose="02020603050405020304" pitchFamily="18" charset="0"/>
                        </a:rPr>
                        <a:t>Recommendation </a:t>
                      </a:r>
                      <a:endPar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R="68580" marT="0" marB="0" anchorCtr="1"/>
                </a:tc>
                <a:extLst>
                  <a:ext uri="{0D108BD9-81ED-4DB2-BD59-A6C34878D82A}">
                    <a16:rowId xmlns:a16="http://schemas.microsoft.com/office/drawing/2014/main" val="3627705899"/>
                  </a:ext>
                </a:extLst>
              </a:tr>
              <a:tr h="5043808">
                <a:tc>
                  <a:txBody>
                    <a:bodyPr/>
                    <a:lstStyle/>
                    <a:p>
                      <a:pPr marL="0" marR="0" algn="ctr">
                        <a:lnSpc>
                          <a:spcPct val="200000"/>
                        </a:lnSpc>
                        <a:spcBef>
                          <a:spcPts val="0"/>
                        </a:spcBef>
                        <a:spcAft>
                          <a:spcPts val="0"/>
                        </a:spcAft>
                      </a:pPr>
                      <a:r>
                        <a:rPr lang="en-US" sz="3200" b="1" dirty="0">
                          <a:effectLst/>
                          <a:latin typeface="Times New Roman" panose="02020603050405020304" pitchFamily="18" charset="0"/>
                          <a:cs typeface="Times New Roman" panose="02020603050405020304" pitchFamily="18" charset="0"/>
                        </a:rPr>
                        <a:t>3: No Benefit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R="68580" marT="0" marB="0" anchor="ctr" anchorCtr="1">
                    <a:solidFill>
                      <a:srgbClr val="F37321"/>
                    </a:solidFill>
                  </a:tcPr>
                </a:tc>
                <a:tc>
                  <a:txBody>
                    <a:bodyPr/>
                    <a:lstStyle/>
                    <a:p>
                      <a:pPr marL="0" marR="0" algn="ctr">
                        <a:lnSpc>
                          <a:spcPct val="200000"/>
                        </a:lnSpc>
                        <a:spcBef>
                          <a:spcPts val="0"/>
                        </a:spcBef>
                        <a:spcAft>
                          <a:spcPts val="0"/>
                        </a:spcAft>
                      </a:pPr>
                      <a:r>
                        <a:rPr lang="en-US" sz="3200" b="1" dirty="0">
                          <a:solidFill>
                            <a:srgbClr val="000000"/>
                          </a:solidFill>
                          <a:effectLst/>
                          <a:latin typeface="Times New Roman" panose="02020603050405020304" pitchFamily="18" charset="0"/>
                          <a:cs typeface="Times New Roman" panose="02020603050405020304" pitchFamily="18" charset="0"/>
                        </a:rPr>
                        <a:t>B-NR</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R="68580" marT="0" marB="0" anchor="ctr" anchorCtr="1">
                    <a:solidFill>
                      <a:srgbClr val="85ADD1"/>
                    </a:solidFill>
                  </a:tcPr>
                </a:tc>
                <a:tc>
                  <a:txBody>
                    <a:bodyPr/>
                    <a:lstStyle/>
                    <a:p>
                      <a:pPr marL="395288" marR="0" lvl="0" indent="-395288" algn="l">
                        <a:lnSpc>
                          <a:spcPct val="200000"/>
                        </a:lnSpc>
                        <a:spcBef>
                          <a:spcPts val="0"/>
                        </a:spcBef>
                        <a:spcAft>
                          <a:spcPts val="0"/>
                        </a:spcAft>
                        <a:buFont typeface="+mj-lt"/>
                        <a:buNone/>
                      </a:pPr>
                      <a:r>
                        <a:rPr lang="en-US" sz="3200" b="1" dirty="0">
                          <a:solidFill>
                            <a:srgbClr val="000000"/>
                          </a:solidFill>
                          <a:effectLst/>
                          <a:latin typeface="Times New Roman" panose="02020603050405020304" pitchFamily="18" charset="0"/>
                          <a:cs typeface="Times New Roman" panose="02020603050405020304" pitchFamily="18" charset="0"/>
                        </a:rPr>
                        <a:t>2. In patients with VHD who are at high risk of IE, antibiotic prophylaxis is not recommended for nondental procedures (e.g., TEE, esophagogastroduodenoscopy, colonoscopy, or cystoscopy) in the absence of active infection.</a:t>
                      </a:r>
                      <a:endPar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R="68580" marT="0" marB="0" anchorCtr="1"/>
                </a:tc>
                <a:extLst>
                  <a:ext uri="{0D108BD9-81ED-4DB2-BD59-A6C34878D82A}">
                    <a16:rowId xmlns:a16="http://schemas.microsoft.com/office/drawing/2014/main" val="1703143906"/>
                  </a:ext>
                </a:extLst>
              </a:tr>
            </a:tbl>
          </a:graphicData>
        </a:graphic>
      </p:graphicFrame>
    </p:spTree>
    <p:extLst>
      <p:ext uri="{BB962C8B-B14F-4D97-AF65-F5344CB8AC3E}">
        <p14:creationId xmlns:p14="http://schemas.microsoft.com/office/powerpoint/2010/main" val="269868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6909E-1C58-47B8-ABAC-AFEC28F2030C}"/>
              </a:ext>
            </a:extLst>
          </p:cNvPr>
          <p:cNvSpPr>
            <a:spLocks noGrp="1"/>
          </p:cNvSpPr>
          <p:nvPr>
            <p:ph type="ctrTitle"/>
          </p:nvPr>
        </p:nvSpPr>
        <p:spPr/>
        <p:txBody>
          <a:bodyPr/>
          <a:lstStyle/>
          <a:p>
            <a:r>
              <a:rPr lang="en-US" sz="3600" dirty="0"/>
              <a:t>Anticoagulation for AF in Patients With VHD</a:t>
            </a:r>
          </a:p>
        </p:txBody>
      </p:sp>
      <p:sp>
        <p:nvSpPr>
          <p:cNvPr id="3" name="Slide Number Placeholder 2">
            <a:extLst>
              <a:ext uri="{FF2B5EF4-FFF2-40B4-BE49-F238E27FC236}">
                <a16:creationId xmlns:a16="http://schemas.microsoft.com/office/drawing/2014/main" id="{77E6BF0E-E69D-4371-82B3-4B6B9B51114E}"/>
              </a:ext>
            </a:extLst>
          </p:cNvPr>
          <p:cNvSpPr>
            <a:spLocks noGrp="1"/>
          </p:cNvSpPr>
          <p:nvPr>
            <p:ph type="sldNum" sz="quarter" idx="4"/>
          </p:nvPr>
        </p:nvSpPr>
        <p:spPr/>
        <p:txBody>
          <a:bodyPr/>
          <a:lstStyle/>
          <a:p>
            <a:fld id="{01CD3B2E-BC1C-6C4D-9D91-A67B950EE325}" type="slidenum">
              <a:rPr lang="en-US" smtClean="0"/>
              <a:pPr/>
              <a:t>33</a:t>
            </a:fld>
            <a:endParaRPr lang="en-US" dirty="0"/>
          </a:p>
        </p:txBody>
      </p:sp>
      <p:graphicFrame>
        <p:nvGraphicFramePr>
          <p:cNvPr id="5" name="Table 4">
            <a:extLst>
              <a:ext uri="{FF2B5EF4-FFF2-40B4-BE49-F238E27FC236}">
                <a16:creationId xmlns:a16="http://schemas.microsoft.com/office/drawing/2014/main" id="{C934046C-5559-405D-B7E7-0C472F310DB3}"/>
              </a:ext>
            </a:extLst>
          </p:cNvPr>
          <p:cNvGraphicFramePr>
            <a:graphicFrameLocks noGrp="1"/>
          </p:cNvGraphicFramePr>
          <p:nvPr>
            <p:extLst>
              <p:ext uri="{D42A27DB-BD31-4B8C-83A1-F6EECF244321}">
                <p14:modId xmlns:p14="http://schemas.microsoft.com/office/powerpoint/2010/main" val="3520223996"/>
              </p:ext>
            </p:extLst>
          </p:nvPr>
        </p:nvGraphicFramePr>
        <p:xfrm>
          <a:off x="338931" y="1600201"/>
          <a:ext cx="14020799" cy="5912693"/>
        </p:xfrm>
        <a:graphic>
          <a:graphicData uri="http://schemas.openxmlformats.org/drawingml/2006/table">
            <a:tbl>
              <a:tblPr firstRow="1" firstCol="1" bandRow="1"/>
              <a:tblGrid>
                <a:gridCol w="1563158">
                  <a:extLst>
                    <a:ext uri="{9D8B030D-6E8A-4147-A177-3AD203B41FA5}">
                      <a16:colId xmlns:a16="http://schemas.microsoft.com/office/drawing/2014/main" val="2219012323"/>
                    </a:ext>
                  </a:extLst>
                </a:gridCol>
                <a:gridCol w="2255971">
                  <a:extLst>
                    <a:ext uri="{9D8B030D-6E8A-4147-A177-3AD203B41FA5}">
                      <a16:colId xmlns:a16="http://schemas.microsoft.com/office/drawing/2014/main" val="618080123"/>
                    </a:ext>
                  </a:extLst>
                </a:gridCol>
                <a:gridCol w="10201670">
                  <a:extLst>
                    <a:ext uri="{9D8B030D-6E8A-4147-A177-3AD203B41FA5}">
                      <a16:colId xmlns:a16="http://schemas.microsoft.com/office/drawing/2014/main" val="2307331472"/>
                    </a:ext>
                  </a:extLst>
                </a:gridCol>
              </a:tblGrid>
              <a:tr h="459223">
                <a:tc>
                  <a:txBody>
                    <a:bodyPr/>
                    <a:lstStyle/>
                    <a:p>
                      <a:pPr marL="152400" marR="142875" algn="ctr" fontAlgn="base">
                        <a:lnSpc>
                          <a:spcPct val="15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COR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2400" marR="142875" algn="ctr" fontAlgn="base">
                        <a:lnSpc>
                          <a:spcPct val="15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LOE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6675" marR="0" algn="ctr" fontAlgn="base">
                        <a:lnSpc>
                          <a:spcPct val="15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Recommendations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2963525"/>
                  </a:ext>
                </a:extLst>
              </a:tr>
              <a:tr h="3372160">
                <a:tc>
                  <a:txBody>
                    <a:bodyPr/>
                    <a:lstStyle/>
                    <a:p>
                      <a:pPr marL="0" marR="0" algn="ctr">
                        <a:lnSpc>
                          <a:spcPct val="200000"/>
                        </a:lnSpc>
                        <a:spcBef>
                          <a:spcPts val="0"/>
                        </a:spcBef>
                        <a:spcAft>
                          <a:spcPts val="0"/>
                        </a:spcAft>
                      </a:pPr>
                      <a:r>
                        <a:rPr lang="en-US" sz="2400" b="1">
                          <a:effectLst/>
                          <a:latin typeface="Times New Roman" panose="02020603050405020304" pitchFamily="18" charset="0"/>
                          <a:ea typeface="Calibri" panose="020F0502020204030204" pitchFamily="34"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A</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ADD1"/>
                    </a:solidFill>
                  </a:tcPr>
                </a:tc>
                <a:tc>
                  <a:txBody>
                    <a:bodyPr/>
                    <a:lstStyle/>
                    <a:p>
                      <a:pPr marL="342900" marR="0" lvl="0" indent="-342900" algn="l">
                        <a:lnSpc>
                          <a:spcPct val="20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rPr>
                        <a:t>For patients with AF and native valve heart disease (except rheumatic mitral stenosis [MS]) or who received a bioprosthetic valve &gt;3 months ago, a non–vitamin K oral anticoagulant (NOAC) is an effective alternative to VKA anticoagulation  and should be administered on the basis of the patient’s CHA</a:t>
                      </a:r>
                      <a:r>
                        <a:rPr lang="en-US" sz="2400" b="1" baseline="-25000" dirty="0">
                          <a:solidFill>
                            <a:srgbClr val="000000"/>
                          </a:solidFill>
                          <a:effectLst/>
                          <a:latin typeface="Times New Roman" panose="02020603050405020304" pitchFamily="18" charset="0"/>
                          <a:ea typeface="Calibri" panose="020F0502020204030204" pitchFamily="34" charset="0"/>
                        </a:rPr>
                        <a:t>2</a:t>
                      </a:r>
                      <a:r>
                        <a:rPr lang="en-US" sz="2400" b="1" dirty="0">
                          <a:solidFill>
                            <a:srgbClr val="000000"/>
                          </a:solidFill>
                          <a:effectLst/>
                          <a:latin typeface="Times New Roman" panose="02020603050405020304" pitchFamily="18" charset="0"/>
                          <a:ea typeface="Calibri" panose="020F0502020204030204" pitchFamily="34" charset="0"/>
                        </a:rPr>
                        <a:t>DS</a:t>
                      </a:r>
                      <a:r>
                        <a:rPr lang="en-US" sz="2400" b="1" baseline="-25000" dirty="0">
                          <a:solidFill>
                            <a:srgbClr val="000000"/>
                          </a:solidFill>
                          <a:effectLst/>
                          <a:latin typeface="Times New Roman" panose="02020603050405020304" pitchFamily="18" charset="0"/>
                          <a:ea typeface="Calibri" panose="020F0502020204030204" pitchFamily="34" charset="0"/>
                        </a:rPr>
                        <a:t>2</a:t>
                      </a:r>
                      <a:r>
                        <a:rPr lang="en-US" sz="2400" b="1" dirty="0">
                          <a:solidFill>
                            <a:srgbClr val="000000"/>
                          </a:solidFill>
                          <a:effectLst/>
                          <a:latin typeface="Times New Roman" panose="02020603050405020304" pitchFamily="18" charset="0"/>
                          <a:ea typeface="Calibri" panose="020F0502020204030204" pitchFamily="34" charset="0"/>
                        </a:rPr>
                        <a:t>-VASc score. </a:t>
                      </a:r>
                    </a:p>
                  </a:txBody>
                  <a:tcPr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7832102"/>
                  </a:ext>
                </a:extLst>
              </a:tr>
              <a:tr h="1883617">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C-EO</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D9F0"/>
                    </a:solidFill>
                  </a:tcPr>
                </a:tc>
                <a:tc>
                  <a:txBody>
                    <a:bodyPr/>
                    <a:lstStyle/>
                    <a:p>
                      <a:pPr marL="344488" marR="0" lvl="0" indent="-344488" algn="l">
                        <a:lnSpc>
                          <a:spcPct val="20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For patients with AF and rheumatic MS, long-term VKA oral anticoagulation is recommended. </a:t>
                      </a:r>
                    </a:p>
                  </a:txBody>
                  <a:tcPr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3402379"/>
                  </a:ext>
                </a:extLst>
              </a:tr>
            </a:tbl>
          </a:graphicData>
        </a:graphic>
      </p:graphicFrame>
    </p:spTree>
    <p:extLst>
      <p:ext uri="{BB962C8B-B14F-4D97-AF65-F5344CB8AC3E}">
        <p14:creationId xmlns:p14="http://schemas.microsoft.com/office/powerpoint/2010/main" val="2161534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6909E-1C58-47B8-ABAC-AFEC28F2030C}"/>
              </a:ext>
            </a:extLst>
          </p:cNvPr>
          <p:cNvSpPr>
            <a:spLocks noGrp="1"/>
          </p:cNvSpPr>
          <p:nvPr>
            <p:ph type="ctrTitle"/>
          </p:nvPr>
        </p:nvSpPr>
        <p:spPr>
          <a:xfrm>
            <a:off x="2133600" y="304800"/>
            <a:ext cx="10363200" cy="914399"/>
          </a:xfrm>
        </p:spPr>
        <p:txBody>
          <a:bodyPr/>
          <a:lstStyle/>
          <a:p>
            <a:r>
              <a:rPr lang="en-US" sz="3600" dirty="0"/>
              <a:t>Anticoagulation for AF in Patients With VHD</a:t>
            </a:r>
          </a:p>
        </p:txBody>
      </p:sp>
      <p:sp>
        <p:nvSpPr>
          <p:cNvPr id="3" name="Slide Number Placeholder 2">
            <a:extLst>
              <a:ext uri="{FF2B5EF4-FFF2-40B4-BE49-F238E27FC236}">
                <a16:creationId xmlns:a16="http://schemas.microsoft.com/office/drawing/2014/main" id="{77E6BF0E-E69D-4371-82B3-4B6B9B51114E}"/>
              </a:ext>
            </a:extLst>
          </p:cNvPr>
          <p:cNvSpPr>
            <a:spLocks noGrp="1"/>
          </p:cNvSpPr>
          <p:nvPr>
            <p:ph type="sldNum" sz="quarter" idx="4"/>
          </p:nvPr>
        </p:nvSpPr>
        <p:spPr/>
        <p:txBody>
          <a:bodyPr/>
          <a:lstStyle/>
          <a:p>
            <a:fld id="{01CD3B2E-BC1C-6C4D-9D91-A67B950EE325}" type="slidenum">
              <a:rPr lang="en-US" smtClean="0"/>
              <a:pPr/>
              <a:t>34</a:t>
            </a:fld>
            <a:endParaRPr lang="en-US" dirty="0"/>
          </a:p>
        </p:txBody>
      </p:sp>
      <p:graphicFrame>
        <p:nvGraphicFramePr>
          <p:cNvPr id="5" name="Table 4">
            <a:extLst>
              <a:ext uri="{FF2B5EF4-FFF2-40B4-BE49-F238E27FC236}">
                <a16:creationId xmlns:a16="http://schemas.microsoft.com/office/drawing/2014/main" id="{C934046C-5559-405D-B7E7-0C472F310DB3}"/>
              </a:ext>
            </a:extLst>
          </p:cNvPr>
          <p:cNvGraphicFramePr>
            <a:graphicFrameLocks noGrp="1"/>
          </p:cNvGraphicFramePr>
          <p:nvPr>
            <p:extLst>
              <p:ext uri="{D42A27DB-BD31-4B8C-83A1-F6EECF244321}">
                <p14:modId xmlns:p14="http://schemas.microsoft.com/office/powerpoint/2010/main" val="1765155465"/>
              </p:ext>
            </p:extLst>
          </p:nvPr>
        </p:nvGraphicFramePr>
        <p:xfrm>
          <a:off x="338931" y="1600201"/>
          <a:ext cx="14020799" cy="5867399"/>
        </p:xfrm>
        <a:graphic>
          <a:graphicData uri="http://schemas.openxmlformats.org/drawingml/2006/table">
            <a:tbl>
              <a:tblPr firstRow="1" firstCol="1" bandRow="1"/>
              <a:tblGrid>
                <a:gridCol w="1563158">
                  <a:extLst>
                    <a:ext uri="{9D8B030D-6E8A-4147-A177-3AD203B41FA5}">
                      <a16:colId xmlns:a16="http://schemas.microsoft.com/office/drawing/2014/main" val="2219012323"/>
                    </a:ext>
                  </a:extLst>
                </a:gridCol>
                <a:gridCol w="2255971">
                  <a:extLst>
                    <a:ext uri="{9D8B030D-6E8A-4147-A177-3AD203B41FA5}">
                      <a16:colId xmlns:a16="http://schemas.microsoft.com/office/drawing/2014/main" val="618080123"/>
                    </a:ext>
                  </a:extLst>
                </a:gridCol>
                <a:gridCol w="10201670">
                  <a:extLst>
                    <a:ext uri="{9D8B030D-6E8A-4147-A177-3AD203B41FA5}">
                      <a16:colId xmlns:a16="http://schemas.microsoft.com/office/drawing/2014/main" val="2307331472"/>
                    </a:ext>
                  </a:extLst>
                </a:gridCol>
              </a:tblGrid>
              <a:tr h="587088">
                <a:tc>
                  <a:txBody>
                    <a:bodyPr/>
                    <a:lstStyle/>
                    <a:p>
                      <a:pPr marL="152400" marR="142875" algn="ctr" fontAlgn="base">
                        <a:lnSpc>
                          <a:spcPct val="15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COR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2400" marR="142875" algn="ctr" fontAlgn="base">
                        <a:lnSpc>
                          <a:spcPct val="15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LOE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6675" marR="0" algn="ctr" fontAlgn="base">
                        <a:lnSpc>
                          <a:spcPct val="15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Recommendations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2963525"/>
                  </a:ext>
                </a:extLst>
              </a:tr>
              <a:tr h="2747845">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Calibri" panose="020F0502020204030204" pitchFamily="34" charset="0"/>
                        </a:rPr>
                        <a:t>2</a:t>
                      </a:r>
                      <a:r>
                        <a:rPr lang="en-US" sz="2800" b="1" dirty="0">
                          <a:solidFill>
                            <a:srgbClr val="000000"/>
                          </a:solidFill>
                          <a:effectLst/>
                          <a:latin typeface="Times New Roman" panose="02020603050405020304" pitchFamily="18" charset="0"/>
                          <a:ea typeface="Calibri" panose="020F0502020204030204" pitchFamily="34" charset="0"/>
                        </a:rPr>
                        <a:t>a</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Calibri" panose="020F0502020204030204" pitchFamily="34" charset="0"/>
                        </a:rPr>
                        <a:t>B-NR</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ADD1"/>
                    </a:solidFill>
                  </a:tcPr>
                </a:tc>
                <a:tc>
                  <a:txBody>
                    <a:bodyPr/>
                    <a:lstStyle/>
                    <a:p>
                      <a:pPr marL="398463" marR="0" lvl="0" indent="-339725" algn="l">
                        <a:lnSpc>
                          <a:spcPct val="2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3. For patients with new-onset AF </a:t>
                      </a:r>
                      <a:r>
                        <a:rPr lang="en-US" sz="2800" b="1" dirty="0">
                          <a:solidFill>
                            <a:srgbClr val="000000"/>
                          </a:solidFill>
                          <a:effectLst/>
                          <a:latin typeface="Times New Roman" panose="02020603050405020304" pitchFamily="18" charset="0"/>
                          <a:ea typeface="Calibri" panose="020F0502020204030204" pitchFamily="34" charset="0"/>
                          <a:sym typeface="Symbol" panose="05050102010706020507" pitchFamily="18" charset="2"/>
                        </a:rPr>
                        <a:t> </a:t>
                      </a:r>
                      <a:r>
                        <a:rPr lang="en-US" sz="2800" b="1" dirty="0">
                          <a:solidFill>
                            <a:srgbClr val="000000"/>
                          </a:solidFill>
                          <a:effectLst/>
                          <a:latin typeface="Times New Roman" panose="02020603050405020304" pitchFamily="18" charset="0"/>
                          <a:ea typeface="Calibri" panose="020F0502020204030204" pitchFamily="34" charset="0"/>
                        </a:rPr>
                        <a:t>3 months after surgical or transcatheter bioprosthetic valve replacement, anticoagulation with a VKA is reasonable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7832102"/>
                  </a:ext>
                </a:extLst>
              </a:tr>
              <a:tr h="2532466">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Calibri" panose="020F0502020204030204" pitchFamily="34" charset="0"/>
                        </a:rPr>
                        <a:t>3: Harm</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3824"/>
                    </a:solidFill>
                  </a:tcPr>
                </a:tc>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Calibri" panose="020F0502020204030204" pitchFamily="34" charset="0"/>
                        </a:rPr>
                        <a:t>B-R</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ADD1"/>
                    </a:solidFill>
                  </a:tcPr>
                </a:tc>
                <a:tc>
                  <a:txBody>
                    <a:bodyPr/>
                    <a:lstStyle/>
                    <a:p>
                      <a:pPr marL="463550" marR="0" lvl="0" indent="-463550" algn="l">
                        <a:lnSpc>
                          <a:spcPct val="2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4.  In patients with mechanical heart valves with or without AF who require long-term anticoagulation with VKA to prevent valve thrombosis, NOACs are not recommended.</a:t>
                      </a:r>
                    </a:p>
                  </a:txBody>
                  <a:tcPr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3402379"/>
                  </a:ext>
                </a:extLst>
              </a:tr>
            </a:tbl>
          </a:graphicData>
        </a:graphic>
      </p:graphicFrame>
    </p:spTree>
    <p:extLst>
      <p:ext uri="{BB962C8B-B14F-4D97-AF65-F5344CB8AC3E}">
        <p14:creationId xmlns:p14="http://schemas.microsoft.com/office/powerpoint/2010/main" val="10445595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8F0563-4975-49F1-B9DC-44B740FF2CF6}"/>
              </a:ext>
            </a:extLst>
          </p:cNvPr>
          <p:cNvSpPr>
            <a:spLocks noGrp="1"/>
          </p:cNvSpPr>
          <p:nvPr>
            <p:ph type="sldNum" sz="quarter" idx="4"/>
          </p:nvPr>
        </p:nvSpPr>
        <p:spPr/>
        <p:txBody>
          <a:bodyPr/>
          <a:lstStyle/>
          <a:p>
            <a:fld id="{01CD3B2E-BC1C-6C4D-9D91-A67B950EE325}" type="slidenum">
              <a:rPr lang="en-US" smtClean="0"/>
              <a:pPr/>
              <a:t>35</a:t>
            </a:fld>
            <a:endParaRPr lang="en-US" dirty="0"/>
          </a:p>
        </p:txBody>
      </p:sp>
      <p:pic>
        <p:nvPicPr>
          <p:cNvPr id="3" name="Picture 2">
            <a:extLst>
              <a:ext uri="{FF2B5EF4-FFF2-40B4-BE49-F238E27FC236}">
                <a16:creationId xmlns:a16="http://schemas.microsoft.com/office/drawing/2014/main" id="{3B931538-F679-478F-9287-3F712231D945}"/>
              </a:ext>
            </a:extLst>
          </p:cNvPr>
          <p:cNvPicPr/>
          <p:nvPr/>
        </p:nvPicPr>
        <p:blipFill rotWithShape="1">
          <a:blip r:embed="rId2">
            <a:extLst>
              <a:ext uri="{28A0092B-C50C-407E-A947-70E740481C1C}">
                <a14:useLocalDpi xmlns:a14="http://schemas.microsoft.com/office/drawing/2010/main" val="0"/>
              </a:ext>
            </a:extLst>
          </a:blip>
          <a:srcRect l="-347" t="5814" r="1994" b="28295"/>
          <a:stretch/>
        </p:blipFill>
        <p:spPr bwMode="auto">
          <a:xfrm>
            <a:off x="1981200" y="289775"/>
            <a:ext cx="9830873" cy="7924800"/>
          </a:xfrm>
          <a:prstGeom prst="rect">
            <a:avLst/>
          </a:prstGeom>
          <a:noFill/>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393BC4DC-53CF-424E-8F0B-A4730FCA230B}"/>
              </a:ext>
            </a:extLst>
          </p:cNvPr>
          <p:cNvSpPr txBox="1"/>
          <p:nvPr/>
        </p:nvSpPr>
        <p:spPr>
          <a:xfrm>
            <a:off x="11811000" y="1981200"/>
            <a:ext cx="2669948" cy="3046988"/>
          </a:xfrm>
          <a:prstGeom prst="rect">
            <a:avLst/>
          </a:prstGeom>
          <a:noFill/>
        </p:spPr>
        <p:txBody>
          <a:bodyPr wrap="square" rtlCol="0">
            <a:spAutoFit/>
          </a:bodyPr>
          <a:lstStyle/>
          <a:p>
            <a:r>
              <a:rPr lang="en-US" sz="2400" b="1" dirty="0">
                <a:effectLst/>
                <a:latin typeface="Lub Dub Medium" panose="020B0603030403020204" pitchFamily="34" charset="0"/>
                <a:ea typeface="Times New Roman" panose="02020603050405020304" pitchFamily="18" charset="0"/>
                <a:cs typeface="Times New Roman" panose="02020603050405020304" pitchFamily="18" charset="0"/>
              </a:rPr>
              <a:t>Figure 1. Anticoagulation for AF in Patients With VHD.</a:t>
            </a:r>
          </a:p>
          <a:p>
            <a:endParaRPr lang="en-US" sz="2400" b="1" dirty="0">
              <a:latin typeface="Lub Dub Medium" panose="020B0603030403020204" pitchFamily="34" charset="0"/>
              <a:ea typeface="Times New Roman" panose="02020603050405020304" pitchFamily="18" charset="0"/>
              <a:cs typeface="Times New Roman" panose="02020603050405020304" pitchFamily="18" charset="0"/>
            </a:endParaRPr>
          </a:p>
          <a:p>
            <a:r>
              <a:rPr lang="en-US" sz="2400" b="1" dirty="0">
                <a:effectLst/>
                <a:latin typeface="Lub Dub Medium" panose="020B0603030403020204" pitchFamily="34" charset="0"/>
                <a:ea typeface="Times New Roman" panose="02020603050405020304" pitchFamily="18" charset="0"/>
                <a:cs typeface="Times New Roman" panose="02020603050405020304" pitchFamily="18" charset="0"/>
              </a:rPr>
              <a:t>Colors corresponds to Table 2. </a:t>
            </a:r>
            <a:endParaRPr lang="en-US" sz="2400" dirty="0">
              <a:latin typeface="Lub Dub Medium" panose="020B0603030403020204" pitchFamily="34" charset="0"/>
              <a:cs typeface="Times New Roman" panose="02020603050405020304" pitchFamily="18" charset="0"/>
            </a:endParaRPr>
          </a:p>
        </p:txBody>
      </p:sp>
    </p:spTree>
    <p:extLst>
      <p:ext uri="{BB962C8B-B14F-4D97-AF65-F5344CB8AC3E}">
        <p14:creationId xmlns:p14="http://schemas.microsoft.com/office/powerpoint/2010/main" val="42787455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788D2-C75C-4E82-A675-CC0CE0D20FDD}"/>
              </a:ext>
            </a:extLst>
          </p:cNvPr>
          <p:cNvSpPr>
            <a:spLocks noGrp="1"/>
          </p:cNvSpPr>
          <p:nvPr>
            <p:ph type="ctrTitle"/>
          </p:nvPr>
        </p:nvSpPr>
        <p:spPr/>
        <p:txBody>
          <a:bodyPr/>
          <a:lstStyle/>
          <a:p>
            <a:r>
              <a:rPr lang="en-US" sz="3200" dirty="0"/>
              <a:t>Evaluation of Surgical and Interventional Risk </a:t>
            </a:r>
          </a:p>
        </p:txBody>
      </p:sp>
      <p:sp>
        <p:nvSpPr>
          <p:cNvPr id="3" name="Slide Number Placeholder 2">
            <a:extLst>
              <a:ext uri="{FF2B5EF4-FFF2-40B4-BE49-F238E27FC236}">
                <a16:creationId xmlns:a16="http://schemas.microsoft.com/office/drawing/2014/main" id="{AA42DA2F-E1D3-4F0B-80EA-F9A51E7350FC}"/>
              </a:ext>
            </a:extLst>
          </p:cNvPr>
          <p:cNvSpPr>
            <a:spLocks noGrp="1"/>
          </p:cNvSpPr>
          <p:nvPr>
            <p:ph type="sldNum" sz="quarter" idx="4"/>
          </p:nvPr>
        </p:nvSpPr>
        <p:spPr/>
        <p:txBody>
          <a:bodyPr/>
          <a:lstStyle/>
          <a:p>
            <a:fld id="{01CD3B2E-BC1C-6C4D-9D91-A67B950EE325}" type="slidenum">
              <a:rPr lang="en-US" smtClean="0"/>
              <a:pPr/>
              <a:t>36</a:t>
            </a:fld>
            <a:endParaRPr lang="en-US" dirty="0"/>
          </a:p>
        </p:txBody>
      </p:sp>
      <p:graphicFrame>
        <p:nvGraphicFramePr>
          <p:cNvPr id="5" name="Table 4">
            <a:extLst>
              <a:ext uri="{FF2B5EF4-FFF2-40B4-BE49-F238E27FC236}">
                <a16:creationId xmlns:a16="http://schemas.microsoft.com/office/drawing/2014/main" id="{68603061-1C53-49A1-AB3F-1ACFDCCEBFD3}"/>
              </a:ext>
            </a:extLst>
          </p:cNvPr>
          <p:cNvGraphicFramePr>
            <a:graphicFrameLocks noGrp="1"/>
          </p:cNvGraphicFramePr>
          <p:nvPr>
            <p:extLst>
              <p:ext uri="{D42A27DB-BD31-4B8C-83A1-F6EECF244321}">
                <p14:modId xmlns:p14="http://schemas.microsoft.com/office/powerpoint/2010/main" val="1724177273"/>
              </p:ext>
            </p:extLst>
          </p:nvPr>
        </p:nvGraphicFramePr>
        <p:xfrm>
          <a:off x="457200" y="1524000"/>
          <a:ext cx="13715999" cy="5867400"/>
        </p:xfrm>
        <a:graphic>
          <a:graphicData uri="http://schemas.openxmlformats.org/drawingml/2006/table">
            <a:tbl>
              <a:tblPr firstRow="1" firstCol="1" bandRow="1"/>
              <a:tblGrid>
                <a:gridCol w="1352397">
                  <a:extLst>
                    <a:ext uri="{9D8B030D-6E8A-4147-A177-3AD203B41FA5}">
                      <a16:colId xmlns:a16="http://schemas.microsoft.com/office/drawing/2014/main" val="2325633802"/>
                    </a:ext>
                  </a:extLst>
                </a:gridCol>
                <a:gridCol w="1253643">
                  <a:extLst>
                    <a:ext uri="{9D8B030D-6E8A-4147-A177-3AD203B41FA5}">
                      <a16:colId xmlns:a16="http://schemas.microsoft.com/office/drawing/2014/main" val="3941269665"/>
                    </a:ext>
                  </a:extLst>
                </a:gridCol>
                <a:gridCol w="11109959">
                  <a:extLst>
                    <a:ext uri="{9D8B030D-6E8A-4147-A177-3AD203B41FA5}">
                      <a16:colId xmlns:a16="http://schemas.microsoft.com/office/drawing/2014/main" val="4186624618"/>
                    </a:ext>
                  </a:extLst>
                </a:gridCol>
              </a:tblGrid>
              <a:tr h="1460898">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Calibri" panose="020F0502020204030204" pitchFamily="34" charset="0"/>
                        </a:rPr>
                        <a:t>COR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Calibri" panose="020F0502020204030204" pitchFamily="34" charset="0"/>
                        </a:rPr>
                        <a:t>LOE</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Calibri" panose="020F0502020204030204" pitchFamily="34" charset="0"/>
                        </a:rPr>
                        <a:t>Recommendation</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531820"/>
                  </a:ext>
                </a:extLst>
              </a:tr>
              <a:tr h="4406502">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C-EO</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l">
                        <a:lnSpc>
                          <a:spcPct val="200000"/>
                        </a:lnSpc>
                        <a:spcBef>
                          <a:spcPts val="0"/>
                        </a:spcBef>
                        <a:spcAft>
                          <a:spcPts val="0"/>
                        </a:spcAft>
                        <a:buFont typeface="+mj-lt"/>
                        <a:buAutoNum type="arabicPeriod"/>
                      </a:pPr>
                      <a:r>
                        <a:rPr lang="en-US" sz="2800" b="1" dirty="0">
                          <a:solidFill>
                            <a:srgbClr val="000000"/>
                          </a:solidFill>
                          <a:effectLst/>
                          <a:latin typeface="Times New Roman" panose="02020603050405020304" pitchFamily="18" charset="0"/>
                          <a:ea typeface="Calibri" panose="020F0502020204030204" pitchFamily="34" charset="0"/>
                        </a:rPr>
                        <a:t>For patients with VHD for whom intervention is contemplated, individual risks should be calculated for specific surgical and/or transcatheter procedures, using online tools when available, and discussed before the procedure as a part of a shared decision-making process.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3894019"/>
                  </a:ext>
                </a:extLst>
              </a:tr>
            </a:tbl>
          </a:graphicData>
        </a:graphic>
      </p:graphicFrame>
    </p:spTree>
    <p:extLst>
      <p:ext uri="{BB962C8B-B14F-4D97-AF65-F5344CB8AC3E}">
        <p14:creationId xmlns:p14="http://schemas.microsoft.com/office/powerpoint/2010/main" val="10495314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438BA87-AC87-4C9E-88A1-CDDB83CE2CA0}"/>
              </a:ext>
            </a:extLst>
          </p:cNvPr>
          <p:cNvSpPr>
            <a:spLocks noGrp="1"/>
          </p:cNvSpPr>
          <p:nvPr>
            <p:ph type="sldNum" sz="quarter" idx="4"/>
          </p:nvPr>
        </p:nvSpPr>
        <p:spPr/>
        <p:txBody>
          <a:bodyPr/>
          <a:lstStyle/>
          <a:p>
            <a:fld id="{01CD3B2E-BC1C-6C4D-9D91-A67B950EE325}" type="slidenum">
              <a:rPr lang="en-US" smtClean="0"/>
              <a:pPr/>
              <a:t>37</a:t>
            </a:fld>
            <a:endParaRPr lang="en-US" dirty="0"/>
          </a:p>
        </p:txBody>
      </p:sp>
      <p:sp>
        <p:nvSpPr>
          <p:cNvPr id="4" name="Title 3">
            <a:extLst>
              <a:ext uri="{FF2B5EF4-FFF2-40B4-BE49-F238E27FC236}">
                <a16:creationId xmlns:a16="http://schemas.microsoft.com/office/drawing/2014/main" id="{413E71A6-63DA-4A90-B55C-35243DDD1A28}"/>
              </a:ext>
            </a:extLst>
          </p:cNvPr>
          <p:cNvSpPr>
            <a:spLocks noGrp="1"/>
          </p:cNvSpPr>
          <p:nvPr>
            <p:ph type="ctrTitle" idx="4294967295"/>
          </p:nvPr>
        </p:nvSpPr>
        <p:spPr>
          <a:xfrm>
            <a:off x="2093516" y="328027"/>
            <a:ext cx="10443368" cy="533400"/>
          </a:xfrm>
          <a:prstGeom prst="rect">
            <a:avLst/>
          </a:prstGeom>
        </p:spPr>
        <p:txBody>
          <a:bodyPr/>
          <a:lstStyle/>
          <a:p>
            <a:r>
              <a:rPr lang="en-US" sz="3000" dirty="0">
                <a:latin typeface="Lub Dub Medium" panose="020B0603030403020204" pitchFamily="34" charset="0"/>
              </a:rPr>
              <a:t>Table 8. Risk Assessment for Surgical Valve Procedures</a:t>
            </a:r>
          </a:p>
        </p:txBody>
      </p:sp>
      <p:graphicFrame>
        <p:nvGraphicFramePr>
          <p:cNvPr id="6" name="Table 5">
            <a:extLst>
              <a:ext uri="{FF2B5EF4-FFF2-40B4-BE49-F238E27FC236}">
                <a16:creationId xmlns:a16="http://schemas.microsoft.com/office/drawing/2014/main" id="{09FC320F-D4A2-475C-83B0-16B46288B1A9}"/>
              </a:ext>
            </a:extLst>
          </p:cNvPr>
          <p:cNvGraphicFramePr>
            <a:graphicFrameLocks noGrp="1"/>
          </p:cNvGraphicFramePr>
          <p:nvPr>
            <p:extLst>
              <p:ext uri="{D42A27DB-BD31-4B8C-83A1-F6EECF244321}">
                <p14:modId xmlns:p14="http://schemas.microsoft.com/office/powerpoint/2010/main" val="2331028743"/>
              </p:ext>
            </p:extLst>
          </p:nvPr>
        </p:nvGraphicFramePr>
        <p:xfrm>
          <a:off x="304803" y="1447800"/>
          <a:ext cx="14165259" cy="6619875"/>
        </p:xfrm>
        <a:graphic>
          <a:graphicData uri="http://schemas.openxmlformats.org/drawingml/2006/table">
            <a:tbl>
              <a:tblPr firstRow="1" firstCol="1" bandRow="1"/>
              <a:tblGrid>
                <a:gridCol w="2635548">
                  <a:extLst>
                    <a:ext uri="{9D8B030D-6E8A-4147-A177-3AD203B41FA5}">
                      <a16:colId xmlns:a16="http://schemas.microsoft.com/office/drawing/2014/main" val="2949414488"/>
                    </a:ext>
                  </a:extLst>
                </a:gridCol>
                <a:gridCol w="2698997">
                  <a:extLst>
                    <a:ext uri="{9D8B030D-6E8A-4147-A177-3AD203B41FA5}">
                      <a16:colId xmlns:a16="http://schemas.microsoft.com/office/drawing/2014/main" val="1552262149"/>
                    </a:ext>
                  </a:extLst>
                </a:gridCol>
                <a:gridCol w="2698997">
                  <a:extLst>
                    <a:ext uri="{9D8B030D-6E8A-4147-A177-3AD203B41FA5}">
                      <a16:colId xmlns:a16="http://schemas.microsoft.com/office/drawing/2014/main" val="2120482189"/>
                    </a:ext>
                  </a:extLst>
                </a:gridCol>
                <a:gridCol w="2698997">
                  <a:extLst>
                    <a:ext uri="{9D8B030D-6E8A-4147-A177-3AD203B41FA5}">
                      <a16:colId xmlns:a16="http://schemas.microsoft.com/office/drawing/2014/main" val="3411423968"/>
                    </a:ext>
                  </a:extLst>
                </a:gridCol>
                <a:gridCol w="3432720">
                  <a:extLst>
                    <a:ext uri="{9D8B030D-6E8A-4147-A177-3AD203B41FA5}">
                      <a16:colId xmlns:a16="http://schemas.microsoft.com/office/drawing/2014/main" val="3021418686"/>
                    </a:ext>
                  </a:extLst>
                </a:gridCol>
              </a:tblGrid>
              <a:tr h="1687446">
                <a:tc>
                  <a:txBody>
                    <a:bodyPr/>
                    <a:lstStyle/>
                    <a:p>
                      <a:pPr marL="0" marR="0">
                        <a:lnSpc>
                          <a:spcPct val="100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Criteria</a:t>
                      </a:r>
                      <a:endParaRPr lang="en-US" sz="1800" dirty="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Low-Risk SAVR (Must Meet ALL Criteria in This Column)</a:t>
                      </a:r>
                      <a:endParaRPr lang="en-US" sz="1800" dirty="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Low-Risk Surgical Mitral Valve Repair for Primary MR (Must Meet ALL Criteria in This Column)</a:t>
                      </a:r>
                      <a:endParaRPr lang="en-US" sz="1800" dirty="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800" b="1">
                          <a:solidFill>
                            <a:srgbClr val="000000"/>
                          </a:solidFill>
                          <a:effectLst/>
                          <a:latin typeface="Times New Roman" panose="02020603050405020304" pitchFamily="18" charset="0"/>
                          <a:ea typeface="Times New Roman" panose="02020603050405020304" pitchFamily="18" charset="0"/>
                        </a:rPr>
                        <a:t>High Surgical Risk</a:t>
                      </a:r>
                      <a:br>
                        <a:rPr lang="en-US" sz="1800" b="1">
                          <a:solidFill>
                            <a:srgbClr val="000000"/>
                          </a:solidFill>
                          <a:effectLst/>
                          <a:latin typeface="Times New Roman" panose="02020603050405020304" pitchFamily="18" charset="0"/>
                          <a:ea typeface="Times New Roman" panose="02020603050405020304" pitchFamily="18" charset="0"/>
                        </a:rPr>
                      </a:br>
                      <a:r>
                        <a:rPr lang="en-US" sz="1800" b="1">
                          <a:solidFill>
                            <a:srgbClr val="000000"/>
                          </a:solidFill>
                          <a:effectLst/>
                          <a:latin typeface="Times New Roman" panose="02020603050405020304" pitchFamily="18" charset="0"/>
                          <a:ea typeface="Times New Roman" panose="02020603050405020304" pitchFamily="18" charset="0"/>
                        </a:rPr>
                        <a:t>(Any 1 Criterion in This Column)</a:t>
                      </a:r>
                      <a:endParaRPr lang="en-US" sz="180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800" b="1">
                          <a:solidFill>
                            <a:srgbClr val="000000"/>
                          </a:solidFill>
                          <a:effectLst/>
                          <a:latin typeface="Times New Roman" panose="02020603050405020304" pitchFamily="18" charset="0"/>
                          <a:ea typeface="Times New Roman" panose="02020603050405020304" pitchFamily="18" charset="0"/>
                        </a:rPr>
                        <a:t>Prohibitive Surgical Risk</a:t>
                      </a:r>
                      <a:br>
                        <a:rPr lang="en-US" sz="1800" b="1">
                          <a:solidFill>
                            <a:srgbClr val="000000"/>
                          </a:solidFill>
                          <a:effectLst/>
                          <a:latin typeface="Times New Roman" panose="02020603050405020304" pitchFamily="18" charset="0"/>
                          <a:ea typeface="Times New Roman" panose="02020603050405020304" pitchFamily="18" charset="0"/>
                        </a:rPr>
                      </a:br>
                      <a:r>
                        <a:rPr lang="en-US" sz="1800" b="1">
                          <a:solidFill>
                            <a:srgbClr val="000000"/>
                          </a:solidFill>
                          <a:effectLst/>
                          <a:latin typeface="Times New Roman" panose="02020603050405020304" pitchFamily="18" charset="0"/>
                          <a:ea typeface="Times New Roman" panose="02020603050405020304" pitchFamily="18" charset="0"/>
                        </a:rPr>
                        <a:t>(Any 1 Criterion in This Column)</a:t>
                      </a:r>
                      <a:endParaRPr lang="en-US" sz="180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05157547"/>
                  </a:ext>
                </a:extLst>
              </a:tr>
              <a:tr h="1476593">
                <a:tc>
                  <a:txBody>
                    <a:bodyPr/>
                    <a:lstStyle/>
                    <a:p>
                      <a:pPr marL="0" marR="0">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STS-predicted risk of death*</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&lt;3%</a:t>
                      </a:r>
                    </a:p>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AND</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&lt;1%</a:t>
                      </a:r>
                    </a:p>
                    <a:p>
                      <a:pPr marL="0" marR="0" algn="ctr">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AND</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&gt;8%</a:t>
                      </a:r>
                    </a:p>
                    <a:p>
                      <a:pPr marL="0" marR="0" algn="ctr">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OR</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Predicted risk of death or major morbidity (all-cause) &gt;50% at 1 y</a:t>
                      </a:r>
                    </a:p>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OR</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62437459"/>
                  </a:ext>
                </a:extLst>
              </a:tr>
              <a:tr h="1141629">
                <a:tc>
                  <a:txBody>
                    <a:bodyPr/>
                    <a:lstStyle/>
                    <a:p>
                      <a:pPr marL="0" marR="0">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Frailty†</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None</a:t>
                      </a:r>
                    </a:p>
                    <a:p>
                      <a:pPr marL="0" marR="0" algn="ctr">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AND</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None</a:t>
                      </a:r>
                    </a:p>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AND</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≥2 Indices (moderate to severe)</a:t>
                      </a:r>
                    </a:p>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OR</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≥2 Indices (moderate to severe)</a:t>
                      </a:r>
                    </a:p>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OR</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31174164"/>
                  </a:ext>
                </a:extLst>
              </a:tr>
              <a:tr h="1301713">
                <a:tc>
                  <a:txBody>
                    <a:bodyPr/>
                    <a:lstStyle/>
                    <a:p>
                      <a:pPr marL="0" marR="0">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Cardiac or other major organ system compromise not to be improved postoperatively‡</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None</a:t>
                      </a:r>
                    </a:p>
                    <a:p>
                      <a:pPr marL="0" marR="0" algn="ctr">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AND</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None</a:t>
                      </a:r>
                    </a:p>
                    <a:p>
                      <a:pPr marL="0" marR="0" algn="ctr">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AND</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sym typeface="Symbol" panose="05050102010706020507" pitchFamily="18" charset="2"/>
                        </a:rPr>
                        <a:t>1 to 2</a:t>
                      </a:r>
                      <a:r>
                        <a:rPr lang="en-US" sz="1800" dirty="0">
                          <a:effectLst/>
                          <a:latin typeface="Times New Roman" panose="02020603050405020304" pitchFamily="18" charset="0"/>
                          <a:ea typeface="Times New Roman" panose="02020603050405020304" pitchFamily="18" charset="0"/>
                        </a:rPr>
                        <a:t> Organ systems</a:t>
                      </a:r>
                    </a:p>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OR</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≥3 Organ systems</a:t>
                      </a:r>
                    </a:p>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OR</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60297301"/>
                  </a:ext>
                </a:extLst>
              </a:tr>
              <a:tr h="1012494">
                <a:tc>
                  <a:txBody>
                    <a:bodyPr/>
                    <a:lstStyle/>
                    <a:p>
                      <a:pPr marL="0" marR="0">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Procedure-specific impediment§</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None</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None</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Possible procedure-specific impediment</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Severe procedure-specific impediment</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7608908"/>
                  </a:ext>
                </a:extLst>
              </a:tr>
            </a:tbl>
          </a:graphicData>
        </a:graphic>
      </p:graphicFrame>
      <p:sp>
        <p:nvSpPr>
          <p:cNvPr id="2" name="TextBox 1">
            <a:extLst>
              <a:ext uri="{FF2B5EF4-FFF2-40B4-BE49-F238E27FC236}">
                <a16:creationId xmlns:a16="http://schemas.microsoft.com/office/drawing/2014/main" id="{F8A59EB8-CA3E-4A3D-A016-8DAB90F5199F}"/>
              </a:ext>
            </a:extLst>
          </p:cNvPr>
          <p:cNvSpPr txBox="1"/>
          <p:nvPr/>
        </p:nvSpPr>
        <p:spPr>
          <a:xfrm>
            <a:off x="4495800" y="958864"/>
            <a:ext cx="5334000" cy="369332"/>
          </a:xfrm>
          <a:prstGeom prst="rect">
            <a:avLst/>
          </a:prstGeom>
          <a:noFill/>
        </p:spPr>
        <p:txBody>
          <a:bodyPr wrap="square" rtlCol="0">
            <a:spAutoFit/>
          </a:bodyPr>
          <a:lstStyle/>
          <a:p>
            <a:pPr algn="ctr"/>
            <a:r>
              <a:rPr lang="en-US" dirty="0">
                <a:latin typeface="Lub Dub Medium" panose="020B0603030403020204" pitchFamily="34" charset="0"/>
              </a:rPr>
              <a:t>Footnote text located on the next slide</a:t>
            </a:r>
          </a:p>
        </p:txBody>
      </p:sp>
    </p:spTree>
    <p:extLst>
      <p:ext uri="{BB962C8B-B14F-4D97-AF65-F5344CB8AC3E}">
        <p14:creationId xmlns:p14="http://schemas.microsoft.com/office/powerpoint/2010/main" val="9781987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438BA87-AC87-4C9E-88A1-CDDB83CE2CA0}"/>
              </a:ext>
            </a:extLst>
          </p:cNvPr>
          <p:cNvSpPr>
            <a:spLocks noGrp="1"/>
          </p:cNvSpPr>
          <p:nvPr>
            <p:ph type="sldNum" sz="quarter" idx="4"/>
          </p:nvPr>
        </p:nvSpPr>
        <p:spPr/>
        <p:txBody>
          <a:bodyPr/>
          <a:lstStyle/>
          <a:p>
            <a:fld id="{01CD3B2E-BC1C-6C4D-9D91-A67B950EE325}" type="slidenum">
              <a:rPr lang="en-US" smtClean="0"/>
              <a:pPr/>
              <a:t>38</a:t>
            </a:fld>
            <a:endParaRPr lang="en-US" dirty="0"/>
          </a:p>
        </p:txBody>
      </p:sp>
      <p:sp>
        <p:nvSpPr>
          <p:cNvPr id="4" name="Title 3">
            <a:extLst>
              <a:ext uri="{FF2B5EF4-FFF2-40B4-BE49-F238E27FC236}">
                <a16:creationId xmlns:a16="http://schemas.microsoft.com/office/drawing/2014/main" id="{413E71A6-63DA-4A90-B55C-35243DDD1A28}"/>
              </a:ext>
            </a:extLst>
          </p:cNvPr>
          <p:cNvSpPr>
            <a:spLocks noGrp="1"/>
          </p:cNvSpPr>
          <p:nvPr>
            <p:ph type="ctrTitle" idx="4294967295"/>
          </p:nvPr>
        </p:nvSpPr>
        <p:spPr>
          <a:xfrm>
            <a:off x="2663031" y="533400"/>
            <a:ext cx="9524999" cy="533400"/>
          </a:xfrm>
          <a:prstGeom prst="rect">
            <a:avLst/>
          </a:prstGeom>
        </p:spPr>
        <p:txBody>
          <a:bodyPr/>
          <a:lstStyle/>
          <a:p>
            <a:r>
              <a:rPr lang="en-US" dirty="0">
                <a:latin typeface="Lub Dub Medium" panose="020B0603030403020204" pitchFamily="34" charset="0"/>
              </a:rPr>
              <a:t>Table 8. Surgical Risk Assessment</a:t>
            </a:r>
          </a:p>
        </p:txBody>
      </p:sp>
      <p:sp>
        <p:nvSpPr>
          <p:cNvPr id="7" name="TextBox 6">
            <a:extLst>
              <a:ext uri="{FF2B5EF4-FFF2-40B4-BE49-F238E27FC236}">
                <a16:creationId xmlns:a16="http://schemas.microsoft.com/office/drawing/2014/main" id="{8E1575F6-BF0A-47B4-9FDF-9E7ABFF05B96}"/>
              </a:ext>
            </a:extLst>
          </p:cNvPr>
          <p:cNvSpPr txBox="1"/>
          <p:nvPr/>
        </p:nvSpPr>
        <p:spPr>
          <a:xfrm>
            <a:off x="381000" y="1555253"/>
            <a:ext cx="14089062" cy="6419065"/>
          </a:xfrm>
          <a:prstGeom prst="rect">
            <a:avLst/>
          </a:prstGeom>
          <a:noFill/>
        </p:spPr>
        <p:txBody>
          <a:bodyPr wrap="square">
            <a:spAutoFit/>
          </a:bodyPr>
          <a:lstStyle/>
          <a:p>
            <a:pPr marL="0" marR="0">
              <a:lnSpc>
                <a:spcPct val="200000"/>
              </a:lnSpc>
              <a:spcBef>
                <a:spcPts val="0"/>
              </a:spcBef>
              <a:spcAft>
                <a:spcPts val="0"/>
              </a:spcAft>
            </a:pPr>
            <a:r>
              <a:rPr lang="en-US" sz="16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*Use of the STS Predicted Risk of Mortality (</a:t>
            </a:r>
            <a:r>
              <a:rPr lang="en-US" sz="16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http://riskcalc.sts.org/stswebriskcalc/#/</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to predict risk in a given institution with reasonable reliability is appropriate only if institutional outcomes are within 1 standard deviation of the STS average observed/expected mortality ratio for the procedure in question. The EUROSCORE II risk calculator may also be considered for use and is available at </a:t>
            </a:r>
            <a:r>
              <a:rPr lang="en-US" sz="16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http://www.euroscore.org/calc.html</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nSpc>
                <a:spcPct val="200000"/>
              </a:lnSpc>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†Seven frailty indices: Katz Activities of Daily Living (independence in feeding, bathing, dressing, transferring, toileting, and urinary continence) plus independence in ambulation (no walking aid or assistance required, or completion of a 5-m walk in &lt;6 s). Other scoring systems can be applied to calculate no, mild, or moderate to severe frailty.</a:t>
            </a:r>
          </a:p>
          <a:p>
            <a:pPr marL="0" marR="0">
              <a:lnSpc>
                <a:spcPct val="200000"/>
              </a:lnSpc>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‡Examples of major organ system compromise include cardiac dysfunction (severe LV systolic or diastolic dysfunction or RV dysfunction, fixed pulmonary hypertension); kidney dysfunction (chronic kidney disease, stage 3 or worse); pulmonary dysfunction (FEV</a:t>
            </a: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&lt;50% or D</a:t>
            </a: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LCO2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&lt;50% of predicted); central nervous system dysfunction (dementia, Alzheimer’s disease, Parkinson’s disease, cerebrovascular accident with persistent physical limitation); gastrointestinal dysfunction (Crohn’s disease, ulcerative colitis, nutritional impairment, or serum albumin &lt;3.0); cancer (active malignancy); and liver dysfunction (any history of cirrhosis, variceal bleeding, or elevated INR in the absence of VKA therapy).</a:t>
            </a:r>
          </a:p>
          <a:p>
            <a:pPr marL="0" marR="0">
              <a:lnSpc>
                <a:spcPct val="200000"/>
              </a:lnSpc>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§Examples of procedure-specific impediments include presence of tracheostomy, heavily calcified (porcelain) ascending aorta, chest malformation, arterial coronary graft adherent to posterior chest wall, and radiation damage.</a:t>
            </a:r>
          </a:p>
        </p:txBody>
      </p:sp>
    </p:spTree>
    <p:extLst>
      <p:ext uri="{BB962C8B-B14F-4D97-AF65-F5344CB8AC3E}">
        <p14:creationId xmlns:p14="http://schemas.microsoft.com/office/powerpoint/2010/main" val="21710501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378C58-5DD5-47E2-AB59-F233E1E897DA}"/>
              </a:ext>
            </a:extLst>
          </p:cNvPr>
          <p:cNvSpPr>
            <a:spLocks noGrp="1"/>
          </p:cNvSpPr>
          <p:nvPr>
            <p:ph type="sldNum" sz="quarter" idx="4"/>
          </p:nvPr>
        </p:nvSpPr>
        <p:spPr/>
        <p:txBody>
          <a:bodyPr/>
          <a:lstStyle/>
          <a:p>
            <a:fld id="{01CD3B2E-BC1C-6C4D-9D91-A67B950EE325}" type="slidenum">
              <a:rPr lang="en-US" smtClean="0"/>
              <a:pPr/>
              <a:t>39</a:t>
            </a:fld>
            <a:endParaRPr lang="en-US" dirty="0"/>
          </a:p>
        </p:txBody>
      </p:sp>
      <p:graphicFrame>
        <p:nvGraphicFramePr>
          <p:cNvPr id="4" name="Table 3">
            <a:extLst>
              <a:ext uri="{FF2B5EF4-FFF2-40B4-BE49-F238E27FC236}">
                <a16:creationId xmlns:a16="http://schemas.microsoft.com/office/drawing/2014/main" id="{7C6DF023-D7D2-469D-9F59-42593A27902E}"/>
              </a:ext>
            </a:extLst>
          </p:cNvPr>
          <p:cNvGraphicFramePr>
            <a:graphicFrameLocks noGrp="1"/>
          </p:cNvGraphicFramePr>
          <p:nvPr>
            <p:extLst>
              <p:ext uri="{D42A27DB-BD31-4B8C-83A1-F6EECF244321}">
                <p14:modId xmlns:p14="http://schemas.microsoft.com/office/powerpoint/2010/main" val="2442519024"/>
              </p:ext>
            </p:extLst>
          </p:nvPr>
        </p:nvGraphicFramePr>
        <p:xfrm>
          <a:off x="381000" y="1649762"/>
          <a:ext cx="14089062" cy="6466459"/>
        </p:xfrm>
        <a:graphic>
          <a:graphicData uri="http://schemas.openxmlformats.org/drawingml/2006/table">
            <a:tbl>
              <a:tblPr firstRow="1" firstCol="1" bandRow="1"/>
              <a:tblGrid>
                <a:gridCol w="3784612">
                  <a:extLst>
                    <a:ext uri="{9D8B030D-6E8A-4147-A177-3AD203B41FA5}">
                      <a16:colId xmlns:a16="http://schemas.microsoft.com/office/drawing/2014/main" val="829821925"/>
                    </a:ext>
                  </a:extLst>
                </a:gridCol>
                <a:gridCol w="3897095">
                  <a:extLst>
                    <a:ext uri="{9D8B030D-6E8A-4147-A177-3AD203B41FA5}">
                      <a16:colId xmlns:a16="http://schemas.microsoft.com/office/drawing/2014/main" val="176412430"/>
                    </a:ext>
                  </a:extLst>
                </a:gridCol>
                <a:gridCol w="3511232">
                  <a:extLst>
                    <a:ext uri="{9D8B030D-6E8A-4147-A177-3AD203B41FA5}">
                      <a16:colId xmlns:a16="http://schemas.microsoft.com/office/drawing/2014/main" val="3985788254"/>
                    </a:ext>
                  </a:extLst>
                </a:gridCol>
                <a:gridCol w="2896123">
                  <a:extLst>
                    <a:ext uri="{9D8B030D-6E8A-4147-A177-3AD203B41FA5}">
                      <a16:colId xmlns:a16="http://schemas.microsoft.com/office/drawing/2014/main" val="2744848317"/>
                    </a:ext>
                  </a:extLst>
                </a:gridCol>
              </a:tblGrid>
              <a:tr h="844711">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SAVR</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75" marR="424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TAVI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75" marR="424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Surgical MV Repair or Replacement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89" marR="39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Transcatheter Edge-to-Edge Mitral Valve Repair</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89" marR="39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71887766"/>
                  </a:ext>
                </a:extLst>
              </a:tr>
              <a:tr h="281570">
                <a:tc gridSpan="4">
                  <a:txBody>
                    <a:bodyPr/>
                    <a:lstStyle/>
                    <a:p>
                      <a:pPr marL="0" marR="0">
                        <a:lnSpc>
                          <a:spcPct val="1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Technical or  anatomic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75" marR="42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84128464"/>
                  </a:ext>
                </a:extLst>
              </a:tr>
              <a:tr h="947343">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Prior mediastinal radiation</a:t>
                      </a:r>
                    </a:p>
                  </a:txBody>
                  <a:tcPr marL="42475" marR="42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Aorto-iliac occlusive disease precluding transfemoral approach</a:t>
                      </a:r>
                    </a:p>
                  </a:txBody>
                  <a:tcPr marL="42475" marR="42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Prior sternotomy</a:t>
                      </a:r>
                    </a:p>
                  </a:txBody>
                  <a:tcPr marL="39889" marR="3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Multivalve disease</a:t>
                      </a:r>
                    </a:p>
                  </a:txBody>
                  <a:tcPr marL="39889" marR="3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611717"/>
                  </a:ext>
                </a:extLst>
              </a:tr>
              <a:tr h="3906139">
                <a:tc>
                  <a:txBody>
                    <a:bodyPr/>
                    <a:lstStyle/>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Ascending aortic calcification (porcelain aorta may be prohibitive)</a:t>
                      </a:r>
                    </a:p>
                    <a:p>
                      <a:pPr marL="342900" marR="0" lvl="0" indent="-342900" algn="l">
                        <a:lnSpc>
                          <a:spcPct val="100000"/>
                        </a:lnSpc>
                        <a:spcBef>
                          <a:spcPts val="0"/>
                        </a:spcBef>
                        <a:spcAft>
                          <a:spcPts val="0"/>
                        </a:spcAft>
                        <a:buFont typeface="Symbol" panose="05050102010706020507" pitchFamily="18" charset="2"/>
                        <a:buChar char=""/>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75" marR="42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Aortic arch atherosclerosis (protuberant lesions)</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Severe MR or TR</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Low-lying coronary arteries</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Basal septal hypertrophy</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Valve morphology (e.g., bicuspid or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unicuspid</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valve)</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Extensive LV outflow tract calcification</a:t>
                      </a:r>
                    </a:p>
                    <a:p>
                      <a:pPr marL="342900" marR="0" lvl="0" indent="-342900" algn="l">
                        <a:lnSpc>
                          <a:spcPct val="100000"/>
                        </a:lnSpc>
                        <a:spcBef>
                          <a:spcPts val="0"/>
                        </a:spcBef>
                        <a:spcAft>
                          <a:spcPts val="0"/>
                        </a:spcAft>
                        <a:buFont typeface="Symbol" panose="05050102010706020507" pitchFamily="18" charset="2"/>
                        <a:buChar char=""/>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75" marR="42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Prior mediastinal radiation</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Ascending aortic calcification (porcelain aorta may be prohibitive)</a:t>
                      </a:r>
                    </a:p>
                    <a:p>
                      <a:pPr marL="342900" marR="0" lvl="0" indent="-342900" algn="l">
                        <a:lnSpc>
                          <a:spcPct val="100000"/>
                        </a:lnSpc>
                        <a:spcBef>
                          <a:spcPts val="0"/>
                        </a:spcBef>
                        <a:spcAft>
                          <a:spcPts val="0"/>
                        </a:spcAft>
                        <a:buFont typeface="Symbol" panose="05050102010706020507" pitchFamily="18" charset="2"/>
                        <a:buChar char=""/>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89" marR="3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Valve morphology (e.g., thickening, perforations, clefts, calcification, and stenosis)</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Prior m</a:t>
                      </a:r>
                      <a:r>
                        <a:rPr lang="en-US" sz="2400" strike="noStrike" dirty="0">
                          <a:effectLst/>
                          <a:latin typeface="Times New Roman" panose="02020603050405020304" pitchFamily="18" charset="0"/>
                          <a:ea typeface="Times New Roman" panose="02020603050405020304" pitchFamily="18" charset="0"/>
                          <a:cs typeface="Times New Roman" panose="02020603050405020304" pitchFamily="18" charset="0"/>
                        </a:rPr>
                        <a:t>itral</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v</a:t>
                      </a:r>
                      <a:r>
                        <a:rPr lang="en-US" sz="2400" strike="noStrike" dirty="0">
                          <a:effectLst/>
                          <a:latin typeface="Times New Roman" panose="02020603050405020304" pitchFamily="18" charset="0"/>
                          <a:ea typeface="Times New Roman" panose="02020603050405020304" pitchFamily="18" charset="0"/>
                          <a:cs typeface="Times New Roman" panose="02020603050405020304" pitchFamily="18" charset="0"/>
                        </a:rPr>
                        <a:t>alve</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surgery</a:t>
                      </a:r>
                    </a:p>
                    <a:p>
                      <a:pPr marL="0" marR="0" lvl="0" indent="0" algn="l">
                        <a:lnSpc>
                          <a:spcPct val="100000"/>
                        </a:lnSpc>
                        <a:spcBef>
                          <a:spcPts val="0"/>
                        </a:spcBef>
                        <a:spcAft>
                          <a:spcPts val="0"/>
                        </a:spcAft>
                        <a:buFont typeface="Symbol" panose="05050102010706020507" pitchFamily="18" charset="2"/>
                        <a:buNone/>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89" marR="3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63913192"/>
                  </a:ext>
                </a:extLst>
              </a:tr>
            </a:tbl>
          </a:graphicData>
        </a:graphic>
      </p:graphicFrame>
      <p:sp>
        <p:nvSpPr>
          <p:cNvPr id="5" name="TextBox 4">
            <a:extLst>
              <a:ext uri="{FF2B5EF4-FFF2-40B4-BE49-F238E27FC236}">
                <a16:creationId xmlns:a16="http://schemas.microsoft.com/office/drawing/2014/main" id="{48281B90-83F4-4D2B-A0C4-385DBE8CEC1A}"/>
              </a:ext>
            </a:extLst>
          </p:cNvPr>
          <p:cNvSpPr txBox="1"/>
          <p:nvPr/>
        </p:nvSpPr>
        <p:spPr>
          <a:xfrm>
            <a:off x="2129631" y="126268"/>
            <a:ext cx="10591800" cy="1046440"/>
          </a:xfrm>
          <a:prstGeom prst="rect">
            <a:avLst/>
          </a:prstGeom>
          <a:noFill/>
        </p:spPr>
        <p:txBody>
          <a:bodyPr wrap="square" rtlCol="0">
            <a:spAutoFit/>
          </a:bodyPr>
          <a:lstStyle/>
          <a:p>
            <a:pPr algn="ctr"/>
            <a:r>
              <a:rPr lang="en-US" sz="3100" b="1" dirty="0">
                <a:latin typeface="Lub Dub Medium" panose="020B0603030403020204" pitchFamily="34" charset="0"/>
                <a:cs typeface="Times New Roman" panose="02020603050405020304" pitchFamily="18" charset="0"/>
              </a:rPr>
              <a:t>Table 9. Examples of Procedure-Specific Risk Factors for Interventions Not Incorporated Into Existing Risk Scores</a:t>
            </a:r>
          </a:p>
        </p:txBody>
      </p:sp>
    </p:spTree>
    <p:extLst>
      <p:ext uri="{BB962C8B-B14F-4D97-AF65-F5344CB8AC3E}">
        <p14:creationId xmlns:p14="http://schemas.microsoft.com/office/powerpoint/2010/main" val="2957133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E42760BF-1D9E-4FE3-94CF-458B67E52E58}"/>
              </a:ext>
            </a:extLst>
          </p:cNvPr>
          <p:cNvSpPr>
            <a:spLocks noGrp="1"/>
          </p:cNvSpPr>
          <p:nvPr>
            <p:ph sz="quarter" idx="14"/>
          </p:nvPr>
        </p:nvSpPr>
        <p:spPr>
          <a:xfrm>
            <a:off x="76200" y="1524000"/>
            <a:ext cx="4191000" cy="1752600"/>
          </a:xfrm>
        </p:spPr>
        <p:txBody>
          <a:bodyPr/>
          <a:lstStyle/>
          <a:p>
            <a:pPr>
              <a:lnSpc>
                <a:spcPct val="100000"/>
              </a:lnSpc>
            </a:pPr>
            <a:r>
              <a:rPr lang="en-US" sz="1800" b="1" dirty="0"/>
              <a:t>Table 2. ACC/AHA Applying Class of Recommendation and Level of Evidence to Clinical Strategies, Interventions, Treatments, or Diagnostic Testing in Patient Care (Updated May 2019)*</a:t>
            </a:r>
            <a:endParaRPr lang="en-US" b="1" dirty="0"/>
          </a:p>
        </p:txBody>
      </p:sp>
      <p:sp>
        <p:nvSpPr>
          <p:cNvPr id="4" name="Slide Number Placeholder 3">
            <a:extLst>
              <a:ext uri="{FF2B5EF4-FFF2-40B4-BE49-F238E27FC236}">
                <a16:creationId xmlns:a16="http://schemas.microsoft.com/office/drawing/2014/main" id="{2268E500-581D-4FBB-95B0-B4C5BB714F8B}"/>
              </a:ext>
            </a:extLst>
          </p:cNvPr>
          <p:cNvSpPr>
            <a:spLocks noGrp="1"/>
          </p:cNvSpPr>
          <p:nvPr>
            <p:ph type="sldNum" sz="quarter" idx="4"/>
          </p:nvPr>
        </p:nvSpPr>
        <p:spPr>
          <a:xfrm>
            <a:off x="14028737" y="7629525"/>
            <a:ext cx="441325" cy="438150"/>
          </a:xfrm>
        </p:spPr>
        <p:txBody>
          <a:bodyPr anchor="ctr">
            <a:normAutofit/>
          </a:bodyPr>
          <a:lstStyle/>
          <a:p>
            <a:pPr marL="0" marR="0" lvl="0" indent="0" algn="ctr" defTabSz="914400" rtl="0" eaLnBrk="0" fontAlgn="base" latinLnBrk="0" hangingPunct="0">
              <a:lnSpc>
                <a:spcPct val="100000"/>
              </a:lnSpc>
              <a:spcBef>
                <a:spcPct val="0"/>
              </a:spcBef>
              <a:spcAft>
                <a:spcPts val="60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ts val="600"/>
                </a:spcAft>
                <a:buClrTx/>
                <a:buSzTx/>
                <a:buFontTx/>
                <a:buNone/>
                <a:tabLst/>
                <a:defRPr/>
              </a:pPr>
              <a:t>4</a:t>
            </a:fld>
            <a:endParaRPr kumimoji="0" lang="en-US" sz="800" b="0" i="0" u="none" strike="noStrike" kern="1200" cap="none" spc="0" normalizeH="0" baseline="0" noProof="0">
              <a:ln>
                <a:noFill/>
              </a:ln>
              <a:solidFill>
                <a:srgbClr val="8A8B8A"/>
              </a:solidFill>
              <a:effectLst/>
              <a:uLnTx/>
              <a:uFillTx/>
              <a:latin typeface="Lub Dub Medium" panose="020B0603030403020204" pitchFamily="34" charset="77"/>
              <a:ea typeface="+mn-ea"/>
              <a:cs typeface="+mn-cs"/>
            </a:endParaRPr>
          </a:p>
        </p:txBody>
      </p:sp>
      <p:pic>
        <p:nvPicPr>
          <p:cNvPr id="7" name="Picture 6" descr="A screenshot of a cell phone&#10;&#10;Description automatically generated">
            <a:extLst>
              <a:ext uri="{FF2B5EF4-FFF2-40B4-BE49-F238E27FC236}">
                <a16:creationId xmlns:a16="http://schemas.microsoft.com/office/drawing/2014/main" id="{F53B632D-8A70-4CC6-9E03-6F5F0F3D7F57}"/>
              </a:ext>
            </a:extLst>
          </p:cNvPr>
          <p:cNvPicPr/>
          <p:nvPr/>
        </p:nvPicPr>
        <p:blipFill rotWithShape="1">
          <a:blip r:embed="rId2" cstate="print">
            <a:extLst>
              <a:ext uri="{28A0092B-C50C-407E-A947-70E740481C1C}">
                <a14:useLocalDpi xmlns:a14="http://schemas.microsoft.com/office/drawing/2010/main" val="0"/>
              </a:ext>
            </a:extLst>
          </a:blip>
          <a:srcRect l="4033" t="7582" r="3750" b="26242"/>
          <a:stretch/>
        </p:blipFill>
        <p:spPr bwMode="auto">
          <a:xfrm>
            <a:off x="4191000" y="96022"/>
            <a:ext cx="8610600" cy="73715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295989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378C58-5DD5-47E2-AB59-F233E1E897DA}"/>
              </a:ext>
            </a:extLst>
          </p:cNvPr>
          <p:cNvSpPr>
            <a:spLocks noGrp="1"/>
          </p:cNvSpPr>
          <p:nvPr>
            <p:ph type="sldNum" sz="quarter" idx="4"/>
          </p:nvPr>
        </p:nvSpPr>
        <p:spPr/>
        <p:txBody>
          <a:bodyPr/>
          <a:lstStyle/>
          <a:p>
            <a:fld id="{01CD3B2E-BC1C-6C4D-9D91-A67B950EE325}" type="slidenum">
              <a:rPr lang="en-US" smtClean="0"/>
              <a:pPr/>
              <a:t>40</a:t>
            </a:fld>
            <a:endParaRPr lang="en-US" dirty="0"/>
          </a:p>
        </p:txBody>
      </p:sp>
      <p:graphicFrame>
        <p:nvGraphicFramePr>
          <p:cNvPr id="4" name="Table 3">
            <a:extLst>
              <a:ext uri="{FF2B5EF4-FFF2-40B4-BE49-F238E27FC236}">
                <a16:creationId xmlns:a16="http://schemas.microsoft.com/office/drawing/2014/main" id="{7C6DF023-D7D2-469D-9F59-42593A27902E}"/>
              </a:ext>
            </a:extLst>
          </p:cNvPr>
          <p:cNvGraphicFramePr>
            <a:graphicFrameLocks noGrp="1"/>
          </p:cNvGraphicFramePr>
          <p:nvPr>
            <p:extLst>
              <p:ext uri="{D42A27DB-BD31-4B8C-83A1-F6EECF244321}">
                <p14:modId xmlns:p14="http://schemas.microsoft.com/office/powerpoint/2010/main" val="699476014"/>
              </p:ext>
            </p:extLst>
          </p:nvPr>
        </p:nvGraphicFramePr>
        <p:xfrm>
          <a:off x="381000" y="1470512"/>
          <a:ext cx="14089062" cy="6584977"/>
        </p:xfrm>
        <a:graphic>
          <a:graphicData uri="http://schemas.openxmlformats.org/drawingml/2006/table">
            <a:tbl>
              <a:tblPr firstRow="1" firstCol="1" bandRow="1"/>
              <a:tblGrid>
                <a:gridCol w="3784612">
                  <a:extLst>
                    <a:ext uri="{9D8B030D-6E8A-4147-A177-3AD203B41FA5}">
                      <a16:colId xmlns:a16="http://schemas.microsoft.com/office/drawing/2014/main" val="829821925"/>
                    </a:ext>
                  </a:extLst>
                </a:gridCol>
                <a:gridCol w="3073388">
                  <a:extLst>
                    <a:ext uri="{9D8B030D-6E8A-4147-A177-3AD203B41FA5}">
                      <a16:colId xmlns:a16="http://schemas.microsoft.com/office/drawing/2014/main" val="176412430"/>
                    </a:ext>
                  </a:extLst>
                </a:gridCol>
                <a:gridCol w="4334939">
                  <a:extLst>
                    <a:ext uri="{9D8B030D-6E8A-4147-A177-3AD203B41FA5}">
                      <a16:colId xmlns:a16="http://schemas.microsoft.com/office/drawing/2014/main" val="1707689526"/>
                    </a:ext>
                  </a:extLst>
                </a:gridCol>
                <a:gridCol w="2896123">
                  <a:extLst>
                    <a:ext uri="{9D8B030D-6E8A-4147-A177-3AD203B41FA5}">
                      <a16:colId xmlns:a16="http://schemas.microsoft.com/office/drawing/2014/main" val="2744848317"/>
                    </a:ext>
                  </a:extLst>
                </a:gridCol>
              </a:tblGrid>
              <a:tr h="1450056">
                <a:tc>
                  <a:txBody>
                    <a:bodyPr/>
                    <a:lstStyle/>
                    <a:p>
                      <a:pPr marL="0" marR="0" algn="ctr">
                        <a:lnSpc>
                          <a:spcPct val="100000"/>
                        </a:lnSpc>
                        <a:spcBef>
                          <a:spcPts val="0"/>
                        </a:spcBef>
                        <a:spcAft>
                          <a:spcPts val="0"/>
                        </a:spcAft>
                      </a:pP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SAVR</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75" marR="424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TAVI</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75" marR="424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Surgical MV Repair or Replacement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89" marR="39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Transcatheter Edge-to-Edge Mitral Valve Repair</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89" marR="39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71887766"/>
                  </a:ext>
                </a:extLst>
              </a:tr>
              <a:tr h="503723">
                <a:tc gridSpan="4">
                  <a:txBody>
                    <a:bodyPr/>
                    <a:lstStyle/>
                    <a:p>
                      <a:pPr marL="0" marR="0">
                        <a:lnSpc>
                          <a:spcPct val="100000"/>
                        </a:lnSpc>
                        <a:spcBef>
                          <a:spcPts val="0"/>
                        </a:spcBef>
                        <a:spcAft>
                          <a:spcPts val="0"/>
                        </a:spcAft>
                      </a:pPr>
                      <a:r>
                        <a:rPr lang="en-US" sz="2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Comorbidities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75" marR="42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4184128464"/>
                  </a:ext>
                </a:extLst>
              </a:tr>
              <a:tr h="4496294">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Severe COPD or home oxygen therapy</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Pulmonary hypertension </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Severe RV dysfunction</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Hepatic dysfunction</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Frailty*</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Severe COPD or home oxygen therapy</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Pulmonary hypertension</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Severe RV dysfunction</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Hepatic dysfunction</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Frailty*</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Severe COPD or home oxygen therapy</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Pulmonary hypertension</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Hepatic dysfunction</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Frailty*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Severe COPD or home oxygen therapy</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Pulmonary hypertension</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Hepatic dysfunction</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Frailty*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611717"/>
                  </a:ext>
                </a:extLst>
              </a:tr>
            </a:tbl>
          </a:graphicData>
        </a:graphic>
      </p:graphicFrame>
      <p:sp>
        <p:nvSpPr>
          <p:cNvPr id="5" name="TextBox 4">
            <a:extLst>
              <a:ext uri="{FF2B5EF4-FFF2-40B4-BE49-F238E27FC236}">
                <a16:creationId xmlns:a16="http://schemas.microsoft.com/office/drawing/2014/main" id="{48281B90-83F4-4D2B-A0C4-385DBE8CEC1A}"/>
              </a:ext>
            </a:extLst>
          </p:cNvPr>
          <p:cNvSpPr txBox="1"/>
          <p:nvPr/>
        </p:nvSpPr>
        <p:spPr>
          <a:xfrm>
            <a:off x="1943100" y="174111"/>
            <a:ext cx="10744200" cy="104644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prstClr val="black"/>
                </a:solidFill>
                <a:effectLst/>
                <a:uLnTx/>
                <a:uFillTx/>
                <a:latin typeface="Lub Dub Medium" panose="020B0603030403020204" pitchFamily="34" charset="0"/>
                <a:ea typeface="+mn-ea"/>
                <a:cs typeface="Times New Roman" panose="02020603050405020304" pitchFamily="18" charset="0"/>
              </a:rPr>
              <a:t>Table 9. Examples of Procedure-Specific Risk Factors for Interventions Not Incorporated Into Existing Risk Scores</a:t>
            </a:r>
          </a:p>
        </p:txBody>
      </p:sp>
    </p:spTree>
    <p:extLst>
      <p:ext uri="{BB962C8B-B14F-4D97-AF65-F5344CB8AC3E}">
        <p14:creationId xmlns:p14="http://schemas.microsoft.com/office/powerpoint/2010/main" val="41965045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378C58-5DD5-47E2-AB59-F233E1E897DA}"/>
              </a:ext>
            </a:extLst>
          </p:cNvPr>
          <p:cNvSpPr>
            <a:spLocks noGrp="1"/>
          </p:cNvSpPr>
          <p:nvPr>
            <p:ph type="sldNum" sz="quarter" idx="4"/>
          </p:nvPr>
        </p:nvSpPr>
        <p:spPr/>
        <p:txBody>
          <a:bodyPr/>
          <a:lstStyle/>
          <a:p>
            <a:fld id="{01CD3B2E-BC1C-6C4D-9D91-A67B950EE325}" type="slidenum">
              <a:rPr lang="en-US" smtClean="0"/>
              <a:pPr/>
              <a:t>41</a:t>
            </a:fld>
            <a:endParaRPr lang="en-US" dirty="0"/>
          </a:p>
        </p:txBody>
      </p:sp>
      <p:graphicFrame>
        <p:nvGraphicFramePr>
          <p:cNvPr id="4" name="Table 3">
            <a:extLst>
              <a:ext uri="{FF2B5EF4-FFF2-40B4-BE49-F238E27FC236}">
                <a16:creationId xmlns:a16="http://schemas.microsoft.com/office/drawing/2014/main" id="{7C6DF023-D7D2-469D-9F59-42593A27902E}"/>
              </a:ext>
            </a:extLst>
          </p:cNvPr>
          <p:cNvGraphicFramePr>
            <a:graphicFrameLocks noGrp="1"/>
          </p:cNvGraphicFramePr>
          <p:nvPr>
            <p:extLst>
              <p:ext uri="{D42A27DB-BD31-4B8C-83A1-F6EECF244321}">
                <p14:modId xmlns:p14="http://schemas.microsoft.com/office/powerpoint/2010/main" val="192393660"/>
              </p:ext>
            </p:extLst>
          </p:nvPr>
        </p:nvGraphicFramePr>
        <p:xfrm>
          <a:off x="171224" y="1981201"/>
          <a:ext cx="14298838" cy="6086475"/>
        </p:xfrm>
        <a:graphic>
          <a:graphicData uri="http://schemas.openxmlformats.org/drawingml/2006/table">
            <a:tbl>
              <a:tblPr firstRow="1" firstCol="1" bandRow="1"/>
              <a:tblGrid>
                <a:gridCol w="3714976">
                  <a:extLst>
                    <a:ext uri="{9D8B030D-6E8A-4147-A177-3AD203B41FA5}">
                      <a16:colId xmlns:a16="http://schemas.microsoft.com/office/drawing/2014/main" val="829821925"/>
                    </a:ext>
                  </a:extLst>
                </a:gridCol>
                <a:gridCol w="125986">
                  <a:extLst>
                    <a:ext uri="{9D8B030D-6E8A-4147-A177-3AD203B41FA5}">
                      <a16:colId xmlns:a16="http://schemas.microsoft.com/office/drawing/2014/main" val="1171086716"/>
                    </a:ext>
                  </a:extLst>
                </a:gridCol>
                <a:gridCol w="2998214">
                  <a:extLst>
                    <a:ext uri="{9D8B030D-6E8A-4147-A177-3AD203B41FA5}">
                      <a16:colId xmlns:a16="http://schemas.microsoft.com/office/drawing/2014/main" val="176412430"/>
                    </a:ext>
                  </a:extLst>
                </a:gridCol>
                <a:gridCol w="3962400">
                  <a:extLst>
                    <a:ext uri="{9D8B030D-6E8A-4147-A177-3AD203B41FA5}">
                      <a16:colId xmlns:a16="http://schemas.microsoft.com/office/drawing/2014/main" val="2770260015"/>
                    </a:ext>
                  </a:extLst>
                </a:gridCol>
                <a:gridCol w="3497262">
                  <a:extLst>
                    <a:ext uri="{9D8B030D-6E8A-4147-A177-3AD203B41FA5}">
                      <a16:colId xmlns:a16="http://schemas.microsoft.com/office/drawing/2014/main" val="2151534996"/>
                    </a:ext>
                  </a:extLst>
                </a:gridCol>
              </a:tblGrid>
              <a:tr h="1734912">
                <a:tc gridSpan="2">
                  <a:txBody>
                    <a:bodyPr/>
                    <a:lstStyle/>
                    <a:p>
                      <a:pPr marL="0" marR="0" algn="ctr">
                        <a:lnSpc>
                          <a:spcPct val="100000"/>
                        </a:lnSpc>
                        <a:spcBef>
                          <a:spcPts val="0"/>
                        </a:spcBef>
                        <a:spcAft>
                          <a:spcPts val="0"/>
                        </a:spcAft>
                      </a:pPr>
                      <a:r>
                        <a:rPr lang="en-US" sz="2900" b="1" dirty="0">
                          <a:effectLst/>
                          <a:latin typeface="Times New Roman" panose="02020603050405020304" pitchFamily="18" charset="0"/>
                          <a:ea typeface="Times New Roman" panose="02020603050405020304" pitchFamily="18" charset="0"/>
                          <a:cs typeface="Times New Roman" panose="02020603050405020304" pitchFamily="18" charset="0"/>
                        </a:rPr>
                        <a:t>SAVR</a:t>
                      </a:r>
                      <a:endParaRPr lang="en-US" sz="2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75" marR="424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gn="ctr">
                        <a:lnSpc>
                          <a:spcPct val="100000"/>
                        </a:lnSpc>
                        <a:spcBef>
                          <a:spcPts val="0"/>
                        </a:spcBef>
                        <a:spcAft>
                          <a:spcPts val="0"/>
                        </a:spcAft>
                      </a:pPr>
                      <a:endParaRPr lang="en-US" sz="2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75" marR="424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TAVI</a:t>
                      </a:r>
                      <a:endParaRPr lang="en-US" sz="2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75" marR="424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Surgical MV Repair or Replacement</a:t>
                      </a:r>
                      <a:endParaRPr lang="en-US" sz="2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89" marR="39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Transcatheter Edge-to-Edge Mitral Valve Repair</a:t>
                      </a:r>
                      <a:endParaRPr lang="en-US" sz="2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89" marR="39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71887766"/>
                  </a:ext>
                </a:extLst>
              </a:tr>
              <a:tr h="874574">
                <a:tc gridSpan="5">
                  <a:txBody>
                    <a:bodyPr/>
                    <a:lstStyle/>
                    <a:p>
                      <a:pPr marL="0" marR="0">
                        <a:lnSpc>
                          <a:spcPct val="100000"/>
                        </a:lnSpc>
                        <a:spcBef>
                          <a:spcPts val="0"/>
                        </a:spcBef>
                        <a:spcAft>
                          <a:spcPts val="0"/>
                        </a:spcAft>
                      </a:pPr>
                      <a:r>
                        <a:rPr lang="en-US" sz="2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Futility </a:t>
                      </a:r>
                      <a:endParaRPr lang="en-US" sz="2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75" marR="42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4184128464"/>
                  </a:ext>
                </a:extLst>
              </a:tr>
              <a:tr h="3476989">
                <a:tc>
                  <a:txBody>
                    <a:bodyPr/>
                    <a:lstStyle/>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STS score &gt;15</a:t>
                      </a:r>
                    </a:p>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Life expectancy &lt;1 y</a:t>
                      </a:r>
                    </a:p>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Poor candidate for rehabilitation</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STS score &gt;15</a:t>
                      </a:r>
                    </a:p>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Life expectancy &lt;1 y</a:t>
                      </a:r>
                    </a:p>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Poor candidate for rehabilitation</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STS score &gt;15</a:t>
                      </a:r>
                    </a:p>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Life expectancy &lt;1 y</a:t>
                      </a:r>
                    </a:p>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Poor candidate for rehabilitation</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STS score &gt;15</a:t>
                      </a:r>
                    </a:p>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Life expectancy &lt;1 y</a:t>
                      </a:r>
                    </a:p>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Poor candidate for rehabilitation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STS score &gt;15</a:t>
                      </a:r>
                    </a:p>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Life expectancy &lt;1 y</a:t>
                      </a:r>
                    </a:p>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Poor candidate for rehabilitation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611717"/>
                  </a:ext>
                </a:extLst>
              </a:tr>
            </a:tbl>
          </a:graphicData>
        </a:graphic>
      </p:graphicFrame>
      <p:sp>
        <p:nvSpPr>
          <p:cNvPr id="5" name="TextBox 4">
            <a:extLst>
              <a:ext uri="{FF2B5EF4-FFF2-40B4-BE49-F238E27FC236}">
                <a16:creationId xmlns:a16="http://schemas.microsoft.com/office/drawing/2014/main" id="{48281B90-83F4-4D2B-A0C4-385DBE8CEC1A}"/>
              </a:ext>
            </a:extLst>
          </p:cNvPr>
          <p:cNvSpPr txBox="1"/>
          <p:nvPr/>
        </p:nvSpPr>
        <p:spPr>
          <a:xfrm>
            <a:off x="1905000" y="381000"/>
            <a:ext cx="10744200" cy="104644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prstClr val="black"/>
                </a:solidFill>
                <a:effectLst/>
                <a:uLnTx/>
                <a:uFillTx/>
                <a:latin typeface="Lub Dub Medium" panose="020B0603030403020204" pitchFamily="34" charset="0"/>
                <a:ea typeface="+mn-ea"/>
                <a:cs typeface="Times New Roman" panose="02020603050405020304" pitchFamily="18" charset="0"/>
              </a:rPr>
              <a:t>Table 9. Examples of Procedure-Specific Risk Factors for Interventions Not Incorporated Into Existing Risk Scores</a:t>
            </a:r>
          </a:p>
        </p:txBody>
      </p:sp>
    </p:spTree>
    <p:extLst>
      <p:ext uri="{BB962C8B-B14F-4D97-AF65-F5344CB8AC3E}">
        <p14:creationId xmlns:p14="http://schemas.microsoft.com/office/powerpoint/2010/main" val="13742115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4FB762-E519-4B69-A853-26C0D29C87E6}"/>
              </a:ext>
            </a:extLst>
          </p:cNvPr>
          <p:cNvSpPr>
            <a:spLocks noGrp="1"/>
          </p:cNvSpPr>
          <p:nvPr>
            <p:ph type="sldNum" sz="quarter" idx="4"/>
          </p:nvPr>
        </p:nvSpPr>
        <p:spPr/>
        <p:txBody>
          <a:bodyPr/>
          <a:lstStyle/>
          <a:p>
            <a:fld id="{01CD3B2E-BC1C-6C4D-9D91-A67B950EE325}" type="slidenum">
              <a:rPr lang="en-US" smtClean="0"/>
              <a:pPr/>
              <a:t>42</a:t>
            </a:fld>
            <a:endParaRPr lang="en-US" dirty="0"/>
          </a:p>
        </p:txBody>
      </p:sp>
      <p:graphicFrame>
        <p:nvGraphicFramePr>
          <p:cNvPr id="3" name="Table 2">
            <a:extLst>
              <a:ext uri="{FF2B5EF4-FFF2-40B4-BE49-F238E27FC236}">
                <a16:creationId xmlns:a16="http://schemas.microsoft.com/office/drawing/2014/main" id="{8452122F-5207-41B6-A956-2F8BC0445AF3}"/>
              </a:ext>
            </a:extLst>
          </p:cNvPr>
          <p:cNvGraphicFramePr>
            <a:graphicFrameLocks noGrp="1"/>
          </p:cNvGraphicFramePr>
          <p:nvPr>
            <p:extLst>
              <p:ext uri="{D42A27DB-BD31-4B8C-83A1-F6EECF244321}">
                <p14:modId xmlns:p14="http://schemas.microsoft.com/office/powerpoint/2010/main" val="1881814016"/>
              </p:ext>
            </p:extLst>
          </p:nvPr>
        </p:nvGraphicFramePr>
        <p:xfrm>
          <a:off x="304800" y="2057400"/>
          <a:ext cx="14020800" cy="5943600"/>
        </p:xfrm>
        <a:graphic>
          <a:graphicData uri="http://schemas.openxmlformats.org/drawingml/2006/table">
            <a:tbl>
              <a:tblPr firstRow="1" firstCol="1" bandRow="1"/>
              <a:tblGrid>
                <a:gridCol w="8185554">
                  <a:extLst>
                    <a:ext uri="{9D8B030D-6E8A-4147-A177-3AD203B41FA5}">
                      <a16:colId xmlns:a16="http://schemas.microsoft.com/office/drawing/2014/main" val="2392018236"/>
                    </a:ext>
                  </a:extLst>
                </a:gridCol>
                <a:gridCol w="5835246">
                  <a:extLst>
                    <a:ext uri="{9D8B030D-6E8A-4147-A177-3AD203B41FA5}">
                      <a16:colId xmlns:a16="http://schemas.microsoft.com/office/drawing/2014/main" val="2739409624"/>
                    </a:ext>
                  </a:extLst>
                </a:gridCol>
              </a:tblGrid>
              <a:tr h="742950">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Procedure</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rPr>
                        <a:t>Mortality Rate (%)</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04246125"/>
                  </a:ext>
                </a:extLst>
              </a:tr>
              <a:tr h="742950">
                <a:tc>
                  <a:txBody>
                    <a:bodyPr/>
                    <a:lstStyle/>
                    <a:p>
                      <a:pPr marL="0" marR="0" algn="ctr">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AVR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400">
                          <a:effectLst/>
                          <a:latin typeface="Times New Roman" panose="02020603050405020304" pitchFamily="18" charset="0"/>
                          <a:ea typeface="Times New Roman" panose="02020603050405020304" pitchFamily="18" charset="0"/>
                        </a:rPr>
                        <a:t>2.2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8998724"/>
                  </a:ext>
                </a:extLst>
              </a:tr>
              <a:tr h="742950">
                <a:tc>
                  <a:txBody>
                    <a:bodyPr/>
                    <a:lstStyle/>
                    <a:p>
                      <a:pPr marL="0" marR="0" algn="ctr">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AVR and CABG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400">
                          <a:effectLst/>
                          <a:latin typeface="Times New Roman" panose="02020603050405020304" pitchFamily="18" charset="0"/>
                          <a:ea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0046541"/>
                  </a:ext>
                </a:extLst>
              </a:tr>
              <a:tr h="742950">
                <a:tc>
                  <a:txBody>
                    <a:bodyPr/>
                    <a:lstStyle/>
                    <a:p>
                      <a:pPr marL="0" marR="0" algn="ctr">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AVR and </a:t>
                      </a:r>
                      <a:r>
                        <a:rPr lang="en-US" sz="2400" dirty="0" err="1">
                          <a:effectLst/>
                          <a:latin typeface="Times New Roman" panose="02020603050405020304" pitchFamily="18" charset="0"/>
                          <a:ea typeface="Times New Roman" panose="02020603050405020304" pitchFamily="18" charset="0"/>
                        </a:rPr>
                        <a:t>m</a:t>
                      </a:r>
                      <a:r>
                        <a:rPr lang="en-US" sz="2400" strike="sngStrike" dirty="0" err="1">
                          <a:effectLst/>
                          <a:latin typeface="Times New Roman" panose="02020603050405020304" pitchFamily="18" charset="0"/>
                          <a:ea typeface="Times New Roman" panose="02020603050405020304" pitchFamily="18" charset="0"/>
                        </a:rPr>
                        <a:t>M</a:t>
                      </a:r>
                      <a:r>
                        <a:rPr lang="en-US" sz="2400" dirty="0" err="1">
                          <a:effectLst/>
                          <a:latin typeface="Times New Roman" panose="02020603050405020304" pitchFamily="18" charset="0"/>
                          <a:ea typeface="Times New Roman" panose="02020603050405020304" pitchFamily="18" charset="0"/>
                        </a:rPr>
                        <a:t>itral</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a:t>
                      </a:r>
                      <a:r>
                        <a:rPr lang="en-US" sz="2400" strike="sngStrike" dirty="0" err="1">
                          <a:effectLst/>
                          <a:latin typeface="Times New Roman" panose="02020603050405020304" pitchFamily="18" charset="0"/>
                          <a:ea typeface="Times New Roman" panose="02020603050405020304" pitchFamily="18" charset="0"/>
                        </a:rPr>
                        <a:t>V</a:t>
                      </a:r>
                      <a:r>
                        <a:rPr lang="en-US" sz="2400" dirty="0" err="1">
                          <a:effectLst/>
                          <a:latin typeface="Times New Roman" panose="02020603050405020304" pitchFamily="18" charset="0"/>
                          <a:ea typeface="Times New Roman" panose="02020603050405020304" pitchFamily="18" charset="0"/>
                        </a:rPr>
                        <a:t>alve</a:t>
                      </a:r>
                      <a:r>
                        <a:rPr lang="en-US" sz="2400" dirty="0">
                          <a:effectLst/>
                          <a:latin typeface="Times New Roman" panose="02020603050405020304" pitchFamily="18" charset="0"/>
                          <a:ea typeface="Times New Roman" panose="02020603050405020304" pitchFamily="18" charset="0"/>
                        </a:rPr>
                        <a:t> replacement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71910755"/>
                  </a:ext>
                </a:extLst>
              </a:tr>
              <a:tr h="742950">
                <a:tc>
                  <a:txBody>
                    <a:bodyPr/>
                    <a:lstStyle/>
                    <a:p>
                      <a:pPr marL="0" marR="0" algn="ctr">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Mitral </a:t>
                      </a:r>
                      <a:r>
                        <a:rPr lang="en-US" sz="2400" dirty="0" err="1">
                          <a:effectLst/>
                          <a:latin typeface="Times New Roman" panose="02020603050405020304" pitchFamily="18" charset="0"/>
                          <a:ea typeface="Times New Roman" panose="02020603050405020304" pitchFamily="18" charset="0"/>
                        </a:rPr>
                        <a:t>vValve</a:t>
                      </a:r>
                      <a:r>
                        <a:rPr lang="en-US" sz="2400" dirty="0">
                          <a:effectLst/>
                          <a:latin typeface="Times New Roman" panose="02020603050405020304" pitchFamily="18" charset="0"/>
                          <a:ea typeface="Times New Roman" panose="02020603050405020304" pitchFamily="18" charset="0"/>
                        </a:rPr>
                        <a:t> replacement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1757634"/>
                  </a:ext>
                </a:extLst>
              </a:tr>
              <a:tr h="742950">
                <a:tc>
                  <a:txBody>
                    <a:bodyPr/>
                    <a:lstStyle/>
                    <a:p>
                      <a:pPr marL="0" marR="0" algn="ctr">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Mitral </a:t>
                      </a:r>
                      <a:r>
                        <a:rPr lang="en-US" sz="2400" dirty="0" err="1">
                          <a:effectLst/>
                          <a:latin typeface="Times New Roman" panose="02020603050405020304" pitchFamily="18" charset="0"/>
                          <a:ea typeface="Times New Roman" panose="02020603050405020304" pitchFamily="18" charset="0"/>
                        </a:rPr>
                        <a:t>v</a:t>
                      </a:r>
                      <a:r>
                        <a:rPr lang="en-US" sz="2400" strike="sngStrike" dirty="0" err="1">
                          <a:effectLst/>
                          <a:latin typeface="Times New Roman" panose="02020603050405020304" pitchFamily="18" charset="0"/>
                          <a:ea typeface="Times New Roman" panose="02020603050405020304" pitchFamily="18" charset="0"/>
                        </a:rPr>
                        <a:t>V</a:t>
                      </a:r>
                      <a:r>
                        <a:rPr lang="en-US" sz="2400" dirty="0" err="1">
                          <a:effectLst/>
                          <a:latin typeface="Times New Roman" panose="02020603050405020304" pitchFamily="18" charset="0"/>
                          <a:ea typeface="Times New Roman" panose="02020603050405020304" pitchFamily="18" charset="0"/>
                        </a:rPr>
                        <a:t>alve</a:t>
                      </a:r>
                      <a:r>
                        <a:rPr lang="en-US" sz="2400" dirty="0">
                          <a:effectLst/>
                          <a:latin typeface="Times New Roman" panose="02020603050405020304" pitchFamily="18" charset="0"/>
                          <a:ea typeface="Times New Roman" panose="02020603050405020304" pitchFamily="18" charset="0"/>
                        </a:rPr>
                        <a:t> replacement and CABG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0343290"/>
                  </a:ext>
                </a:extLst>
              </a:tr>
              <a:tr h="742950">
                <a:tc>
                  <a:txBody>
                    <a:bodyPr/>
                    <a:lstStyle/>
                    <a:p>
                      <a:pPr marL="0" marR="0" algn="ctr">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Mitral </a:t>
                      </a:r>
                      <a:r>
                        <a:rPr lang="en-US" sz="2400" dirty="0" err="1">
                          <a:effectLst/>
                          <a:latin typeface="Times New Roman" panose="02020603050405020304" pitchFamily="18" charset="0"/>
                          <a:ea typeface="Times New Roman" panose="02020603050405020304" pitchFamily="18" charset="0"/>
                        </a:rPr>
                        <a:t>v</a:t>
                      </a:r>
                      <a:r>
                        <a:rPr lang="en-US" sz="2400" strike="sngStrike" dirty="0" err="1">
                          <a:effectLst/>
                          <a:latin typeface="Times New Roman" panose="02020603050405020304" pitchFamily="18" charset="0"/>
                          <a:ea typeface="Times New Roman" panose="02020603050405020304" pitchFamily="18" charset="0"/>
                        </a:rPr>
                        <a:t>V</a:t>
                      </a:r>
                      <a:r>
                        <a:rPr lang="en-US" sz="2400" dirty="0" err="1">
                          <a:effectLst/>
                          <a:latin typeface="Times New Roman" panose="02020603050405020304" pitchFamily="18" charset="0"/>
                          <a:ea typeface="Times New Roman" panose="02020603050405020304" pitchFamily="18" charset="0"/>
                        </a:rPr>
                        <a:t>alve</a:t>
                      </a:r>
                      <a:r>
                        <a:rPr lang="en-US" sz="2400" dirty="0">
                          <a:effectLst/>
                          <a:latin typeface="Times New Roman" panose="02020603050405020304" pitchFamily="18" charset="0"/>
                          <a:ea typeface="Times New Roman" panose="02020603050405020304" pitchFamily="18" charset="0"/>
                        </a:rPr>
                        <a:t> repair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95314887"/>
                  </a:ext>
                </a:extLst>
              </a:tr>
              <a:tr h="742950">
                <a:tc>
                  <a:txBody>
                    <a:bodyPr/>
                    <a:lstStyle/>
                    <a:p>
                      <a:pPr marL="0" marR="0" algn="ctr">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Mitral </a:t>
                      </a:r>
                      <a:r>
                        <a:rPr lang="en-US" sz="2400" dirty="0" err="1">
                          <a:effectLst/>
                          <a:latin typeface="Times New Roman" panose="02020603050405020304" pitchFamily="18" charset="0"/>
                          <a:ea typeface="Times New Roman" panose="02020603050405020304" pitchFamily="18" charset="0"/>
                        </a:rPr>
                        <a:t>v</a:t>
                      </a:r>
                      <a:r>
                        <a:rPr lang="en-US" sz="2400" strike="sngStrike" dirty="0" err="1">
                          <a:effectLst/>
                          <a:latin typeface="Times New Roman" panose="02020603050405020304" pitchFamily="18" charset="0"/>
                          <a:ea typeface="Times New Roman" panose="02020603050405020304" pitchFamily="18" charset="0"/>
                        </a:rPr>
                        <a:t>V</a:t>
                      </a:r>
                      <a:r>
                        <a:rPr lang="en-US" sz="2400" dirty="0" err="1">
                          <a:effectLst/>
                          <a:latin typeface="Times New Roman" panose="02020603050405020304" pitchFamily="18" charset="0"/>
                          <a:ea typeface="Times New Roman" panose="02020603050405020304" pitchFamily="18" charset="0"/>
                        </a:rPr>
                        <a:t>alve</a:t>
                      </a:r>
                      <a:r>
                        <a:rPr lang="en-US" sz="2400" dirty="0">
                          <a:effectLst/>
                          <a:latin typeface="Times New Roman" panose="02020603050405020304" pitchFamily="18" charset="0"/>
                          <a:ea typeface="Times New Roman" panose="02020603050405020304" pitchFamily="18" charset="0"/>
                        </a:rPr>
                        <a:t> repair and CABG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56958117"/>
                  </a:ext>
                </a:extLst>
              </a:tr>
            </a:tbl>
          </a:graphicData>
        </a:graphic>
      </p:graphicFrame>
      <p:sp>
        <p:nvSpPr>
          <p:cNvPr id="4" name="Rectangle 1">
            <a:extLst>
              <a:ext uri="{FF2B5EF4-FFF2-40B4-BE49-F238E27FC236}">
                <a16:creationId xmlns:a16="http://schemas.microsoft.com/office/drawing/2014/main" id="{7F4F8038-F2B5-47F7-8C35-70677281B0A1}"/>
              </a:ext>
            </a:extLst>
          </p:cNvPr>
          <p:cNvSpPr>
            <a:spLocks noChangeArrowheads="1"/>
          </p:cNvSpPr>
          <p:nvPr/>
        </p:nvSpPr>
        <p:spPr bwMode="auto">
          <a:xfrm>
            <a:off x="2400300" y="228600"/>
            <a:ext cx="98298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rPr>
              <a:t>Table 10. Median Operative Mortality Rates for Specific Surgical Procedures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rPr>
              <a:t>(STS Adult Cardiac Surgery Database, 2019) </a:t>
            </a:r>
            <a:endParaRPr kumimoji="0" lang="en-US" altLang="en-US" sz="3200" b="0" i="0" u="none" strike="noStrike" cap="none" normalizeH="0" baseline="0" dirty="0">
              <a:ln>
                <a:noFill/>
              </a:ln>
              <a:solidFill>
                <a:schemeClr val="tx1"/>
              </a:solidFill>
              <a:effectLst/>
              <a:latin typeface="Lub Dub Medium" panose="020B060303040302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tx1"/>
              </a:solidFill>
              <a:effectLst/>
              <a:latin typeface="Lub Dub Medium" panose="020B0603030403020204" pitchFamily="34" charset="0"/>
              <a:cs typeface="Times New Roman" panose="02020603050405020304" pitchFamily="18" charset="0"/>
            </a:endParaRPr>
          </a:p>
        </p:txBody>
      </p:sp>
    </p:spTree>
    <p:extLst>
      <p:ext uri="{BB962C8B-B14F-4D97-AF65-F5344CB8AC3E}">
        <p14:creationId xmlns:p14="http://schemas.microsoft.com/office/powerpoint/2010/main" val="19129255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6909E-1C58-47B8-ABAC-AFEC28F2030C}"/>
              </a:ext>
            </a:extLst>
          </p:cNvPr>
          <p:cNvSpPr>
            <a:spLocks noGrp="1"/>
          </p:cNvSpPr>
          <p:nvPr>
            <p:ph type="ctrTitle"/>
          </p:nvPr>
        </p:nvSpPr>
        <p:spPr>
          <a:xfrm>
            <a:off x="2133600" y="457200"/>
            <a:ext cx="10363200" cy="914399"/>
          </a:xfrm>
        </p:spPr>
        <p:txBody>
          <a:bodyPr/>
          <a:lstStyle/>
          <a:p>
            <a:r>
              <a:rPr lang="en-US" sz="2800" dirty="0"/>
              <a:t>The Multidisciplinary Heart Valve Team </a:t>
            </a:r>
            <a:br>
              <a:rPr lang="en-US" sz="2800" dirty="0"/>
            </a:br>
            <a:r>
              <a:rPr lang="en-US" sz="2800" dirty="0"/>
              <a:t>and Heart Valve Centers</a:t>
            </a:r>
          </a:p>
        </p:txBody>
      </p:sp>
      <p:sp>
        <p:nvSpPr>
          <p:cNvPr id="3" name="Slide Number Placeholder 2">
            <a:extLst>
              <a:ext uri="{FF2B5EF4-FFF2-40B4-BE49-F238E27FC236}">
                <a16:creationId xmlns:a16="http://schemas.microsoft.com/office/drawing/2014/main" id="{77E6BF0E-E69D-4371-82B3-4B6B9B51114E}"/>
              </a:ext>
            </a:extLst>
          </p:cNvPr>
          <p:cNvSpPr>
            <a:spLocks noGrp="1"/>
          </p:cNvSpPr>
          <p:nvPr>
            <p:ph type="sldNum" sz="quarter" idx="4"/>
          </p:nvPr>
        </p:nvSpPr>
        <p:spPr/>
        <p:txBody>
          <a:bodyPr/>
          <a:lstStyle/>
          <a:p>
            <a:fld id="{01CD3B2E-BC1C-6C4D-9D91-A67B950EE325}" type="slidenum">
              <a:rPr lang="en-US" smtClean="0"/>
              <a:pPr/>
              <a:t>43</a:t>
            </a:fld>
            <a:endParaRPr lang="en-US" dirty="0"/>
          </a:p>
        </p:txBody>
      </p:sp>
      <p:graphicFrame>
        <p:nvGraphicFramePr>
          <p:cNvPr id="5" name="Table 4">
            <a:extLst>
              <a:ext uri="{FF2B5EF4-FFF2-40B4-BE49-F238E27FC236}">
                <a16:creationId xmlns:a16="http://schemas.microsoft.com/office/drawing/2014/main" id="{C934046C-5559-405D-B7E7-0C472F310DB3}"/>
              </a:ext>
            </a:extLst>
          </p:cNvPr>
          <p:cNvGraphicFramePr>
            <a:graphicFrameLocks noGrp="1"/>
          </p:cNvGraphicFramePr>
          <p:nvPr>
            <p:extLst>
              <p:ext uri="{D42A27DB-BD31-4B8C-83A1-F6EECF244321}">
                <p14:modId xmlns:p14="http://schemas.microsoft.com/office/powerpoint/2010/main" val="136628079"/>
              </p:ext>
            </p:extLst>
          </p:nvPr>
        </p:nvGraphicFramePr>
        <p:xfrm>
          <a:off x="304800" y="1600200"/>
          <a:ext cx="14020799" cy="5867400"/>
        </p:xfrm>
        <a:graphic>
          <a:graphicData uri="http://schemas.openxmlformats.org/drawingml/2006/table">
            <a:tbl>
              <a:tblPr firstRow="1" firstCol="1" bandRow="1"/>
              <a:tblGrid>
                <a:gridCol w="1563158">
                  <a:extLst>
                    <a:ext uri="{9D8B030D-6E8A-4147-A177-3AD203B41FA5}">
                      <a16:colId xmlns:a16="http://schemas.microsoft.com/office/drawing/2014/main" val="2219012323"/>
                    </a:ext>
                  </a:extLst>
                </a:gridCol>
                <a:gridCol w="2255971">
                  <a:extLst>
                    <a:ext uri="{9D8B030D-6E8A-4147-A177-3AD203B41FA5}">
                      <a16:colId xmlns:a16="http://schemas.microsoft.com/office/drawing/2014/main" val="618080123"/>
                    </a:ext>
                  </a:extLst>
                </a:gridCol>
                <a:gridCol w="10201670">
                  <a:extLst>
                    <a:ext uri="{9D8B030D-6E8A-4147-A177-3AD203B41FA5}">
                      <a16:colId xmlns:a16="http://schemas.microsoft.com/office/drawing/2014/main" val="2307331472"/>
                    </a:ext>
                  </a:extLst>
                </a:gridCol>
              </a:tblGrid>
              <a:tr h="614731">
                <a:tc>
                  <a:txBody>
                    <a:bodyPr/>
                    <a:lstStyle/>
                    <a:p>
                      <a:pPr marL="152400" marR="142875" algn="ctr" fontAlgn="base">
                        <a:lnSpc>
                          <a:spcPct val="15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COR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2400" marR="142875" algn="ctr" fontAlgn="base">
                        <a:lnSpc>
                          <a:spcPct val="15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LOE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6675" marR="0" algn="ctr" fontAlgn="base">
                        <a:lnSpc>
                          <a:spcPct val="15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Recommendations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2963525"/>
                  </a:ext>
                </a:extLst>
              </a:tr>
              <a:tr h="1539540">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1</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C-EO</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D9F0"/>
                    </a:solidFill>
                  </a:tcPr>
                </a:tc>
                <a:tc>
                  <a:txBody>
                    <a:bodyPr/>
                    <a:lstStyle/>
                    <a:p>
                      <a:pPr marL="342900" marR="0" lvl="0" indent="-342900" algn="just">
                        <a:lnSpc>
                          <a:spcPct val="20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Patients with severe VHD should be evaluated by a Multidisciplinary Heart Valve Team (MDT) when intervention is considered.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7832102"/>
                  </a:ext>
                </a:extLst>
              </a:tr>
              <a:tr h="3713129">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C-LD</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D9F0"/>
                    </a:solidFill>
                  </a:tcPr>
                </a:tc>
                <a:tc>
                  <a:txBody>
                    <a:bodyPr/>
                    <a:lstStyle/>
                    <a:p>
                      <a:pPr marL="282575" marR="0" lvl="0" indent="-282575" algn="just">
                        <a:lnSpc>
                          <a:spcPct val="20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Consultation with or referral to a Primary or Comprehensive Heart Valve Center is reasonable when treatment options are being discussed for 1) asymptomatic patients with severe VHD, 2) patients who may benefit from valve repair versus valve replacement, or 3) patients with multiple comorbidities for whom valve intervention is considered.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3402379"/>
                  </a:ext>
                </a:extLst>
              </a:tr>
            </a:tbl>
          </a:graphicData>
        </a:graphic>
      </p:graphicFrame>
    </p:spTree>
    <p:extLst>
      <p:ext uri="{BB962C8B-B14F-4D97-AF65-F5344CB8AC3E}">
        <p14:creationId xmlns:p14="http://schemas.microsoft.com/office/powerpoint/2010/main" val="27424134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695743-4206-47FB-BFFD-2837E9385594}"/>
              </a:ext>
            </a:extLst>
          </p:cNvPr>
          <p:cNvSpPr>
            <a:spLocks noGrp="1"/>
          </p:cNvSpPr>
          <p:nvPr>
            <p:ph type="sldNum" sz="quarter" idx="4"/>
          </p:nvPr>
        </p:nvSpPr>
        <p:spPr/>
        <p:txBody>
          <a:bodyPr/>
          <a:lstStyle/>
          <a:p>
            <a:fld id="{01CD3B2E-BC1C-6C4D-9D91-A67B950EE325}" type="slidenum">
              <a:rPr lang="en-US" smtClean="0"/>
              <a:pPr/>
              <a:t>44</a:t>
            </a:fld>
            <a:endParaRPr lang="en-US" dirty="0"/>
          </a:p>
        </p:txBody>
      </p:sp>
      <p:sp>
        <p:nvSpPr>
          <p:cNvPr id="4" name="TextBox 3">
            <a:extLst>
              <a:ext uri="{FF2B5EF4-FFF2-40B4-BE49-F238E27FC236}">
                <a16:creationId xmlns:a16="http://schemas.microsoft.com/office/drawing/2014/main" id="{5D6B990A-D1E5-4E7D-AFC8-662C885AA748}"/>
              </a:ext>
            </a:extLst>
          </p:cNvPr>
          <p:cNvSpPr txBox="1"/>
          <p:nvPr/>
        </p:nvSpPr>
        <p:spPr>
          <a:xfrm>
            <a:off x="3429000" y="2438400"/>
            <a:ext cx="7848600" cy="1754326"/>
          </a:xfrm>
          <a:prstGeom prst="rect">
            <a:avLst/>
          </a:prstGeom>
          <a:noFill/>
        </p:spPr>
        <p:txBody>
          <a:bodyPr wrap="square" rtlCol="0">
            <a:spAutoFit/>
          </a:bodyPr>
          <a:lstStyle/>
          <a:p>
            <a:pPr algn="ctr"/>
            <a:r>
              <a:rPr lang="en-US" sz="3600" b="1" dirty="0">
                <a:latin typeface="Lub Dub Medium" panose="020B0603030403020204" pitchFamily="34" charset="0"/>
                <a:cs typeface="Times New Roman" panose="02020603050405020304" pitchFamily="18" charset="0"/>
              </a:rPr>
              <a:t>PLACEHOLDER</a:t>
            </a:r>
          </a:p>
          <a:p>
            <a:pPr algn="ctr"/>
            <a:r>
              <a:rPr lang="en-US" sz="3600" b="1" dirty="0">
                <a:latin typeface="Lub Dub Medium" panose="020B0603030403020204" pitchFamily="34" charset="0"/>
                <a:cs typeface="Times New Roman" panose="02020603050405020304" pitchFamily="18" charset="0"/>
              </a:rPr>
              <a:t>Table 11. Structure of Primary and Comprehensive Valve Centers</a:t>
            </a:r>
          </a:p>
        </p:txBody>
      </p:sp>
    </p:spTree>
    <p:extLst>
      <p:ext uri="{BB962C8B-B14F-4D97-AF65-F5344CB8AC3E}">
        <p14:creationId xmlns:p14="http://schemas.microsoft.com/office/powerpoint/2010/main" val="36170828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F535B-81F6-4CA4-A2C1-6DD5A169BCAD}"/>
              </a:ext>
            </a:extLst>
          </p:cNvPr>
          <p:cNvSpPr>
            <a:spLocks noGrp="1"/>
          </p:cNvSpPr>
          <p:nvPr>
            <p:ph type="ctrTitle"/>
          </p:nvPr>
        </p:nvSpPr>
        <p:spPr/>
        <p:txBody>
          <a:bodyPr/>
          <a:lstStyle/>
          <a:p>
            <a:r>
              <a:rPr lang="en-US" sz="3600" dirty="0"/>
              <a:t>Periodic Imaging After Valve Intervention </a:t>
            </a:r>
          </a:p>
        </p:txBody>
      </p:sp>
      <p:sp>
        <p:nvSpPr>
          <p:cNvPr id="3" name="Slide Number Placeholder 2">
            <a:extLst>
              <a:ext uri="{FF2B5EF4-FFF2-40B4-BE49-F238E27FC236}">
                <a16:creationId xmlns:a16="http://schemas.microsoft.com/office/drawing/2014/main" id="{7F4BF260-6A9D-4B7F-9FDF-5F1915D5FD50}"/>
              </a:ext>
            </a:extLst>
          </p:cNvPr>
          <p:cNvSpPr>
            <a:spLocks noGrp="1"/>
          </p:cNvSpPr>
          <p:nvPr>
            <p:ph type="sldNum" sz="quarter" idx="4"/>
          </p:nvPr>
        </p:nvSpPr>
        <p:spPr/>
        <p:txBody>
          <a:bodyPr/>
          <a:lstStyle/>
          <a:p>
            <a:fld id="{01CD3B2E-BC1C-6C4D-9D91-A67B950EE325}" type="slidenum">
              <a:rPr lang="en-US" smtClean="0"/>
              <a:pPr/>
              <a:t>45</a:t>
            </a:fld>
            <a:endParaRPr lang="en-US" dirty="0"/>
          </a:p>
        </p:txBody>
      </p:sp>
      <p:graphicFrame>
        <p:nvGraphicFramePr>
          <p:cNvPr id="4" name="Table 3">
            <a:extLst>
              <a:ext uri="{FF2B5EF4-FFF2-40B4-BE49-F238E27FC236}">
                <a16:creationId xmlns:a16="http://schemas.microsoft.com/office/drawing/2014/main" id="{477518C5-04F4-418C-8F99-DF4620B287F8}"/>
              </a:ext>
            </a:extLst>
          </p:cNvPr>
          <p:cNvGraphicFramePr>
            <a:graphicFrameLocks noGrp="1"/>
          </p:cNvGraphicFramePr>
          <p:nvPr>
            <p:extLst>
              <p:ext uri="{D42A27DB-BD31-4B8C-83A1-F6EECF244321}">
                <p14:modId xmlns:p14="http://schemas.microsoft.com/office/powerpoint/2010/main" val="1349680625"/>
              </p:ext>
            </p:extLst>
          </p:nvPr>
        </p:nvGraphicFramePr>
        <p:xfrm>
          <a:off x="381000" y="1676400"/>
          <a:ext cx="13944599" cy="5715000"/>
        </p:xfrm>
        <a:graphic>
          <a:graphicData uri="http://schemas.openxmlformats.org/drawingml/2006/table">
            <a:tbl>
              <a:tblPr firstRow="1" firstCol="1" bandRow="1"/>
              <a:tblGrid>
                <a:gridCol w="1374937">
                  <a:extLst>
                    <a:ext uri="{9D8B030D-6E8A-4147-A177-3AD203B41FA5}">
                      <a16:colId xmlns:a16="http://schemas.microsoft.com/office/drawing/2014/main" val="3321906083"/>
                    </a:ext>
                  </a:extLst>
                </a:gridCol>
                <a:gridCol w="1274537">
                  <a:extLst>
                    <a:ext uri="{9D8B030D-6E8A-4147-A177-3AD203B41FA5}">
                      <a16:colId xmlns:a16="http://schemas.microsoft.com/office/drawing/2014/main" val="2915692521"/>
                    </a:ext>
                  </a:extLst>
                </a:gridCol>
                <a:gridCol w="11295125">
                  <a:extLst>
                    <a:ext uri="{9D8B030D-6E8A-4147-A177-3AD203B41FA5}">
                      <a16:colId xmlns:a16="http://schemas.microsoft.com/office/drawing/2014/main" val="840360535"/>
                    </a:ext>
                  </a:extLst>
                </a:gridCol>
              </a:tblGrid>
              <a:tr h="1300835">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Calibri" panose="020F0502020204030204" pitchFamily="34" charset="0"/>
                        </a:rPr>
                        <a:t>COR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Calibri" panose="020F0502020204030204" pitchFamily="34" charset="0"/>
                        </a:rPr>
                        <a:t>LOE</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Calibri" panose="020F0502020204030204" pitchFamily="34" charset="0"/>
                        </a:rPr>
                        <a:t>Recommendation</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3742148"/>
                  </a:ext>
                </a:extLst>
              </a:tr>
              <a:tr h="4414165">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C-EO</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just">
                        <a:lnSpc>
                          <a:spcPct val="200000"/>
                        </a:lnSpc>
                        <a:spcBef>
                          <a:spcPts val="0"/>
                        </a:spcBef>
                        <a:spcAft>
                          <a:spcPts val="0"/>
                        </a:spcAft>
                        <a:buFont typeface="+mj-lt"/>
                        <a:buAutoNum type="arabicPeriod"/>
                      </a:pPr>
                      <a:r>
                        <a:rPr lang="en-US" sz="2800" b="1" dirty="0">
                          <a:solidFill>
                            <a:srgbClr val="000000"/>
                          </a:solidFill>
                          <a:effectLst/>
                          <a:latin typeface="Times New Roman" panose="02020603050405020304" pitchFamily="18" charset="0"/>
                          <a:ea typeface="Calibri" panose="020F0502020204030204" pitchFamily="34" charset="0"/>
                        </a:rPr>
                        <a:t>In asymptomatic patients with any type of valve intervention, a baseline postprocedural TTE followed by periodic monitoring with TTE is recommended, depending on type of intervention, length of time since intervention, ventricular function, and concurrent cardiac conditions.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6460482"/>
                  </a:ext>
                </a:extLst>
              </a:tr>
            </a:tbl>
          </a:graphicData>
        </a:graphic>
      </p:graphicFrame>
    </p:spTree>
    <p:extLst>
      <p:ext uri="{BB962C8B-B14F-4D97-AF65-F5344CB8AC3E}">
        <p14:creationId xmlns:p14="http://schemas.microsoft.com/office/powerpoint/2010/main" val="5093718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3D8C08-BC84-4ECE-95F3-9D21BC57A6AE}"/>
              </a:ext>
            </a:extLst>
          </p:cNvPr>
          <p:cNvSpPr>
            <a:spLocks noGrp="1"/>
          </p:cNvSpPr>
          <p:nvPr>
            <p:ph type="sldNum" sz="quarter" idx="4"/>
          </p:nvPr>
        </p:nvSpPr>
        <p:spPr/>
        <p:txBody>
          <a:bodyPr/>
          <a:lstStyle/>
          <a:p>
            <a:fld id="{01CD3B2E-BC1C-6C4D-9D91-A67B950EE325}" type="slidenum">
              <a:rPr lang="en-US" smtClean="0"/>
              <a:pPr/>
              <a:t>46</a:t>
            </a:fld>
            <a:endParaRPr lang="en-US" dirty="0"/>
          </a:p>
        </p:txBody>
      </p:sp>
      <p:graphicFrame>
        <p:nvGraphicFramePr>
          <p:cNvPr id="3" name="Table 2">
            <a:extLst>
              <a:ext uri="{FF2B5EF4-FFF2-40B4-BE49-F238E27FC236}">
                <a16:creationId xmlns:a16="http://schemas.microsoft.com/office/drawing/2014/main" id="{283B8857-BA42-4BC8-815B-348178700EAD}"/>
              </a:ext>
            </a:extLst>
          </p:cNvPr>
          <p:cNvGraphicFramePr>
            <a:graphicFrameLocks noGrp="1"/>
          </p:cNvGraphicFramePr>
          <p:nvPr>
            <p:extLst>
              <p:ext uri="{D42A27DB-BD31-4B8C-83A1-F6EECF244321}">
                <p14:modId xmlns:p14="http://schemas.microsoft.com/office/powerpoint/2010/main" val="2065538797"/>
              </p:ext>
            </p:extLst>
          </p:nvPr>
        </p:nvGraphicFramePr>
        <p:xfrm>
          <a:off x="493690" y="2098602"/>
          <a:ext cx="13792199" cy="5530923"/>
        </p:xfrm>
        <a:graphic>
          <a:graphicData uri="http://schemas.openxmlformats.org/drawingml/2006/table">
            <a:tbl>
              <a:tblPr firstRow="1" firstCol="1" bandRow="1"/>
              <a:tblGrid>
                <a:gridCol w="3363230">
                  <a:extLst>
                    <a:ext uri="{9D8B030D-6E8A-4147-A177-3AD203B41FA5}">
                      <a16:colId xmlns:a16="http://schemas.microsoft.com/office/drawing/2014/main" val="2962950936"/>
                    </a:ext>
                  </a:extLst>
                </a:gridCol>
                <a:gridCol w="5069925">
                  <a:extLst>
                    <a:ext uri="{9D8B030D-6E8A-4147-A177-3AD203B41FA5}">
                      <a16:colId xmlns:a16="http://schemas.microsoft.com/office/drawing/2014/main" val="3504378937"/>
                    </a:ext>
                  </a:extLst>
                </a:gridCol>
                <a:gridCol w="5359044">
                  <a:extLst>
                    <a:ext uri="{9D8B030D-6E8A-4147-A177-3AD203B41FA5}">
                      <a16:colId xmlns:a16="http://schemas.microsoft.com/office/drawing/2014/main" val="2874312007"/>
                    </a:ext>
                  </a:extLst>
                </a:gridCol>
              </a:tblGrid>
              <a:tr h="332825">
                <a:tc>
                  <a:txBody>
                    <a:bodyPr/>
                    <a:lstStyle/>
                    <a:p>
                      <a:pPr marL="0" marR="0" algn="ctr">
                        <a:lnSpc>
                          <a:spcPct val="200000"/>
                        </a:lnSpc>
                        <a:spcBef>
                          <a:spcPts val="0"/>
                        </a:spcBef>
                        <a:spcAft>
                          <a:spcPts val="0"/>
                        </a:spcAft>
                      </a:pPr>
                      <a:r>
                        <a:rPr lang="en-US" sz="1800" b="1">
                          <a:effectLst/>
                          <a:latin typeface="Times New Roman" panose="02020603050405020304" pitchFamily="18" charset="0"/>
                          <a:ea typeface="Times New Roman" panose="02020603050405020304" pitchFamily="18" charset="0"/>
                        </a:rPr>
                        <a:t>Valve Intervention</a:t>
                      </a:r>
                      <a:endParaRPr lang="en-US" sz="1800">
                        <a:effectLst/>
                        <a:latin typeface="Times New Roman" panose="02020603050405020304" pitchFamily="18" charset="0"/>
                        <a:ea typeface="Times New Roman" panose="02020603050405020304" pitchFamily="18" charset="0"/>
                      </a:endParaRP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Minimal Imaging Frequency†</a:t>
                      </a:r>
                      <a:endParaRPr lang="en-US" sz="1800" dirty="0">
                        <a:effectLst/>
                        <a:latin typeface="Times New Roman" panose="02020603050405020304" pitchFamily="18" charset="0"/>
                        <a:ea typeface="Times New Roman" panose="02020603050405020304" pitchFamily="18" charset="0"/>
                      </a:endParaRP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Location</a:t>
                      </a:r>
                      <a:endParaRPr lang="en-US" sz="1800" dirty="0">
                        <a:effectLst/>
                        <a:latin typeface="Times New Roman" panose="02020603050405020304" pitchFamily="18" charset="0"/>
                        <a:ea typeface="Times New Roman" panose="02020603050405020304" pitchFamily="18" charset="0"/>
                      </a:endParaRP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7026045"/>
                  </a:ext>
                </a:extLst>
              </a:tr>
              <a:tr h="700699">
                <a:tc>
                  <a:txBody>
                    <a:bodyPr/>
                    <a:lstStyle/>
                    <a:p>
                      <a:pPr marL="0" marR="0" algn="l">
                        <a:lnSpc>
                          <a:spcPct val="2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Mechanical valve (surgical)</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Baseline</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Primary Valve Center</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0783572"/>
                  </a:ext>
                </a:extLst>
              </a:tr>
              <a:tr h="700699">
                <a:tc>
                  <a:txBody>
                    <a:bodyPr/>
                    <a:lstStyle/>
                    <a:p>
                      <a:pPr marL="0" marR="0" algn="l">
                        <a:lnSpc>
                          <a:spcPct val="2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Bioprosthetic valve (surgical)</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Baseline, 5 and 10 y after surgery,‡ and then annually</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1800">
                          <a:effectLst/>
                          <a:latin typeface="Times New Roman" panose="02020603050405020304" pitchFamily="18" charset="0"/>
                          <a:ea typeface="Times New Roman" panose="02020603050405020304" pitchFamily="18" charset="0"/>
                        </a:rPr>
                        <a:t>Primary Valve Center</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598372"/>
                  </a:ext>
                </a:extLst>
              </a:tr>
              <a:tr h="700699">
                <a:tc>
                  <a:txBody>
                    <a:bodyPr/>
                    <a:lstStyle/>
                    <a:p>
                      <a:pPr marL="0" marR="0" algn="l">
                        <a:lnSpc>
                          <a:spcPct val="200000"/>
                        </a:lnSpc>
                        <a:spcBef>
                          <a:spcPts val="0"/>
                        </a:spcBef>
                        <a:spcAft>
                          <a:spcPts val="0"/>
                        </a:spcAft>
                      </a:pPr>
                      <a:r>
                        <a:rPr lang="en-US" sz="1800">
                          <a:effectLst/>
                          <a:latin typeface="Times New Roman" panose="02020603050405020304" pitchFamily="18" charset="0"/>
                          <a:ea typeface="Times New Roman" panose="02020603050405020304" pitchFamily="18" charset="0"/>
                        </a:rPr>
                        <a:t>Bioprosthetic valve (transcatheter)</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Baseline and then annually</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1800">
                          <a:effectLst/>
                          <a:latin typeface="Times New Roman" panose="02020603050405020304" pitchFamily="18" charset="0"/>
                          <a:ea typeface="Times New Roman" panose="02020603050405020304" pitchFamily="18" charset="0"/>
                        </a:rPr>
                        <a:t>Primary Valve Center</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8422559"/>
                  </a:ext>
                </a:extLst>
              </a:tr>
              <a:tr h="700699">
                <a:tc>
                  <a:txBody>
                    <a:bodyPr/>
                    <a:lstStyle/>
                    <a:p>
                      <a:pPr marL="0" marR="0" algn="l">
                        <a:lnSpc>
                          <a:spcPct val="200000"/>
                        </a:lnSpc>
                        <a:spcBef>
                          <a:spcPts val="0"/>
                        </a:spcBef>
                        <a:spcAft>
                          <a:spcPts val="0"/>
                        </a:spcAft>
                      </a:pPr>
                      <a:r>
                        <a:rPr lang="en-US" sz="1800">
                          <a:effectLst/>
                          <a:latin typeface="Times New Roman" panose="02020603050405020304" pitchFamily="18" charset="0"/>
                          <a:ea typeface="Times New Roman" panose="02020603050405020304" pitchFamily="18" charset="0"/>
                        </a:rPr>
                        <a:t>Mitral valve repair (surgical)</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Baseline, 1 y, and then every 2 to 3 y</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Primary Valve Center</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1528693"/>
                  </a:ext>
                </a:extLst>
              </a:tr>
              <a:tr h="700699">
                <a:tc>
                  <a:txBody>
                    <a:bodyPr/>
                    <a:lstStyle/>
                    <a:p>
                      <a:pPr marL="0" marR="0" algn="l">
                        <a:lnSpc>
                          <a:spcPct val="200000"/>
                        </a:lnSpc>
                        <a:spcBef>
                          <a:spcPts val="0"/>
                        </a:spcBef>
                        <a:spcAft>
                          <a:spcPts val="0"/>
                        </a:spcAft>
                      </a:pPr>
                      <a:r>
                        <a:rPr lang="en-US" sz="1800">
                          <a:effectLst/>
                          <a:latin typeface="Times New Roman" panose="02020603050405020304" pitchFamily="18" charset="0"/>
                          <a:ea typeface="Times New Roman" panose="02020603050405020304" pitchFamily="18" charset="0"/>
                        </a:rPr>
                        <a:t>Mitral valve repair (transcatheter)</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1800">
                          <a:effectLst/>
                          <a:latin typeface="Times New Roman" panose="02020603050405020304" pitchFamily="18" charset="0"/>
                          <a:ea typeface="Times New Roman" panose="02020603050405020304" pitchFamily="18" charset="0"/>
                        </a:rPr>
                        <a:t>Baseline and then annually</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Comprehensive Valve Center</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3611595"/>
                  </a:ext>
                </a:extLst>
              </a:tr>
              <a:tr h="1459209">
                <a:tc>
                  <a:txBody>
                    <a:bodyPr/>
                    <a:lstStyle/>
                    <a:p>
                      <a:pPr marL="0" marR="0" algn="l">
                        <a:lnSpc>
                          <a:spcPct val="2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Bicuspid aortic valve disease</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1800">
                          <a:effectLst/>
                          <a:latin typeface="Times New Roman" panose="02020603050405020304" pitchFamily="18" charset="0"/>
                          <a:ea typeface="Times New Roman" panose="02020603050405020304" pitchFamily="18" charset="0"/>
                        </a:rPr>
                        <a:t>Continued post-AVR monitoring of aortic size if aortic diameter is ≥4.0 cm at time of AVR, as detailed in  Section 5.1</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Primary Valve Center</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38518872"/>
                  </a:ext>
                </a:extLst>
              </a:tr>
            </a:tbl>
          </a:graphicData>
        </a:graphic>
      </p:graphicFrame>
      <p:sp>
        <p:nvSpPr>
          <p:cNvPr id="4" name="TextBox 3">
            <a:extLst>
              <a:ext uri="{FF2B5EF4-FFF2-40B4-BE49-F238E27FC236}">
                <a16:creationId xmlns:a16="http://schemas.microsoft.com/office/drawing/2014/main" id="{F20E1EA1-B210-4886-B1CD-7C18B8784527}"/>
              </a:ext>
            </a:extLst>
          </p:cNvPr>
          <p:cNvSpPr txBox="1"/>
          <p:nvPr/>
        </p:nvSpPr>
        <p:spPr>
          <a:xfrm>
            <a:off x="1981200" y="355701"/>
            <a:ext cx="10668000" cy="1138773"/>
          </a:xfrm>
          <a:prstGeom prst="rect">
            <a:avLst/>
          </a:prstGeom>
          <a:noFill/>
        </p:spPr>
        <p:txBody>
          <a:bodyPr wrap="square" rtlCol="0">
            <a:spAutoFit/>
          </a:bodyPr>
          <a:lstStyle/>
          <a:p>
            <a:pPr algn="ctr"/>
            <a:r>
              <a:rPr lang="en-US" sz="3400" b="1" dirty="0">
                <a:latin typeface="Lub Dub Medium" panose="020B0603030403020204" pitchFamily="34" charset="0"/>
              </a:rPr>
              <a:t>Table 12. Timing of Periodic Imaging After Valve Intervention </a:t>
            </a:r>
          </a:p>
        </p:txBody>
      </p:sp>
      <p:sp>
        <p:nvSpPr>
          <p:cNvPr id="6" name="TextBox 5">
            <a:extLst>
              <a:ext uri="{FF2B5EF4-FFF2-40B4-BE49-F238E27FC236}">
                <a16:creationId xmlns:a16="http://schemas.microsoft.com/office/drawing/2014/main" id="{233B2516-4914-4A90-996C-E5539FAE371E}"/>
              </a:ext>
            </a:extLst>
          </p:cNvPr>
          <p:cNvSpPr txBox="1"/>
          <p:nvPr/>
        </p:nvSpPr>
        <p:spPr>
          <a:xfrm>
            <a:off x="4648200" y="1659786"/>
            <a:ext cx="5334000" cy="369332"/>
          </a:xfrm>
          <a:prstGeom prst="rect">
            <a:avLst/>
          </a:prstGeom>
          <a:noFill/>
        </p:spPr>
        <p:txBody>
          <a:bodyPr wrap="square" rtlCol="0">
            <a:spAutoFit/>
          </a:bodyPr>
          <a:lstStyle/>
          <a:p>
            <a:pPr algn="ctr"/>
            <a:r>
              <a:rPr lang="en-US" dirty="0">
                <a:latin typeface="Lub Dub Medium" panose="020B0603030403020204" pitchFamily="34" charset="0"/>
              </a:rPr>
              <a:t>Footnote text located on the next slide</a:t>
            </a:r>
          </a:p>
        </p:txBody>
      </p:sp>
    </p:spTree>
    <p:extLst>
      <p:ext uri="{BB962C8B-B14F-4D97-AF65-F5344CB8AC3E}">
        <p14:creationId xmlns:p14="http://schemas.microsoft.com/office/powerpoint/2010/main" val="7628829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3D8C08-BC84-4ECE-95F3-9D21BC57A6AE}"/>
              </a:ext>
            </a:extLst>
          </p:cNvPr>
          <p:cNvSpPr>
            <a:spLocks noGrp="1"/>
          </p:cNvSpPr>
          <p:nvPr>
            <p:ph type="sldNum" sz="quarter" idx="4"/>
          </p:nvPr>
        </p:nvSpPr>
        <p:spPr/>
        <p:txBody>
          <a:bodyPr/>
          <a:lstStyle/>
          <a:p>
            <a:fld id="{01CD3B2E-BC1C-6C4D-9D91-A67B950EE325}" type="slidenum">
              <a:rPr lang="en-US" smtClean="0"/>
              <a:pPr/>
              <a:t>47</a:t>
            </a:fld>
            <a:endParaRPr lang="en-US" dirty="0"/>
          </a:p>
        </p:txBody>
      </p:sp>
      <p:sp>
        <p:nvSpPr>
          <p:cNvPr id="6" name="TextBox 5">
            <a:extLst>
              <a:ext uri="{FF2B5EF4-FFF2-40B4-BE49-F238E27FC236}">
                <a16:creationId xmlns:a16="http://schemas.microsoft.com/office/drawing/2014/main" id="{57A19D1C-5D88-409A-9CE4-97A19DC04894}"/>
              </a:ext>
            </a:extLst>
          </p:cNvPr>
          <p:cNvSpPr txBox="1"/>
          <p:nvPr/>
        </p:nvSpPr>
        <p:spPr>
          <a:xfrm>
            <a:off x="342900" y="1447800"/>
            <a:ext cx="13944600" cy="6446829"/>
          </a:xfrm>
          <a:prstGeom prst="rect">
            <a:avLst/>
          </a:prstGeom>
          <a:noFill/>
        </p:spPr>
        <p:txBody>
          <a:bodyPr wrap="square">
            <a:spAutoFit/>
          </a:bodyPr>
          <a:lstStyle/>
          <a:p>
            <a:pPr marL="0" marR="0">
              <a:lnSpc>
                <a:spcPct val="150000"/>
              </a:lnSpc>
              <a:spcBef>
                <a:spcPts val="0"/>
              </a:spcBef>
              <a:spcAft>
                <a:spcPts val="0"/>
              </a:spcAft>
            </a:pPr>
            <a:r>
              <a:rPr lang="en-US" sz="3100" dirty="0">
                <a:effectLst/>
                <a:latin typeface="Times New Roman" panose="02020603050405020304" pitchFamily="18" charset="0"/>
                <a:ea typeface="Times New Roman" panose="02020603050405020304" pitchFamily="18" charset="0"/>
              </a:rPr>
              <a:t>*Initial postprocedural TTE is recommended for all patients, ideally 1 to 3 months after the procedure. Annual clinical follow-up is recommended annually for all patients after valve intervention at a Primary or Comprehensive Valve Center.</a:t>
            </a:r>
          </a:p>
          <a:p>
            <a:pPr marL="0" marR="0">
              <a:lnSpc>
                <a:spcPct val="150000"/>
              </a:lnSpc>
              <a:spcBef>
                <a:spcPts val="0"/>
              </a:spcBef>
              <a:spcAft>
                <a:spcPts val="0"/>
              </a:spcAft>
            </a:pPr>
            <a:r>
              <a:rPr lang="en-US" sz="3100" dirty="0">
                <a:effectLst/>
                <a:latin typeface="Times New Roman" panose="02020603050405020304" pitchFamily="18" charset="0"/>
                <a:ea typeface="Times New Roman" panose="02020603050405020304" pitchFamily="18" charset="0"/>
              </a:rPr>
              <a:t>†Repeat imaging is appropriate at shorter follow-up intervals for changing signs or symptoms, during pregnancy, and to monitor residual or concurrent cardiac dysfunction.</a:t>
            </a:r>
          </a:p>
          <a:p>
            <a:pPr marL="0" marR="0">
              <a:lnSpc>
                <a:spcPct val="150000"/>
              </a:lnSpc>
              <a:spcBef>
                <a:spcPts val="0"/>
              </a:spcBef>
              <a:spcAft>
                <a:spcPts val="0"/>
              </a:spcAft>
            </a:pPr>
            <a:r>
              <a:rPr lang="en-US" sz="3100" dirty="0">
                <a:effectLst/>
                <a:latin typeface="Times New Roman" panose="02020603050405020304" pitchFamily="18" charset="0"/>
                <a:ea typeface="Times New Roman" panose="02020603050405020304" pitchFamily="18" charset="0"/>
              </a:rPr>
              <a:t>‡Imaging may be done more frequently in patients with bioprosthetic surgical valves if there are risk factors for early valve degeneration (e.g., younger age, renal failure, diabetes).</a:t>
            </a:r>
          </a:p>
        </p:txBody>
      </p:sp>
      <p:sp>
        <p:nvSpPr>
          <p:cNvPr id="3" name="TextBox 2">
            <a:extLst>
              <a:ext uri="{FF2B5EF4-FFF2-40B4-BE49-F238E27FC236}">
                <a16:creationId xmlns:a16="http://schemas.microsoft.com/office/drawing/2014/main" id="{5702B1D5-33A8-4B50-AD69-17D62B3C7B0E}"/>
              </a:ext>
            </a:extLst>
          </p:cNvPr>
          <p:cNvSpPr txBox="1"/>
          <p:nvPr/>
        </p:nvSpPr>
        <p:spPr>
          <a:xfrm>
            <a:off x="1981200" y="161300"/>
            <a:ext cx="10668000" cy="1077218"/>
          </a:xfrm>
          <a:prstGeom prst="rect">
            <a:avLst/>
          </a:prstGeom>
          <a:noFill/>
        </p:spPr>
        <p:txBody>
          <a:bodyPr wrap="square" rtlCol="0">
            <a:spAutoFit/>
          </a:bodyPr>
          <a:lstStyle/>
          <a:p>
            <a:pPr algn="ctr"/>
            <a:r>
              <a:rPr lang="en-US" sz="3200" b="1" dirty="0">
                <a:latin typeface="Lub Dub Medium" panose="020B0603030403020204" pitchFamily="34" charset="0"/>
              </a:rPr>
              <a:t>Table 12. Timing of Periodic Imaging </a:t>
            </a:r>
          </a:p>
          <a:p>
            <a:pPr algn="ctr"/>
            <a:r>
              <a:rPr lang="en-US" sz="3200" b="1" dirty="0">
                <a:latin typeface="Lub Dub Medium" panose="020B0603030403020204" pitchFamily="34" charset="0"/>
              </a:rPr>
              <a:t>After Valve Intervention </a:t>
            </a:r>
          </a:p>
        </p:txBody>
      </p:sp>
    </p:spTree>
    <p:extLst>
      <p:ext uri="{BB962C8B-B14F-4D97-AF65-F5344CB8AC3E}">
        <p14:creationId xmlns:p14="http://schemas.microsoft.com/office/powerpoint/2010/main" val="15273056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0C463-8B12-4394-BDAF-E26B06A43736}"/>
              </a:ext>
            </a:extLst>
          </p:cNvPr>
          <p:cNvSpPr>
            <a:spLocks noGrp="1"/>
          </p:cNvSpPr>
          <p:nvPr>
            <p:ph type="ctrTitle"/>
          </p:nvPr>
        </p:nvSpPr>
        <p:spPr>
          <a:xfrm>
            <a:off x="876300" y="3352800"/>
            <a:ext cx="12877800" cy="914399"/>
          </a:xfrm>
          <a:prstGeom prst="rect">
            <a:avLst/>
          </a:prstGeom>
        </p:spPr>
        <p:txBody>
          <a:bodyPr/>
          <a:lstStyle/>
          <a:p>
            <a:pPr algn="ctr"/>
            <a:r>
              <a:rPr lang="en-US" sz="4800" dirty="0">
                <a:latin typeface="Lub Dub Heavy" panose="020B0903030403020204" pitchFamily="34" charset="0"/>
                <a:cs typeface="Times New Roman" panose="02020603050405020304" pitchFamily="18" charset="0"/>
              </a:rPr>
              <a:t>Aortic Stenosis</a:t>
            </a:r>
            <a:endParaRPr lang="en-US" sz="4800" dirty="0">
              <a:latin typeface="Lub Dub Heavy" panose="020B0903030403020204" pitchFamily="34" charset="0"/>
            </a:endParaRPr>
          </a:p>
        </p:txBody>
      </p:sp>
      <p:sp>
        <p:nvSpPr>
          <p:cNvPr id="4" name="Slide Number Placeholder 3">
            <a:extLst>
              <a:ext uri="{FF2B5EF4-FFF2-40B4-BE49-F238E27FC236}">
                <a16:creationId xmlns:a16="http://schemas.microsoft.com/office/drawing/2014/main" id="{9378A9A9-0A8E-419A-ADE2-AA7B2D5E4E3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48</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10628792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1A1E22-579F-4952-8AF1-5C8C8524A21B}"/>
              </a:ext>
            </a:extLst>
          </p:cNvPr>
          <p:cNvSpPr>
            <a:spLocks noGrp="1"/>
          </p:cNvSpPr>
          <p:nvPr>
            <p:ph type="sldNum" sz="quarter" idx="4"/>
          </p:nvPr>
        </p:nvSpPr>
        <p:spPr/>
        <p:txBody>
          <a:bodyPr/>
          <a:lstStyle/>
          <a:p>
            <a:fld id="{01CD3B2E-BC1C-6C4D-9D91-A67B950EE325}" type="slidenum">
              <a:rPr lang="en-US" smtClean="0"/>
              <a:pPr/>
              <a:t>49</a:t>
            </a:fld>
            <a:endParaRPr lang="en-US" dirty="0"/>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5AE6A06D-8B93-4D56-AF5B-52962B9A06A0}"/>
                  </a:ext>
                </a:extLst>
              </p:cNvPr>
              <p:cNvGraphicFramePr>
                <a:graphicFrameLocks noGrp="1"/>
              </p:cNvGraphicFramePr>
              <p:nvPr>
                <p:extLst>
                  <p:ext uri="{D42A27DB-BD31-4B8C-83A1-F6EECF244321}">
                    <p14:modId xmlns:p14="http://schemas.microsoft.com/office/powerpoint/2010/main" val="1147718280"/>
                  </p:ext>
                </p:extLst>
              </p:nvPr>
            </p:nvGraphicFramePr>
            <p:xfrm>
              <a:off x="304800" y="1594120"/>
              <a:ext cx="14165262" cy="6473555"/>
            </p:xfrm>
            <a:graphic>
              <a:graphicData uri="http://schemas.openxmlformats.org/drawingml/2006/table">
                <a:tbl>
                  <a:tblPr firstRow="1" firstCol="1" bandRow="1"/>
                  <a:tblGrid>
                    <a:gridCol w="1090377">
                      <a:extLst>
                        <a:ext uri="{9D8B030D-6E8A-4147-A177-3AD203B41FA5}">
                          <a16:colId xmlns:a16="http://schemas.microsoft.com/office/drawing/2014/main" val="256676487"/>
                        </a:ext>
                      </a:extLst>
                    </a:gridCol>
                    <a:gridCol w="2267601">
                      <a:extLst>
                        <a:ext uri="{9D8B030D-6E8A-4147-A177-3AD203B41FA5}">
                          <a16:colId xmlns:a16="http://schemas.microsoft.com/office/drawing/2014/main" val="1654417399"/>
                        </a:ext>
                      </a:extLst>
                    </a:gridCol>
                    <a:gridCol w="3353843">
                      <a:extLst>
                        <a:ext uri="{9D8B030D-6E8A-4147-A177-3AD203B41FA5}">
                          <a16:colId xmlns:a16="http://schemas.microsoft.com/office/drawing/2014/main" val="1960286314"/>
                        </a:ext>
                      </a:extLst>
                    </a:gridCol>
                    <a:gridCol w="2977516">
                      <a:extLst>
                        <a:ext uri="{9D8B030D-6E8A-4147-A177-3AD203B41FA5}">
                          <a16:colId xmlns:a16="http://schemas.microsoft.com/office/drawing/2014/main" val="307317010"/>
                        </a:ext>
                      </a:extLst>
                    </a:gridCol>
                    <a:gridCol w="2379257">
                      <a:extLst>
                        <a:ext uri="{9D8B030D-6E8A-4147-A177-3AD203B41FA5}">
                          <a16:colId xmlns:a16="http://schemas.microsoft.com/office/drawing/2014/main" val="1332134455"/>
                        </a:ext>
                      </a:extLst>
                    </a:gridCol>
                    <a:gridCol w="2096668">
                      <a:extLst>
                        <a:ext uri="{9D8B030D-6E8A-4147-A177-3AD203B41FA5}">
                          <a16:colId xmlns:a16="http://schemas.microsoft.com/office/drawing/2014/main" val="3545591706"/>
                        </a:ext>
                      </a:extLst>
                    </a:gridCol>
                  </a:tblGrid>
                  <a:tr h="1001247">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Stage</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Hemodynamic Consequences</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34395664"/>
                      </a:ext>
                    </a:extLst>
                  </a:tr>
                  <a:tr h="1543140">
                    <a:tc>
                      <a:txBody>
                        <a:bodyPr/>
                        <a:lstStyle/>
                        <a:p>
                          <a:pPr marL="0" marR="0" algn="ctr">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risk of AS</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BAV (or other congenital valve anomaly)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Aortic valve sclerosis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635" marR="0">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Aortic V</a:t>
                          </a:r>
                          <a:r>
                            <a:rPr lang="en-US" sz="240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max</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&lt;2 m/s with normal leaflet motion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33990378"/>
                      </a:ext>
                    </a:extLst>
                  </a:tr>
                  <a:tr h="3929168">
                    <a:tc>
                      <a:txBody>
                        <a:bodyPr/>
                        <a:lstStyle/>
                        <a:p>
                          <a:pPr marL="0" marR="0" algn="ctr">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Progressive AS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Mild to moderate leaflet calcification/fibrosis of a bicuspid or trileaflet valve with some reduction in systolic motion or</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Rheumatic valve changes with commissural fusion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Mild AS: aortic V</a:t>
                          </a:r>
                          <a:r>
                            <a:rPr lang="en-US" sz="2400" baseline="-25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max</a:t>
                          </a: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2.0–2.9 m/s or mean </a:t>
                          </a:r>
                          <a14:m>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rPr>
                                <m:t>∆</m:t>
                              </m:r>
                            </m:oMath>
                          </a14:m>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 &lt;20 mm Hg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Moderate AS: aortic V</a:t>
                          </a:r>
                          <a:r>
                            <a:rPr lang="en-US" sz="2400" baseline="-25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max</a:t>
                          </a: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3.0–3.9 m/s or mean </a:t>
                          </a:r>
                          <a14:m>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rPr>
                                <m:t>∆</m:t>
                              </m:r>
                            </m:oMath>
                          </a14:m>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 20-39 mm Hg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Early LV diastolic dysfunction may be present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Normal LVEF</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None</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62834199"/>
                      </a:ext>
                    </a:extLst>
                  </a:tr>
                </a:tbl>
              </a:graphicData>
            </a:graphic>
          </p:graphicFrame>
        </mc:Choice>
        <mc:Fallback xmlns="">
          <p:graphicFrame>
            <p:nvGraphicFramePr>
              <p:cNvPr id="5" name="Table 4">
                <a:extLst>
                  <a:ext uri="{FF2B5EF4-FFF2-40B4-BE49-F238E27FC236}">
                    <a16:creationId xmlns:a16="http://schemas.microsoft.com/office/drawing/2014/main" id="{5AE6A06D-8B93-4D56-AF5B-52962B9A06A0}"/>
                  </a:ext>
                </a:extLst>
              </p:cNvPr>
              <p:cNvGraphicFramePr>
                <a:graphicFrameLocks noGrp="1"/>
              </p:cNvGraphicFramePr>
              <p:nvPr>
                <p:extLst>
                  <p:ext uri="{D42A27DB-BD31-4B8C-83A1-F6EECF244321}">
                    <p14:modId xmlns:p14="http://schemas.microsoft.com/office/powerpoint/2010/main" val="1147718280"/>
                  </p:ext>
                </p:extLst>
              </p:nvPr>
            </p:nvGraphicFramePr>
            <p:xfrm>
              <a:off x="304800" y="1594120"/>
              <a:ext cx="14165262" cy="6473555"/>
            </p:xfrm>
            <a:graphic>
              <a:graphicData uri="http://schemas.openxmlformats.org/drawingml/2006/table">
                <a:tbl>
                  <a:tblPr firstRow="1" firstCol="1" bandRow="1"/>
                  <a:tblGrid>
                    <a:gridCol w="1090377">
                      <a:extLst>
                        <a:ext uri="{9D8B030D-6E8A-4147-A177-3AD203B41FA5}">
                          <a16:colId xmlns:a16="http://schemas.microsoft.com/office/drawing/2014/main" val="256676487"/>
                        </a:ext>
                      </a:extLst>
                    </a:gridCol>
                    <a:gridCol w="2267601">
                      <a:extLst>
                        <a:ext uri="{9D8B030D-6E8A-4147-A177-3AD203B41FA5}">
                          <a16:colId xmlns:a16="http://schemas.microsoft.com/office/drawing/2014/main" val="1654417399"/>
                        </a:ext>
                      </a:extLst>
                    </a:gridCol>
                    <a:gridCol w="3353843">
                      <a:extLst>
                        <a:ext uri="{9D8B030D-6E8A-4147-A177-3AD203B41FA5}">
                          <a16:colId xmlns:a16="http://schemas.microsoft.com/office/drawing/2014/main" val="1960286314"/>
                        </a:ext>
                      </a:extLst>
                    </a:gridCol>
                    <a:gridCol w="2977516">
                      <a:extLst>
                        <a:ext uri="{9D8B030D-6E8A-4147-A177-3AD203B41FA5}">
                          <a16:colId xmlns:a16="http://schemas.microsoft.com/office/drawing/2014/main" val="307317010"/>
                        </a:ext>
                      </a:extLst>
                    </a:gridCol>
                    <a:gridCol w="2379257">
                      <a:extLst>
                        <a:ext uri="{9D8B030D-6E8A-4147-A177-3AD203B41FA5}">
                          <a16:colId xmlns:a16="http://schemas.microsoft.com/office/drawing/2014/main" val="1332134455"/>
                        </a:ext>
                      </a:extLst>
                    </a:gridCol>
                    <a:gridCol w="2096668">
                      <a:extLst>
                        <a:ext uri="{9D8B030D-6E8A-4147-A177-3AD203B41FA5}">
                          <a16:colId xmlns:a16="http://schemas.microsoft.com/office/drawing/2014/main" val="3545591706"/>
                        </a:ext>
                      </a:extLst>
                    </a:gridCol>
                  </a:tblGrid>
                  <a:tr h="1001247">
                    <a:tc>
                      <a:txBody>
                        <a:bodyPr/>
                        <a:lstStyle/>
                        <a:p>
                          <a:pPr marL="0" marR="0" algn="ctr">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Stage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Hemodynamic Consequences</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34395664"/>
                      </a:ext>
                    </a:extLst>
                  </a:tr>
                  <a:tr h="1543140">
                    <a:tc>
                      <a:txBody>
                        <a:bodyPr/>
                        <a:lstStyle/>
                        <a:p>
                          <a:pPr marL="0" marR="0" algn="ctr">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risk of AS</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BAV (or other congenital valve anomaly)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Aortic valve sclerosis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635" marR="0">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Aortic V</a:t>
                          </a:r>
                          <a:r>
                            <a:rPr lang="en-US" sz="240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max</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&lt;2 m/s with normal leaflet motion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33990378"/>
                      </a:ext>
                    </a:extLst>
                  </a:tr>
                  <a:tr h="3929168">
                    <a:tc>
                      <a:txBody>
                        <a:bodyPr/>
                        <a:lstStyle/>
                        <a:p>
                          <a:pPr marL="0" marR="0" algn="ctr">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Progressive AS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Mild to moderate leaflet calcification/fibrosis of a bicuspid or trileaflet valve with some reduction in systolic motion or</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Rheumatic valve changes with commissural fusion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225562" t="-64961" r="-150511" b="-310"/>
                          </a:stretch>
                        </a:blip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Early LV diastolic dysfunction may be present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Normal LVEF</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None</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62834199"/>
                      </a:ext>
                    </a:extLst>
                  </a:tr>
                </a:tbl>
              </a:graphicData>
            </a:graphic>
          </p:graphicFrame>
        </mc:Fallback>
      </mc:AlternateContent>
      <p:sp>
        <p:nvSpPr>
          <p:cNvPr id="6" name="TextBox 5">
            <a:extLst>
              <a:ext uri="{FF2B5EF4-FFF2-40B4-BE49-F238E27FC236}">
                <a16:creationId xmlns:a16="http://schemas.microsoft.com/office/drawing/2014/main" id="{0319EA7E-369C-4035-9D3A-743BFD34C59E}"/>
              </a:ext>
            </a:extLst>
          </p:cNvPr>
          <p:cNvSpPr txBox="1"/>
          <p:nvPr/>
        </p:nvSpPr>
        <p:spPr>
          <a:xfrm>
            <a:off x="2133600" y="304800"/>
            <a:ext cx="10363200" cy="646331"/>
          </a:xfrm>
          <a:prstGeom prst="rect">
            <a:avLst/>
          </a:prstGeom>
          <a:noFill/>
        </p:spPr>
        <p:txBody>
          <a:bodyPr wrap="square" rtlCol="0">
            <a:spAutoFit/>
          </a:bodyPr>
          <a:lstStyle/>
          <a:p>
            <a:pPr algn="ctr"/>
            <a:r>
              <a:rPr lang="en-US" sz="3600" b="1" dirty="0">
                <a:latin typeface="Lub Dub Medium" panose="020B0603030403020204" pitchFamily="34" charset="0"/>
              </a:rPr>
              <a:t>Table 13. Stages of Valvular Aortic Stenosis</a:t>
            </a:r>
          </a:p>
        </p:txBody>
      </p:sp>
    </p:spTree>
    <p:extLst>
      <p:ext uri="{BB962C8B-B14F-4D97-AF65-F5344CB8AC3E}">
        <p14:creationId xmlns:p14="http://schemas.microsoft.com/office/powerpoint/2010/main" val="4213898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47961E2-312C-41F0-B14C-EEE281BEE46E}"/>
              </a:ext>
            </a:extLst>
          </p:cNvPr>
          <p:cNvSpPr>
            <a:spLocks noGrp="1"/>
          </p:cNvSpPr>
          <p:nvPr>
            <p:ph type="subTitle" idx="4294967295"/>
          </p:nvPr>
        </p:nvSpPr>
        <p:spPr>
          <a:xfrm>
            <a:off x="685800" y="4267200"/>
            <a:ext cx="12877800" cy="572937"/>
          </a:xfrm>
          <a:prstGeom prst="rect">
            <a:avLst/>
          </a:prstGeom>
        </p:spPr>
        <p:txBody>
          <a:bodyPr/>
          <a:lstStyle/>
          <a:p>
            <a:pPr marL="0" indent="0" algn="ctr">
              <a:buNone/>
            </a:pPr>
            <a:r>
              <a:rPr lang="en-US" sz="4000" dirty="0"/>
              <a:t>2020 Valvular Heart Disease Guidelines</a:t>
            </a:r>
          </a:p>
        </p:txBody>
      </p:sp>
      <p:sp>
        <p:nvSpPr>
          <p:cNvPr id="3" name="Title 2">
            <a:extLst>
              <a:ext uri="{FF2B5EF4-FFF2-40B4-BE49-F238E27FC236}">
                <a16:creationId xmlns:a16="http://schemas.microsoft.com/office/drawing/2014/main" id="{40B05087-6626-4A7E-A372-3B4DD84DB047}"/>
              </a:ext>
            </a:extLst>
          </p:cNvPr>
          <p:cNvSpPr>
            <a:spLocks noGrp="1"/>
          </p:cNvSpPr>
          <p:nvPr>
            <p:ph type="ctrTitle"/>
          </p:nvPr>
        </p:nvSpPr>
        <p:spPr>
          <a:xfrm>
            <a:off x="685800" y="2667000"/>
            <a:ext cx="12877800" cy="914399"/>
          </a:xfrm>
          <a:prstGeom prst="rect">
            <a:avLst/>
          </a:prstGeom>
        </p:spPr>
        <p:txBody>
          <a:bodyPr/>
          <a:lstStyle/>
          <a:p>
            <a:pPr algn="ctr"/>
            <a:r>
              <a:rPr lang="en-US" dirty="0"/>
              <a:t>Top 10 Take-Home Messages</a:t>
            </a:r>
          </a:p>
        </p:txBody>
      </p:sp>
      <p:sp>
        <p:nvSpPr>
          <p:cNvPr id="4" name="Slide Number Placeholder 3">
            <a:extLst>
              <a:ext uri="{FF2B5EF4-FFF2-40B4-BE49-F238E27FC236}">
                <a16:creationId xmlns:a16="http://schemas.microsoft.com/office/drawing/2014/main" id="{8DCBB966-E9DE-486C-A00C-4D7D9FDAF97A}"/>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5</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1659878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1A1E22-579F-4952-8AF1-5C8C8524A21B}"/>
              </a:ext>
            </a:extLst>
          </p:cNvPr>
          <p:cNvSpPr>
            <a:spLocks noGrp="1"/>
          </p:cNvSpPr>
          <p:nvPr>
            <p:ph type="sldNum" sz="quarter" idx="4"/>
          </p:nvPr>
        </p:nvSpPr>
        <p:spPr/>
        <p:txBody>
          <a:bodyPr/>
          <a:lstStyle/>
          <a:p>
            <a:fld id="{01CD3B2E-BC1C-6C4D-9D91-A67B950EE325}" type="slidenum">
              <a:rPr lang="en-US" smtClean="0"/>
              <a:pPr/>
              <a:t>50</a:t>
            </a:fld>
            <a:endParaRPr lang="en-US" dirty="0"/>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5AE6A06D-8B93-4D56-AF5B-52962B9A06A0}"/>
                  </a:ext>
                </a:extLst>
              </p:cNvPr>
              <p:cNvGraphicFramePr>
                <a:graphicFrameLocks noGrp="1"/>
              </p:cNvGraphicFramePr>
              <p:nvPr>
                <p:extLst>
                  <p:ext uri="{D42A27DB-BD31-4B8C-83A1-F6EECF244321}">
                    <p14:modId xmlns:p14="http://schemas.microsoft.com/office/powerpoint/2010/main" val="804214350"/>
                  </p:ext>
                </p:extLst>
              </p:nvPr>
            </p:nvGraphicFramePr>
            <p:xfrm>
              <a:off x="232569" y="1308172"/>
              <a:ext cx="14165262" cy="6789554"/>
            </p:xfrm>
            <a:graphic>
              <a:graphicData uri="http://schemas.openxmlformats.org/drawingml/2006/table">
                <a:tbl>
                  <a:tblPr firstRow="1" firstCol="1" bandRow="1"/>
                  <a:tblGrid>
                    <a:gridCol w="1090377">
                      <a:extLst>
                        <a:ext uri="{9D8B030D-6E8A-4147-A177-3AD203B41FA5}">
                          <a16:colId xmlns:a16="http://schemas.microsoft.com/office/drawing/2014/main" val="256676487"/>
                        </a:ext>
                      </a:extLst>
                    </a:gridCol>
                    <a:gridCol w="1674594">
                      <a:extLst>
                        <a:ext uri="{9D8B030D-6E8A-4147-A177-3AD203B41FA5}">
                          <a16:colId xmlns:a16="http://schemas.microsoft.com/office/drawing/2014/main" val="1654417399"/>
                        </a:ext>
                      </a:extLst>
                    </a:gridCol>
                    <a:gridCol w="3254829">
                      <a:extLst>
                        <a:ext uri="{9D8B030D-6E8A-4147-A177-3AD203B41FA5}">
                          <a16:colId xmlns:a16="http://schemas.microsoft.com/office/drawing/2014/main" val="3177788638"/>
                        </a:ext>
                      </a:extLst>
                    </a:gridCol>
                    <a:gridCol w="3669537">
                      <a:extLst>
                        <a:ext uri="{9D8B030D-6E8A-4147-A177-3AD203B41FA5}">
                          <a16:colId xmlns:a16="http://schemas.microsoft.com/office/drawing/2014/main" val="1997938815"/>
                        </a:ext>
                      </a:extLst>
                    </a:gridCol>
                    <a:gridCol w="2524434">
                      <a:extLst>
                        <a:ext uri="{9D8B030D-6E8A-4147-A177-3AD203B41FA5}">
                          <a16:colId xmlns:a16="http://schemas.microsoft.com/office/drawing/2014/main" val="1332134455"/>
                        </a:ext>
                      </a:extLst>
                    </a:gridCol>
                    <a:gridCol w="1951491">
                      <a:extLst>
                        <a:ext uri="{9D8B030D-6E8A-4147-A177-3AD203B41FA5}">
                          <a16:colId xmlns:a16="http://schemas.microsoft.com/office/drawing/2014/main" val="1916477891"/>
                        </a:ext>
                      </a:extLst>
                    </a:gridCol>
                  </a:tblGrid>
                  <a:tr h="659509">
                    <a:tc>
                      <a:txBody>
                        <a:bodyPr/>
                        <a:lstStyle/>
                        <a:p>
                          <a:pPr marL="0" marR="0" algn="ctr">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Stage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Hemodynamic Consequences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34395664"/>
                      </a:ext>
                    </a:extLst>
                  </a:tr>
                  <a:tr h="329755">
                    <a:tc gridSpan="6">
                      <a:txBody>
                        <a:bodyPr/>
                        <a:lstStyle/>
                        <a:p>
                          <a:pPr marL="0" marR="0" algn="l">
                            <a:lnSpc>
                              <a:spcPct val="1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C: Asymptomatic Severe AS</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nSpc>
                              <a:spcPct val="200000"/>
                            </a:lnSpc>
                            <a:spcBef>
                              <a:spcPts val="0"/>
                            </a:spcBef>
                            <a:spcAft>
                              <a:spcPts val="0"/>
                            </a:spcAft>
                          </a:pPr>
                          <a:endParaRPr lang="en-US" sz="1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pPr marL="342900" marR="0" lvl="0" indent="-342900" algn="l">
                            <a:lnSpc>
                              <a:spcPct val="200000"/>
                            </a:lnSpc>
                            <a:spcBef>
                              <a:spcPts val="0"/>
                            </a:spcBef>
                            <a:spcAft>
                              <a:spcPts val="0"/>
                            </a:spcAft>
                            <a:buFont typeface="Symbol" panose="05050102010706020507" pitchFamily="18" charset="2"/>
                            <a:buChar char=""/>
                          </a:pPr>
                          <a:endParaRPr lang="en-US" sz="1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gn="l">
                            <a:lnSpc>
                              <a:spcPct val="100000"/>
                            </a:lnSpc>
                            <a:spcBef>
                              <a:spcPts val="0"/>
                            </a:spcBef>
                            <a:spcAft>
                              <a:spcPts val="0"/>
                            </a:spcAft>
                          </a:pP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32841944"/>
                      </a:ext>
                    </a:extLst>
                  </a:tr>
                  <a:tr h="3192103">
                    <a:tc>
                      <a:txBody>
                        <a:bodyPr/>
                        <a:lstStyle/>
                        <a:p>
                          <a:pPr marL="0" marR="0" algn="l">
                            <a:lnSpc>
                              <a:spcPct val="1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C1</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Asymptomatic severe AS</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Severe leaflet calcification/ fibrosis or congenital stenosis with severely reduced leaflet opening</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rPr>
                            <a:t>Aortic V</a:t>
                          </a:r>
                          <a:r>
                            <a:rPr lang="en-US" sz="2400" baseline="-25000">
                              <a:solidFill>
                                <a:srgbClr val="000000"/>
                              </a:solidFill>
                              <a:effectLst/>
                              <a:latin typeface="Times New Roman" panose="02020603050405020304" pitchFamily="18" charset="0"/>
                              <a:ea typeface="Times New Roman" panose="02020603050405020304" pitchFamily="18" charset="0"/>
                            </a:rPr>
                            <a:t>max</a:t>
                          </a:r>
                          <a:r>
                            <a:rPr lang="en-US" sz="2400">
                              <a:solidFill>
                                <a:srgbClr val="000000"/>
                              </a:solidFill>
                              <a:effectLst/>
                              <a:latin typeface="Times New Roman" panose="02020603050405020304" pitchFamily="18" charset="0"/>
                              <a:ea typeface="Times New Roman" panose="02020603050405020304" pitchFamily="18" charset="0"/>
                            </a:rPr>
                            <a:t> ≥4 m/s or mean </a:t>
                          </a:r>
                          <a14:m>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rPr>
                                <m:t>∆</m:t>
                              </m:r>
                            </m:oMath>
                          </a14:m>
                          <a:r>
                            <a:rPr lang="en-US" sz="2400">
                              <a:solidFill>
                                <a:srgbClr val="000000"/>
                              </a:solidFill>
                              <a:effectLst/>
                              <a:latin typeface="Times New Roman" panose="02020603050405020304" pitchFamily="18" charset="0"/>
                              <a:ea typeface="Times New Roman" panose="02020603050405020304" pitchFamily="18" charset="0"/>
                            </a:rPr>
                            <a:t>P ≥40 mm Hg</a:t>
                          </a:r>
                          <a:endParaRPr lang="en-US" sz="24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rPr>
                            <a:t>AVA typically is ≤1.0 cm</a:t>
                          </a:r>
                          <a:r>
                            <a:rPr lang="en-US" sz="2400" baseline="30000">
                              <a:solidFill>
                                <a:srgbClr val="000000"/>
                              </a:solidFill>
                              <a:effectLst/>
                              <a:latin typeface="Times New Roman" panose="02020603050405020304" pitchFamily="18" charset="0"/>
                              <a:ea typeface="Times New Roman" panose="02020603050405020304" pitchFamily="18" charset="0"/>
                            </a:rPr>
                            <a:t>2</a:t>
                          </a:r>
                          <a:r>
                            <a:rPr lang="en-US" sz="2400">
                              <a:solidFill>
                                <a:srgbClr val="000000"/>
                              </a:solidFill>
                              <a:effectLst/>
                              <a:latin typeface="Times New Roman" panose="02020603050405020304" pitchFamily="18" charset="0"/>
                              <a:ea typeface="Times New Roman" panose="02020603050405020304" pitchFamily="18" charset="0"/>
                            </a:rPr>
                            <a:t> (or AVAi 0.6 cm</a:t>
                          </a:r>
                          <a:r>
                            <a:rPr lang="en-US" sz="2400" baseline="30000">
                              <a:solidFill>
                                <a:srgbClr val="000000"/>
                              </a:solidFill>
                              <a:effectLst/>
                              <a:latin typeface="Times New Roman" panose="02020603050405020304" pitchFamily="18" charset="0"/>
                              <a:ea typeface="Times New Roman" panose="02020603050405020304" pitchFamily="18" charset="0"/>
                            </a:rPr>
                            <a:t>2</a:t>
                          </a:r>
                          <a:r>
                            <a:rPr lang="en-US" sz="2400">
                              <a:solidFill>
                                <a:srgbClr val="000000"/>
                              </a:solidFill>
                              <a:effectLst/>
                              <a:latin typeface="Times New Roman" panose="02020603050405020304" pitchFamily="18" charset="0"/>
                              <a:ea typeface="Times New Roman" panose="02020603050405020304" pitchFamily="18" charset="0"/>
                            </a:rPr>
                            <a:t>/m</a:t>
                          </a:r>
                          <a:r>
                            <a:rPr lang="en-US" sz="2400" baseline="30000">
                              <a:solidFill>
                                <a:srgbClr val="000000"/>
                              </a:solidFill>
                              <a:effectLst/>
                              <a:latin typeface="Times New Roman" panose="02020603050405020304" pitchFamily="18" charset="0"/>
                              <a:ea typeface="Times New Roman" panose="02020603050405020304" pitchFamily="18" charset="0"/>
                            </a:rPr>
                            <a:t>2</a:t>
                          </a:r>
                          <a:r>
                            <a:rPr lang="en-US" sz="2400">
                              <a:solidFill>
                                <a:srgbClr val="000000"/>
                              </a:solidFill>
                              <a:effectLst/>
                              <a:latin typeface="Times New Roman" panose="02020603050405020304" pitchFamily="18" charset="0"/>
                              <a:ea typeface="Times New Roman" panose="02020603050405020304" pitchFamily="18" charset="0"/>
                            </a:rPr>
                            <a:t>) but not required to define severe AS</a:t>
                          </a:r>
                          <a:endParaRPr lang="en-US" sz="24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rPr>
                            <a:t>Very severe AS is an aortic V</a:t>
                          </a:r>
                          <a:r>
                            <a:rPr lang="en-US" sz="2400" baseline="-25000">
                              <a:solidFill>
                                <a:srgbClr val="000000"/>
                              </a:solidFill>
                              <a:effectLst/>
                              <a:latin typeface="Times New Roman" panose="02020603050405020304" pitchFamily="18" charset="0"/>
                              <a:ea typeface="Times New Roman" panose="02020603050405020304" pitchFamily="18" charset="0"/>
                            </a:rPr>
                            <a:t>max</a:t>
                          </a:r>
                          <a:r>
                            <a:rPr lang="en-US" sz="2400">
                              <a:solidFill>
                                <a:srgbClr val="000000"/>
                              </a:solidFill>
                              <a:effectLst/>
                              <a:latin typeface="Times New Roman" panose="02020603050405020304" pitchFamily="18" charset="0"/>
                              <a:ea typeface="Times New Roman" panose="02020603050405020304" pitchFamily="18" charset="0"/>
                            </a:rPr>
                            <a:t> ≥5 m/s or mean P ≥60 mm Hg</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rPr>
                            <a:t>LV diastolic dysfunction</a:t>
                          </a:r>
                          <a:endParaRPr lang="en-US" sz="24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rPr>
                            <a:t>Mild LV hypertrophy</a:t>
                          </a:r>
                          <a:endParaRPr lang="en-US" sz="24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rPr>
                            <a:t>Normal LVEF</a:t>
                          </a:r>
                          <a:endParaRPr lang="en-US" sz="24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rPr>
                            <a:t>None</a:t>
                          </a:r>
                          <a:endParaRPr lang="en-US" sz="24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rPr>
                            <a:t>Exercise testing is reasonable to confirm symptom status</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33990378"/>
                      </a:ext>
                    </a:extLst>
                  </a:tr>
                  <a:tr h="2400434">
                    <a:tc>
                      <a:txBody>
                        <a:bodyPr/>
                        <a:lstStyle/>
                        <a:p>
                          <a:pPr marL="0" marR="0" algn="l">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rPr>
                            <a:t>C2</a:t>
                          </a:r>
                          <a:endParaRPr lang="en-US" sz="24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Asymptomatic severe AS with LV systolic dysfunction</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Severe leaflet calcification/fibrosis  or congenital stenosis with severely reduced leaflet opening</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Aortic V</a:t>
                          </a:r>
                          <a:r>
                            <a:rPr lang="en-US" sz="2400" baseline="-25000" dirty="0">
                              <a:solidFill>
                                <a:srgbClr val="000000"/>
                              </a:solidFill>
                              <a:effectLst/>
                              <a:latin typeface="Times New Roman" panose="02020603050405020304" pitchFamily="18" charset="0"/>
                              <a:ea typeface="Times New Roman" panose="02020603050405020304" pitchFamily="18" charset="0"/>
                            </a:rPr>
                            <a:t>max</a:t>
                          </a:r>
                          <a:r>
                            <a:rPr lang="en-US" sz="2400" dirty="0">
                              <a:solidFill>
                                <a:srgbClr val="000000"/>
                              </a:solidFill>
                              <a:effectLst/>
                              <a:latin typeface="Times New Roman" panose="02020603050405020304" pitchFamily="18" charset="0"/>
                              <a:ea typeface="Times New Roman" panose="02020603050405020304" pitchFamily="18" charset="0"/>
                            </a:rPr>
                            <a:t> ≥4 m/s or mean </a:t>
                          </a:r>
                          <a14:m>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rPr>
                                <m:t>∆</m:t>
                              </m:r>
                            </m:oMath>
                          </a14:m>
                          <a:r>
                            <a:rPr lang="en-US" sz="2400" dirty="0">
                              <a:solidFill>
                                <a:srgbClr val="000000"/>
                              </a:solidFill>
                              <a:effectLst/>
                              <a:latin typeface="Times New Roman" panose="02020603050405020304" pitchFamily="18" charset="0"/>
                              <a:ea typeface="Times New Roman" panose="02020603050405020304" pitchFamily="18" charset="0"/>
                            </a:rPr>
                            <a:t>P ≥40 mm Hg</a:t>
                          </a:r>
                          <a:endParaRPr lang="en-US" sz="24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AVA typically ≤1.0 cm</a:t>
                          </a:r>
                          <a:r>
                            <a:rPr lang="en-US" sz="2400" baseline="30000" dirty="0">
                              <a:solidFill>
                                <a:srgbClr val="000000"/>
                              </a:solidFill>
                              <a:effectLst/>
                              <a:latin typeface="Times New Roman" panose="02020603050405020304" pitchFamily="18" charset="0"/>
                              <a:ea typeface="Times New Roman" panose="02020603050405020304" pitchFamily="18" charset="0"/>
                            </a:rPr>
                            <a:t>2</a:t>
                          </a:r>
                          <a:r>
                            <a:rPr lang="en-US" sz="2400" dirty="0">
                              <a:solidFill>
                                <a:srgbClr val="000000"/>
                              </a:solidFill>
                              <a:effectLst/>
                              <a:latin typeface="Times New Roman" panose="02020603050405020304" pitchFamily="18" charset="0"/>
                              <a:ea typeface="Times New Roman" panose="02020603050405020304" pitchFamily="18" charset="0"/>
                            </a:rPr>
                            <a:t> (or </a:t>
                          </a:r>
                          <a:r>
                            <a:rPr lang="en-US" sz="2400" dirty="0" err="1">
                              <a:solidFill>
                                <a:srgbClr val="000000"/>
                              </a:solidFill>
                              <a:effectLst/>
                              <a:latin typeface="Times New Roman" panose="02020603050405020304" pitchFamily="18" charset="0"/>
                              <a:ea typeface="Times New Roman" panose="02020603050405020304" pitchFamily="18" charset="0"/>
                            </a:rPr>
                            <a:t>AVAi</a:t>
                          </a:r>
                          <a:r>
                            <a:rPr lang="en-US" sz="2400" dirty="0">
                              <a:solidFill>
                                <a:srgbClr val="000000"/>
                              </a:solidFill>
                              <a:effectLst/>
                              <a:latin typeface="Times New Roman" panose="02020603050405020304" pitchFamily="18" charset="0"/>
                              <a:ea typeface="Times New Roman" panose="02020603050405020304" pitchFamily="18" charset="0"/>
                            </a:rPr>
                            <a:t> 0.6 cm</a:t>
                          </a:r>
                          <a:r>
                            <a:rPr lang="en-US" sz="2400" baseline="30000" dirty="0">
                              <a:solidFill>
                                <a:srgbClr val="000000"/>
                              </a:solidFill>
                              <a:effectLst/>
                              <a:latin typeface="Times New Roman" panose="02020603050405020304" pitchFamily="18" charset="0"/>
                              <a:ea typeface="Times New Roman" panose="02020603050405020304" pitchFamily="18" charset="0"/>
                            </a:rPr>
                            <a:t>2</a:t>
                          </a:r>
                          <a:r>
                            <a:rPr lang="en-US" sz="2400" dirty="0">
                              <a:solidFill>
                                <a:srgbClr val="000000"/>
                              </a:solidFill>
                              <a:effectLst/>
                              <a:latin typeface="Times New Roman" panose="02020603050405020304" pitchFamily="18" charset="0"/>
                              <a:ea typeface="Times New Roman" panose="02020603050405020304" pitchFamily="18" charset="0"/>
                            </a:rPr>
                            <a:t>/m</a:t>
                          </a:r>
                          <a:r>
                            <a:rPr lang="en-US" sz="2400" baseline="30000" dirty="0">
                              <a:solidFill>
                                <a:srgbClr val="000000"/>
                              </a:solidFill>
                              <a:effectLst/>
                              <a:latin typeface="Times New Roman" panose="02020603050405020304" pitchFamily="18" charset="0"/>
                              <a:ea typeface="Times New Roman" panose="02020603050405020304" pitchFamily="18" charset="0"/>
                            </a:rPr>
                            <a:t>2</a:t>
                          </a:r>
                          <a:r>
                            <a:rPr lang="en-US" sz="2400" dirty="0">
                              <a:solidFill>
                                <a:srgbClr val="000000"/>
                              </a:solidFill>
                              <a:effectLst/>
                              <a:latin typeface="Times New Roman" panose="02020603050405020304" pitchFamily="18" charset="0"/>
                              <a:ea typeface="Times New Roman" panose="02020603050405020304" pitchFamily="18" charset="0"/>
                            </a:rPr>
                            <a:t>) but not required to define severe AS</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LVEF &lt;50%</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None</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62834199"/>
                      </a:ext>
                    </a:extLst>
                  </a:tr>
                </a:tbl>
              </a:graphicData>
            </a:graphic>
          </p:graphicFrame>
        </mc:Choice>
        <mc:Fallback xmlns="">
          <p:graphicFrame>
            <p:nvGraphicFramePr>
              <p:cNvPr id="5" name="Table 4">
                <a:extLst>
                  <a:ext uri="{FF2B5EF4-FFF2-40B4-BE49-F238E27FC236}">
                    <a16:creationId xmlns:a16="http://schemas.microsoft.com/office/drawing/2014/main" id="{5AE6A06D-8B93-4D56-AF5B-52962B9A06A0}"/>
                  </a:ext>
                </a:extLst>
              </p:cNvPr>
              <p:cNvGraphicFramePr>
                <a:graphicFrameLocks noGrp="1"/>
              </p:cNvGraphicFramePr>
              <p:nvPr>
                <p:extLst>
                  <p:ext uri="{D42A27DB-BD31-4B8C-83A1-F6EECF244321}">
                    <p14:modId xmlns:p14="http://schemas.microsoft.com/office/powerpoint/2010/main" val="804214350"/>
                  </p:ext>
                </p:extLst>
              </p:nvPr>
            </p:nvGraphicFramePr>
            <p:xfrm>
              <a:off x="232569" y="1308172"/>
              <a:ext cx="14165262" cy="6789554"/>
            </p:xfrm>
            <a:graphic>
              <a:graphicData uri="http://schemas.openxmlformats.org/drawingml/2006/table">
                <a:tbl>
                  <a:tblPr firstRow="1" firstCol="1" bandRow="1"/>
                  <a:tblGrid>
                    <a:gridCol w="1090377">
                      <a:extLst>
                        <a:ext uri="{9D8B030D-6E8A-4147-A177-3AD203B41FA5}">
                          <a16:colId xmlns:a16="http://schemas.microsoft.com/office/drawing/2014/main" val="256676487"/>
                        </a:ext>
                      </a:extLst>
                    </a:gridCol>
                    <a:gridCol w="1674594">
                      <a:extLst>
                        <a:ext uri="{9D8B030D-6E8A-4147-A177-3AD203B41FA5}">
                          <a16:colId xmlns:a16="http://schemas.microsoft.com/office/drawing/2014/main" val="1654417399"/>
                        </a:ext>
                      </a:extLst>
                    </a:gridCol>
                    <a:gridCol w="3254829">
                      <a:extLst>
                        <a:ext uri="{9D8B030D-6E8A-4147-A177-3AD203B41FA5}">
                          <a16:colId xmlns:a16="http://schemas.microsoft.com/office/drawing/2014/main" val="3177788638"/>
                        </a:ext>
                      </a:extLst>
                    </a:gridCol>
                    <a:gridCol w="3669537">
                      <a:extLst>
                        <a:ext uri="{9D8B030D-6E8A-4147-A177-3AD203B41FA5}">
                          <a16:colId xmlns:a16="http://schemas.microsoft.com/office/drawing/2014/main" val="1997938815"/>
                        </a:ext>
                      </a:extLst>
                    </a:gridCol>
                    <a:gridCol w="2524434">
                      <a:extLst>
                        <a:ext uri="{9D8B030D-6E8A-4147-A177-3AD203B41FA5}">
                          <a16:colId xmlns:a16="http://schemas.microsoft.com/office/drawing/2014/main" val="1332134455"/>
                        </a:ext>
                      </a:extLst>
                    </a:gridCol>
                    <a:gridCol w="1951491">
                      <a:extLst>
                        <a:ext uri="{9D8B030D-6E8A-4147-A177-3AD203B41FA5}">
                          <a16:colId xmlns:a16="http://schemas.microsoft.com/office/drawing/2014/main" val="1916477891"/>
                        </a:ext>
                      </a:extLst>
                    </a:gridCol>
                  </a:tblGrid>
                  <a:tr h="731520">
                    <a:tc>
                      <a:txBody>
                        <a:bodyPr/>
                        <a:lstStyle/>
                        <a:p>
                          <a:pPr marL="0" marR="0" algn="ctr">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Stage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Hemodynamic Consequences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34395664"/>
                      </a:ext>
                    </a:extLst>
                  </a:tr>
                  <a:tr h="365760">
                    <a:tc gridSpan="6">
                      <a:txBody>
                        <a:bodyPr/>
                        <a:lstStyle/>
                        <a:p>
                          <a:pPr marL="0" marR="0" algn="l">
                            <a:lnSpc>
                              <a:spcPct val="1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C: Asymptomatic Severe AS</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nSpc>
                              <a:spcPct val="200000"/>
                            </a:lnSpc>
                            <a:spcBef>
                              <a:spcPts val="0"/>
                            </a:spcBef>
                            <a:spcAft>
                              <a:spcPts val="0"/>
                            </a:spcAft>
                          </a:pPr>
                          <a:endParaRPr lang="en-US" sz="1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pPr marL="342900" marR="0" lvl="0" indent="-342900" algn="l">
                            <a:lnSpc>
                              <a:spcPct val="200000"/>
                            </a:lnSpc>
                            <a:spcBef>
                              <a:spcPts val="0"/>
                            </a:spcBef>
                            <a:spcAft>
                              <a:spcPts val="0"/>
                            </a:spcAft>
                            <a:buFont typeface="Symbol" panose="05050102010706020507" pitchFamily="18" charset="2"/>
                            <a:buChar char=""/>
                          </a:pPr>
                          <a:endParaRPr lang="en-US" sz="1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gn="l">
                            <a:lnSpc>
                              <a:spcPct val="100000"/>
                            </a:lnSpc>
                            <a:spcBef>
                              <a:spcPts val="0"/>
                            </a:spcBef>
                            <a:spcAft>
                              <a:spcPts val="0"/>
                            </a:spcAft>
                          </a:pP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32841944"/>
                      </a:ext>
                    </a:extLst>
                  </a:tr>
                  <a:tr h="3291840">
                    <a:tc>
                      <a:txBody>
                        <a:bodyPr/>
                        <a:lstStyle/>
                        <a:p>
                          <a:pPr marL="0" marR="0" algn="l">
                            <a:lnSpc>
                              <a:spcPct val="1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C1</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Asymptomatic severe AS</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Severe leaflet calcification/ fibrosis or congenital stenosis with severely reduced leaflet opening</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blipFill>
                          <a:blip r:embed="rId2"/>
                          <a:stretch>
                            <a:fillRect l="-164286" t="-36044" r="-122259" b="-73198"/>
                          </a:stretch>
                        </a:blip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rPr>
                            <a:t>LV diastolic dysfunction</a:t>
                          </a:r>
                          <a:endParaRPr lang="en-US" sz="24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rPr>
                            <a:t>Mild LV hypertrophy</a:t>
                          </a:r>
                          <a:endParaRPr lang="en-US" sz="24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rPr>
                            <a:t>Normal LVEF</a:t>
                          </a:r>
                          <a:endParaRPr lang="en-US" sz="24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rPr>
                            <a:t>None</a:t>
                          </a:r>
                          <a:endParaRPr lang="en-US" sz="24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rPr>
                            <a:t>Exercise testing is reasonable to confirm symptom status</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33990378"/>
                      </a:ext>
                    </a:extLst>
                  </a:tr>
                  <a:tr h="2400434">
                    <a:tc>
                      <a:txBody>
                        <a:bodyPr/>
                        <a:lstStyle/>
                        <a:p>
                          <a:pPr marL="0" marR="0" algn="l">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rPr>
                            <a:t>C2</a:t>
                          </a:r>
                          <a:endParaRPr lang="en-US" sz="24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Asymptomatic severe AS with LV systolic dysfunction</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Severe leaflet calcification/fibrosis  or congenital stenosis with severely reduced leaflet opening</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164286" t="-186802" r="-122259" b="-508"/>
                          </a:stretch>
                        </a:blip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LVEF &lt;50%</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None</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62834199"/>
                      </a:ext>
                    </a:extLst>
                  </a:tr>
                </a:tbl>
              </a:graphicData>
            </a:graphic>
          </p:graphicFrame>
        </mc:Fallback>
      </mc:AlternateContent>
      <p:sp>
        <p:nvSpPr>
          <p:cNvPr id="6" name="TextBox 5">
            <a:extLst>
              <a:ext uri="{FF2B5EF4-FFF2-40B4-BE49-F238E27FC236}">
                <a16:creationId xmlns:a16="http://schemas.microsoft.com/office/drawing/2014/main" id="{0319EA7E-369C-4035-9D3A-743BFD34C59E}"/>
              </a:ext>
            </a:extLst>
          </p:cNvPr>
          <p:cNvSpPr txBox="1"/>
          <p:nvPr/>
        </p:nvSpPr>
        <p:spPr>
          <a:xfrm>
            <a:off x="2019300" y="381000"/>
            <a:ext cx="10591800" cy="584775"/>
          </a:xfrm>
          <a:prstGeom prst="rect">
            <a:avLst/>
          </a:prstGeom>
          <a:noFill/>
        </p:spPr>
        <p:txBody>
          <a:bodyPr wrap="square" rtlCol="0">
            <a:spAutoFit/>
          </a:bodyPr>
          <a:lstStyle/>
          <a:p>
            <a:pPr algn="ctr"/>
            <a:r>
              <a:rPr lang="en-US" sz="3200" b="1" dirty="0">
                <a:latin typeface="Lub Dub Medium" panose="020B0603030403020204" pitchFamily="34" charset="0"/>
              </a:rPr>
              <a:t>Table 13. Stages of Valvular Aortic Stenosis</a:t>
            </a:r>
          </a:p>
        </p:txBody>
      </p:sp>
    </p:spTree>
    <p:extLst>
      <p:ext uri="{BB962C8B-B14F-4D97-AF65-F5344CB8AC3E}">
        <p14:creationId xmlns:p14="http://schemas.microsoft.com/office/powerpoint/2010/main" val="20535292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1A1E22-579F-4952-8AF1-5C8C8524A21B}"/>
              </a:ext>
            </a:extLst>
          </p:cNvPr>
          <p:cNvSpPr>
            <a:spLocks noGrp="1"/>
          </p:cNvSpPr>
          <p:nvPr>
            <p:ph type="sldNum" sz="quarter" idx="4"/>
          </p:nvPr>
        </p:nvSpPr>
        <p:spPr/>
        <p:txBody>
          <a:bodyPr/>
          <a:lstStyle/>
          <a:p>
            <a:fld id="{01CD3B2E-BC1C-6C4D-9D91-A67B950EE325}" type="slidenum">
              <a:rPr lang="en-US" smtClean="0"/>
              <a:pPr/>
              <a:t>51</a:t>
            </a:fld>
            <a:endParaRPr lang="en-US" dirty="0"/>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5AE6A06D-8B93-4D56-AF5B-52962B9A06A0}"/>
                  </a:ext>
                </a:extLst>
              </p:cNvPr>
              <p:cNvGraphicFramePr>
                <a:graphicFrameLocks noGrp="1"/>
              </p:cNvGraphicFramePr>
              <p:nvPr>
                <p:extLst>
                  <p:ext uri="{D42A27DB-BD31-4B8C-83A1-F6EECF244321}">
                    <p14:modId xmlns:p14="http://schemas.microsoft.com/office/powerpoint/2010/main" val="237931579"/>
                  </p:ext>
                </p:extLst>
              </p:nvPr>
            </p:nvGraphicFramePr>
            <p:xfrm>
              <a:off x="243301" y="1227747"/>
              <a:ext cx="14237493" cy="6852067"/>
            </p:xfrm>
            <a:graphic>
              <a:graphicData uri="http://schemas.openxmlformats.org/drawingml/2006/table">
                <a:tbl>
                  <a:tblPr firstRow="1" firstCol="1" bandRow="1"/>
                  <a:tblGrid>
                    <a:gridCol w="1095937">
                      <a:extLst>
                        <a:ext uri="{9D8B030D-6E8A-4147-A177-3AD203B41FA5}">
                          <a16:colId xmlns:a16="http://schemas.microsoft.com/office/drawing/2014/main" val="256676487"/>
                        </a:ext>
                      </a:extLst>
                    </a:gridCol>
                    <a:gridCol w="1431485">
                      <a:extLst>
                        <a:ext uri="{9D8B030D-6E8A-4147-A177-3AD203B41FA5}">
                          <a16:colId xmlns:a16="http://schemas.microsoft.com/office/drawing/2014/main" val="1654417399"/>
                        </a:ext>
                      </a:extLst>
                    </a:gridCol>
                    <a:gridCol w="2297657">
                      <a:extLst>
                        <a:ext uri="{9D8B030D-6E8A-4147-A177-3AD203B41FA5}">
                          <a16:colId xmlns:a16="http://schemas.microsoft.com/office/drawing/2014/main" val="4204904307"/>
                        </a:ext>
                      </a:extLst>
                    </a:gridCol>
                    <a:gridCol w="3752839">
                      <a:extLst>
                        <a:ext uri="{9D8B030D-6E8A-4147-A177-3AD203B41FA5}">
                          <a16:colId xmlns:a16="http://schemas.microsoft.com/office/drawing/2014/main" val="3484514687"/>
                        </a:ext>
                      </a:extLst>
                    </a:gridCol>
                    <a:gridCol w="2450834">
                      <a:extLst>
                        <a:ext uri="{9D8B030D-6E8A-4147-A177-3AD203B41FA5}">
                          <a16:colId xmlns:a16="http://schemas.microsoft.com/office/drawing/2014/main" val="3720375759"/>
                        </a:ext>
                      </a:extLst>
                    </a:gridCol>
                    <a:gridCol w="3208741">
                      <a:extLst>
                        <a:ext uri="{9D8B030D-6E8A-4147-A177-3AD203B41FA5}">
                          <a16:colId xmlns:a16="http://schemas.microsoft.com/office/drawing/2014/main" val="4253928201"/>
                        </a:ext>
                      </a:extLst>
                    </a:gridCol>
                  </a:tblGrid>
                  <a:tr h="903902">
                    <a:tc>
                      <a:txBody>
                        <a:bodyPr/>
                        <a:lstStyle/>
                        <a:p>
                          <a:pPr marL="0" marR="0" algn="ctr">
                            <a:lnSpc>
                              <a:spcPct val="100000"/>
                            </a:lnSpc>
                            <a:spcBef>
                              <a:spcPts val="0"/>
                            </a:spcBef>
                            <a:spcAft>
                              <a:spcPts val="0"/>
                            </a:spcAft>
                          </a:pPr>
                          <a:r>
                            <a:rPr lang="en-US" sz="2200" b="1">
                              <a:effectLst/>
                              <a:latin typeface="Times New Roman" panose="02020603050405020304" pitchFamily="18" charset="0"/>
                              <a:ea typeface="Times New Roman" panose="02020603050405020304" pitchFamily="18" charset="0"/>
                              <a:cs typeface="Times New Roman" panose="02020603050405020304" pitchFamily="18" charset="0"/>
                            </a:rPr>
                            <a:t>Stage</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b="1">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Hemodynamic Consequences</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34395664"/>
                      </a:ext>
                    </a:extLst>
                  </a:tr>
                  <a:tr h="580581">
                    <a:tc gridSpan="6">
                      <a:txBody>
                        <a:bodyPr/>
                        <a:lstStyle/>
                        <a:p>
                          <a:pPr marL="0" marR="0" algn="l">
                            <a:lnSpc>
                              <a:spcPct val="100000"/>
                            </a:lnSpc>
                            <a:spcBef>
                              <a:spcPts val="0"/>
                            </a:spcBef>
                            <a:spcAft>
                              <a:spcPts val="0"/>
                            </a:spcAft>
                          </a:pPr>
                          <a:r>
                            <a:rPr lang="en-US" sz="2200">
                              <a:effectLst/>
                              <a:latin typeface="Times New Roman" panose="02020603050405020304" pitchFamily="18" charset="0"/>
                              <a:ea typeface="Times New Roman" panose="02020603050405020304" pitchFamily="18" charset="0"/>
                            </a:rPr>
                            <a:t>D: Symptomatic severe AS</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2932841944"/>
                      </a:ext>
                    </a:extLst>
                  </a:tr>
                  <a:tr h="2685344">
                    <a:tc>
                      <a:txBody>
                        <a:bodyPr/>
                        <a:lstStyle/>
                        <a:p>
                          <a:pPr marL="0" marR="0" algn="l">
                            <a:lnSpc>
                              <a:spcPct val="100000"/>
                            </a:lnSpc>
                            <a:spcBef>
                              <a:spcPts val="0"/>
                            </a:spcBef>
                            <a:spcAft>
                              <a:spcPts val="0"/>
                            </a:spcAft>
                          </a:pPr>
                          <a:r>
                            <a:rPr lang="en-US" sz="2200">
                              <a:solidFill>
                                <a:srgbClr val="000000"/>
                              </a:solidFill>
                              <a:effectLst/>
                              <a:latin typeface="Times New Roman" panose="02020603050405020304" pitchFamily="18" charset="0"/>
                              <a:ea typeface="Times New Roman" panose="02020603050405020304" pitchFamily="18" charset="0"/>
                            </a:rPr>
                            <a:t>D1</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200">
                              <a:solidFill>
                                <a:srgbClr val="000000"/>
                              </a:solidFill>
                              <a:effectLst/>
                              <a:latin typeface="Times New Roman" panose="02020603050405020304" pitchFamily="18" charset="0"/>
                              <a:ea typeface="Times New Roman" panose="02020603050405020304" pitchFamily="18" charset="0"/>
                            </a:rPr>
                            <a:t>Symptomatic severe high-gradient AS</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Severe leaflet calcification/fibrosis or congenital stenosis with severely reduced leaflet opening</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Aortic V</a:t>
                          </a:r>
                          <a:r>
                            <a:rPr lang="en-US" sz="2200" baseline="-25000">
                              <a:solidFill>
                                <a:srgbClr val="000000"/>
                              </a:solidFill>
                              <a:effectLst/>
                              <a:latin typeface="Times New Roman" panose="02020603050405020304" pitchFamily="18" charset="0"/>
                              <a:ea typeface="Times New Roman" panose="02020603050405020304" pitchFamily="18" charset="0"/>
                            </a:rPr>
                            <a:t>max</a:t>
                          </a:r>
                          <a:r>
                            <a:rPr lang="en-US" sz="2200">
                              <a:solidFill>
                                <a:srgbClr val="000000"/>
                              </a:solidFill>
                              <a:effectLst/>
                              <a:latin typeface="Times New Roman" panose="02020603050405020304" pitchFamily="18" charset="0"/>
                              <a:ea typeface="Times New Roman" panose="02020603050405020304" pitchFamily="18" charset="0"/>
                            </a:rPr>
                            <a:t> ≥4 m/s or mean </a:t>
                          </a:r>
                          <a14:m>
                            <m:oMath xmlns:m="http://schemas.openxmlformats.org/officeDocument/2006/math">
                              <m:r>
                                <a:rPr lang="en-US" sz="2200" i="1">
                                  <a:solidFill>
                                    <a:srgbClr val="000000"/>
                                  </a:solidFill>
                                  <a:effectLst/>
                                  <a:latin typeface="Cambria Math" panose="02040503050406030204" pitchFamily="18" charset="0"/>
                                  <a:ea typeface="Times New Roman" panose="02020603050405020304" pitchFamily="18" charset="0"/>
                                </a:rPr>
                                <m:t>∆</m:t>
                              </m:r>
                            </m:oMath>
                          </a14:m>
                          <a:r>
                            <a:rPr lang="en-US" sz="2200">
                              <a:solidFill>
                                <a:srgbClr val="000000"/>
                              </a:solidFill>
                              <a:effectLst/>
                              <a:latin typeface="Times New Roman" panose="02020603050405020304" pitchFamily="18" charset="0"/>
                              <a:ea typeface="Times New Roman" panose="02020603050405020304" pitchFamily="18" charset="0"/>
                            </a:rPr>
                            <a:t>P ≥40 mm Hg</a:t>
                          </a:r>
                          <a:endParaRPr lang="en-US" sz="22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AVA typically ≤1.0 cm</a:t>
                          </a:r>
                          <a:r>
                            <a:rPr lang="en-US" sz="2200" baseline="30000">
                              <a:solidFill>
                                <a:srgbClr val="000000"/>
                              </a:solidFill>
                              <a:effectLst/>
                              <a:latin typeface="Times New Roman" panose="02020603050405020304" pitchFamily="18" charset="0"/>
                              <a:ea typeface="Times New Roman" panose="02020603050405020304" pitchFamily="18" charset="0"/>
                            </a:rPr>
                            <a:t>2</a:t>
                          </a:r>
                          <a:r>
                            <a:rPr lang="en-US" sz="2200">
                              <a:solidFill>
                                <a:srgbClr val="000000"/>
                              </a:solidFill>
                              <a:effectLst/>
                              <a:latin typeface="Times New Roman" panose="02020603050405020304" pitchFamily="18" charset="0"/>
                              <a:ea typeface="Times New Roman" panose="02020603050405020304" pitchFamily="18" charset="0"/>
                            </a:rPr>
                            <a:t> (or AVAi ≤ 0.6 cm</a:t>
                          </a:r>
                          <a:r>
                            <a:rPr lang="en-US" sz="2200" baseline="30000">
                              <a:solidFill>
                                <a:srgbClr val="000000"/>
                              </a:solidFill>
                              <a:effectLst/>
                              <a:latin typeface="Times New Roman" panose="02020603050405020304" pitchFamily="18" charset="0"/>
                              <a:ea typeface="Times New Roman" panose="02020603050405020304" pitchFamily="18" charset="0"/>
                            </a:rPr>
                            <a:t>2</a:t>
                          </a:r>
                          <a:r>
                            <a:rPr lang="en-US" sz="2200">
                              <a:solidFill>
                                <a:srgbClr val="000000"/>
                              </a:solidFill>
                              <a:effectLst/>
                              <a:latin typeface="Times New Roman" panose="02020603050405020304" pitchFamily="18" charset="0"/>
                              <a:ea typeface="Times New Roman" panose="02020603050405020304" pitchFamily="18" charset="0"/>
                            </a:rPr>
                            <a:t>/m</a:t>
                          </a:r>
                          <a:r>
                            <a:rPr lang="en-US" sz="2200" baseline="30000">
                              <a:solidFill>
                                <a:srgbClr val="000000"/>
                              </a:solidFill>
                              <a:effectLst/>
                              <a:latin typeface="Times New Roman" panose="02020603050405020304" pitchFamily="18" charset="0"/>
                              <a:ea typeface="Times New Roman" panose="02020603050405020304" pitchFamily="18" charset="0"/>
                            </a:rPr>
                            <a:t>2</a:t>
                          </a:r>
                          <a:r>
                            <a:rPr lang="en-US" sz="2200">
                              <a:solidFill>
                                <a:srgbClr val="000000"/>
                              </a:solidFill>
                              <a:effectLst/>
                              <a:latin typeface="Times New Roman" panose="02020603050405020304" pitchFamily="18" charset="0"/>
                              <a:ea typeface="Times New Roman" panose="02020603050405020304" pitchFamily="18" charset="0"/>
                            </a:rPr>
                            <a:t>) but may be larger with mixed AS/AR</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LV diastolic dysfunction</a:t>
                          </a:r>
                          <a:endParaRPr lang="en-US" sz="22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LV hypertrophy</a:t>
                          </a:r>
                          <a:endParaRPr lang="en-US" sz="22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Pulmonary hypertension may be present</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Exertional dyspnea, decreased exercise tolerance, or HF</a:t>
                          </a:r>
                          <a:endParaRPr lang="en-US" sz="22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Exertional angina</a:t>
                          </a:r>
                          <a:endParaRPr lang="en-US" sz="22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Exertional syncope or presyncope</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33990378"/>
                      </a:ext>
                    </a:extLst>
                  </a:tr>
                  <a:tr h="2670100">
                    <a:tc>
                      <a:txBody>
                        <a:bodyPr/>
                        <a:lstStyle/>
                        <a:p>
                          <a:pPr marL="0" marR="0" algn="l">
                            <a:lnSpc>
                              <a:spcPct val="100000"/>
                            </a:lnSpc>
                            <a:spcBef>
                              <a:spcPts val="0"/>
                            </a:spcBef>
                            <a:spcAft>
                              <a:spcPts val="0"/>
                            </a:spcAft>
                          </a:pPr>
                          <a:r>
                            <a:rPr lang="en-US" sz="2200">
                              <a:solidFill>
                                <a:srgbClr val="000000"/>
                              </a:solidFill>
                              <a:effectLst/>
                              <a:latin typeface="Times New Roman" panose="02020603050405020304" pitchFamily="18" charset="0"/>
                              <a:ea typeface="Times New Roman" panose="02020603050405020304" pitchFamily="18" charset="0"/>
                            </a:rPr>
                            <a:t>D2</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200">
                              <a:solidFill>
                                <a:srgbClr val="000000"/>
                              </a:solidFill>
                              <a:effectLst/>
                              <a:latin typeface="Times New Roman" panose="02020603050405020304" pitchFamily="18" charset="0"/>
                              <a:ea typeface="Times New Roman" panose="02020603050405020304" pitchFamily="18" charset="0"/>
                            </a:rPr>
                            <a:t>Symptomatic severe low-flow, low-gradient AS with reduced LVEF</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Severe leaflet calcification/fibrosis  with severely reduced leaflet motion</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AVA ≤1.0 cm</a:t>
                          </a:r>
                          <a:r>
                            <a:rPr lang="en-US" sz="2200" baseline="30000" dirty="0">
                              <a:solidFill>
                                <a:srgbClr val="000000"/>
                              </a:solidFill>
                              <a:effectLst/>
                              <a:latin typeface="Times New Roman" panose="02020603050405020304" pitchFamily="18" charset="0"/>
                              <a:ea typeface="Times New Roman" panose="02020603050405020304" pitchFamily="18" charset="0"/>
                            </a:rPr>
                            <a:t>2</a:t>
                          </a:r>
                          <a:r>
                            <a:rPr lang="en-US" sz="2200" dirty="0">
                              <a:solidFill>
                                <a:srgbClr val="000000"/>
                              </a:solidFill>
                              <a:effectLst/>
                              <a:latin typeface="Times New Roman" panose="02020603050405020304" pitchFamily="18" charset="0"/>
                              <a:ea typeface="Times New Roman" panose="02020603050405020304" pitchFamily="18" charset="0"/>
                            </a:rPr>
                            <a:t> with resting aortic V</a:t>
                          </a:r>
                          <a:r>
                            <a:rPr lang="en-US" sz="2200" baseline="-25000" dirty="0">
                              <a:solidFill>
                                <a:srgbClr val="000000"/>
                              </a:solidFill>
                              <a:effectLst/>
                              <a:latin typeface="Times New Roman" panose="02020603050405020304" pitchFamily="18" charset="0"/>
                              <a:ea typeface="Times New Roman" panose="02020603050405020304" pitchFamily="18" charset="0"/>
                            </a:rPr>
                            <a:t>max</a:t>
                          </a:r>
                          <a:r>
                            <a:rPr lang="en-US" sz="2200" dirty="0">
                              <a:solidFill>
                                <a:srgbClr val="000000"/>
                              </a:solidFill>
                              <a:effectLst/>
                              <a:latin typeface="Times New Roman" panose="02020603050405020304" pitchFamily="18" charset="0"/>
                              <a:ea typeface="Times New Roman" panose="02020603050405020304" pitchFamily="18" charset="0"/>
                            </a:rPr>
                            <a:t> &lt;4 m/s or mean </a:t>
                          </a:r>
                          <a14:m>
                            <m:oMath xmlns:m="http://schemas.openxmlformats.org/officeDocument/2006/math">
                              <m:r>
                                <a:rPr lang="en-US" sz="2200" i="1">
                                  <a:solidFill>
                                    <a:srgbClr val="000000"/>
                                  </a:solidFill>
                                  <a:effectLst/>
                                  <a:latin typeface="Cambria Math" panose="02040503050406030204" pitchFamily="18" charset="0"/>
                                  <a:ea typeface="Times New Roman" panose="02020603050405020304" pitchFamily="18" charset="0"/>
                                </a:rPr>
                                <m:t>∆</m:t>
                              </m:r>
                            </m:oMath>
                          </a14:m>
                          <a:r>
                            <a:rPr lang="en-US" sz="2200" dirty="0">
                              <a:solidFill>
                                <a:srgbClr val="000000"/>
                              </a:solidFill>
                              <a:effectLst/>
                              <a:latin typeface="Times New Roman" panose="02020603050405020304" pitchFamily="18" charset="0"/>
                              <a:ea typeface="Times New Roman" panose="02020603050405020304" pitchFamily="18" charset="0"/>
                            </a:rPr>
                            <a:t>P &lt;40 mm Hg</a:t>
                          </a:r>
                          <a:endParaRPr lang="en-US" sz="22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Dobutamine stress echocardiography shows AVA &lt;1.0 cm</a:t>
                          </a:r>
                          <a:r>
                            <a:rPr lang="en-US" sz="2200" baseline="30000" dirty="0">
                              <a:solidFill>
                                <a:srgbClr val="000000"/>
                              </a:solidFill>
                              <a:effectLst/>
                              <a:latin typeface="Times New Roman" panose="02020603050405020304" pitchFamily="18" charset="0"/>
                              <a:ea typeface="Times New Roman" panose="02020603050405020304" pitchFamily="18" charset="0"/>
                            </a:rPr>
                            <a:t>2</a:t>
                          </a:r>
                          <a:r>
                            <a:rPr lang="en-US" sz="2200" dirty="0">
                              <a:solidFill>
                                <a:srgbClr val="000000"/>
                              </a:solidFill>
                              <a:effectLst/>
                              <a:latin typeface="Times New Roman" panose="02020603050405020304" pitchFamily="18" charset="0"/>
                              <a:ea typeface="Times New Roman" panose="02020603050405020304" pitchFamily="18" charset="0"/>
                            </a:rPr>
                            <a:t> with V</a:t>
                          </a:r>
                          <a:r>
                            <a:rPr lang="en-US" sz="2200" baseline="-25000" dirty="0">
                              <a:solidFill>
                                <a:srgbClr val="000000"/>
                              </a:solidFill>
                              <a:effectLst/>
                              <a:latin typeface="Times New Roman" panose="02020603050405020304" pitchFamily="18" charset="0"/>
                              <a:ea typeface="Times New Roman" panose="02020603050405020304" pitchFamily="18" charset="0"/>
                            </a:rPr>
                            <a:t>max</a:t>
                          </a:r>
                          <a:r>
                            <a:rPr lang="en-US" sz="2200" dirty="0">
                              <a:solidFill>
                                <a:srgbClr val="000000"/>
                              </a:solidFill>
                              <a:effectLst/>
                              <a:latin typeface="Times New Roman" panose="02020603050405020304" pitchFamily="18" charset="0"/>
                              <a:ea typeface="Times New Roman" panose="02020603050405020304" pitchFamily="18" charset="0"/>
                            </a:rPr>
                            <a:t> ≥4 m/s at any flow rate</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LV diastolic dysfunction</a:t>
                          </a:r>
                          <a:endParaRPr lang="en-US" sz="22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LV hypertrophy</a:t>
                          </a:r>
                          <a:endParaRPr lang="en-US" sz="22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LVEF &lt;50%</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HF</a:t>
                          </a:r>
                          <a:endParaRPr lang="en-US" sz="22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Angina</a:t>
                          </a:r>
                          <a:endParaRPr lang="en-US" sz="22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Syncope or presyncope</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62834199"/>
                      </a:ext>
                    </a:extLst>
                  </a:tr>
                </a:tbl>
              </a:graphicData>
            </a:graphic>
          </p:graphicFrame>
        </mc:Choice>
        <mc:Fallback xmlns="">
          <p:graphicFrame>
            <p:nvGraphicFramePr>
              <p:cNvPr id="5" name="Table 4">
                <a:extLst>
                  <a:ext uri="{FF2B5EF4-FFF2-40B4-BE49-F238E27FC236}">
                    <a16:creationId xmlns:a16="http://schemas.microsoft.com/office/drawing/2014/main" id="{5AE6A06D-8B93-4D56-AF5B-52962B9A06A0}"/>
                  </a:ext>
                </a:extLst>
              </p:cNvPr>
              <p:cNvGraphicFramePr>
                <a:graphicFrameLocks noGrp="1"/>
              </p:cNvGraphicFramePr>
              <p:nvPr>
                <p:extLst>
                  <p:ext uri="{D42A27DB-BD31-4B8C-83A1-F6EECF244321}">
                    <p14:modId xmlns:p14="http://schemas.microsoft.com/office/powerpoint/2010/main" val="237931579"/>
                  </p:ext>
                </p:extLst>
              </p:nvPr>
            </p:nvGraphicFramePr>
            <p:xfrm>
              <a:off x="243301" y="1227747"/>
              <a:ext cx="14237493" cy="6852067"/>
            </p:xfrm>
            <a:graphic>
              <a:graphicData uri="http://schemas.openxmlformats.org/drawingml/2006/table">
                <a:tbl>
                  <a:tblPr firstRow="1" firstCol="1" bandRow="1"/>
                  <a:tblGrid>
                    <a:gridCol w="1095937">
                      <a:extLst>
                        <a:ext uri="{9D8B030D-6E8A-4147-A177-3AD203B41FA5}">
                          <a16:colId xmlns:a16="http://schemas.microsoft.com/office/drawing/2014/main" val="256676487"/>
                        </a:ext>
                      </a:extLst>
                    </a:gridCol>
                    <a:gridCol w="1431485">
                      <a:extLst>
                        <a:ext uri="{9D8B030D-6E8A-4147-A177-3AD203B41FA5}">
                          <a16:colId xmlns:a16="http://schemas.microsoft.com/office/drawing/2014/main" val="1654417399"/>
                        </a:ext>
                      </a:extLst>
                    </a:gridCol>
                    <a:gridCol w="2297657">
                      <a:extLst>
                        <a:ext uri="{9D8B030D-6E8A-4147-A177-3AD203B41FA5}">
                          <a16:colId xmlns:a16="http://schemas.microsoft.com/office/drawing/2014/main" val="4204904307"/>
                        </a:ext>
                      </a:extLst>
                    </a:gridCol>
                    <a:gridCol w="3752839">
                      <a:extLst>
                        <a:ext uri="{9D8B030D-6E8A-4147-A177-3AD203B41FA5}">
                          <a16:colId xmlns:a16="http://schemas.microsoft.com/office/drawing/2014/main" val="3484514687"/>
                        </a:ext>
                      </a:extLst>
                    </a:gridCol>
                    <a:gridCol w="2450834">
                      <a:extLst>
                        <a:ext uri="{9D8B030D-6E8A-4147-A177-3AD203B41FA5}">
                          <a16:colId xmlns:a16="http://schemas.microsoft.com/office/drawing/2014/main" val="3720375759"/>
                        </a:ext>
                      </a:extLst>
                    </a:gridCol>
                    <a:gridCol w="3208741">
                      <a:extLst>
                        <a:ext uri="{9D8B030D-6E8A-4147-A177-3AD203B41FA5}">
                          <a16:colId xmlns:a16="http://schemas.microsoft.com/office/drawing/2014/main" val="4253928201"/>
                        </a:ext>
                      </a:extLst>
                    </a:gridCol>
                  </a:tblGrid>
                  <a:tr h="903902">
                    <a:tc>
                      <a:txBody>
                        <a:bodyPr/>
                        <a:lstStyle/>
                        <a:p>
                          <a:pPr marL="0" marR="0" algn="ctr">
                            <a:lnSpc>
                              <a:spcPct val="100000"/>
                            </a:lnSpc>
                            <a:spcBef>
                              <a:spcPts val="0"/>
                            </a:spcBef>
                            <a:spcAft>
                              <a:spcPts val="0"/>
                            </a:spcAft>
                          </a:pPr>
                          <a:r>
                            <a:rPr lang="en-US" sz="2200" b="1">
                              <a:effectLst/>
                              <a:latin typeface="Times New Roman" panose="02020603050405020304" pitchFamily="18" charset="0"/>
                              <a:ea typeface="Times New Roman" panose="02020603050405020304" pitchFamily="18" charset="0"/>
                              <a:cs typeface="Times New Roman" panose="02020603050405020304" pitchFamily="18" charset="0"/>
                            </a:rPr>
                            <a:t>Stage</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b="1">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Hemodynamic Consequences</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34395664"/>
                      </a:ext>
                    </a:extLst>
                  </a:tr>
                  <a:tr h="580581">
                    <a:tc gridSpan="6">
                      <a:txBody>
                        <a:bodyPr/>
                        <a:lstStyle/>
                        <a:p>
                          <a:pPr marL="0" marR="0" algn="l">
                            <a:lnSpc>
                              <a:spcPct val="100000"/>
                            </a:lnSpc>
                            <a:spcBef>
                              <a:spcPts val="0"/>
                            </a:spcBef>
                            <a:spcAft>
                              <a:spcPts val="0"/>
                            </a:spcAft>
                          </a:pPr>
                          <a:r>
                            <a:rPr lang="en-US" sz="2200">
                              <a:effectLst/>
                              <a:latin typeface="Times New Roman" panose="02020603050405020304" pitchFamily="18" charset="0"/>
                              <a:ea typeface="Times New Roman" panose="02020603050405020304" pitchFamily="18" charset="0"/>
                            </a:rPr>
                            <a:t>D: Symptomatic severe AS</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2932841944"/>
                      </a:ext>
                    </a:extLst>
                  </a:tr>
                  <a:tr h="2685344">
                    <a:tc>
                      <a:txBody>
                        <a:bodyPr/>
                        <a:lstStyle/>
                        <a:p>
                          <a:pPr marL="0" marR="0" algn="l">
                            <a:lnSpc>
                              <a:spcPct val="100000"/>
                            </a:lnSpc>
                            <a:spcBef>
                              <a:spcPts val="0"/>
                            </a:spcBef>
                            <a:spcAft>
                              <a:spcPts val="0"/>
                            </a:spcAft>
                          </a:pPr>
                          <a:r>
                            <a:rPr lang="en-US" sz="2200">
                              <a:solidFill>
                                <a:srgbClr val="000000"/>
                              </a:solidFill>
                              <a:effectLst/>
                              <a:latin typeface="Times New Roman" panose="02020603050405020304" pitchFamily="18" charset="0"/>
                              <a:ea typeface="Times New Roman" panose="02020603050405020304" pitchFamily="18" charset="0"/>
                            </a:rPr>
                            <a:t>D1</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200">
                              <a:solidFill>
                                <a:srgbClr val="000000"/>
                              </a:solidFill>
                              <a:effectLst/>
                              <a:latin typeface="Times New Roman" panose="02020603050405020304" pitchFamily="18" charset="0"/>
                              <a:ea typeface="Times New Roman" panose="02020603050405020304" pitchFamily="18" charset="0"/>
                            </a:rPr>
                            <a:t>Symptomatic severe high-gradient AS</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Severe leaflet calcification/fibrosis or congenital stenosis with severely reduced leaflet opening</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128734" t="-55556" r="-151136" b="-105896"/>
                          </a:stretch>
                        </a:blip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LV diastolic dysfunction</a:t>
                          </a:r>
                          <a:endParaRPr lang="en-US" sz="22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LV hypertrophy</a:t>
                          </a:r>
                          <a:endParaRPr lang="en-US" sz="22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Pulmonary hypertension may be present</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Exertional dyspnea, decreased exercise tolerance, or HF</a:t>
                          </a:r>
                          <a:endParaRPr lang="en-US" sz="22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Exertional angina</a:t>
                          </a:r>
                          <a:endParaRPr lang="en-US" sz="22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Exertional syncope or presyncope</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33990378"/>
                      </a:ext>
                    </a:extLst>
                  </a:tr>
                  <a:tr h="2682240">
                    <a:tc>
                      <a:txBody>
                        <a:bodyPr/>
                        <a:lstStyle/>
                        <a:p>
                          <a:pPr marL="0" marR="0" algn="l">
                            <a:lnSpc>
                              <a:spcPct val="100000"/>
                            </a:lnSpc>
                            <a:spcBef>
                              <a:spcPts val="0"/>
                            </a:spcBef>
                            <a:spcAft>
                              <a:spcPts val="0"/>
                            </a:spcAft>
                          </a:pPr>
                          <a:r>
                            <a:rPr lang="en-US" sz="2200">
                              <a:solidFill>
                                <a:srgbClr val="000000"/>
                              </a:solidFill>
                              <a:effectLst/>
                              <a:latin typeface="Times New Roman" panose="02020603050405020304" pitchFamily="18" charset="0"/>
                              <a:ea typeface="Times New Roman" panose="02020603050405020304" pitchFamily="18" charset="0"/>
                            </a:rPr>
                            <a:t>D2</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200">
                              <a:solidFill>
                                <a:srgbClr val="000000"/>
                              </a:solidFill>
                              <a:effectLst/>
                              <a:latin typeface="Times New Roman" panose="02020603050405020304" pitchFamily="18" charset="0"/>
                              <a:ea typeface="Times New Roman" panose="02020603050405020304" pitchFamily="18" charset="0"/>
                            </a:rPr>
                            <a:t>Symptomatic severe low-flow, low-gradient AS with reduced LVEF</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Severe leaflet calcification/fibrosis  with severely reduced leaflet motion</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128734" t="-155909" r="-151136" b="-6136"/>
                          </a:stretch>
                        </a:blip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LV diastolic dysfunction</a:t>
                          </a:r>
                          <a:endParaRPr lang="en-US" sz="22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LV hypertrophy</a:t>
                          </a:r>
                          <a:endParaRPr lang="en-US" sz="22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LVEF &lt;50%</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HF</a:t>
                          </a:r>
                          <a:endParaRPr lang="en-US" sz="22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Angina</a:t>
                          </a:r>
                          <a:endParaRPr lang="en-US" sz="22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Syncope or presyncope</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62834199"/>
                      </a:ext>
                    </a:extLst>
                  </a:tr>
                </a:tbl>
              </a:graphicData>
            </a:graphic>
          </p:graphicFrame>
        </mc:Fallback>
      </mc:AlternateContent>
      <p:sp>
        <p:nvSpPr>
          <p:cNvPr id="6" name="TextBox 5">
            <a:extLst>
              <a:ext uri="{FF2B5EF4-FFF2-40B4-BE49-F238E27FC236}">
                <a16:creationId xmlns:a16="http://schemas.microsoft.com/office/drawing/2014/main" id="{0319EA7E-369C-4035-9D3A-743BFD34C59E}"/>
              </a:ext>
            </a:extLst>
          </p:cNvPr>
          <p:cNvSpPr txBox="1"/>
          <p:nvPr/>
        </p:nvSpPr>
        <p:spPr>
          <a:xfrm>
            <a:off x="2133600" y="228600"/>
            <a:ext cx="10439400" cy="646331"/>
          </a:xfrm>
          <a:prstGeom prst="rect">
            <a:avLst/>
          </a:prstGeom>
          <a:noFill/>
        </p:spPr>
        <p:txBody>
          <a:bodyPr wrap="square" rtlCol="0">
            <a:spAutoFit/>
          </a:bodyPr>
          <a:lstStyle/>
          <a:p>
            <a:pPr algn="ctr"/>
            <a:r>
              <a:rPr lang="en-US" sz="3600" b="1" dirty="0">
                <a:latin typeface="Lub Dub Medium" panose="020B0603030403020204" pitchFamily="34" charset="0"/>
              </a:rPr>
              <a:t>Table 13. Stages of Valvular Aortic Stenosis</a:t>
            </a:r>
          </a:p>
        </p:txBody>
      </p:sp>
    </p:spTree>
    <p:extLst>
      <p:ext uri="{BB962C8B-B14F-4D97-AF65-F5344CB8AC3E}">
        <p14:creationId xmlns:p14="http://schemas.microsoft.com/office/powerpoint/2010/main" val="2953250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1A1E22-579F-4952-8AF1-5C8C8524A21B}"/>
              </a:ext>
            </a:extLst>
          </p:cNvPr>
          <p:cNvSpPr>
            <a:spLocks noGrp="1"/>
          </p:cNvSpPr>
          <p:nvPr>
            <p:ph type="sldNum" sz="quarter" idx="4"/>
          </p:nvPr>
        </p:nvSpPr>
        <p:spPr/>
        <p:txBody>
          <a:bodyPr/>
          <a:lstStyle/>
          <a:p>
            <a:fld id="{01CD3B2E-BC1C-6C4D-9D91-A67B950EE325}" type="slidenum">
              <a:rPr lang="en-US" smtClean="0"/>
              <a:pPr/>
              <a:t>52</a:t>
            </a:fld>
            <a:endParaRPr lang="en-US" dirty="0"/>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5AE6A06D-8B93-4D56-AF5B-52962B9A06A0}"/>
                  </a:ext>
                </a:extLst>
              </p:cNvPr>
              <p:cNvGraphicFramePr>
                <a:graphicFrameLocks noGrp="1"/>
              </p:cNvGraphicFramePr>
              <p:nvPr>
                <p:extLst>
                  <p:ext uri="{D42A27DB-BD31-4B8C-83A1-F6EECF244321}">
                    <p14:modId xmlns:p14="http://schemas.microsoft.com/office/powerpoint/2010/main" val="2537961868"/>
                  </p:ext>
                </p:extLst>
              </p:nvPr>
            </p:nvGraphicFramePr>
            <p:xfrm>
              <a:off x="232569" y="1371599"/>
              <a:ext cx="14165262" cy="6696076"/>
            </p:xfrm>
            <a:graphic>
              <a:graphicData uri="http://schemas.openxmlformats.org/drawingml/2006/table">
                <a:tbl>
                  <a:tblPr firstRow="1" firstCol="1" bandRow="1"/>
                  <a:tblGrid>
                    <a:gridCol w="1090377">
                      <a:extLst>
                        <a:ext uri="{9D8B030D-6E8A-4147-A177-3AD203B41FA5}">
                          <a16:colId xmlns:a16="http://schemas.microsoft.com/office/drawing/2014/main" val="256676487"/>
                        </a:ext>
                      </a:extLst>
                    </a:gridCol>
                    <a:gridCol w="1424223">
                      <a:extLst>
                        <a:ext uri="{9D8B030D-6E8A-4147-A177-3AD203B41FA5}">
                          <a16:colId xmlns:a16="http://schemas.microsoft.com/office/drawing/2014/main" val="1654417399"/>
                        </a:ext>
                      </a:extLst>
                    </a:gridCol>
                    <a:gridCol w="2510631">
                      <a:extLst>
                        <a:ext uri="{9D8B030D-6E8A-4147-A177-3AD203B41FA5}">
                          <a16:colId xmlns:a16="http://schemas.microsoft.com/office/drawing/2014/main" val="4204904307"/>
                        </a:ext>
                      </a:extLst>
                    </a:gridCol>
                    <a:gridCol w="3657600">
                      <a:extLst>
                        <a:ext uri="{9D8B030D-6E8A-4147-A177-3AD203B41FA5}">
                          <a16:colId xmlns:a16="http://schemas.microsoft.com/office/drawing/2014/main" val="3761808849"/>
                        </a:ext>
                      </a:extLst>
                    </a:gridCol>
                    <a:gridCol w="2743200">
                      <a:extLst>
                        <a:ext uri="{9D8B030D-6E8A-4147-A177-3AD203B41FA5}">
                          <a16:colId xmlns:a16="http://schemas.microsoft.com/office/drawing/2014/main" val="2355679679"/>
                        </a:ext>
                      </a:extLst>
                    </a:gridCol>
                    <a:gridCol w="2739231">
                      <a:extLst>
                        <a:ext uri="{9D8B030D-6E8A-4147-A177-3AD203B41FA5}">
                          <a16:colId xmlns:a16="http://schemas.microsoft.com/office/drawing/2014/main" val="2416728707"/>
                        </a:ext>
                      </a:extLst>
                    </a:gridCol>
                  </a:tblGrid>
                  <a:tr h="904816">
                    <a:tc>
                      <a:txBody>
                        <a:bodyPr/>
                        <a:lstStyle/>
                        <a:p>
                          <a:pPr marL="0" marR="0" algn="l">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Stage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Hemodynamic Consequences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34395664"/>
                      </a:ext>
                    </a:extLst>
                  </a:tr>
                  <a:tr h="733144">
                    <a:tc gridSpan="6">
                      <a:txBody>
                        <a:bodyPr/>
                        <a:lstStyle/>
                        <a:p>
                          <a:pPr marL="0" marR="0" algn="l">
                            <a:lnSpc>
                              <a:spcPct val="1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D: Symptomatic severe AS</a:t>
                          </a: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pPr marL="0" marR="0">
                            <a:lnSpc>
                              <a:spcPct val="200000"/>
                            </a:lnSpc>
                            <a:spcBef>
                              <a:spcPts val="0"/>
                            </a:spcBef>
                            <a:spcAft>
                              <a:spcPts val="0"/>
                            </a:spcAft>
                          </a:pPr>
                          <a:endParaRPr lang="en-US" sz="18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32841944"/>
                      </a:ext>
                    </a:extLst>
                  </a:tr>
                  <a:tr h="5058116">
                    <a:tc>
                      <a:txBody>
                        <a:bodyPr/>
                        <a:lstStyle/>
                        <a:p>
                          <a:pPr marL="0" marR="0" algn="l">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rPr>
                            <a:t>D3</a:t>
                          </a:r>
                          <a:endParaRPr lang="en-US" sz="24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Symptomatic severe low-gradient AS with normal LVEF or paradoxical low-flow severe AS</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Severe leaflet calcification/fibrosis  with severely reduced leaflet motion</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AVA ≤1.0 cm</a:t>
                          </a:r>
                          <a:r>
                            <a:rPr lang="en-US" sz="2400" baseline="30000" dirty="0">
                              <a:solidFill>
                                <a:srgbClr val="000000"/>
                              </a:solidFill>
                              <a:effectLst/>
                              <a:latin typeface="Times New Roman" panose="02020603050405020304" pitchFamily="18" charset="0"/>
                              <a:ea typeface="Times New Roman" panose="02020603050405020304" pitchFamily="18" charset="0"/>
                            </a:rPr>
                            <a:t>2</a:t>
                          </a:r>
                          <a:r>
                            <a:rPr lang="en-US" sz="2400" dirty="0">
                              <a:solidFill>
                                <a:srgbClr val="000000"/>
                              </a:solidFill>
                              <a:effectLst/>
                              <a:latin typeface="Times New Roman" panose="02020603050405020304" pitchFamily="18" charset="0"/>
                              <a:ea typeface="Times New Roman" panose="02020603050405020304" pitchFamily="18" charset="0"/>
                            </a:rPr>
                            <a:t>  (indexed AVA ≤0.6 cm</a:t>
                          </a:r>
                          <a:r>
                            <a:rPr lang="en-US" sz="2400" baseline="30000" dirty="0">
                              <a:solidFill>
                                <a:srgbClr val="000000"/>
                              </a:solidFill>
                              <a:effectLst/>
                              <a:latin typeface="Times New Roman" panose="02020603050405020304" pitchFamily="18" charset="0"/>
                              <a:ea typeface="Times New Roman" panose="02020603050405020304" pitchFamily="18" charset="0"/>
                            </a:rPr>
                            <a:t>2</a:t>
                          </a:r>
                          <a:r>
                            <a:rPr lang="en-US" sz="2400" dirty="0">
                              <a:solidFill>
                                <a:srgbClr val="000000"/>
                              </a:solidFill>
                              <a:effectLst/>
                              <a:latin typeface="Times New Roman" panose="02020603050405020304" pitchFamily="18" charset="0"/>
                              <a:ea typeface="Times New Roman" panose="02020603050405020304" pitchFamily="18" charset="0"/>
                            </a:rPr>
                            <a:t>/m</a:t>
                          </a:r>
                          <a:r>
                            <a:rPr lang="en-US" sz="2400" baseline="30000" dirty="0">
                              <a:solidFill>
                                <a:srgbClr val="000000"/>
                              </a:solidFill>
                              <a:effectLst/>
                              <a:latin typeface="Times New Roman" panose="02020603050405020304" pitchFamily="18" charset="0"/>
                              <a:ea typeface="Times New Roman" panose="02020603050405020304" pitchFamily="18" charset="0"/>
                            </a:rPr>
                            <a:t>2</a:t>
                          </a:r>
                          <a:r>
                            <a:rPr lang="en-US" sz="2400" dirty="0">
                              <a:solidFill>
                                <a:srgbClr val="000000"/>
                              </a:solidFill>
                              <a:effectLst/>
                              <a:latin typeface="Times New Roman" panose="02020603050405020304" pitchFamily="18" charset="0"/>
                              <a:ea typeface="Times New Roman" panose="02020603050405020304" pitchFamily="18" charset="0"/>
                            </a:rPr>
                            <a:t>) with an aortic V</a:t>
                          </a:r>
                          <a:r>
                            <a:rPr lang="en-US" sz="2400" baseline="-25000" dirty="0">
                              <a:solidFill>
                                <a:srgbClr val="000000"/>
                              </a:solidFill>
                              <a:effectLst/>
                              <a:latin typeface="Times New Roman" panose="02020603050405020304" pitchFamily="18" charset="0"/>
                              <a:ea typeface="Times New Roman" panose="02020603050405020304" pitchFamily="18" charset="0"/>
                            </a:rPr>
                            <a:t>max</a:t>
                          </a:r>
                          <a:r>
                            <a:rPr lang="en-US" sz="2400" dirty="0">
                              <a:solidFill>
                                <a:srgbClr val="000000"/>
                              </a:solidFill>
                              <a:effectLst/>
                              <a:latin typeface="Times New Roman" panose="02020603050405020304" pitchFamily="18" charset="0"/>
                              <a:ea typeface="Times New Roman" panose="02020603050405020304" pitchFamily="18" charset="0"/>
                            </a:rPr>
                            <a:t> &lt;4 m/s or mean </a:t>
                          </a:r>
                          <a14:m>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rPr>
                                <m:t>∆</m:t>
                              </m:r>
                            </m:oMath>
                          </a14:m>
                          <a:r>
                            <a:rPr lang="en-US" sz="2400" dirty="0">
                              <a:solidFill>
                                <a:srgbClr val="000000"/>
                              </a:solidFill>
                              <a:effectLst/>
                              <a:latin typeface="Times New Roman" panose="02020603050405020304" pitchFamily="18" charset="0"/>
                              <a:ea typeface="Times New Roman" panose="02020603050405020304" pitchFamily="18" charset="0"/>
                            </a:rPr>
                            <a:t>P &lt;40 mm Hg</a:t>
                          </a:r>
                          <a:endParaRPr lang="en-US" sz="2400" dirty="0">
                            <a:effectLst/>
                            <a:latin typeface="Times New Roman" panose="02020603050405020304" pitchFamily="18" charset="0"/>
                            <a:ea typeface="Times New Roman" panose="02020603050405020304" pitchFamily="18" charset="0"/>
                          </a:endParaRPr>
                        </a:p>
                        <a:p>
                          <a:pPr marL="0" marR="0" algn="ctr">
                            <a:lnSpc>
                              <a:spcPct val="1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 </a:t>
                          </a:r>
                          <a:r>
                            <a:rPr lang="en-US" sz="2400" dirty="0">
                              <a:solidFill>
                                <a:srgbClr val="000000"/>
                              </a:solidFill>
                              <a:effectLst/>
                              <a:latin typeface="Times New Roman" panose="02020603050405020304" pitchFamily="18" charset="0"/>
                              <a:ea typeface="Times New Roman" panose="02020603050405020304" pitchFamily="18" charset="0"/>
                            </a:rPr>
                            <a:t>AND </a:t>
                          </a:r>
                          <a:endParaRPr lang="en-US" sz="2400" dirty="0">
                            <a:effectLst/>
                            <a:latin typeface="Times New Roman" panose="02020603050405020304" pitchFamily="18" charset="0"/>
                            <a:ea typeface="Times New Roman" panose="02020603050405020304" pitchFamily="18" charset="0"/>
                          </a:endParaRPr>
                        </a:p>
                        <a:p>
                          <a:pPr marL="0" marR="0" algn="l">
                            <a:lnSpc>
                              <a:spcPct val="1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 </a:t>
                          </a:r>
                          <a:r>
                            <a:rPr lang="en-US" sz="2400" dirty="0">
                              <a:solidFill>
                                <a:srgbClr val="000000"/>
                              </a:solidFill>
                              <a:effectLst/>
                              <a:latin typeface="Times New Roman" panose="02020603050405020304" pitchFamily="18" charset="0"/>
                              <a:ea typeface="Times New Roman" panose="02020603050405020304" pitchFamily="18" charset="0"/>
                            </a:rPr>
                            <a:t>Stroke volume index &lt;35 mL/m</a:t>
                          </a:r>
                          <a:r>
                            <a:rPr lang="en-US" sz="2400" baseline="30000" dirty="0">
                              <a:solidFill>
                                <a:srgbClr val="000000"/>
                              </a:solidFill>
                              <a:effectLst/>
                              <a:latin typeface="Times New Roman" panose="02020603050405020304" pitchFamily="18" charset="0"/>
                              <a:ea typeface="Times New Roman" panose="02020603050405020304" pitchFamily="18" charset="0"/>
                            </a:rPr>
                            <a:t>2</a:t>
                          </a:r>
                          <a:endParaRPr lang="en-US" sz="24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Measured when patient is normotensive (systolic blood pressure &lt;140 mm Hg)</a:t>
                          </a:r>
                          <a:endParaRPr lang="en-US" sz="2400" dirty="0"/>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Increased LV relative wall thickness</a:t>
                          </a:r>
                          <a:endParaRPr lang="en-US" sz="24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Small LV chamber with low stroke volume</a:t>
                          </a:r>
                          <a:endParaRPr lang="en-US" sz="24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Restrictive diastolic filling</a:t>
                          </a:r>
                          <a:endParaRPr lang="en-US" sz="24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LVEF ≥50%</a:t>
                          </a:r>
                          <a:endParaRPr lang="en-US" sz="2400" dirty="0"/>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HF</a:t>
                          </a:r>
                          <a:endParaRPr lang="en-US" sz="24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Angina</a:t>
                          </a:r>
                          <a:endParaRPr lang="en-US" sz="24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Syncope or presyncope</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89101969"/>
                      </a:ext>
                    </a:extLst>
                  </a:tr>
                </a:tbl>
              </a:graphicData>
            </a:graphic>
          </p:graphicFrame>
        </mc:Choice>
        <mc:Fallback xmlns="">
          <p:graphicFrame>
            <p:nvGraphicFramePr>
              <p:cNvPr id="5" name="Table 4">
                <a:extLst>
                  <a:ext uri="{FF2B5EF4-FFF2-40B4-BE49-F238E27FC236}">
                    <a16:creationId xmlns:a16="http://schemas.microsoft.com/office/drawing/2014/main" id="{5AE6A06D-8B93-4D56-AF5B-52962B9A06A0}"/>
                  </a:ext>
                </a:extLst>
              </p:cNvPr>
              <p:cNvGraphicFramePr>
                <a:graphicFrameLocks noGrp="1"/>
              </p:cNvGraphicFramePr>
              <p:nvPr>
                <p:extLst>
                  <p:ext uri="{D42A27DB-BD31-4B8C-83A1-F6EECF244321}">
                    <p14:modId xmlns:p14="http://schemas.microsoft.com/office/powerpoint/2010/main" val="2537961868"/>
                  </p:ext>
                </p:extLst>
              </p:nvPr>
            </p:nvGraphicFramePr>
            <p:xfrm>
              <a:off x="232569" y="1371599"/>
              <a:ext cx="14165262" cy="6696076"/>
            </p:xfrm>
            <a:graphic>
              <a:graphicData uri="http://schemas.openxmlformats.org/drawingml/2006/table">
                <a:tbl>
                  <a:tblPr firstRow="1" firstCol="1" bandRow="1"/>
                  <a:tblGrid>
                    <a:gridCol w="1090377">
                      <a:extLst>
                        <a:ext uri="{9D8B030D-6E8A-4147-A177-3AD203B41FA5}">
                          <a16:colId xmlns:a16="http://schemas.microsoft.com/office/drawing/2014/main" val="256676487"/>
                        </a:ext>
                      </a:extLst>
                    </a:gridCol>
                    <a:gridCol w="1424223">
                      <a:extLst>
                        <a:ext uri="{9D8B030D-6E8A-4147-A177-3AD203B41FA5}">
                          <a16:colId xmlns:a16="http://schemas.microsoft.com/office/drawing/2014/main" val="1654417399"/>
                        </a:ext>
                      </a:extLst>
                    </a:gridCol>
                    <a:gridCol w="2510631">
                      <a:extLst>
                        <a:ext uri="{9D8B030D-6E8A-4147-A177-3AD203B41FA5}">
                          <a16:colId xmlns:a16="http://schemas.microsoft.com/office/drawing/2014/main" val="4204904307"/>
                        </a:ext>
                      </a:extLst>
                    </a:gridCol>
                    <a:gridCol w="3657600">
                      <a:extLst>
                        <a:ext uri="{9D8B030D-6E8A-4147-A177-3AD203B41FA5}">
                          <a16:colId xmlns:a16="http://schemas.microsoft.com/office/drawing/2014/main" val="3761808849"/>
                        </a:ext>
                      </a:extLst>
                    </a:gridCol>
                    <a:gridCol w="2743200">
                      <a:extLst>
                        <a:ext uri="{9D8B030D-6E8A-4147-A177-3AD203B41FA5}">
                          <a16:colId xmlns:a16="http://schemas.microsoft.com/office/drawing/2014/main" val="2355679679"/>
                        </a:ext>
                      </a:extLst>
                    </a:gridCol>
                    <a:gridCol w="2739231">
                      <a:extLst>
                        <a:ext uri="{9D8B030D-6E8A-4147-A177-3AD203B41FA5}">
                          <a16:colId xmlns:a16="http://schemas.microsoft.com/office/drawing/2014/main" val="2416728707"/>
                        </a:ext>
                      </a:extLst>
                    </a:gridCol>
                  </a:tblGrid>
                  <a:tr h="904816">
                    <a:tc>
                      <a:txBody>
                        <a:bodyPr/>
                        <a:lstStyle/>
                        <a:p>
                          <a:pPr marL="0" marR="0" algn="l">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Stage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Hemodynamic Consequences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34395664"/>
                      </a:ext>
                    </a:extLst>
                  </a:tr>
                  <a:tr h="733144">
                    <a:tc gridSpan="6">
                      <a:txBody>
                        <a:bodyPr/>
                        <a:lstStyle/>
                        <a:p>
                          <a:pPr marL="0" marR="0" algn="l">
                            <a:lnSpc>
                              <a:spcPct val="1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D: Symptomatic severe AS</a:t>
                          </a: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pPr marL="0" marR="0">
                            <a:lnSpc>
                              <a:spcPct val="200000"/>
                            </a:lnSpc>
                            <a:spcBef>
                              <a:spcPts val="0"/>
                            </a:spcBef>
                            <a:spcAft>
                              <a:spcPts val="0"/>
                            </a:spcAft>
                          </a:pPr>
                          <a:endParaRPr lang="en-US" sz="18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32841944"/>
                      </a:ext>
                    </a:extLst>
                  </a:tr>
                  <a:tr h="5058116">
                    <a:tc>
                      <a:txBody>
                        <a:bodyPr/>
                        <a:lstStyle/>
                        <a:p>
                          <a:pPr marL="0" marR="0" algn="l">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rPr>
                            <a:t>D3</a:t>
                          </a:r>
                          <a:endParaRPr lang="en-US" sz="24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Symptomatic severe low-gradient AS with normal LVEF or paradoxical low-flow severe AS</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Severe leaflet calcification/fibrosis  with severely reduced leaflet motion</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blipFill>
                          <a:blip r:embed="rId2"/>
                          <a:stretch>
                            <a:fillRect l="-137271" t="-32491" r="-149917" b="-241"/>
                          </a:stretch>
                        </a:blip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Increased LV relative wall thickness</a:t>
                          </a:r>
                          <a:endParaRPr lang="en-US" sz="24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Small LV chamber with low stroke volume</a:t>
                          </a:r>
                          <a:endParaRPr lang="en-US" sz="24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Restrictive diastolic filling</a:t>
                          </a:r>
                          <a:endParaRPr lang="en-US" sz="24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LVEF ≥50%</a:t>
                          </a:r>
                          <a:endParaRPr lang="en-US" sz="2400" dirty="0"/>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HF</a:t>
                          </a:r>
                          <a:endParaRPr lang="en-US" sz="24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Angina</a:t>
                          </a:r>
                          <a:endParaRPr lang="en-US" sz="24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Syncope or presyncope</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89101969"/>
                      </a:ext>
                    </a:extLst>
                  </a:tr>
                </a:tbl>
              </a:graphicData>
            </a:graphic>
          </p:graphicFrame>
        </mc:Fallback>
      </mc:AlternateContent>
      <p:sp>
        <p:nvSpPr>
          <p:cNvPr id="6" name="TextBox 5">
            <a:extLst>
              <a:ext uri="{FF2B5EF4-FFF2-40B4-BE49-F238E27FC236}">
                <a16:creationId xmlns:a16="http://schemas.microsoft.com/office/drawing/2014/main" id="{0319EA7E-369C-4035-9D3A-743BFD34C59E}"/>
              </a:ext>
            </a:extLst>
          </p:cNvPr>
          <p:cNvSpPr txBox="1"/>
          <p:nvPr/>
        </p:nvSpPr>
        <p:spPr>
          <a:xfrm>
            <a:off x="2286000" y="381000"/>
            <a:ext cx="9906000" cy="584775"/>
          </a:xfrm>
          <a:prstGeom prst="rect">
            <a:avLst/>
          </a:prstGeom>
          <a:noFill/>
        </p:spPr>
        <p:txBody>
          <a:bodyPr wrap="square" rtlCol="0">
            <a:spAutoFit/>
          </a:bodyPr>
          <a:lstStyle/>
          <a:p>
            <a:pPr algn="ctr"/>
            <a:r>
              <a:rPr lang="en-US" sz="3200" b="1" dirty="0">
                <a:latin typeface="Lub Dub Medium" panose="020B0603030403020204" pitchFamily="34" charset="0"/>
              </a:rPr>
              <a:t>Table 13. Stages of Valvular Aortic Stenosis</a:t>
            </a:r>
          </a:p>
        </p:txBody>
      </p:sp>
    </p:spTree>
    <p:extLst>
      <p:ext uri="{BB962C8B-B14F-4D97-AF65-F5344CB8AC3E}">
        <p14:creationId xmlns:p14="http://schemas.microsoft.com/office/powerpoint/2010/main" val="41210555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364D6-C04A-4E70-A1CA-B93F953ED469}"/>
              </a:ext>
            </a:extLst>
          </p:cNvPr>
          <p:cNvSpPr>
            <a:spLocks noGrp="1"/>
          </p:cNvSpPr>
          <p:nvPr>
            <p:ph type="ctrTitle"/>
          </p:nvPr>
        </p:nvSpPr>
        <p:spPr/>
        <p:txBody>
          <a:bodyPr/>
          <a:lstStyle/>
          <a:p>
            <a:r>
              <a:rPr lang="en-US" dirty="0"/>
              <a:t>Initial Diagnosis and Follow-up of AS</a:t>
            </a:r>
          </a:p>
        </p:txBody>
      </p:sp>
      <p:sp>
        <p:nvSpPr>
          <p:cNvPr id="3" name="Slide Number Placeholder 2">
            <a:extLst>
              <a:ext uri="{FF2B5EF4-FFF2-40B4-BE49-F238E27FC236}">
                <a16:creationId xmlns:a16="http://schemas.microsoft.com/office/drawing/2014/main" id="{18A2E6EC-7845-4F05-934C-8F0C33D9F214}"/>
              </a:ext>
            </a:extLst>
          </p:cNvPr>
          <p:cNvSpPr>
            <a:spLocks noGrp="1"/>
          </p:cNvSpPr>
          <p:nvPr>
            <p:ph type="sldNum" sz="quarter" idx="4"/>
          </p:nvPr>
        </p:nvSpPr>
        <p:spPr/>
        <p:txBody>
          <a:bodyPr/>
          <a:lstStyle/>
          <a:p>
            <a:fld id="{01CD3B2E-BC1C-6C4D-9D91-A67B950EE325}" type="slidenum">
              <a:rPr lang="en-US" smtClean="0"/>
              <a:pPr/>
              <a:t>53</a:t>
            </a:fld>
            <a:endParaRPr lang="en-US" dirty="0"/>
          </a:p>
        </p:txBody>
      </p:sp>
      <p:graphicFrame>
        <p:nvGraphicFramePr>
          <p:cNvPr id="4" name="Table 3">
            <a:extLst>
              <a:ext uri="{FF2B5EF4-FFF2-40B4-BE49-F238E27FC236}">
                <a16:creationId xmlns:a16="http://schemas.microsoft.com/office/drawing/2014/main" id="{7D88C697-3C89-4DF1-9176-991A05D40687}"/>
              </a:ext>
            </a:extLst>
          </p:cNvPr>
          <p:cNvGraphicFramePr>
            <a:graphicFrameLocks noGrp="1"/>
          </p:cNvGraphicFramePr>
          <p:nvPr>
            <p:extLst>
              <p:ext uri="{D42A27DB-BD31-4B8C-83A1-F6EECF244321}">
                <p14:modId xmlns:p14="http://schemas.microsoft.com/office/powerpoint/2010/main" val="2318163376"/>
              </p:ext>
            </p:extLst>
          </p:nvPr>
        </p:nvGraphicFramePr>
        <p:xfrm>
          <a:off x="304800" y="1524001"/>
          <a:ext cx="14165261" cy="5979043"/>
        </p:xfrm>
        <a:graphic>
          <a:graphicData uri="http://schemas.openxmlformats.org/drawingml/2006/table">
            <a:tbl>
              <a:tblPr firstRow="1" firstCol="1" bandRow="1"/>
              <a:tblGrid>
                <a:gridCol w="1396695">
                  <a:extLst>
                    <a:ext uri="{9D8B030D-6E8A-4147-A177-3AD203B41FA5}">
                      <a16:colId xmlns:a16="http://schemas.microsoft.com/office/drawing/2014/main" val="106551100"/>
                    </a:ext>
                  </a:extLst>
                </a:gridCol>
                <a:gridCol w="1294705">
                  <a:extLst>
                    <a:ext uri="{9D8B030D-6E8A-4147-A177-3AD203B41FA5}">
                      <a16:colId xmlns:a16="http://schemas.microsoft.com/office/drawing/2014/main" val="502087879"/>
                    </a:ext>
                  </a:extLst>
                </a:gridCol>
                <a:gridCol w="11473861">
                  <a:extLst>
                    <a:ext uri="{9D8B030D-6E8A-4147-A177-3AD203B41FA5}">
                      <a16:colId xmlns:a16="http://schemas.microsoft.com/office/drawing/2014/main" val="354691725"/>
                    </a:ext>
                  </a:extLst>
                </a:gridCol>
              </a:tblGrid>
              <a:tr h="694143">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COR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a:effectLst/>
                          <a:latin typeface="Times New Roman" panose="02020603050405020304" pitchFamily="18" charset="0"/>
                          <a:ea typeface="Calibri" panose="020F0502020204030204" pitchFamily="34" charset="0"/>
                        </a:rPr>
                        <a:t>LOE</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8416235"/>
                  </a:ext>
                </a:extLst>
              </a:tr>
              <a:tr h="2702994">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A</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282575" marR="0" lvl="0" indent="-282575" algn="l">
                        <a:lnSpc>
                          <a:spcPct val="20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rPr>
                        <a:t>In patients with signs or symptoms of AS or a BAV, TTE is indicated for accurate diagnosis of the cause of AS, assessment of hemodynamic severity, measurement of LV size and systolic function, and determination of prognosis and timing of valve intervention.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7797726"/>
                  </a:ext>
                </a:extLst>
              </a:tr>
              <a:tr h="2470262">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B-NR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l">
                        <a:lnSpc>
                          <a:spcPct val="20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In patients with suspected low-flow, low-gradient severe AS with normal LVEF (Stage D3), optimization of blood pressure control is recommended before measurement of AS severity by TTE, TEE, cardiac catheterization, or CMR.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2889039"/>
                  </a:ext>
                </a:extLst>
              </a:tr>
            </a:tbl>
          </a:graphicData>
        </a:graphic>
      </p:graphicFrame>
    </p:spTree>
    <p:extLst>
      <p:ext uri="{BB962C8B-B14F-4D97-AF65-F5344CB8AC3E}">
        <p14:creationId xmlns:p14="http://schemas.microsoft.com/office/powerpoint/2010/main" val="25561930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364D6-C04A-4E70-A1CA-B93F953ED469}"/>
              </a:ext>
            </a:extLst>
          </p:cNvPr>
          <p:cNvSpPr>
            <a:spLocks noGrp="1"/>
          </p:cNvSpPr>
          <p:nvPr>
            <p:ph type="ctrTitle"/>
          </p:nvPr>
        </p:nvSpPr>
        <p:spPr>
          <a:xfrm>
            <a:off x="2705100" y="152400"/>
            <a:ext cx="9220200" cy="1295399"/>
          </a:xfrm>
        </p:spPr>
        <p:txBody>
          <a:bodyPr/>
          <a:lstStyle/>
          <a:p>
            <a:r>
              <a:rPr lang="en-US" sz="3600" dirty="0"/>
              <a:t>Diagnosis and Follow-up: </a:t>
            </a:r>
            <a:r>
              <a:rPr lang="en-US" sz="3600" dirty="0" err="1"/>
              <a:t>I</a:t>
            </a:r>
            <a:r>
              <a:rPr lang="en-US" sz="3600" strike="sngStrike" dirty="0" err="1"/>
              <a:t>i</a:t>
            </a:r>
            <a:r>
              <a:rPr lang="en-US" sz="3600" dirty="0" err="1"/>
              <a:t>nitial</a:t>
            </a:r>
            <a:r>
              <a:rPr lang="en-US" sz="3600" dirty="0"/>
              <a:t> </a:t>
            </a:r>
            <a:r>
              <a:rPr lang="en-US" sz="3600" dirty="0" err="1"/>
              <a:t>D</a:t>
            </a:r>
            <a:r>
              <a:rPr lang="en-US" sz="3600" strike="sngStrike" dirty="0" err="1"/>
              <a:t>d</a:t>
            </a:r>
            <a:r>
              <a:rPr lang="en-US" sz="3600" dirty="0" err="1"/>
              <a:t>iagnosis</a:t>
            </a:r>
            <a:r>
              <a:rPr lang="en-US" sz="3600" dirty="0"/>
              <a:t> of AS</a:t>
            </a:r>
          </a:p>
        </p:txBody>
      </p:sp>
      <p:sp>
        <p:nvSpPr>
          <p:cNvPr id="3" name="Slide Number Placeholder 2">
            <a:extLst>
              <a:ext uri="{FF2B5EF4-FFF2-40B4-BE49-F238E27FC236}">
                <a16:creationId xmlns:a16="http://schemas.microsoft.com/office/drawing/2014/main" id="{18A2E6EC-7845-4F05-934C-8F0C33D9F214}"/>
              </a:ext>
            </a:extLst>
          </p:cNvPr>
          <p:cNvSpPr>
            <a:spLocks noGrp="1"/>
          </p:cNvSpPr>
          <p:nvPr>
            <p:ph type="sldNum" sz="quarter" idx="4"/>
          </p:nvPr>
        </p:nvSpPr>
        <p:spPr/>
        <p:txBody>
          <a:bodyPr/>
          <a:lstStyle/>
          <a:p>
            <a:fld id="{01CD3B2E-BC1C-6C4D-9D91-A67B950EE325}" type="slidenum">
              <a:rPr lang="en-US" smtClean="0"/>
              <a:pPr/>
              <a:t>54</a:t>
            </a:fld>
            <a:endParaRPr lang="en-US" dirty="0"/>
          </a:p>
        </p:txBody>
      </p:sp>
      <p:graphicFrame>
        <p:nvGraphicFramePr>
          <p:cNvPr id="4" name="Table 3">
            <a:extLst>
              <a:ext uri="{FF2B5EF4-FFF2-40B4-BE49-F238E27FC236}">
                <a16:creationId xmlns:a16="http://schemas.microsoft.com/office/drawing/2014/main" id="{7D88C697-3C89-4DF1-9176-991A05D40687}"/>
              </a:ext>
            </a:extLst>
          </p:cNvPr>
          <p:cNvGraphicFramePr>
            <a:graphicFrameLocks noGrp="1"/>
          </p:cNvGraphicFramePr>
          <p:nvPr>
            <p:extLst>
              <p:ext uri="{D42A27DB-BD31-4B8C-83A1-F6EECF244321}">
                <p14:modId xmlns:p14="http://schemas.microsoft.com/office/powerpoint/2010/main" val="2440578540"/>
              </p:ext>
            </p:extLst>
          </p:nvPr>
        </p:nvGraphicFramePr>
        <p:xfrm>
          <a:off x="293914" y="1776541"/>
          <a:ext cx="14165261" cy="5754945"/>
        </p:xfrm>
        <a:graphic>
          <a:graphicData uri="http://schemas.openxmlformats.org/drawingml/2006/table">
            <a:tbl>
              <a:tblPr firstRow="1" firstCol="1" bandRow="1"/>
              <a:tblGrid>
                <a:gridCol w="1396695">
                  <a:extLst>
                    <a:ext uri="{9D8B030D-6E8A-4147-A177-3AD203B41FA5}">
                      <a16:colId xmlns:a16="http://schemas.microsoft.com/office/drawing/2014/main" val="106551100"/>
                    </a:ext>
                  </a:extLst>
                </a:gridCol>
                <a:gridCol w="1294705">
                  <a:extLst>
                    <a:ext uri="{9D8B030D-6E8A-4147-A177-3AD203B41FA5}">
                      <a16:colId xmlns:a16="http://schemas.microsoft.com/office/drawing/2014/main" val="502087879"/>
                    </a:ext>
                  </a:extLst>
                </a:gridCol>
                <a:gridCol w="11473861">
                  <a:extLst>
                    <a:ext uri="{9D8B030D-6E8A-4147-A177-3AD203B41FA5}">
                      <a16:colId xmlns:a16="http://schemas.microsoft.com/office/drawing/2014/main" val="354691725"/>
                    </a:ext>
                  </a:extLst>
                </a:gridCol>
              </a:tblGrid>
              <a:tr h="433259">
                <a:tc>
                  <a:txBody>
                    <a:bodyPr/>
                    <a:lstStyle/>
                    <a:p>
                      <a:pPr marL="0" marR="0" algn="ctr">
                        <a:lnSpc>
                          <a:spcPct val="200000"/>
                        </a:lnSpc>
                        <a:spcBef>
                          <a:spcPts val="0"/>
                        </a:spcBef>
                        <a:spcAft>
                          <a:spcPts val="0"/>
                        </a:spcAft>
                      </a:pPr>
                      <a:r>
                        <a:rPr lang="en-US" sz="2200" b="1">
                          <a:effectLst/>
                          <a:latin typeface="Times New Roman" panose="02020603050405020304" pitchFamily="18" charset="0"/>
                          <a:ea typeface="Calibri" panose="020F0502020204030204" pitchFamily="34" charset="0"/>
                        </a:rPr>
                        <a:t>COR</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00" b="1">
                          <a:effectLst/>
                          <a:latin typeface="Times New Roman" panose="02020603050405020304" pitchFamily="18" charset="0"/>
                          <a:ea typeface="Calibri" panose="020F0502020204030204" pitchFamily="34" charset="0"/>
                        </a:rPr>
                        <a:t>LOE</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00" b="1" dirty="0">
                          <a:effectLst/>
                          <a:latin typeface="Times New Roman" panose="02020603050405020304" pitchFamily="18" charset="0"/>
                          <a:ea typeface="Calibri" panose="020F0502020204030204" pitchFamily="34" charset="0"/>
                        </a:rPr>
                        <a:t>Recommendations</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8416235"/>
                  </a:ext>
                </a:extLst>
              </a:tr>
              <a:tr h="2371855">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2a</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B-NR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20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3. In patients with suspected low-flow, low-gradient severe AS with reduced LVEF (Stage D2), low-dose dobutamine stress testing with echocardiographic or invasive hemodynamic measurements is reasonable to further define severity and assess contractile reserve.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7797726"/>
                  </a:ext>
                </a:extLst>
              </a:tr>
              <a:tr h="2371855">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2a</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B-NR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403225" marR="0" lvl="0" indent="-403225" algn="just">
                        <a:lnSpc>
                          <a:spcPct val="20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4.  In patients with suspected low-flow, low-gradient severe AS with normal or reduced LVEF (Stages D2 and D3), calculation of the ratio of the outflow tract to aortic velocity is reasonable to further define severity.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2889039"/>
                  </a:ext>
                </a:extLst>
              </a:tr>
            </a:tbl>
          </a:graphicData>
        </a:graphic>
      </p:graphicFrame>
    </p:spTree>
    <p:extLst>
      <p:ext uri="{BB962C8B-B14F-4D97-AF65-F5344CB8AC3E}">
        <p14:creationId xmlns:p14="http://schemas.microsoft.com/office/powerpoint/2010/main" val="31716642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364D6-C04A-4E70-A1CA-B93F953ED469}"/>
              </a:ext>
            </a:extLst>
          </p:cNvPr>
          <p:cNvSpPr>
            <a:spLocks noGrp="1"/>
          </p:cNvSpPr>
          <p:nvPr>
            <p:ph type="ctrTitle"/>
          </p:nvPr>
        </p:nvSpPr>
        <p:spPr>
          <a:xfrm>
            <a:off x="2053431" y="387218"/>
            <a:ext cx="10591800" cy="1136782"/>
          </a:xfrm>
        </p:spPr>
        <p:txBody>
          <a:bodyPr/>
          <a:lstStyle/>
          <a:p>
            <a:r>
              <a:rPr lang="en-US" dirty="0"/>
              <a:t>Diagnosis and Follow-up: </a:t>
            </a:r>
            <a:br>
              <a:rPr lang="en-US" dirty="0"/>
            </a:br>
            <a:r>
              <a:rPr lang="en-US" dirty="0" err="1"/>
              <a:t>I</a:t>
            </a:r>
            <a:r>
              <a:rPr lang="en-US" strike="sngStrike" dirty="0" err="1"/>
              <a:t>i</a:t>
            </a:r>
            <a:r>
              <a:rPr lang="en-US" dirty="0" err="1"/>
              <a:t>nitial</a:t>
            </a:r>
            <a:r>
              <a:rPr lang="en-US" dirty="0"/>
              <a:t> </a:t>
            </a:r>
            <a:r>
              <a:rPr lang="en-US" dirty="0" err="1"/>
              <a:t>D</a:t>
            </a:r>
            <a:r>
              <a:rPr lang="en-US" strike="sngStrike" dirty="0" err="1"/>
              <a:t>d</a:t>
            </a:r>
            <a:r>
              <a:rPr lang="en-US" dirty="0" err="1"/>
              <a:t>iagnosis</a:t>
            </a:r>
            <a:r>
              <a:rPr lang="en-US" dirty="0"/>
              <a:t> of AS</a:t>
            </a:r>
          </a:p>
        </p:txBody>
      </p:sp>
      <p:sp>
        <p:nvSpPr>
          <p:cNvPr id="3" name="Slide Number Placeholder 2">
            <a:extLst>
              <a:ext uri="{FF2B5EF4-FFF2-40B4-BE49-F238E27FC236}">
                <a16:creationId xmlns:a16="http://schemas.microsoft.com/office/drawing/2014/main" id="{18A2E6EC-7845-4F05-934C-8F0C33D9F214}"/>
              </a:ext>
            </a:extLst>
          </p:cNvPr>
          <p:cNvSpPr>
            <a:spLocks noGrp="1"/>
          </p:cNvSpPr>
          <p:nvPr>
            <p:ph type="sldNum" sz="quarter" idx="4"/>
          </p:nvPr>
        </p:nvSpPr>
        <p:spPr/>
        <p:txBody>
          <a:bodyPr/>
          <a:lstStyle/>
          <a:p>
            <a:fld id="{01CD3B2E-BC1C-6C4D-9D91-A67B950EE325}" type="slidenum">
              <a:rPr lang="en-US" smtClean="0"/>
              <a:pPr/>
              <a:t>55</a:t>
            </a:fld>
            <a:endParaRPr lang="en-US" dirty="0"/>
          </a:p>
        </p:txBody>
      </p:sp>
      <p:graphicFrame>
        <p:nvGraphicFramePr>
          <p:cNvPr id="4" name="Table 3">
            <a:extLst>
              <a:ext uri="{FF2B5EF4-FFF2-40B4-BE49-F238E27FC236}">
                <a16:creationId xmlns:a16="http://schemas.microsoft.com/office/drawing/2014/main" id="{7D88C697-3C89-4DF1-9176-991A05D40687}"/>
              </a:ext>
            </a:extLst>
          </p:cNvPr>
          <p:cNvGraphicFramePr>
            <a:graphicFrameLocks noGrp="1"/>
          </p:cNvGraphicFramePr>
          <p:nvPr>
            <p:extLst>
              <p:ext uri="{D42A27DB-BD31-4B8C-83A1-F6EECF244321}">
                <p14:modId xmlns:p14="http://schemas.microsoft.com/office/powerpoint/2010/main" val="2350976335"/>
              </p:ext>
            </p:extLst>
          </p:nvPr>
        </p:nvGraphicFramePr>
        <p:xfrm>
          <a:off x="304800" y="1981200"/>
          <a:ext cx="14165261" cy="5410200"/>
        </p:xfrm>
        <a:graphic>
          <a:graphicData uri="http://schemas.openxmlformats.org/drawingml/2006/table">
            <a:tbl>
              <a:tblPr firstRow="1" firstCol="1" bandRow="1"/>
              <a:tblGrid>
                <a:gridCol w="1396695">
                  <a:extLst>
                    <a:ext uri="{9D8B030D-6E8A-4147-A177-3AD203B41FA5}">
                      <a16:colId xmlns:a16="http://schemas.microsoft.com/office/drawing/2014/main" val="106551100"/>
                    </a:ext>
                  </a:extLst>
                </a:gridCol>
                <a:gridCol w="1294705">
                  <a:extLst>
                    <a:ext uri="{9D8B030D-6E8A-4147-A177-3AD203B41FA5}">
                      <a16:colId xmlns:a16="http://schemas.microsoft.com/office/drawing/2014/main" val="502087879"/>
                    </a:ext>
                  </a:extLst>
                </a:gridCol>
                <a:gridCol w="11473861">
                  <a:extLst>
                    <a:ext uri="{9D8B030D-6E8A-4147-A177-3AD203B41FA5}">
                      <a16:colId xmlns:a16="http://schemas.microsoft.com/office/drawing/2014/main" val="354691725"/>
                    </a:ext>
                  </a:extLst>
                </a:gridCol>
              </a:tblGrid>
              <a:tr h="1186780">
                <a:tc>
                  <a:txBody>
                    <a:bodyPr/>
                    <a:lstStyle/>
                    <a:p>
                      <a:pPr marL="0" marR="0" algn="ctr">
                        <a:lnSpc>
                          <a:spcPct val="200000"/>
                        </a:lnSpc>
                        <a:spcBef>
                          <a:spcPts val="0"/>
                        </a:spcBef>
                        <a:spcAft>
                          <a:spcPts val="0"/>
                        </a:spcAft>
                      </a:pPr>
                      <a:r>
                        <a:rPr lang="en-US" sz="3600" b="1">
                          <a:effectLst/>
                          <a:latin typeface="Times New Roman" panose="02020603050405020304" pitchFamily="18" charset="0"/>
                          <a:ea typeface="Calibri" panose="020F0502020204030204" pitchFamily="34" charset="0"/>
                        </a:rPr>
                        <a:t>COR</a:t>
                      </a:r>
                      <a:endParaRPr lang="en-US" sz="3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600" b="1">
                          <a:effectLst/>
                          <a:latin typeface="Times New Roman" panose="02020603050405020304" pitchFamily="18" charset="0"/>
                          <a:ea typeface="Calibri" panose="020F0502020204030204" pitchFamily="34" charset="0"/>
                        </a:rPr>
                        <a:t>LOE</a:t>
                      </a:r>
                      <a:endParaRPr lang="en-US" sz="3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600" b="1" dirty="0">
                          <a:effectLst/>
                          <a:latin typeface="Times New Roman" panose="02020603050405020304" pitchFamily="18" charset="0"/>
                          <a:ea typeface="Calibri" panose="020F0502020204030204" pitchFamily="34" charset="0"/>
                        </a:rPr>
                        <a:t>Recommendations</a:t>
                      </a:r>
                      <a:endParaRPr lang="en-US" sz="3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8416235"/>
                  </a:ext>
                </a:extLst>
              </a:tr>
              <a:tr h="4223420">
                <a:tc>
                  <a:txBody>
                    <a:bodyPr/>
                    <a:lstStyle/>
                    <a:p>
                      <a:pPr marL="0" marR="0" algn="ctr">
                        <a:lnSpc>
                          <a:spcPct val="200000"/>
                        </a:lnSpc>
                        <a:spcBef>
                          <a:spcPts val="0"/>
                        </a:spcBef>
                        <a:spcAft>
                          <a:spcPts val="0"/>
                        </a:spcAft>
                      </a:pPr>
                      <a:r>
                        <a:rPr lang="en-US" sz="3600" b="1" dirty="0">
                          <a:effectLst/>
                          <a:latin typeface="Times New Roman" panose="02020603050405020304" pitchFamily="18" charset="0"/>
                          <a:ea typeface="Calibri" panose="020F0502020204030204" pitchFamily="34" charset="0"/>
                        </a:rPr>
                        <a:t>2a</a:t>
                      </a:r>
                      <a:endParaRPr lang="en-US" sz="3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3600" b="1" dirty="0">
                          <a:solidFill>
                            <a:srgbClr val="000000"/>
                          </a:solidFill>
                          <a:effectLst/>
                          <a:latin typeface="Times New Roman" panose="02020603050405020304" pitchFamily="18" charset="0"/>
                          <a:ea typeface="Calibri" panose="020F0502020204030204" pitchFamily="34" charset="0"/>
                        </a:rPr>
                        <a:t>B-NR</a:t>
                      </a:r>
                      <a:endParaRPr lang="en-US" sz="3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463550" marR="0" lvl="0" indent="-463550" algn="l">
                        <a:lnSpc>
                          <a:spcPct val="200000"/>
                        </a:lnSpc>
                        <a:spcBef>
                          <a:spcPts val="0"/>
                        </a:spcBef>
                        <a:spcAft>
                          <a:spcPts val="0"/>
                        </a:spcAft>
                        <a:buFont typeface="+mj-lt"/>
                        <a:buNone/>
                      </a:pPr>
                      <a:r>
                        <a:rPr lang="en-US" sz="3600" b="1" dirty="0">
                          <a:solidFill>
                            <a:srgbClr val="000000"/>
                          </a:solidFill>
                          <a:effectLst/>
                          <a:latin typeface="Times New Roman" panose="02020603050405020304" pitchFamily="18" charset="0"/>
                          <a:ea typeface="Calibri" panose="020F0502020204030204" pitchFamily="34" charset="0"/>
                        </a:rPr>
                        <a:t>5. In patients with suspected low-flow, low-gradient severe AS with normal or reduced LVEF (Stages D2 and D3), measurement of aortic valve calcium score by CT imaging is reasonable to further define severity.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7797726"/>
                  </a:ext>
                </a:extLst>
              </a:tr>
            </a:tbl>
          </a:graphicData>
        </a:graphic>
      </p:graphicFrame>
    </p:spTree>
    <p:extLst>
      <p:ext uri="{BB962C8B-B14F-4D97-AF65-F5344CB8AC3E}">
        <p14:creationId xmlns:p14="http://schemas.microsoft.com/office/powerpoint/2010/main" val="40482451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364D6-C04A-4E70-A1CA-B93F953ED469}"/>
              </a:ext>
            </a:extLst>
          </p:cNvPr>
          <p:cNvSpPr>
            <a:spLocks noGrp="1"/>
          </p:cNvSpPr>
          <p:nvPr>
            <p:ph type="ctrTitle"/>
          </p:nvPr>
        </p:nvSpPr>
        <p:spPr>
          <a:xfrm>
            <a:off x="2705098" y="322433"/>
            <a:ext cx="9715502" cy="914399"/>
          </a:xfrm>
        </p:spPr>
        <p:txBody>
          <a:bodyPr/>
          <a:lstStyle/>
          <a:p>
            <a:r>
              <a:rPr lang="en-US" sz="3600" dirty="0"/>
              <a:t>Diagnosis and Follow-up: </a:t>
            </a:r>
            <a:r>
              <a:rPr lang="en-US" sz="3600" dirty="0" err="1"/>
              <a:t>E</a:t>
            </a:r>
            <a:r>
              <a:rPr lang="en-US" sz="3600" strike="sngStrike" dirty="0" err="1"/>
              <a:t>e</a:t>
            </a:r>
            <a:r>
              <a:rPr lang="en-US" sz="3600" dirty="0" err="1"/>
              <a:t>xercise</a:t>
            </a:r>
            <a:r>
              <a:rPr lang="en-US" sz="3600" dirty="0"/>
              <a:t> </a:t>
            </a:r>
            <a:r>
              <a:rPr lang="en-US" sz="3600" dirty="0" err="1"/>
              <a:t>T</a:t>
            </a:r>
            <a:r>
              <a:rPr lang="en-US" sz="3600" strike="sngStrike" dirty="0" err="1"/>
              <a:t>t</a:t>
            </a:r>
            <a:r>
              <a:rPr lang="en-US" sz="3600" dirty="0" err="1"/>
              <a:t>esting</a:t>
            </a:r>
            <a:endParaRPr lang="en-US" sz="3600" dirty="0"/>
          </a:p>
        </p:txBody>
      </p:sp>
      <p:sp>
        <p:nvSpPr>
          <p:cNvPr id="3" name="Slide Number Placeholder 2">
            <a:extLst>
              <a:ext uri="{FF2B5EF4-FFF2-40B4-BE49-F238E27FC236}">
                <a16:creationId xmlns:a16="http://schemas.microsoft.com/office/drawing/2014/main" id="{18A2E6EC-7845-4F05-934C-8F0C33D9F214}"/>
              </a:ext>
            </a:extLst>
          </p:cNvPr>
          <p:cNvSpPr>
            <a:spLocks noGrp="1"/>
          </p:cNvSpPr>
          <p:nvPr>
            <p:ph type="sldNum" sz="quarter" idx="4"/>
          </p:nvPr>
        </p:nvSpPr>
        <p:spPr/>
        <p:txBody>
          <a:bodyPr/>
          <a:lstStyle/>
          <a:p>
            <a:fld id="{01CD3B2E-BC1C-6C4D-9D91-A67B950EE325}" type="slidenum">
              <a:rPr lang="en-US" smtClean="0"/>
              <a:pPr/>
              <a:t>56</a:t>
            </a:fld>
            <a:endParaRPr lang="en-US" dirty="0"/>
          </a:p>
        </p:txBody>
      </p:sp>
      <p:graphicFrame>
        <p:nvGraphicFramePr>
          <p:cNvPr id="4" name="Table 3">
            <a:extLst>
              <a:ext uri="{FF2B5EF4-FFF2-40B4-BE49-F238E27FC236}">
                <a16:creationId xmlns:a16="http://schemas.microsoft.com/office/drawing/2014/main" id="{7D88C697-3C89-4DF1-9176-991A05D40687}"/>
              </a:ext>
            </a:extLst>
          </p:cNvPr>
          <p:cNvGraphicFramePr>
            <a:graphicFrameLocks noGrp="1"/>
          </p:cNvGraphicFramePr>
          <p:nvPr>
            <p:extLst>
              <p:ext uri="{D42A27DB-BD31-4B8C-83A1-F6EECF244321}">
                <p14:modId xmlns:p14="http://schemas.microsoft.com/office/powerpoint/2010/main" val="2718584397"/>
              </p:ext>
            </p:extLst>
          </p:nvPr>
        </p:nvGraphicFramePr>
        <p:xfrm>
          <a:off x="293914" y="1776540"/>
          <a:ext cx="14165261" cy="5691060"/>
        </p:xfrm>
        <a:graphic>
          <a:graphicData uri="http://schemas.openxmlformats.org/drawingml/2006/table">
            <a:tbl>
              <a:tblPr firstRow="1" firstCol="1" bandRow="1"/>
              <a:tblGrid>
                <a:gridCol w="1396695">
                  <a:extLst>
                    <a:ext uri="{9D8B030D-6E8A-4147-A177-3AD203B41FA5}">
                      <a16:colId xmlns:a16="http://schemas.microsoft.com/office/drawing/2014/main" val="106551100"/>
                    </a:ext>
                  </a:extLst>
                </a:gridCol>
                <a:gridCol w="1294705">
                  <a:extLst>
                    <a:ext uri="{9D8B030D-6E8A-4147-A177-3AD203B41FA5}">
                      <a16:colId xmlns:a16="http://schemas.microsoft.com/office/drawing/2014/main" val="502087879"/>
                    </a:ext>
                  </a:extLst>
                </a:gridCol>
                <a:gridCol w="11473861">
                  <a:extLst>
                    <a:ext uri="{9D8B030D-6E8A-4147-A177-3AD203B41FA5}">
                      <a16:colId xmlns:a16="http://schemas.microsoft.com/office/drawing/2014/main" val="354691725"/>
                    </a:ext>
                  </a:extLst>
                </a:gridCol>
              </a:tblGrid>
              <a:tr h="677306">
                <a:tc>
                  <a:txBody>
                    <a:bodyPr/>
                    <a:lstStyle/>
                    <a:p>
                      <a:pPr marL="0" marR="0" algn="ctr">
                        <a:lnSpc>
                          <a:spcPct val="200000"/>
                        </a:lnSpc>
                        <a:spcBef>
                          <a:spcPts val="0"/>
                        </a:spcBef>
                        <a:spcAft>
                          <a:spcPts val="0"/>
                        </a:spcAft>
                      </a:pPr>
                      <a:r>
                        <a:rPr lang="en-US" sz="2600" b="1">
                          <a:effectLst/>
                          <a:latin typeface="Times New Roman" panose="02020603050405020304" pitchFamily="18" charset="0"/>
                          <a:ea typeface="Calibri" panose="020F0502020204030204" pitchFamily="34" charset="0"/>
                        </a:rPr>
                        <a:t>COR</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600" b="1">
                          <a:effectLst/>
                          <a:latin typeface="Times New Roman" panose="02020603050405020304" pitchFamily="18" charset="0"/>
                          <a:ea typeface="Calibri" panose="020F0502020204030204" pitchFamily="34" charset="0"/>
                        </a:rPr>
                        <a:t>LOE</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600" b="1" dirty="0">
                          <a:effectLst/>
                          <a:latin typeface="Times New Roman" panose="02020603050405020304" pitchFamily="18" charset="0"/>
                          <a:ea typeface="Calibri" panose="020F0502020204030204" pitchFamily="34" charset="0"/>
                        </a:rPr>
                        <a:t>Recommendations</a:t>
                      </a:r>
                      <a:endParaRPr lang="en-US" sz="2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8416235"/>
                  </a:ext>
                </a:extLst>
              </a:tr>
              <a:tr h="2275371">
                <a:tc>
                  <a:txBody>
                    <a:bodyPr/>
                    <a:lstStyle/>
                    <a:p>
                      <a:pPr marL="0" marR="0" algn="ctr">
                        <a:lnSpc>
                          <a:spcPct val="200000"/>
                        </a:lnSpc>
                        <a:spcBef>
                          <a:spcPts val="0"/>
                        </a:spcBef>
                        <a:spcAft>
                          <a:spcPts val="0"/>
                        </a:spcAft>
                      </a:pPr>
                      <a:r>
                        <a:rPr lang="en-US" sz="2600" b="1">
                          <a:effectLst/>
                          <a:latin typeface="Times New Roman" panose="02020603050405020304" pitchFamily="18" charset="0"/>
                          <a:ea typeface="Calibri" panose="020F0502020204030204" pitchFamily="34" charset="0"/>
                        </a:rPr>
                        <a:t>2a</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600" b="1" dirty="0">
                          <a:solidFill>
                            <a:srgbClr val="000000"/>
                          </a:solidFill>
                          <a:effectLst/>
                          <a:latin typeface="Times New Roman" panose="02020603050405020304" pitchFamily="18" charset="0"/>
                          <a:ea typeface="Calibri" panose="020F0502020204030204" pitchFamily="34" charset="0"/>
                        </a:rPr>
                        <a:t>B-NR</a:t>
                      </a:r>
                      <a:endParaRPr lang="en-US" sz="2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just">
                        <a:lnSpc>
                          <a:spcPct val="200000"/>
                        </a:lnSpc>
                        <a:spcBef>
                          <a:spcPts val="0"/>
                        </a:spcBef>
                        <a:spcAft>
                          <a:spcPts val="0"/>
                        </a:spcAft>
                        <a:buFont typeface="+mj-lt"/>
                        <a:buAutoNum type="arabicPeriod"/>
                      </a:pPr>
                      <a:r>
                        <a:rPr lang="en-US" sz="2600" b="1" dirty="0">
                          <a:solidFill>
                            <a:srgbClr val="000000"/>
                          </a:solidFill>
                          <a:effectLst/>
                          <a:latin typeface="Times New Roman" panose="02020603050405020304" pitchFamily="18" charset="0"/>
                          <a:ea typeface="Calibri" panose="020F0502020204030204" pitchFamily="34" charset="0"/>
                        </a:rPr>
                        <a:t>In asymptomatic patients with severe AS (Stage C1), exercise testing is reasonable to assess physiological changes with exercise and to confirm the absence of symptoms.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7797726"/>
                  </a:ext>
                </a:extLst>
              </a:tr>
              <a:tr h="2738383">
                <a:tc>
                  <a:txBody>
                    <a:bodyPr/>
                    <a:lstStyle/>
                    <a:p>
                      <a:pPr marL="0" marR="0" algn="ctr">
                        <a:lnSpc>
                          <a:spcPct val="200000"/>
                        </a:lnSpc>
                        <a:spcBef>
                          <a:spcPts val="0"/>
                        </a:spcBef>
                        <a:spcAft>
                          <a:spcPts val="0"/>
                        </a:spcAft>
                      </a:pPr>
                      <a:r>
                        <a:rPr lang="en-US" sz="2600" b="1" dirty="0">
                          <a:solidFill>
                            <a:srgbClr val="000000"/>
                          </a:solidFill>
                          <a:effectLst/>
                          <a:latin typeface="Times New Roman" panose="02020603050405020304" pitchFamily="18" charset="0"/>
                          <a:ea typeface="Calibri" panose="020F0502020204030204" pitchFamily="34" charset="0"/>
                        </a:rPr>
                        <a:t>3: Harm</a:t>
                      </a:r>
                      <a:endParaRPr lang="en-US" sz="2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3824"/>
                    </a:solidFill>
                  </a:tcPr>
                </a:tc>
                <a:tc>
                  <a:txBody>
                    <a:bodyPr/>
                    <a:lstStyle/>
                    <a:p>
                      <a:pPr marL="0" marR="0" algn="ctr">
                        <a:lnSpc>
                          <a:spcPct val="200000"/>
                        </a:lnSpc>
                        <a:spcBef>
                          <a:spcPts val="0"/>
                        </a:spcBef>
                        <a:spcAft>
                          <a:spcPts val="0"/>
                        </a:spcAft>
                      </a:pPr>
                      <a:r>
                        <a:rPr lang="en-US" sz="2600" b="1" dirty="0">
                          <a:solidFill>
                            <a:srgbClr val="000000"/>
                          </a:solidFill>
                          <a:effectLst/>
                          <a:latin typeface="Times New Roman" panose="02020603050405020304" pitchFamily="18" charset="0"/>
                          <a:ea typeface="Calibri" panose="020F0502020204030204" pitchFamily="34" charset="0"/>
                        </a:rPr>
                        <a:t>B-NR</a:t>
                      </a:r>
                      <a:endParaRPr lang="en-US" sz="2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200000"/>
                        </a:lnSpc>
                        <a:spcBef>
                          <a:spcPts val="0"/>
                        </a:spcBef>
                        <a:spcAft>
                          <a:spcPts val="0"/>
                        </a:spcAft>
                        <a:buFont typeface="+mj-lt"/>
                        <a:buNone/>
                      </a:pPr>
                      <a:r>
                        <a:rPr lang="en-US" sz="2600" b="1" dirty="0">
                          <a:solidFill>
                            <a:srgbClr val="000000"/>
                          </a:solidFill>
                          <a:effectLst/>
                          <a:latin typeface="Times New Roman" panose="02020603050405020304" pitchFamily="18" charset="0"/>
                          <a:ea typeface="Calibri" panose="020F0502020204030204" pitchFamily="34" charset="0"/>
                        </a:rPr>
                        <a:t>2. In symptomatic patients with severe AS (Stage D1, aortic velocity ≥4.0 m/s or mean pressure gradient ≥40 mm Hg), exercise testing should not be performed because of the risk of severe hemodynamic compromise.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2889039"/>
                  </a:ext>
                </a:extLst>
              </a:tr>
            </a:tbl>
          </a:graphicData>
        </a:graphic>
      </p:graphicFrame>
    </p:spTree>
    <p:extLst>
      <p:ext uri="{BB962C8B-B14F-4D97-AF65-F5344CB8AC3E}">
        <p14:creationId xmlns:p14="http://schemas.microsoft.com/office/powerpoint/2010/main" val="3391880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4B066-A290-404E-815C-8735D1CFC746}"/>
              </a:ext>
            </a:extLst>
          </p:cNvPr>
          <p:cNvSpPr>
            <a:spLocks noGrp="1"/>
          </p:cNvSpPr>
          <p:nvPr>
            <p:ph type="ctrTitle"/>
          </p:nvPr>
        </p:nvSpPr>
        <p:spPr/>
        <p:txBody>
          <a:bodyPr/>
          <a:lstStyle/>
          <a:p>
            <a:r>
              <a:rPr lang="en-US" sz="3600" dirty="0"/>
              <a:t>Medical Therapy of </a:t>
            </a:r>
            <a:r>
              <a:rPr lang="en-US" sz="3600" strike="sngStrike" dirty="0"/>
              <a:t>Patients with </a:t>
            </a:r>
            <a:r>
              <a:rPr lang="en-US" sz="3600" dirty="0"/>
              <a:t>AS</a:t>
            </a:r>
          </a:p>
        </p:txBody>
      </p:sp>
      <p:sp>
        <p:nvSpPr>
          <p:cNvPr id="3" name="Slide Number Placeholder 2">
            <a:extLst>
              <a:ext uri="{FF2B5EF4-FFF2-40B4-BE49-F238E27FC236}">
                <a16:creationId xmlns:a16="http://schemas.microsoft.com/office/drawing/2014/main" id="{9E81FEF7-DE25-4483-87E4-7BC8225B2B28}"/>
              </a:ext>
            </a:extLst>
          </p:cNvPr>
          <p:cNvSpPr>
            <a:spLocks noGrp="1"/>
          </p:cNvSpPr>
          <p:nvPr>
            <p:ph type="sldNum" sz="quarter" idx="4"/>
          </p:nvPr>
        </p:nvSpPr>
        <p:spPr/>
        <p:txBody>
          <a:bodyPr/>
          <a:lstStyle/>
          <a:p>
            <a:fld id="{01CD3B2E-BC1C-6C4D-9D91-A67B950EE325}" type="slidenum">
              <a:rPr lang="en-US" smtClean="0"/>
              <a:pPr/>
              <a:t>57</a:t>
            </a:fld>
            <a:endParaRPr lang="en-US" dirty="0"/>
          </a:p>
        </p:txBody>
      </p:sp>
      <p:graphicFrame>
        <p:nvGraphicFramePr>
          <p:cNvPr id="4" name="Table 3">
            <a:extLst>
              <a:ext uri="{FF2B5EF4-FFF2-40B4-BE49-F238E27FC236}">
                <a16:creationId xmlns:a16="http://schemas.microsoft.com/office/drawing/2014/main" id="{BC952EC3-0828-456C-B45F-931FBF531494}"/>
              </a:ext>
            </a:extLst>
          </p:cNvPr>
          <p:cNvGraphicFramePr>
            <a:graphicFrameLocks noGrp="1"/>
          </p:cNvGraphicFramePr>
          <p:nvPr>
            <p:extLst>
              <p:ext uri="{D42A27DB-BD31-4B8C-83A1-F6EECF244321}">
                <p14:modId xmlns:p14="http://schemas.microsoft.com/office/powerpoint/2010/main" val="3560701248"/>
              </p:ext>
            </p:extLst>
          </p:nvPr>
        </p:nvGraphicFramePr>
        <p:xfrm>
          <a:off x="228600" y="1524000"/>
          <a:ext cx="14241461" cy="5867400"/>
        </p:xfrm>
        <a:graphic>
          <a:graphicData uri="http://schemas.openxmlformats.org/drawingml/2006/table">
            <a:tbl>
              <a:tblPr firstRow="1" firstCol="1" bandRow="1"/>
              <a:tblGrid>
                <a:gridCol w="1404208">
                  <a:extLst>
                    <a:ext uri="{9D8B030D-6E8A-4147-A177-3AD203B41FA5}">
                      <a16:colId xmlns:a16="http://schemas.microsoft.com/office/drawing/2014/main" val="3820687217"/>
                    </a:ext>
                  </a:extLst>
                </a:gridCol>
                <a:gridCol w="1301670">
                  <a:extLst>
                    <a:ext uri="{9D8B030D-6E8A-4147-A177-3AD203B41FA5}">
                      <a16:colId xmlns:a16="http://schemas.microsoft.com/office/drawing/2014/main" val="2205958125"/>
                    </a:ext>
                  </a:extLst>
                </a:gridCol>
                <a:gridCol w="11535583">
                  <a:extLst>
                    <a:ext uri="{9D8B030D-6E8A-4147-A177-3AD203B41FA5}">
                      <a16:colId xmlns:a16="http://schemas.microsoft.com/office/drawing/2014/main" val="829820618"/>
                    </a:ext>
                  </a:extLst>
                </a:gridCol>
              </a:tblGrid>
              <a:tr h="861878">
                <a:tc>
                  <a:txBody>
                    <a:bodyPr/>
                    <a:lstStyle/>
                    <a:p>
                      <a:pPr marL="0" marR="0" algn="ctr">
                        <a:lnSpc>
                          <a:spcPct val="150000"/>
                        </a:lnSpc>
                        <a:spcBef>
                          <a:spcPts val="0"/>
                        </a:spcBef>
                        <a:spcAft>
                          <a:spcPts val="0"/>
                        </a:spcAft>
                      </a:pPr>
                      <a:r>
                        <a:rPr lang="en-US" sz="2800" b="1" dirty="0">
                          <a:effectLst/>
                          <a:latin typeface="Times New Roman" panose="02020603050405020304" pitchFamily="18" charset="0"/>
                          <a:ea typeface="Calibri" panose="020F0502020204030204" pitchFamily="34" charset="0"/>
                        </a:rPr>
                        <a:t>COR</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dirty="0">
                          <a:effectLst/>
                          <a:latin typeface="Times New Roman" panose="02020603050405020304" pitchFamily="18" charset="0"/>
                          <a:ea typeface="Calibri" panose="020F0502020204030204" pitchFamily="34" charset="0"/>
                        </a:rPr>
                        <a:t>LOE</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dirty="0">
                          <a:effectLst/>
                          <a:latin typeface="Times New Roman" panose="02020603050405020304" pitchFamily="18" charset="0"/>
                          <a:ea typeface="Calibri" panose="020F0502020204030204" pitchFamily="34" charset="0"/>
                        </a:rPr>
                        <a:t>Recommendations</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384020"/>
                  </a:ext>
                </a:extLst>
              </a:tr>
              <a:tr h="2850830">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B-NR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just">
                        <a:lnSpc>
                          <a:spcPct val="150000"/>
                        </a:lnSpc>
                        <a:spcBef>
                          <a:spcPts val="0"/>
                        </a:spcBef>
                        <a:spcAft>
                          <a:spcPts val="0"/>
                        </a:spcAft>
                        <a:buFont typeface="+mj-lt"/>
                        <a:buAutoNum type="arabicPeriod"/>
                      </a:pPr>
                      <a:r>
                        <a:rPr lang="en-US" sz="2800" b="1" dirty="0">
                          <a:solidFill>
                            <a:srgbClr val="000000"/>
                          </a:solidFill>
                          <a:effectLst/>
                          <a:latin typeface="Times New Roman" panose="02020603050405020304" pitchFamily="18" charset="0"/>
                          <a:ea typeface="Calibri" panose="020F0502020204030204" pitchFamily="34" charset="0"/>
                        </a:rPr>
                        <a:t>In patients at risk of developing AS (Stage A) and in patients with asymptomatic AS (Stages B and C), hypertension should be treated according to standard GDMT, started at a low dose, and gradually titrated upward as needed, with appropriate clinical monitoring.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409536"/>
                  </a:ext>
                </a:extLst>
              </a:tr>
              <a:tr h="2154692">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A</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347663" marR="0" lvl="0" indent="-347663" algn="just">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2. In all patients with calcific AS, statin therapy is indicated for primary and secondary prevention of ​atherosclerosis on the basis of standard risk score.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4857516"/>
                  </a:ext>
                </a:extLst>
              </a:tr>
            </a:tbl>
          </a:graphicData>
        </a:graphic>
      </p:graphicFrame>
    </p:spTree>
    <p:extLst>
      <p:ext uri="{BB962C8B-B14F-4D97-AF65-F5344CB8AC3E}">
        <p14:creationId xmlns:p14="http://schemas.microsoft.com/office/powerpoint/2010/main" val="2658068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4B066-A290-404E-815C-8735D1CFC746}"/>
              </a:ext>
            </a:extLst>
          </p:cNvPr>
          <p:cNvSpPr>
            <a:spLocks noGrp="1"/>
          </p:cNvSpPr>
          <p:nvPr>
            <p:ph type="ctrTitle"/>
          </p:nvPr>
        </p:nvSpPr>
        <p:spPr/>
        <p:txBody>
          <a:bodyPr/>
          <a:lstStyle/>
          <a:p>
            <a:r>
              <a:rPr lang="en-US" dirty="0"/>
              <a:t>Medical Therapy of </a:t>
            </a:r>
            <a:r>
              <a:rPr lang="en-US" strike="sngStrike" dirty="0"/>
              <a:t>Patients with </a:t>
            </a:r>
            <a:r>
              <a:rPr lang="en-US" dirty="0"/>
              <a:t>AS</a:t>
            </a:r>
          </a:p>
        </p:txBody>
      </p:sp>
      <p:sp>
        <p:nvSpPr>
          <p:cNvPr id="3" name="Slide Number Placeholder 2">
            <a:extLst>
              <a:ext uri="{FF2B5EF4-FFF2-40B4-BE49-F238E27FC236}">
                <a16:creationId xmlns:a16="http://schemas.microsoft.com/office/drawing/2014/main" id="{9E81FEF7-DE25-4483-87E4-7BC8225B2B28}"/>
              </a:ext>
            </a:extLst>
          </p:cNvPr>
          <p:cNvSpPr>
            <a:spLocks noGrp="1"/>
          </p:cNvSpPr>
          <p:nvPr>
            <p:ph type="sldNum" sz="quarter" idx="4"/>
          </p:nvPr>
        </p:nvSpPr>
        <p:spPr/>
        <p:txBody>
          <a:bodyPr/>
          <a:lstStyle/>
          <a:p>
            <a:fld id="{01CD3B2E-BC1C-6C4D-9D91-A67B950EE325}" type="slidenum">
              <a:rPr lang="en-US" smtClean="0"/>
              <a:pPr/>
              <a:t>58</a:t>
            </a:fld>
            <a:endParaRPr lang="en-US" dirty="0"/>
          </a:p>
        </p:txBody>
      </p:sp>
      <p:graphicFrame>
        <p:nvGraphicFramePr>
          <p:cNvPr id="4" name="Table 3">
            <a:extLst>
              <a:ext uri="{FF2B5EF4-FFF2-40B4-BE49-F238E27FC236}">
                <a16:creationId xmlns:a16="http://schemas.microsoft.com/office/drawing/2014/main" id="{BC952EC3-0828-456C-B45F-931FBF531494}"/>
              </a:ext>
            </a:extLst>
          </p:cNvPr>
          <p:cNvGraphicFramePr>
            <a:graphicFrameLocks noGrp="1"/>
          </p:cNvGraphicFramePr>
          <p:nvPr>
            <p:extLst>
              <p:ext uri="{D42A27DB-BD31-4B8C-83A1-F6EECF244321}">
                <p14:modId xmlns:p14="http://schemas.microsoft.com/office/powerpoint/2010/main" val="3044145154"/>
              </p:ext>
            </p:extLst>
          </p:nvPr>
        </p:nvGraphicFramePr>
        <p:xfrm>
          <a:off x="228600" y="1524000"/>
          <a:ext cx="14241461" cy="5867401"/>
        </p:xfrm>
        <a:graphic>
          <a:graphicData uri="http://schemas.openxmlformats.org/drawingml/2006/table">
            <a:tbl>
              <a:tblPr firstRow="1" firstCol="1" bandRow="1"/>
              <a:tblGrid>
                <a:gridCol w="1404208">
                  <a:extLst>
                    <a:ext uri="{9D8B030D-6E8A-4147-A177-3AD203B41FA5}">
                      <a16:colId xmlns:a16="http://schemas.microsoft.com/office/drawing/2014/main" val="3820687217"/>
                    </a:ext>
                  </a:extLst>
                </a:gridCol>
                <a:gridCol w="1301670">
                  <a:extLst>
                    <a:ext uri="{9D8B030D-6E8A-4147-A177-3AD203B41FA5}">
                      <a16:colId xmlns:a16="http://schemas.microsoft.com/office/drawing/2014/main" val="2205958125"/>
                    </a:ext>
                  </a:extLst>
                </a:gridCol>
                <a:gridCol w="11535583">
                  <a:extLst>
                    <a:ext uri="{9D8B030D-6E8A-4147-A177-3AD203B41FA5}">
                      <a16:colId xmlns:a16="http://schemas.microsoft.com/office/drawing/2014/main" val="829820618"/>
                    </a:ext>
                  </a:extLst>
                </a:gridCol>
              </a:tblGrid>
              <a:tr h="1024452">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ea typeface="Calibri" panose="020F0502020204030204" pitchFamily="34" charset="0"/>
                        </a:rPr>
                        <a:t>COR</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ea typeface="Calibri" panose="020F0502020204030204" pitchFamily="34" charset="0"/>
                        </a:rPr>
                        <a:t>LOE</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ea typeface="Calibri" panose="020F0502020204030204" pitchFamily="34" charset="0"/>
                        </a:rPr>
                        <a:t>Recommendations</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384020"/>
                  </a:ext>
                </a:extLst>
              </a:tr>
              <a:tr h="2644313">
                <a:tc>
                  <a:txBody>
                    <a:bodyPr/>
                    <a:lstStyle/>
                    <a:p>
                      <a:pPr marL="0" marR="0" algn="ctr">
                        <a:lnSpc>
                          <a:spcPct val="150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2b</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150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B-R</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66738" marR="0" lvl="0" indent="-566738" algn="just">
                        <a:lnSpc>
                          <a:spcPct val="15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3. In patients who have undergone TAVI, renin–angiotensin system blocker therapy (ACE inhibitor or ARB) may be considered to reduce the long-term risk of all-cause mortality.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3064703"/>
                  </a:ext>
                </a:extLst>
              </a:tr>
              <a:tr h="2198636">
                <a:tc>
                  <a:txBody>
                    <a:bodyPr/>
                    <a:lstStyle/>
                    <a:p>
                      <a:pPr marL="0" marR="0" algn="ctr">
                        <a:lnSpc>
                          <a:spcPct val="150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3: No Benefit</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7321"/>
                    </a:solidFill>
                  </a:tcPr>
                </a:tc>
                <a:tc>
                  <a:txBody>
                    <a:bodyPr/>
                    <a:lstStyle/>
                    <a:p>
                      <a:pPr marL="0" marR="0" algn="ctr">
                        <a:lnSpc>
                          <a:spcPct val="150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A</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515938" marR="0" lvl="0" indent="-515938" algn="just">
                        <a:lnSpc>
                          <a:spcPct val="15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4.  In patients with calcific AS (Stages B and C), statin therapy is not indicated for prevention of hemodynamic progression of 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1225308"/>
                  </a:ext>
                </a:extLst>
              </a:tr>
            </a:tbl>
          </a:graphicData>
        </a:graphic>
      </p:graphicFrame>
    </p:spTree>
    <p:extLst>
      <p:ext uri="{BB962C8B-B14F-4D97-AF65-F5344CB8AC3E}">
        <p14:creationId xmlns:p14="http://schemas.microsoft.com/office/powerpoint/2010/main" val="3363787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4B066-A290-404E-815C-8735D1CFC746}"/>
              </a:ext>
            </a:extLst>
          </p:cNvPr>
          <p:cNvSpPr>
            <a:spLocks noGrp="1"/>
          </p:cNvSpPr>
          <p:nvPr>
            <p:ph type="ctrTitle"/>
          </p:nvPr>
        </p:nvSpPr>
        <p:spPr/>
        <p:txBody>
          <a:bodyPr/>
          <a:lstStyle/>
          <a:p>
            <a:r>
              <a:rPr lang="en-US" sz="3600" dirty="0"/>
              <a:t>Timing of Intervention of AS</a:t>
            </a:r>
          </a:p>
        </p:txBody>
      </p:sp>
      <p:sp>
        <p:nvSpPr>
          <p:cNvPr id="3" name="Slide Number Placeholder 2">
            <a:extLst>
              <a:ext uri="{FF2B5EF4-FFF2-40B4-BE49-F238E27FC236}">
                <a16:creationId xmlns:a16="http://schemas.microsoft.com/office/drawing/2014/main" id="{9E81FEF7-DE25-4483-87E4-7BC8225B2B28}"/>
              </a:ext>
            </a:extLst>
          </p:cNvPr>
          <p:cNvSpPr>
            <a:spLocks noGrp="1"/>
          </p:cNvSpPr>
          <p:nvPr>
            <p:ph type="sldNum" sz="quarter" idx="4"/>
          </p:nvPr>
        </p:nvSpPr>
        <p:spPr/>
        <p:txBody>
          <a:bodyPr/>
          <a:lstStyle/>
          <a:p>
            <a:fld id="{01CD3B2E-BC1C-6C4D-9D91-A67B950EE325}" type="slidenum">
              <a:rPr lang="en-US" smtClean="0"/>
              <a:pPr/>
              <a:t>59</a:t>
            </a:fld>
            <a:endParaRPr lang="en-US" dirty="0"/>
          </a:p>
        </p:txBody>
      </p:sp>
      <p:graphicFrame>
        <p:nvGraphicFramePr>
          <p:cNvPr id="4" name="Table 3">
            <a:extLst>
              <a:ext uri="{FF2B5EF4-FFF2-40B4-BE49-F238E27FC236}">
                <a16:creationId xmlns:a16="http://schemas.microsoft.com/office/drawing/2014/main" id="{BC952EC3-0828-456C-B45F-931FBF531494}"/>
              </a:ext>
            </a:extLst>
          </p:cNvPr>
          <p:cNvGraphicFramePr>
            <a:graphicFrameLocks noGrp="1"/>
          </p:cNvGraphicFramePr>
          <p:nvPr>
            <p:extLst>
              <p:ext uri="{D42A27DB-BD31-4B8C-83A1-F6EECF244321}">
                <p14:modId xmlns:p14="http://schemas.microsoft.com/office/powerpoint/2010/main" val="1153669439"/>
              </p:ext>
            </p:extLst>
          </p:nvPr>
        </p:nvGraphicFramePr>
        <p:xfrm>
          <a:off x="228600" y="1524000"/>
          <a:ext cx="14241461" cy="5943600"/>
        </p:xfrm>
        <a:graphic>
          <a:graphicData uri="http://schemas.openxmlformats.org/drawingml/2006/table">
            <a:tbl>
              <a:tblPr firstRow="1" firstCol="1" bandRow="1"/>
              <a:tblGrid>
                <a:gridCol w="1404208">
                  <a:extLst>
                    <a:ext uri="{9D8B030D-6E8A-4147-A177-3AD203B41FA5}">
                      <a16:colId xmlns:a16="http://schemas.microsoft.com/office/drawing/2014/main" val="3820687217"/>
                    </a:ext>
                  </a:extLst>
                </a:gridCol>
                <a:gridCol w="1301670">
                  <a:extLst>
                    <a:ext uri="{9D8B030D-6E8A-4147-A177-3AD203B41FA5}">
                      <a16:colId xmlns:a16="http://schemas.microsoft.com/office/drawing/2014/main" val="2205958125"/>
                    </a:ext>
                  </a:extLst>
                </a:gridCol>
                <a:gridCol w="11535583">
                  <a:extLst>
                    <a:ext uri="{9D8B030D-6E8A-4147-A177-3AD203B41FA5}">
                      <a16:colId xmlns:a16="http://schemas.microsoft.com/office/drawing/2014/main" val="829820618"/>
                    </a:ext>
                  </a:extLst>
                </a:gridCol>
              </a:tblGrid>
              <a:tr h="633046">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COR</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LOE</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384020"/>
                  </a:ext>
                </a:extLst>
              </a:tr>
              <a:tr h="2093924">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A</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342900" marR="0" lvl="0" indent="-342900" algn="l">
                        <a:lnSpc>
                          <a:spcPct val="20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rPr>
                        <a:t>In adults with severe high-gradient AS (Stage D1) and symptoms of exertional dyspnea, HF, angina, syncope, or presyncope by history or on exercise testing, AVR is indicated.</a:t>
                      </a:r>
                      <a:r>
                        <a:rPr lang="en-US" sz="2400" b="1" dirty="0">
                          <a:solidFill>
                            <a:srgbClr val="000000"/>
                          </a:solidFill>
                          <a:effectLst/>
                          <a:highlight>
                            <a:srgbClr val="FFFF00"/>
                          </a:highlight>
                          <a:latin typeface="Times New Roman" panose="02020603050405020304" pitchFamily="18" charset="0"/>
                          <a:ea typeface="Calibri" panose="020F0502020204030204" pitchFamily="34" charset="0"/>
                        </a:rPr>
                        <a:t> </a:t>
                      </a:r>
                      <a:endParaRPr lang="en-US" sz="2400" b="1"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409536"/>
                  </a:ext>
                </a:extLst>
              </a:tr>
              <a:tr h="1582613">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B-NR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20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In asymptomatic patients with severe AS and an LVEF &lt;50% (Stage C2), AVR is indicated.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4857516"/>
                  </a:ext>
                </a:extLst>
              </a:tr>
              <a:tr h="1634017">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B-NR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20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3.  In asymptomatic patients with severe AS (Stage C1) who are undergoing cardiac surgery for other indications, AVR is indicated.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3064703"/>
                  </a:ext>
                </a:extLst>
              </a:tr>
            </a:tbl>
          </a:graphicData>
        </a:graphic>
      </p:graphicFrame>
    </p:spTree>
    <p:extLst>
      <p:ext uri="{BB962C8B-B14F-4D97-AF65-F5344CB8AC3E}">
        <p14:creationId xmlns:p14="http://schemas.microsoft.com/office/powerpoint/2010/main" val="2135490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C806F9-F30F-4414-912B-90F0EC577455}"/>
              </a:ext>
            </a:extLst>
          </p:cNvPr>
          <p:cNvSpPr>
            <a:spLocks noGrp="1"/>
          </p:cNvSpPr>
          <p:nvPr>
            <p:ph type="body" sz="quarter" idx="10"/>
          </p:nvPr>
        </p:nvSpPr>
        <p:spPr>
          <a:xfrm>
            <a:off x="228601" y="1752599"/>
            <a:ext cx="14241462" cy="5754537"/>
          </a:xfrm>
        </p:spPr>
        <p:txBody>
          <a:bodyPr/>
          <a:lstStyle/>
          <a:p>
            <a:pPr marL="342900" indent="-342900">
              <a:buFont typeface="+mj-lt"/>
              <a:buAutoNum type="arabicPeriod"/>
            </a:pPr>
            <a:r>
              <a:rPr lang="en-US" sz="4800" dirty="0"/>
              <a:t> Disease stages in patients with valvular heart disease should be classified (Stages A, B, C, and D) on the basis of symptoms, valve anatomy, the severity of valve dysfunction, and the response of the ventricle and pulmonary circulation.</a:t>
            </a:r>
          </a:p>
        </p:txBody>
      </p:sp>
      <p:sp>
        <p:nvSpPr>
          <p:cNvPr id="3" name="Subtitle 2">
            <a:extLst>
              <a:ext uri="{FF2B5EF4-FFF2-40B4-BE49-F238E27FC236}">
                <a16:creationId xmlns:a16="http://schemas.microsoft.com/office/drawing/2014/main" id="{C25B725C-E587-4313-854B-4BA747C8E270}"/>
              </a:ext>
            </a:extLst>
          </p:cNvPr>
          <p:cNvSpPr>
            <a:spLocks noGrp="1"/>
          </p:cNvSpPr>
          <p:nvPr>
            <p:ph type="subTitle" idx="1"/>
          </p:nvPr>
        </p:nvSpPr>
        <p:spPr>
          <a:xfrm>
            <a:off x="2438400" y="457200"/>
            <a:ext cx="9448800" cy="1030137"/>
          </a:xfrm>
        </p:spPr>
        <p:txBody>
          <a:bodyPr/>
          <a:lstStyle/>
          <a:p>
            <a:pPr algn="ctr"/>
            <a:r>
              <a:rPr lang="en-US" sz="4400" b="1" dirty="0"/>
              <a:t>Top 10 Take Home Messages </a:t>
            </a:r>
          </a:p>
        </p:txBody>
      </p:sp>
      <p:sp>
        <p:nvSpPr>
          <p:cNvPr id="5" name="Slide Number Placeholder 4">
            <a:extLst>
              <a:ext uri="{FF2B5EF4-FFF2-40B4-BE49-F238E27FC236}">
                <a16:creationId xmlns:a16="http://schemas.microsoft.com/office/drawing/2014/main" id="{9F5F0B35-4965-4E89-BEFC-B1CD0AE097DD}"/>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6</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13726733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4B066-A290-404E-815C-8735D1CFC746}"/>
              </a:ext>
            </a:extLst>
          </p:cNvPr>
          <p:cNvSpPr>
            <a:spLocks noGrp="1"/>
          </p:cNvSpPr>
          <p:nvPr>
            <p:ph type="ctrTitle"/>
          </p:nvPr>
        </p:nvSpPr>
        <p:spPr/>
        <p:txBody>
          <a:bodyPr/>
          <a:lstStyle/>
          <a:p>
            <a:r>
              <a:rPr lang="en-US" sz="3600" b="0" dirty="0"/>
              <a:t>Timing of Intervention of AS</a:t>
            </a:r>
          </a:p>
        </p:txBody>
      </p:sp>
      <p:sp>
        <p:nvSpPr>
          <p:cNvPr id="3" name="Slide Number Placeholder 2">
            <a:extLst>
              <a:ext uri="{FF2B5EF4-FFF2-40B4-BE49-F238E27FC236}">
                <a16:creationId xmlns:a16="http://schemas.microsoft.com/office/drawing/2014/main" id="{9E81FEF7-DE25-4483-87E4-7BC8225B2B28}"/>
              </a:ext>
            </a:extLst>
          </p:cNvPr>
          <p:cNvSpPr>
            <a:spLocks noGrp="1"/>
          </p:cNvSpPr>
          <p:nvPr>
            <p:ph type="sldNum" sz="quarter" idx="4"/>
          </p:nvPr>
        </p:nvSpPr>
        <p:spPr/>
        <p:txBody>
          <a:bodyPr/>
          <a:lstStyle/>
          <a:p>
            <a:fld id="{01CD3B2E-BC1C-6C4D-9D91-A67B950EE325}" type="slidenum">
              <a:rPr lang="en-US" smtClean="0"/>
              <a:pPr/>
              <a:t>60</a:t>
            </a:fld>
            <a:endParaRPr lang="en-US" dirty="0"/>
          </a:p>
        </p:txBody>
      </p:sp>
      <p:graphicFrame>
        <p:nvGraphicFramePr>
          <p:cNvPr id="4" name="Table 3">
            <a:extLst>
              <a:ext uri="{FF2B5EF4-FFF2-40B4-BE49-F238E27FC236}">
                <a16:creationId xmlns:a16="http://schemas.microsoft.com/office/drawing/2014/main" id="{BC952EC3-0828-456C-B45F-931FBF531494}"/>
              </a:ext>
            </a:extLst>
          </p:cNvPr>
          <p:cNvGraphicFramePr>
            <a:graphicFrameLocks noGrp="1"/>
          </p:cNvGraphicFramePr>
          <p:nvPr>
            <p:extLst>
              <p:ext uri="{D42A27DB-BD31-4B8C-83A1-F6EECF244321}">
                <p14:modId xmlns:p14="http://schemas.microsoft.com/office/powerpoint/2010/main" val="1880294554"/>
              </p:ext>
            </p:extLst>
          </p:nvPr>
        </p:nvGraphicFramePr>
        <p:xfrm>
          <a:off x="228600" y="1524000"/>
          <a:ext cx="14241461" cy="5943599"/>
        </p:xfrm>
        <a:graphic>
          <a:graphicData uri="http://schemas.openxmlformats.org/drawingml/2006/table">
            <a:tbl>
              <a:tblPr firstRow="1" firstCol="1" bandRow="1"/>
              <a:tblGrid>
                <a:gridCol w="1404208">
                  <a:extLst>
                    <a:ext uri="{9D8B030D-6E8A-4147-A177-3AD203B41FA5}">
                      <a16:colId xmlns:a16="http://schemas.microsoft.com/office/drawing/2014/main" val="3820687217"/>
                    </a:ext>
                  </a:extLst>
                </a:gridCol>
                <a:gridCol w="1301670">
                  <a:extLst>
                    <a:ext uri="{9D8B030D-6E8A-4147-A177-3AD203B41FA5}">
                      <a16:colId xmlns:a16="http://schemas.microsoft.com/office/drawing/2014/main" val="2205958125"/>
                    </a:ext>
                  </a:extLst>
                </a:gridCol>
                <a:gridCol w="11535583">
                  <a:extLst>
                    <a:ext uri="{9D8B030D-6E8A-4147-A177-3AD203B41FA5}">
                      <a16:colId xmlns:a16="http://schemas.microsoft.com/office/drawing/2014/main" val="829820618"/>
                    </a:ext>
                  </a:extLst>
                </a:gridCol>
              </a:tblGrid>
              <a:tr h="890104">
                <a:tc>
                  <a:txBody>
                    <a:bodyPr/>
                    <a:lstStyle/>
                    <a:p>
                      <a:pPr marL="0" marR="0" algn="ctr">
                        <a:lnSpc>
                          <a:spcPct val="200000"/>
                        </a:lnSpc>
                        <a:spcBef>
                          <a:spcPts val="0"/>
                        </a:spcBef>
                        <a:spcAft>
                          <a:spcPts val="0"/>
                        </a:spcAft>
                      </a:pPr>
                      <a:r>
                        <a:rPr lang="en-US" sz="3200" b="1" dirty="0">
                          <a:effectLst/>
                          <a:latin typeface="Times New Roman" panose="02020603050405020304" pitchFamily="18" charset="0"/>
                          <a:ea typeface="Calibri" panose="020F0502020204030204" pitchFamily="34" charset="0"/>
                        </a:rPr>
                        <a:t>COR</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200" b="1" dirty="0">
                          <a:effectLst/>
                          <a:latin typeface="Times New Roman" panose="02020603050405020304" pitchFamily="18" charset="0"/>
                          <a:ea typeface="Calibri" panose="020F0502020204030204" pitchFamily="34" charset="0"/>
                        </a:rPr>
                        <a:t>LOE</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200" b="1" dirty="0">
                          <a:effectLst/>
                          <a:latin typeface="Times New Roman" panose="02020603050405020304" pitchFamily="18" charset="0"/>
                          <a:ea typeface="Calibri" panose="020F0502020204030204" pitchFamily="34" charset="0"/>
                        </a:rPr>
                        <a:t>Recommendations</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384020"/>
                  </a:ext>
                </a:extLst>
              </a:tr>
              <a:tr h="2063237">
                <a:tc>
                  <a:txBody>
                    <a:bodyPr/>
                    <a:lstStyle/>
                    <a:p>
                      <a:pPr marL="0" marR="0" algn="ctr">
                        <a:lnSpc>
                          <a:spcPct val="200000"/>
                        </a:lnSpc>
                        <a:spcBef>
                          <a:spcPts val="0"/>
                        </a:spcBef>
                        <a:spcAft>
                          <a:spcPts val="0"/>
                        </a:spcAft>
                      </a:pPr>
                      <a:r>
                        <a:rPr lang="en-US" sz="3200" b="1">
                          <a:effectLst/>
                          <a:latin typeface="Times New Roman" panose="02020603050405020304" pitchFamily="18" charset="0"/>
                          <a:ea typeface="Calibri" panose="020F0502020204030204" pitchFamily="34" charset="0"/>
                        </a:rPr>
                        <a:t>1</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200" b="1" dirty="0">
                          <a:solidFill>
                            <a:srgbClr val="000000"/>
                          </a:solidFill>
                          <a:effectLst/>
                          <a:latin typeface="Times New Roman" panose="02020603050405020304" pitchFamily="18" charset="0"/>
                          <a:ea typeface="Calibri" panose="020F0502020204030204" pitchFamily="34" charset="0"/>
                        </a:rPr>
                        <a:t>B-NR</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l">
                        <a:lnSpc>
                          <a:spcPct val="20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4.  In symptomatic patients with low-flow, low-gradient severe AS with reduced LVEF (Stage D2), AVR is recommended.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409536"/>
                  </a:ext>
                </a:extLst>
              </a:tr>
              <a:tr h="2990258">
                <a:tc>
                  <a:txBody>
                    <a:bodyPr/>
                    <a:lstStyle/>
                    <a:p>
                      <a:pPr marL="0" marR="0" algn="ctr">
                        <a:lnSpc>
                          <a:spcPct val="200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1</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200" b="1" dirty="0">
                          <a:solidFill>
                            <a:srgbClr val="000000"/>
                          </a:solidFill>
                          <a:effectLst/>
                          <a:latin typeface="Times New Roman" panose="02020603050405020304" pitchFamily="18" charset="0"/>
                          <a:ea typeface="Calibri" panose="020F0502020204030204" pitchFamily="34" charset="0"/>
                        </a:rPr>
                        <a:t>B-NR</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l">
                        <a:lnSpc>
                          <a:spcPct val="20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5.  In symptomatic patients with low-flow, low-gradient severe AS with normal LVEF (Stage D3), AVR is recommended if AS is the most likely cause of symptoms.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4857516"/>
                  </a:ext>
                </a:extLst>
              </a:tr>
            </a:tbl>
          </a:graphicData>
        </a:graphic>
      </p:graphicFrame>
    </p:spTree>
    <p:extLst>
      <p:ext uri="{BB962C8B-B14F-4D97-AF65-F5344CB8AC3E}">
        <p14:creationId xmlns:p14="http://schemas.microsoft.com/office/powerpoint/2010/main" val="35947570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4B066-A290-404E-815C-8735D1CFC746}"/>
              </a:ext>
            </a:extLst>
          </p:cNvPr>
          <p:cNvSpPr>
            <a:spLocks noGrp="1"/>
          </p:cNvSpPr>
          <p:nvPr>
            <p:ph type="ctrTitle"/>
          </p:nvPr>
        </p:nvSpPr>
        <p:spPr/>
        <p:txBody>
          <a:bodyPr/>
          <a:lstStyle/>
          <a:p>
            <a:r>
              <a:rPr lang="en-US" sz="3600" b="0" dirty="0"/>
              <a:t>Timing of Intervention of AS</a:t>
            </a:r>
          </a:p>
        </p:txBody>
      </p:sp>
      <p:sp>
        <p:nvSpPr>
          <p:cNvPr id="3" name="Slide Number Placeholder 2">
            <a:extLst>
              <a:ext uri="{FF2B5EF4-FFF2-40B4-BE49-F238E27FC236}">
                <a16:creationId xmlns:a16="http://schemas.microsoft.com/office/drawing/2014/main" id="{9E81FEF7-DE25-4483-87E4-7BC8225B2B28}"/>
              </a:ext>
            </a:extLst>
          </p:cNvPr>
          <p:cNvSpPr>
            <a:spLocks noGrp="1"/>
          </p:cNvSpPr>
          <p:nvPr>
            <p:ph type="sldNum" sz="quarter" idx="4"/>
          </p:nvPr>
        </p:nvSpPr>
        <p:spPr/>
        <p:txBody>
          <a:bodyPr/>
          <a:lstStyle/>
          <a:p>
            <a:fld id="{01CD3B2E-BC1C-6C4D-9D91-A67B950EE325}" type="slidenum">
              <a:rPr lang="en-US" smtClean="0"/>
              <a:pPr/>
              <a:t>61</a:t>
            </a:fld>
            <a:endParaRPr lang="en-US" dirty="0"/>
          </a:p>
        </p:txBody>
      </p:sp>
      <p:graphicFrame>
        <p:nvGraphicFramePr>
          <p:cNvPr id="4" name="Table 3">
            <a:extLst>
              <a:ext uri="{FF2B5EF4-FFF2-40B4-BE49-F238E27FC236}">
                <a16:creationId xmlns:a16="http://schemas.microsoft.com/office/drawing/2014/main" id="{BC952EC3-0828-456C-B45F-931FBF531494}"/>
              </a:ext>
            </a:extLst>
          </p:cNvPr>
          <p:cNvGraphicFramePr>
            <a:graphicFrameLocks noGrp="1"/>
          </p:cNvGraphicFramePr>
          <p:nvPr>
            <p:extLst>
              <p:ext uri="{D42A27DB-BD31-4B8C-83A1-F6EECF244321}">
                <p14:modId xmlns:p14="http://schemas.microsoft.com/office/powerpoint/2010/main" val="1817797994"/>
              </p:ext>
            </p:extLst>
          </p:nvPr>
        </p:nvGraphicFramePr>
        <p:xfrm>
          <a:off x="228601" y="1247718"/>
          <a:ext cx="14241461" cy="6224130"/>
        </p:xfrm>
        <a:graphic>
          <a:graphicData uri="http://schemas.openxmlformats.org/drawingml/2006/table">
            <a:tbl>
              <a:tblPr firstRow="1" firstCol="1" bandRow="1"/>
              <a:tblGrid>
                <a:gridCol w="1404208">
                  <a:extLst>
                    <a:ext uri="{9D8B030D-6E8A-4147-A177-3AD203B41FA5}">
                      <a16:colId xmlns:a16="http://schemas.microsoft.com/office/drawing/2014/main" val="3820687217"/>
                    </a:ext>
                  </a:extLst>
                </a:gridCol>
                <a:gridCol w="1301670">
                  <a:extLst>
                    <a:ext uri="{9D8B030D-6E8A-4147-A177-3AD203B41FA5}">
                      <a16:colId xmlns:a16="http://schemas.microsoft.com/office/drawing/2014/main" val="2205958125"/>
                    </a:ext>
                  </a:extLst>
                </a:gridCol>
                <a:gridCol w="11535583">
                  <a:extLst>
                    <a:ext uri="{9D8B030D-6E8A-4147-A177-3AD203B41FA5}">
                      <a16:colId xmlns:a16="http://schemas.microsoft.com/office/drawing/2014/main" val="829820618"/>
                    </a:ext>
                  </a:extLst>
                </a:gridCol>
              </a:tblGrid>
              <a:tr h="670263">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Calibri" panose="020F0502020204030204" pitchFamily="34" charset="0"/>
                        </a:rPr>
                        <a:t>COR</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Calibri" panose="020F0502020204030204" pitchFamily="34" charset="0"/>
                        </a:rPr>
                        <a:t>LOE</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Calibri" panose="020F0502020204030204" pitchFamily="34" charset="0"/>
                        </a:rPr>
                        <a:t>Recommendations</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384020"/>
                  </a:ext>
                </a:extLst>
              </a:tr>
              <a:tr h="2980111">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Calibri" panose="020F0502020204030204" pitchFamily="34" charset="0"/>
                        </a:rPr>
                        <a:t>2a</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Calibri" panose="020F0502020204030204" pitchFamily="34" charset="0"/>
                        </a:rPr>
                        <a:t>B-NR</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2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6. In </a:t>
                      </a:r>
                      <a:r>
                        <a:rPr lang="en-US" sz="2800" b="1" dirty="0">
                          <a:solidFill>
                            <a:srgbClr val="FF0000"/>
                          </a:solidFill>
                          <a:effectLst/>
                          <a:latin typeface="Times New Roman" panose="02020603050405020304" pitchFamily="18" charset="0"/>
                          <a:ea typeface="Calibri" panose="020F0502020204030204" pitchFamily="34" charset="0"/>
                        </a:rPr>
                        <a:t>apparently</a:t>
                      </a:r>
                      <a:r>
                        <a:rPr lang="en-US" sz="2800" b="1" dirty="0">
                          <a:solidFill>
                            <a:srgbClr val="000000"/>
                          </a:solidFill>
                          <a:effectLst/>
                          <a:latin typeface="Times New Roman" panose="02020603050405020304" pitchFamily="18" charset="0"/>
                          <a:ea typeface="Calibri" panose="020F0502020204030204" pitchFamily="34" charset="0"/>
                        </a:rPr>
                        <a:t> asymptomatic patients with severe AS (Stage C1) and low surgical risk, AVR is reasonable when an exercise test demonstrates decreased exercise tolerance (normalized for age and sex) or a fall in systolic blood pressure of ≥10 mm Hg from baseline to peak exercise.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409536"/>
                  </a:ext>
                </a:extLst>
              </a:tr>
              <a:tr h="2217026">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Calibri" panose="020F0502020204030204" pitchFamily="34" charset="0"/>
                        </a:rPr>
                        <a:t>2a</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Calibri" panose="020F0502020204030204" pitchFamily="34" charset="0"/>
                        </a:rPr>
                        <a:t>B-R</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2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7. In asymptomatic patients with very severe AS (defined as an aortic velocity of ≥5 m/s) and low surgical risk, AVR is reasonable.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3104137"/>
                  </a:ext>
                </a:extLst>
              </a:tr>
            </a:tbl>
          </a:graphicData>
        </a:graphic>
      </p:graphicFrame>
    </p:spTree>
    <p:extLst>
      <p:ext uri="{BB962C8B-B14F-4D97-AF65-F5344CB8AC3E}">
        <p14:creationId xmlns:p14="http://schemas.microsoft.com/office/powerpoint/2010/main" val="6067010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4B066-A290-404E-815C-8735D1CFC746}"/>
              </a:ext>
            </a:extLst>
          </p:cNvPr>
          <p:cNvSpPr>
            <a:spLocks noGrp="1"/>
          </p:cNvSpPr>
          <p:nvPr>
            <p:ph type="ctrTitle"/>
          </p:nvPr>
        </p:nvSpPr>
        <p:spPr/>
        <p:txBody>
          <a:bodyPr/>
          <a:lstStyle/>
          <a:p>
            <a:r>
              <a:rPr lang="en-US" b="0" dirty="0"/>
              <a:t>Timing of Intervention of AS </a:t>
            </a:r>
          </a:p>
        </p:txBody>
      </p:sp>
      <p:sp>
        <p:nvSpPr>
          <p:cNvPr id="3" name="Slide Number Placeholder 2">
            <a:extLst>
              <a:ext uri="{FF2B5EF4-FFF2-40B4-BE49-F238E27FC236}">
                <a16:creationId xmlns:a16="http://schemas.microsoft.com/office/drawing/2014/main" id="{9E81FEF7-DE25-4483-87E4-7BC8225B2B28}"/>
              </a:ext>
            </a:extLst>
          </p:cNvPr>
          <p:cNvSpPr>
            <a:spLocks noGrp="1"/>
          </p:cNvSpPr>
          <p:nvPr>
            <p:ph type="sldNum" sz="quarter" idx="4"/>
          </p:nvPr>
        </p:nvSpPr>
        <p:spPr/>
        <p:txBody>
          <a:bodyPr/>
          <a:lstStyle/>
          <a:p>
            <a:fld id="{01CD3B2E-BC1C-6C4D-9D91-A67B950EE325}" type="slidenum">
              <a:rPr lang="en-US" smtClean="0"/>
              <a:pPr/>
              <a:t>62</a:t>
            </a:fld>
            <a:endParaRPr lang="en-US" dirty="0"/>
          </a:p>
        </p:txBody>
      </p:sp>
      <p:graphicFrame>
        <p:nvGraphicFramePr>
          <p:cNvPr id="4" name="Table 3">
            <a:extLst>
              <a:ext uri="{FF2B5EF4-FFF2-40B4-BE49-F238E27FC236}">
                <a16:creationId xmlns:a16="http://schemas.microsoft.com/office/drawing/2014/main" id="{BC952EC3-0828-456C-B45F-931FBF531494}"/>
              </a:ext>
            </a:extLst>
          </p:cNvPr>
          <p:cNvGraphicFramePr>
            <a:graphicFrameLocks noGrp="1"/>
          </p:cNvGraphicFramePr>
          <p:nvPr>
            <p:extLst>
              <p:ext uri="{D42A27DB-BD31-4B8C-83A1-F6EECF244321}">
                <p14:modId xmlns:p14="http://schemas.microsoft.com/office/powerpoint/2010/main" val="2264844859"/>
              </p:ext>
            </p:extLst>
          </p:nvPr>
        </p:nvGraphicFramePr>
        <p:xfrm>
          <a:off x="228601" y="1295400"/>
          <a:ext cx="14241461" cy="6096001"/>
        </p:xfrm>
        <a:graphic>
          <a:graphicData uri="http://schemas.openxmlformats.org/drawingml/2006/table">
            <a:tbl>
              <a:tblPr firstRow="1" firstCol="1" bandRow="1"/>
              <a:tblGrid>
                <a:gridCol w="1404208">
                  <a:extLst>
                    <a:ext uri="{9D8B030D-6E8A-4147-A177-3AD203B41FA5}">
                      <a16:colId xmlns:a16="http://schemas.microsoft.com/office/drawing/2014/main" val="3820687217"/>
                    </a:ext>
                  </a:extLst>
                </a:gridCol>
                <a:gridCol w="1301670">
                  <a:extLst>
                    <a:ext uri="{9D8B030D-6E8A-4147-A177-3AD203B41FA5}">
                      <a16:colId xmlns:a16="http://schemas.microsoft.com/office/drawing/2014/main" val="2205958125"/>
                    </a:ext>
                  </a:extLst>
                </a:gridCol>
                <a:gridCol w="11535583">
                  <a:extLst>
                    <a:ext uri="{9D8B030D-6E8A-4147-A177-3AD203B41FA5}">
                      <a16:colId xmlns:a16="http://schemas.microsoft.com/office/drawing/2014/main" val="829820618"/>
                    </a:ext>
                  </a:extLst>
                </a:gridCol>
              </a:tblGrid>
              <a:tr h="948231">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ea typeface="Calibri" panose="020F0502020204030204" pitchFamily="34" charset="0"/>
                        </a:rPr>
                        <a:t>COR</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ea typeface="Calibri" panose="020F0502020204030204" pitchFamily="34" charset="0"/>
                        </a:rPr>
                        <a:t>LOE</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ea typeface="Calibri" panose="020F0502020204030204" pitchFamily="34" charset="0"/>
                        </a:rPr>
                        <a:t>Recommendations</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384020"/>
                  </a:ext>
                </a:extLst>
              </a:tr>
              <a:tr h="2573885">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ea typeface="Calibri" panose="020F0502020204030204" pitchFamily="34" charset="0"/>
                        </a:rPr>
                        <a:t>2a</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3200" b="1" dirty="0">
                          <a:solidFill>
                            <a:srgbClr val="000000"/>
                          </a:solidFill>
                          <a:effectLst/>
                          <a:latin typeface="Times New Roman" panose="02020603050405020304" pitchFamily="18" charset="0"/>
                          <a:ea typeface="Calibri" panose="020F0502020204030204" pitchFamily="34" charset="0"/>
                        </a:rPr>
                        <a:t>B-NR</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5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8. In apparently asymptomatic patients with severe AS (Stage C1) and low surgical risk, AVR is reasonable when the serum B-type natriuretic peptide (BNP) level is &gt;3 times normal.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409536"/>
                  </a:ext>
                </a:extLst>
              </a:tr>
              <a:tr h="2573885">
                <a:tc>
                  <a:txBody>
                    <a:bodyPr/>
                    <a:lstStyle/>
                    <a:p>
                      <a:pPr marL="0" marR="0" algn="ctr">
                        <a:lnSpc>
                          <a:spcPct val="150000"/>
                        </a:lnSpc>
                        <a:spcBef>
                          <a:spcPts val="0"/>
                        </a:spcBef>
                        <a:spcAft>
                          <a:spcPts val="0"/>
                        </a:spcAft>
                      </a:pPr>
                      <a:r>
                        <a:rPr lang="en-US" sz="3200" b="1" dirty="0">
                          <a:solidFill>
                            <a:srgbClr val="000000"/>
                          </a:solidFill>
                          <a:effectLst/>
                          <a:latin typeface="Times New Roman" panose="02020603050405020304" pitchFamily="18" charset="0"/>
                          <a:ea typeface="Calibri" panose="020F0502020204030204" pitchFamily="34" charset="0"/>
                        </a:rPr>
                        <a:t>2a</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3200" b="1" dirty="0">
                          <a:solidFill>
                            <a:srgbClr val="000000"/>
                          </a:solidFill>
                          <a:effectLst/>
                          <a:latin typeface="Times New Roman" panose="02020603050405020304" pitchFamily="18" charset="0"/>
                          <a:ea typeface="Calibri" panose="020F0502020204030204" pitchFamily="34" charset="0"/>
                        </a:rPr>
                        <a:t>B-NR</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5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9. In asymptomatic patients with high-gradient severe AS (Stage C1) and low surgical risk, AVR is reasonable when serial testing shows an increase in aortic velocity ≥0.3 m/s per year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4857516"/>
                  </a:ext>
                </a:extLst>
              </a:tr>
            </a:tbl>
          </a:graphicData>
        </a:graphic>
      </p:graphicFrame>
    </p:spTree>
    <p:extLst>
      <p:ext uri="{BB962C8B-B14F-4D97-AF65-F5344CB8AC3E}">
        <p14:creationId xmlns:p14="http://schemas.microsoft.com/office/powerpoint/2010/main" val="25528486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4B066-A290-404E-815C-8735D1CFC746}"/>
              </a:ext>
            </a:extLst>
          </p:cNvPr>
          <p:cNvSpPr>
            <a:spLocks noGrp="1"/>
          </p:cNvSpPr>
          <p:nvPr>
            <p:ph type="ctrTitle"/>
          </p:nvPr>
        </p:nvSpPr>
        <p:spPr/>
        <p:txBody>
          <a:bodyPr/>
          <a:lstStyle/>
          <a:p>
            <a:r>
              <a:rPr lang="en-US" b="0" dirty="0"/>
              <a:t>Timing of Intervention of AS </a:t>
            </a:r>
          </a:p>
        </p:txBody>
      </p:sp>
      <p:sp>
        <p:nvSpPr>
          <p:cNvPr id="3" name="Slide Number Placeholder 2">
            <a:extLst>
              <a:ext uri="{FF2B5EF4-FFF2-40B4-BE49-F238E27FC236}">
                <a16:creationId xmlns:a16="http://schemas.microsoft.com/office/drawing/2014/main" id="{9E81FEF7-DE25-4483-87E4-7BC8225B2B28}"/>
              </a:ext>
            </a:extLst>
          </p:cNvPr>
          <p:cNvSpPr>
            <a:spLocks noGrp="1"/>
          </p:cNvSpPr>
          <p:nvPr>
            <p:ph type="sldNum" sz="quarter" idx="4"/>
          </p:nvPr>
        </p:nvSpPr>
        <p:spPr/>
        <p:txBody>
          <a:bodyPr/>
          <a:lstStyle/>
          <a:p>
            <a:fld id="{01CD3B2E-BC1C-6C4D-9D91-A67B950EE325}" type="slidenum">
              <a:rPr lang="en-US" smtClean="0"/>
              <a:pPr/>
              <a:t>63</a:t>
            </a:fld>
            <a:endParaRPr lang="en-US" dirty="0"/>
          </a:p>
        </p:txBody>
      </p:sp>
      <p:graphicFrame>
        <p:nvGraphicFramePr>
          <p:cNvPr id="4" name="Table 3">
            <a:extLst>
              <a:ext uri="{FF2B5EF4-FFF2-40B4-BE49-F238E27FC236}">
                <a16:creationId xmlns:a16="http://schemas.microsoft.com/office/drawing/2014/main" id="{BC952EC3-0828-456C-B45F-931FBF531494}"/>
              </a:ext>
            </a:extLst>
          </p:cNvPr>
          <p:cNvGraphicFramePr>
            <a:graphicFrameLocks noGrp="1"/>
          </p:cNvGraphicFramePr>
          <p:nvPr>
            <p:extLst>
              <p:ext uri="{D42A27DB-BD31-4B8C-83A1-F6EECF244321}">
                <p14:modId xmlns:p14="http://schemas.microsoft.com/office/powerpoint/2010/main" val="4285306294"/>
              </p:ext>
            </p:extLst>
          </p:nvPr>
        </p:nvGraphicFramePr>
        <p:xfrm>
          <a:off x="228601" y="1295400"/>
          <a:ext cx="14241461" cy="6096000"/>
        </p:xfrm>
        <a:graphic>
          <a:graphicData uri="http://schemas.openxmlformats.org/drawingml/2006/table">
            <a:tbl>
              <a:tblPr firstRow="1" firstCol="1" bandRow="1"/>
              <a:tblGrid>
                <a:gridCol w="1404208">
                  <a:extLst>
                    <a:ext uri="{9D8B030D-6E8A-4147-A177-3AD203B41FA5}">
                      <a16:colId xmlns:a16="http://schemas.microsoft.com/office/drawing/2014/main" val="3820687217"/>
                    </a:ext>
                  </a:extLst>
                </a:gridCol>
                <a:gridCol w="1301670">
                  <a:extLst>
                    <a:ext uri="{9D8B030D-6E8A-4147-A177-3AD203B41FA5}">
                      <a16:colId xmlns:a16="http://schemas.microsoft.com/office/drawing/2014/main" val="2205958125"/>
                    </a:ext>
                  </a:extLst>
                </a:gridCol>
                <a:gridCol w="11535583">
                  <a:extLst>
                    <a:ext uri="{9D8B030D-6E8A-4147-A177-3AD203B41FA5}">
                      <a16:colId xmlns:a16="http://schemas.microsoft.com/office/drawing/2014/main" val="829820618"/>
                    </a:ext>
                  </a:extLst>
                </a:gridCol>
              </a:tblGrid>
              <a:tr h="1176688">
                <a:tc>
                  <a:txBody>
                    <a:bodyPr/>
                    <a:lstStyle/>
                    <a:p>
                      <a:pPr marL="0" marR="0" algn="ctr">
                        <a:lnSpc>
                          <a:spcPct val="200000"/>
                        </a:lnSpc>
                        <a:spcBef>
                          <a:spcPts val="0"/>
                        </a:spcBef>
                        <a:spcAft>
                          <a:spcPts val="0"/>
                        </a:spcAft>
                      </a:pPr>
                      <a:r>
                        <a:rPr lang="en-US" sz="3400" b="1" dirty="0">
                          <a:effectLst/>
                          <a:latin typeface="Times New Roman" panose="02020603050405020304" pitchFamily="18" charset="0"/>
                          <a:ea typeface="Calibri" panose="020F0502020204030204" pitchFamily="34" charset="0"/>
                        </a:rPr>
                        <a:t>COR</a:t>
                      </a:r>
                      <a:endParaRPr lang="en-US" sz="3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400" b="1" dirty="0">
                          <a:effectLst/>
                          <a:latin typeface="Times New Roman" panose="02020603050405020304" pitchFamily="18" charset="0"/>
                          <a:ea typeface="Calibri" panose="020F0502020204030204" pitchFamily="34" charset="0"/>
                        </a:rPr>
                        <a:t>LOE</a:t>
                      </a:r>
                      <a:endParaRPr lang="en-US" sz="3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400" b="1" dirty="0">
                          <a:effectLst/>
                          <a:latin typeface="Times New Roman" panose="02020603050405020304" pitchFamily="18" charset="0"/>
                          <a:ea typeface="Calibri" panose="020F0502020204030204" pitchFamily="34" charset="0"/>
                        </a:rPr>
                        <a:t>Recommendations</a:t>
                      </a:r>
                      <a:endParaRPr lang="en-US" sz="3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384020"/>
                  </a:ext>
                </a:extLst>
              </a:tr>
              <a:tr h="2354573">
                <a:tc>
                  <a:txBody>
                    <a:bodyPr/>
                    <a:lstStyle/>
                    <a:p>
                      <a:pPr marL="0" marR="0" algn="ctr">
                        <a:lnSpc>
                          <a:spcPct val="200000"/>
                        </a:lnSpc>
                        <a:spcBef>
                          <a:spcPts val="0"/>
                        </a:spcBef>
                        <a:spcAft>
                          <a:spcPts val="0"/>
                        </a:spcAft>
                      </a:pPr>
                      <a:r>
                        <a:rPr lang="en-US" sz="3400" b="1" dirty="0">
                          <a:solidFill>
                            <a:srgbClr val="000000"/>
                          </a:solidFill>
                          <a:effectLst/>
                          <a:latin typeface="Times New Roman" panose="02020603050405020304" pitchFamily="18" charset="0"/>
                          <a:ea typeface="Calibri" panose="020F0502020204030204" pitchFamily="34" charset="0"/>
                        </a:rPr>
                        <a:t>2b</a:t>
                      </a:r>
                      <a:endParaRPr lang="en-US" sz="3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3400" b="1" dirty="0">
                          <a:solidFill>
                            <a:srgbClr val="000000"/>
                          </a:solidFill>
                          <a:effectLst/>
                          <a:latin typeface="Times New Roman" panose="02020603050405020304" pitchFamily="18" charset="0"/>
                          <a:ea typeface="Calibri" panose="020F0502020204030204" pitchFamily="34" charset="0"/>
                        </a:rPr>
                        <a:t>B-NR</a:t>
                      </a:r>
                      <a:endParaRPr lang="en-US" sz="3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682625" marR="0" lvl="0" indent="-682625" algn="just">
                        <a:lnSpc>
                          <a:spcPct val="150000"/>
                        </a:lnSpc>
                        <a:spcBef>
                          <a:spcPts val="0"/>
                        </a:spcBef>
                        <a:spcAft>
                          <a:spcPts val="0"/>
                        </a:spcAft>
                        <a:buFont typeface="+mj-lt"/>
                        <a:buNone/>
                      </a:pPr>
                      <a:r>
                        <a:rPr lang="en-US" sz="3400" b="1" dirty="0">
                          <a:solidFill>
                            <a:srgbClr val="000000"/>
                          </a:solidFill>
                          <a:effectLst/>
                          <a:latin typeface="Times New Roman" panose="02020603050405020304" pitchFamily="18" charset="0"/>
                          <a:ea typeface="Calibri" panose="020F0502020204030204" pitchFamily="34" charset="0"/>
                        </a:rPr>
                        <a:t>10. In asymptomatic patients with severe high-gradient AS (Stage C1) and a progressive decrease in LVEF on at least 3 serial imaging studies to &lt;60%, AVR may be considered.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3064703"/>
                  </a:ext>
                </a:extLst>
              </a:tr>
              <a:tr h="2564739">
                <a:tc>
                  <a:txBody>
                    <a:bodyPr/>
                    <a:lstStyle/>
                    <a:p>
                      <a:pPr marL="0" marR="0" algn="ctr">
                        <a:lnSpc>
                          <a:spcPct val="200000"/>
                        </a:lnSpc>
                        <a:spcBef>
                          <a:spcPts val="0"/>
                        </a:spcBef>
                        <a:spcAft>
                          <a:spcPts val="0"/>
                        </a:spcAft>
                      </a:pPr>
                      <a:r>
                        <a:rPr lang="en-US" sz="3400" b="1" dirty="0">
                          <a:solidFill>
                            <a:srgbClr val="000000"/>
                          </a:solidFill>
                          <a:effectLst/>
                          <a:latin typeface="Times New Roman" panose="02020603050405020304" pitchFamily="18" charset="0"/>
                          <a:ea typeface="Calibri" panose="020F0502020204030204" pitchFamily="34" charset="0"/>
                        </a:rPr>
                        <a:t>2b</a:t>
                      </a:r>
                      <a:endParaRPr lang="en-US" sz="3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3400" b="1" dirty="0">
                          <a:solidFill>
                            <a:srgbClr val="000000"/>
                          </a:solidFill>
                          <a:effectLst/>
                          <a:latin typeface="Times New Roman" panose="02020603050405020304" pitchFamily="18" charset="0"/>
                          <a:ea typeface="Calibri" panose="020F0502020204030204" pitchFamily="34" charset="0"/>
                        </a:rPr>
                        <a:t>C-EO</a:t>
                      </a:r>
                      <a:endParaRPr lang="en-US" sz="3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682625" marR="0" lvl="0" indent="-682625" algn="l">
                        <a:lnSpc>
                          <a:spcPct val="150000"/>
                        </a:lnSpc>
                        <a:spcBef>
                          <a:spcPts val="0"/>
                        </a:spcBef>
                        <a:spcAft>
                          <a:spcPts val="0"/>
                        </a:spcAft>
                        <a:buFont typeface="+mj-lt"/>
                        <a:buNone/>
                      </a:pPr>
                      <a:r>
                        <a:rPr lang="en-US" sz="3400" b="1" dirty="0">
                          <a:solidFill>
                            <a:srgbClr val="000000"/>
                          </a:solidFill>
                          <a:effectLst/>
                          <a:latin typeface="Times New Roman" panose="02020603050405020304" pitchFamily="18" charset="0"/>
                          <a:ea typeface="Calibri" panose="020F0502020204030204" pitchFamily="34" charset="0"/>
                        </a:rPr>
                        <a:t>11. In patients with moderate AS (Stage B) who are undergoing cardiac surgery for other indications, AVR may be considered.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1225308"/>
                  </a:ext>
                </a:extLst>
              </a:tr>
            </a:tbl>
          </a:graphicData>
        </a:graphic>
      </p:graphicFrame>
    </p:spTree>
    <p:extLst>
      <p:ext uri="{BB962C8B-B14F-4D97-AF65-F5344CB8AC3E}">
        <p14:creationId xmlns:p14="http://schemas.microsoft.com/office/powerpoint/2010/main" val="6178085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5EBF9F-24CA-4E69-BD18-98401D561867}"/>
              </a:ext>
            </a:extLst>
          </p:cNvPr>
          <p:cNvSpPr>
            <a:spLocks noGrp="1"/>
          </p:cNvSpPr>
          <p:nvPr>
            <p:ph type="sldNum" sz="quarter" idx="4"/>
          </p:nvPr>
        </p:nvSpPr>
        <p:spPr/>
        <p:txBody>
          <a:bodyPr/>
          <a:lstStyle/>
          <a:p>
            <a:fld id="{01CD3B2E-BC1C-6C4D-9D91-A67B950EE325}" type="slidenum">
              <a:rPr lang="en-US" smtClean="0"/>
              <a:pPr/>
              <a:t>64</a:t>
            </a:fld>
            <a:endParaRPr lang="en-US" dirty="0"/>
          </a:p>
        </p:txBody>
      </p:sp>
      <p:sp>
        <p:nvSpPr>
          <p:cNvPr id="3" name="Rectangle 2">
            <a:extLst>
              <a:ext uri="{FF2B5EF4-FFF2-40B4-BE49-F238E27FC236}">
                <a16:creationId xmlns:a16="http://schemas.microsoft.com/office/drawing/2014/main" id="{38C3BE15-0930-405C-BDDC-ED474A09E45A}"/>
              </a:ext>
            </a:extLst>
          </p:cNvPr>
          <p:cNvSpPr>
            <a:spLocks noChangeArrowheads="1"/>
          </p:cNvSpPr>
          <p:nvPr/>
        </p:nvSpPr>
        <p:spPr bwMode="auto">
          <a:xfrm>
            <a:off x="3233057" y="228600"/>
            <a:ext cx="947643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rPr>
              <a:t>Figure 2. Timing of Intervention for AS</a:t>
            </a:r>
            <a:endParaRPr kumimoji="0" lang="en-US" altLang="en-US" sz="3600" b="0" i="0" u="none" strike="noStrike" cap="none" normalizeH="0" baseline="0" dirty="0">
              <a:ln>
                <a:noFill/>
              </a:ln>
              <a:solidFill>
                <a:schemeClr val="tx1"/>
              </a:solidFill>
              <a:effectLst/>
              <a:latin typeface="Lub Dub Medium" panose="020B0603030403020204" pitchFamily="34" charset="0"/>
              <a:cs typeface="Times New Roman" panose="02020603050405020304" pitchFamily="18" charset="0"/>
            </a:endParaRPr>
          </a:p>
        </p:txBody>
      </p:sp>
      <p:pic>
        <p:nvPicPr>
          <p:cNvPr id="8193" name="Picture 3">
            <a:extLst>
              <a:ext uri="{FF2B5EF4-FFF2-40B4-BE49-F238E27FC236}">
                <a16:creationId xmlns:a16="http://schemas.microsoft.com/office/drawing/2014/main" id="{0E066A9C-6985-4B1D-9D94-B5B810FF01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42" b="8475"/>
          <a:stretch/>
        </p:blipFill>
        <p:spPr bwMode="auto">
          <a:xfrm>
            <a:off x="3417302" y="1143000"/>
            <a:ext cx="9467929" cy="7315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D605647-5877-440A-A819-BD76E81A8DE6}"/>
              </a:ext>
            </a:extLst>
          </p:cNvPr>
          <p:cNvSpPr>
            <a:spLocks noChangeArrowheads="1"/>
          </p:cNvSpPr>
          <p:nvPr/>
        </p:nvSpPr>
        <p:spPr bwMode="auto">
          <a:xfrm>
            <a:off x="263770" y="2620090"/>
            <a:ext cx="2969287"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Periodic monitoring is indicated for all patients in whom AVR is not yet indicated, including those with asymptomatic (Stage C) and symptomatic (Stage D) AS and those with low-gradient AS (Stage D2 or D3) who do not meet the criteria for intervention.  </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See Section 3.2.4 for choice of valve type (mechanical versus bioprosthetic [TAV</a:t>
            </a:r>
            <a:r>
              <a:rPr kumimoji="0" lang="en-US" altLang="en-US" sz="1600" b="0"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a:t>
            </a:r>
            <a:r>
              <a:rPr kumimoji="0" lang="en-US" altLang="en-US" sz="1600" b="0" i="0" u="none" strike="sng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kumimoji="0" lang="en-US"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or SAVR]) when AVR is indicated. </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EAF9C433-BE72-4B3C-8022-01B7E17A907E}"/>
              </a:ext>
            </a:extLst>
          </p:cNvPr>
          <p:cNvSpPr>
            <a:spLocks noChangeArrowheads="1"/>
          </p:cNvSpPr>
          <p:nvPr/>
        </p:nvSpPr>
        <p:spPr bwMode="auto">
          <a:xfrm>
            <a:off x="263770" y="1295400"/>
            <a:ext cx="260419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Colors correspond to Table 2.</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Arrows show the decision pathways that result in a recommendation for AVR.  </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11835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7A268-B19F-41AF-B1AC-A678D53A2960}"/>
              </a:ext>
            </a:extLst>
          </p:cNvPr>
          <p:cNvSpPr>
            <a:spLocks noGrp="1"/>
          </p:cNvSpPr>
          <p:nvPr>
            <p:ph type="ctrTitle"/>
          </p:nvPr>
        </p:nvSpPr>
        <p:spPr>
          <a:xfrm>
            <a:off x="2133600" y="76201"/>
            <a:ext cx="10363199" cy="1160632"/>
          </a:xfrm>
        </p:spPr>
        <p:txBody>
          <a:bodyPr/>
          <a:lstStyle/>
          <a:p>
            <a:r>
              <a:rPr lang="en-US" dirty="0"/>
              <a:t>Choice of Intervention: Mechanical Versus Bioprosthetic AVR </a:t>
            </a:r>
            <a:endParaRPr lang="en-US" sz="3600" dirty="0"/>
          </a:p>
        </p:txBody>
      </p:sp>
      <p:sp>
        <p:nvSpPr>
          <p:cNvPr id="3" name="Slide Number Placeholder 2">
            <a:extLst>
              <a:ext uri="{FF2B5EF4-FFF2-40B4-BE49-F238E27FC236}">
                <a16:creationId xmlns:a16="http://schemas.microsoft.com/office/drawing/2014/main" id="{1E4FDC32-AF04-4CE7-9AA8-469E8D309C2A}"/>
              </a:ext>
            </a:extLst>
          </p:cNvPr>
          <p:cNvSpPr>
            <a:spLocks noGrp="1"/>
          </p:cNvSpPr>
          <p:nvPr>
            <p:ph type="sldNum" sz="quarter" idx="4"/>
          </p:nvPr>
        </p:nvSpPr>
        <p:spPr/>
        <p:txBody>
          <a:bodyPr/>
          <a:lstStyle/>
          <a:p>
            <a:fld id="{01CD3B2E-BC1C-6C4D-9D91-A67B950EE325}" type="slidenum">
              <a:rPr lang="en-US" smtClean="0"/>
              <a:pPr/>
              <a:t>65</a:t>
            </a:fld>
            <a:endParaRPr lang="en-US" dirty="0"/>
          </a:p>
        </p:txBody>
      </p:sp>
      <p:graphicFrame>
        <p:nvGraphicFramePr>
          <p:cNvPr id="4" name="Table 3">
            <a:extLst>
              <a:ext uri="{FF2B5EF4-FFF2-40B4-BE49-F238E27FC236}">
                <a16:creationId xmlns:a16="http://schemas.microsoft.com/office/drawing/2014/main" id="{59E1CDFE-87E0-4F76-9637-D266981FD1BD}"/>
              </a:ext>
            </a:extLst>
          </p:cNvPr>
          <p:cNvGraphicFramePr>
            <a:graphicFrameLocks noGrp="1"/>
          </p:cNvGraphicFramePr>
          <p:nvPr>
            <p:extLst>
              <p:ext uri="{D42A27DB-BD31-4B8C-83A1-F6EECF244321}">
                <p14:modId xmlns:p14="http://schemas.microsoft.com/office/powerpoint/2010/main" val="2613882164"/>
              </p:ext>
            </p:extLst>
          </p:nvPr>
        </p:nvGraphicFramePr>
        <p:xfrm>
          <a:off x="304800" y="1524000"/>
          <a:ext cx="14096999" cy="5962396"/>
        </p:xfrm>
        <a:graphic>
          <a:graphicData uri="http://schemas.openxmlformats.org/drawingml/2006/table">
            <a:tbl>
              <a:tblPr firstRow="1" firstCol="1" bandRow="1"/>
              <a:tblGrid>
                <a:gridCol w="1389964">
                  <a:extLst>
                    <a:ext uri="{9D8B030D-6E8A-4147-A177-3AD203B41FA5}">
                      <a16:colId xmlns:a16="http://schemas.microsoft.com/office/drawing/2014/main" val="274181159"/>
                    </a:ext>
                  </a:extLst>
                </a:gridCol>
                <a:gridCol w="1288466">
                  <a:extLst>
                    <a:ext uri="{9D8B030D-6E8A-4147-A177-3AD203B41FA5}">
                      <a16:colId xmlns:a16="http://schemas.microsoft.com/office/drawing/2014/main" val="1300851761"/>
                    </a:ext>
                  </a:extLst>
                </a:gridCol>
                <a:gridCol w="11418569">
                  <a:extLst>
                    <a:ext uri="{9D8B030D-6E8A-4147-A177-3AD203B41FA5}">
                      <a16:colId xmlns:a16="http://schemas.microsoft.com/office/drawing/2014/main" val="1689007111"/>
                    </a:ext>
                  </a:extLst>
                </a:gridCol>
              </a:tblGrid>
              <a:tr h="672915">
                <a:tc>
                  <a:txBody>
                    <a:bodyPr/>
                    <a:lstStyle/>
                    <a:p>
                      <a:pPr marL="0" marR="0" algn="ctr">
                        <a:lnSpc>
                          <a:spcPct val="150000"/>
                        </a:lnSpc>
                        <a:spcBef>
                          <a:spcPts val="0"/>
                        </a:spcBef>
                        <a:spcAft>
                          <a:spcPts val="0"/>
                        </a:spcAft>
                      </a:pPr>
                      <a:r>
                        <a:rPr lang="en-US" sz="2300" b="1">
                          <a:effectLst/>
                          <a:latin typeface="Times New Roman" panose="02020603050405020304" pitchFamily="18" charset="0"/>
                          <a:ea typeface="Calibri" panose="020F0502020204030204" pitchFamily="34" charset="0"/>
                        </a:rPr>
                        <a:t>COR</a:t>
                      </a:r>
                      <a:endParaRPr lang="en-US" sz="23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300" b="1">
                          <a:effectLst/>
                          <a:latin typeface="Times New Roman" panose="02020603050405020304" pitchFamily="18" charset="0"/>
                          <a:ea typeface="Calibri" panose="020F0502020204030204" pitchFamily="34" charset="0"/>
                        </a:rPr>
                        <a:t>LOE</a:t>
                      </a:r>
                      <a:endParaRPr lang="en-US" sz="23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300" b="1">
                          <a:effectLst/>
                          <a:latin typeface="Times New Roman" panose="02020603050405020304" pitchFamily="18" charset="0"/>
                          <a:ea typeface="Calibri" panose="020F0502020204030204" pitchFamily="34" charset="0"/>
                        </a:rPr>
                        <a:t>Recommendations</a:t>
                      </a:r>
                      <a:endParaRPr lang="en-US" sz="23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1054811"/>
                  </a:ext>
                </a:extLst>
              </a:tr>
              <a:tr h="2260785">
                <a:tc>
                  <a:txBody>
                    <a:bodyPr/>
                    <a:lstStyle/>
                    <a:p>
                      <a:pPr marL="0" marR="0" algn="ctr">
                        <a:lnSpc>
                          <a:spcPct val="150000"/>
                        </a:lnSpc>
                        <a:spcBef>
                          <a:spcPts val="0"/>
                        </a:spcBef>
                        <a:spcAft>
                          <a:spcPts val="0"/>
                        </a:spcAft>
                      </a:pPr>
                      <a:r>
                        <a:rPr lang="en-US" sz="2300" b="1">
                          <a:solidFill>
                            <a:srgbClr val="000000"/>
                          </a:solidFill>
                          <a:effectLst/>
                          <a:latin typeface="Times New Roman" panose="02020603050405020304" pitchFamily="18" charset="0"/>
                          <a:ea typeface="Calibri" panose="020F0502020204030204" pitchFamily="34" charset="0"/>
                        </a:rPr>
                        <a:t>1</a:t>
                      </a:r>
                      <a:endParaRPr lang="en-US" sz="2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300" b="1">
                          <a:solidFill>
                            <a:srgbClr val="000000"/>
                          </a:solidFill>
                          <a:effectLst/>
                          <a:latin typeface="Times New Roman" panose="02020603050405020304" pitchFamily="18" charset="0"/>
                          <a:ea typeface="Calibri" panose="020F0502020204030204" pitchFamily="34" charset="0"/>
                        </a:rPr>
                        <a:t>C-EO</a:t>
                      </a:r>
                      <a:endParaRPr lang="en-US" sz="2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just">
                        <a:lnSpc>
                          <a:spcPct val="150000"/>
                        </a:lnSpc>
                        <a:spcBef>
                          <a:spcPts val="0"/>
                        </a:spcBef>
                        <a:spcAft>
                          <a:spcPts val="0"/>
                        </a:spcAft>
                        <a:buFont typeface="+mj-lt"/>
                        <a:buAutoNum type="arabicPeriod"/>
                      </a:pPr>
                      <a:r>
                        <a:rPr lang="en-US" sz="2300" b="1" dirty="0">
                          <a:solidFill>
                            <a:srgbClr val="000000"/>
                          </a:solidFill>
                          <a:effectLst/>
                          <a:latin typeface="Times New Roman" panose="02020603050405020304" pitchFamily="18" charset="0"/>
                          <a:ea typeface="Calibri" panose="020F0502020204030204" pitchFamily="34" charset="0"/>
                        </a:rPr>
                        <a:t>In patients with an indication for AVR, the choice of prosthetic valve should be based on a shared decision-making process that accounts for the patient’s values and preferences and includes discussion of the indications for and risks of anticoagulant therapy and the potential need for and risks associated with valve reintervention.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6542717"/>
                  </a:ext>
                </a:extLst>
              </a:tr>
              <a:tr h="1283901">
                <a:tc>
                  <a:txBody>
                    <a:bodyPr/>
                    <a:lstStyle/>
                    <a:p>
                      <a:pPr marL="0" marR="0" algn="ctr">
                        <a:lnSpc>
                          <a:spcPct val="150000"/>
                        </a:lnSpc>
                        <a:spcBef>
                          <a:spcPts val="0"/>
                        </a:spcBef>
                        <a:spcAft>
                          <a:spcPts val="0"/>
                        </a:spcAft>
                      </a:pPr>
                      <a:r>
                        <a:rPr lang="en-US" sz="2300" b="1">
                          <a:solidFill>
                            <a:srgbClr val="000000"/>
                          </a:solidFill>
                          <a:effectLst/>
                          <a:latin typeface="Times New Roman" panose="02020603050405020304" pitchFamily="18" charset="0"/>
                          <a:ea typeface="Calibri" panose="020F0502020204030204" pitchFamily="34" charset="0"/>
                        </a:rPr>
                        <a:t>1</a:t>
                      </a:r>
                      <a:endParaRPr lang="en-US" sz="2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300" b="1">
                          <a:solidFill>
                            <a:srgbClr val="000000"/>
                          </a:solidFill>
                          <a:effectLst/>
                          <a:latin typeface="Times New Roman" panose="02020603050405020304" pitchFamily="18" charset="0"/>
                          <a:ea typeface="Calibri" panose="020F0502020204030204" pitchFamily="34" charset="0"/>
                        </a:rPr>
                        <a:t>C-EO</a:t>
                      </a:r>
                      <a:endParaRPr lang="en-US" sz="2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just">
                        <a:lnSpc>
                          <a:spcPct val="150000"/>
                        </a:lnSpc>
                        <a:spcBef>
                          <a:spcPts val="0"/>
                        </a:spcBef>
                        <a:spcAft>
                          <a:spcPts val="0"/>
                        </a:spcAft>
                        <a:buFont typeface="+mj-lt"/>
                        <a:buNone/>
                      </a:pPr>
                      <a:r>
                        <a:rPr lang="en-US" sz="2300" b="1" dirty="0">
                          <a:solidFill>
                            <a:srgbClr val="000000"/>
                          </a:solidFill>
                          <a:effectLst/>
                          <a:latin typeface="Times New Roman" panose="02020603050405020304" pitchFamily="18" charset="0"/>
                          <a:ea typeface="Calibri" panose="020F0502020204030204" pitchFamily="34" charset="0"/>
                        </a:rPr>
                        <a:t>2. For patients of any age requiring AVR for whom VKA anticoagulant therapy is contraindicated, cannot be managed appropriately, or is not desired, a bioprosthetic AVR is recommended.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5515680"/>
                  </a:ext>
                </a:extLst>
              </a:tr>
              <a:tr h="1466850">
                <a:tc>
                  <a:txBody>
                    <a:bodyPr/>
                    <a:lstStyle/>
                    <a:p>
                      <a:pPr marL="0" marR="0" algn="ctr">
                        <a:lnSpc>
                          <a:spcPct val="150000"/>
                        </a:lnSpc>
                        <a:spcBef>
                          <a:spcPts val="0"/>
                        </a:spcBef>
                        <a:spcAft>
                          <a:spcPts val="0"/>
                        </a:spcAft>
                      </a:pPr>
                      <a:r>
                        <a:rPr lang="en-US" sz="2300" b="1">
                          <a:solidFill>
                            <a:srgbClr val="000000"/>
                          </a:solidFill>
                          <a:effectLst/>
                          <a:latin typeface="Times New Roman" panose="02020603050405020304" pitchFamily="18" charset="0"/>
                          <a:ea typeface="Calibri" panose="020F0502020204030204" pitchFamily="34" charset="0"/>
                        </a:rPr>
                        <a:t>2a</a:t>
                      </a:r>
                      <a:endParaRPr lang="en-US" sz="2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300" b="1">
                          <a:solidFill>
                            <a:srgbClr val="000000"/>
                          </a:solidFill>
                          <a:effectLst/>
                          <a:latin typeface="Times New Roman" panose="02020603050405020304" pitchFamily="18" charset="0"/>
                          <a:ea typeface="Calibri" panose="020F0502020204030204" pitchFamily="34" charset="0"/>
                        </a:rPr>
                        <a:t>B-R</a:t>
                      </a:r>
                      <a:endParaRPr lang="en-US" sz="2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50000"/>
                        </a:lnSpc>
                        <a:spcBef>
                          <a:spcPts val="0"/>
                        </a:spcBef>
                        <a:spcAft>
                          <a:spcPts val="0"/>
                        </a:spcAft>
                        <a:buFont typeface="+mj-lt"/>
                        <a:buNone/>
                      </a:pPr>
                      <a:r>
                        <a:rPr lang="en-US" sz="2300" b="1" dirty="0">
                          <a:solidFill>
                            <a:srgbClr val="000000"/>
                          </a:solidFill>
                          <a:effectLst/>
                          <a:latin typeface="Times New Roman" panose="02020603050405020304" pitchFamily="18" charset="0"/>
                          <a:ea typeface="Calibri" panose="020F0502020204030204" pitchFamily="34" charset="0"/>
                        </a:rPr>
                        <a:t>3.  For patients &lt;50 years of age who do not have a contraindication to anticoagulation and require AVR, it is reasonable to choose a mechanical aortic prosthesis over a bioprosthetic valve.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1019738"/>
                  </a:ext>
                </a:extLst>
              </a:tr>
            </a:tbl>
          </a:graphicData>
        </a:graphic>
      </p:graphicFrame>
    </p:spTree>
    <p:extLst>
      <p:ext uri="{BB962C8B-B14F-4D97-AF65-F5344CB8AC3E}">
        <p14:creationId xmlns:p14="http://schemas.microsoft.com/office/powerpoint/2010/main" val="36047262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085EF-01FD-460E-B016-55E1D76D94DC}"/>
              </a:ext>
            </a:extLst>
          </p:cNvPr>
          <p:cNvSpPr>
            <a:spLocks noGrp="1"/>
          </p:cNvSpPr>
          <p:nvPr>
            <p:ph type="ctrTitle"/>
          </p:nvPr>
        </p:nvSpPr>
        <p:spPr>
          <a:xfrm>
            <a:off x="2019300" y="228600"/>
            <a:ext cx="10591800" cy="1215940"/>
          </a:xfrm>
        </p:spPr>
        <p:txBody>
          <a:bodyPr/>
          <a:lstStyle/>
          <a:p>
            <a:r>
              <a:rPr lang="en-US" dirty="0"/>
              <a:t>Choice of Intervention: Mechanical Versus Bioprosthetic AVR </a:t>
            </a:r>
          </a:p>
        </p:txBody>
      </p:sp>
      <p:sp>
        <p:nvSpPr>
          <p:cNvPr id="3" name="Slide Number Placeholder 2">
            <a:extLst>
              <a:ext uri="{FF2B5EF4-FFF2-40B4-BE49-F238E27FC236}">
                <a16:creationId xmlns:a16="http://schemas.microsoft.com/office/drawing/2014/main" id="{D2E5DF96-3F5F-4C39-AB62-F0F05DA7CF2E}"/>
              </a:ext>
            </a:extLst>
          </p:cNvPr>
          <p:cNvSpPr>
            <a:spLocks noGrp="1"/>
          </p:cNvSpPr>
          <p:nvPr>
            <p:ph type="sldNum" sz="quarter" idx="4"/>
          </p:nvPr>
        </p:nvSpPr>
        <p:spPr/>
        <p:txBody>
          <a:bodyPr/>
          <a:lstStyle/>
          <a:p>
            <a:fld id="{01CD3B2E-BC1C-6C4D-9D91-A67B950EE325}" type="slidenum">
              <a:rPr lang="en-US" smtClean="0"/>
              <a:pPr/>
              <a:t>66</a:t>
            </a:fld>
            <a:endParaRPr lang="en-US" dirty="0"/>
          </a:p>
        </p:txBody>
      </p:sp>
      <p:graphicFrame>
        <p:nvGraphicFramePr>
          <p:cNvPr id="4" name="Table 3">
            <a:extLst>
              <a:ext uri="{FF2B5EF4-FFF2-40B4-BE49-F238E27FC236}">
                <a16:creationId xmlns:a16="http://schemas.microsoft.com/office/drawing/2014/main" id="{8C9DBAD5-B231-4212-A8F8-F570326E2332}"/>
              </a:ext>
            </a:extLst>
          </p:cNvPr>
          <p:cNvGraphicFramePr>
            <a:graphicFrameLocks noGrp="1"/>
          </p:cNvGraphicFramePr>
          <p:nvPr>
            <p:extLst>
              <p:ext uri="{D42A27DB-BD31-4B8C-83A1-F6EECF244321}">
                <p14:modId xmlns:p14="http://schemas.microsoft.com/office/powerpoint/2010/main" val="630602634"/>
              </p:ext>
            </p:extLst>
          </p:nvPr>
        </p:nvGraphicFramePr>
        <p:xfrm>
          <a:off x="304801" y="1600200"/>
          <a:ext cx="14165262" cy="5902642"/>
        </p:xfrm>
        <a:graphic>
          <a:graphicData uri="http://schemas.openxmlformats.org/drawingml/2006/table">
            <a:tbl>
              <a:tblPr firstRow="1" firstCol="1" bandRow="1"/>
              <a:tblGrid>
                <a:gridCol w="1396695">
                  <a:extLst>
                    <a:ext uri="{9D8B030D-6E8A-4147-A177-3AD203B41FA5}">
                      <a16:colId xmlns:a16="http://schemas.microsoft.com/office/drawing/2014/main" val="4089403610"/>
                    </a:ext>
                  </a:extLst>
                </a:gridCol>
                <a:gridCol w="1294705">
                  <a:extLst>
                    <a:ext uri="{9D8B030D-6E8A-4147-A177-3AD203B41FA5}">
                      <a16:colId xmlns:a16="http://schemas.microsoft.com/office/drawing/2014/main" val="1762436500"/>
                    </a:ext>
                  </a:extLst>
                </a:gridCol>
                <a:gridCol w="11473862">
                  <a:extLst>
                    <a:ext uri="{9D8B030D-6E8A-4147-A177-3AD203B41FA5}">
                      <a16:colId xmlns:a16="http://schemas.microsoft.com/office/drawing/2014/main" val="2755214083"/>
                    </a:ext>
                  </a:extLst>
                </a:gridCol>
              </a:tblGrid>
              <a:tr h="457200">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COR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LOE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a:lnSpc>
                          <a:spcPct val="20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Recommendation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69035179"/>
                  </a:ext>
                </a:extLst>
              </a:tr>
              <a:tr h="1984989">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2a</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B-NR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4. For patients 50 to 65 years of age who require AVR and who do not have a contraindication to anticoagulation, it is reasonable to individualize the choice of either a mechanical or bioprosthetic AVR with consideration of individual patient factors and after informed shared decision-making.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1489212"/>
                  </a:ext>
                </a:extLst>
              </a:tr>
              <a:tr h="1168737">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2a</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B-R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5. In patients &gt;65 years of age who require AVR, it is reasonable to choose a </a:t>
                      </a:r>
                      <a:r>
                        <a:rPr lang="en-US" sz="2400" b="1" dirty="0" err="1">
                          <a:solidFill>
                            <a:srgbClr val="000000"/>
                          </a:solidFill>
                          <a:effectLst/>
                          <a:latin typeface="Times New Roman" panose="02020603050405020304" pitchFamily="18" charset="0"/>
                          <a:ea typeface="Calibri" panose="020F0502020204030204" pitchFamily="34" charset="0"/>
                        </a:rPr>
                        <a:t>bioprosthesis</a:t>
                      </a:r>
                      <a:r>
                        <a:rPr lang="en-US" sz="2400" b="1" dirty="0">
                          <a:solidFill>
                            <a:srgbClr val="000000"/>
                          </a:solidFill>
                          <a:effectLst/>
                          <a:latin typeface="Times New Roman" panose="02020603050405020304" pitchFamily="18" charset="0"/>
                          <a:ea typeface="Calibri" panose="020F0502020204030204" pitchFamily="34" charset="0"/>
                        </a:rPr>
                        <a:t> over a mechanical valve.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6732046"/>
                  </a:ext>
                </a:extLst>
              </a:tr>
              <a:tr h="1984989">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2b</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6.  In patients &lt;50 years of age who prefer a bioprosthetic AVR and have appropriate anatomy, replacement of the aortic valve by a pulmonic autograft (the Ross procedure) may be considered at a Comprehensive Valve Center.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5815384"/>
                  </a:ext>
                </a:extLst>
              </a:tr>
            </a:tbl>
          </a:graphicData>
        </a:graphic>
      </p:graphicFrame>
    </p:spTree>
    <p:extLst>
      <p:ext uri="{BB962C8B-B14F-4D97-AF65-F5344CB8AC3E}">
        <p14:creationId xmlns:p14="http://schemas.microsoft.com/office/powerpoint/2010/main" val="10534082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455D3-0B97-4CE7-9EE9-D27CC5FAF1E1}"/>
              </a:ext>
            </a:extLst>
          </p:cNvPr>
          <p:cNvSpPr>
            <a:spLocks noGrp="1"/>
          </p:cNvSpPr>
          <p:nvPr>
            <p:ph type="ctrTitle"/>
          </p:nvPr>
        </p:nvSpPr>
        <p:spPr>
          <a:xfrm>
            <a:off x="2148625" y="381000"/>
            <a:ext cx="10439400" cy="1371601"/>
          </a:xfrm>
        </p:spPr>
        <p:txBody>
          <a:bodyPr/>
          <a:lstStyle/>
          <a:p>
            <a:r>
              <a:rPr lang="en-US" sz="3200" dirty="0"/>
              <a:t>Choice of Intervention: </a:t>
            </a:r>
            <a:r>
              <a:rPr lang="en-US" sz="3200" b="1" dirty="0">
                <a:cs typeface="Times New Roman" panose="02020603050405020304" pitchFamily="18" charset="0"/>
              </a:rPr>
              <a:t>SAVR Versus TAVI for Patients for Whom a Bioprosthetic AVR is Appropriate </a:t>
            </a:r>
            <a:br>
              <a:rPr lang="en-US" sz="3200" b="1" dirty="0">
                <a:cs typeface="Times New Roman" panose="02020603050405020304" pitchFamily="18" charset="0"/>
              </a:rPr>
            </a:br>
            <a:endParaRPr lang="en-US" sz="3200" dirty="0"/>
          </a:p>
        </p:txBody>
      </p:sp>
      <p:sp>
        <p:nvSpPr>
          <p:cNvPr id="3" name="Slide Number Placeholder 2">
            <a:extLst>
              <a:ext uri="{FF2B5EF4-FFF2-40B4-BE49-F238E27FC236}">
                <a16:creationId xmlns:a16="http://schemas.microsoft.com/office/drawing/2014/main" id="{5A0C9D58-72AE-456B-91E0-0B998675A588}"/>
              </a:ext>
            </a:extLst>
          </p:cNvPr>
          <p:cNvSpPr>
            <a:spLocks noGrp="1"/>
          </p:cNvSpPr>
          <p:nvPr>
            <p:ph type="sldNum" sz="quarter" idx="4"/>
          </p:nvPr>
        </p:nvSpPr>
        <p:spPr/>
        <p:txBody>
          <a:bodyPr/>
          <a:lstStyle/>
          <a:p>
            <a:fld id="{01CD3B2E-BC1C-6C4D-9D91-A67B950EE325}" type="slidenum">
              <a:rPr lang="en-US" smtClean="0"/>
              <a:pPr/>
              <a:t>67</a:t>
            </a:fld>
            <a:endParaRPr lang="en-US" dirty="0"/>
          </a:p>
        </p:txBody>
      </p:sp>
      <p:graphicFrame>
        <p:nvGraphicFramePr>
          <p:cNvPr id="5" name="Table 4">
            <a:extLst>
              <a:ext uri="{FF2B5EF4-FFF2-40B4-BE49-F238E27FC236}">
                <a16:creationId xmlns:a16="http://schemas.microsoft.com/office/drawing/2014/main" id="{ECE054BB-E952-4A40-ABDF-E5568AAFBB39}"/>
              </a:ext>
            </a:extLst>
          </p:cNvPr>
          <p:cNvGraphicFramePr>
            <a:graphicFrameLocks noGrp="1"/>
          </p:cNvGraphicFramePr>
          <p:nvPr>
            <p:extLst>
              <p:ext uri="{D42A27DB-BD31-4B8C-83A1-F6EECF244321}">
                <p14:modId xmlns:p14="http://schemas.microsoft.com/office/powerpoint/2010/main" val="3528717288"/>
              </p:ext>
            </p:extLst>
          </p:nvPr>
        </p:nvGraphicFramePr>
        <p:xfrm>
          <a:off x="304800" y="1600200"/>
          <a:ext cx="14165261" cy="5944671"/>
        </p:xfrm>
        <a:graphic>
          <a:graphicData uri="http://schemas.openxmlformats.org/drawingml/2006/table">
            <a:tbl>
              <a:tblPr firstRow="1" firstCol="1" bandRow="1"/>
              <a:tblGrid>
                <a:gridCol w="1396695">
                  <a:extLst>
                    <a:ext uri="{9D8B030D-6E8A-4147-A177-3AD203B41FA5}">
                      <a16:colId xmlns:a16="http://schemas.microsoft.com/office/drawing/2014/main" val="614115078"/>
                    </a:ext>
                  </a:extLst>
                </a:gridCol>
                <a:gridCol w="1294705">
                  <a:extLst>
                    <a:ext uri="{9D8B030D-6E8A-4147-A177-3AD203B41FA5}">
                      <a16:colId xmlns:a16="http://schemas.microsoft.com/office/drawing/2014/main" val="3787329963"/>
                    </a:ext>
                  </a:extLst>
                </a:gridCol>
                <a:gridCol w="11473861">
                  <a:extLst>
                    <a:ext uri="{9D8B030D-6E8A-4147-A177-3AD203B41FA5}">
                      <a16:colId xmlns:a16="http://schemas.microsoft.com/office/drawing/2014/main" val="3880057161"/>
                    </a:ext>
                  </a:extLst>
                </a:gridCol>
              </a:tblGrid>
              <a:tr h="655437">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COR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LOE</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3302255"/>
                  </a:ext>
                </a:extLst>
              </a:tr>
              <a:tr h="1428750">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A</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463550" marR="0" lvl="0" indent="-463550"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1.   For symptomatic and asymptomatic patients with severe AS and any indication for AVR who are &lt;65 years of age or have a life expectancy &gt;20 years, SAVR is recommended.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2740000"/>
                  </a:ext>
                </a:extLst>
              </a:tr>
              <a:tr h="1954413">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A</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457200" marR="0" lvl="0" indent="-457200" algn="l">
                        <a:lnSpc>
                          <a:spcPct val="150000"/>
                        </a:lnSpc>
                        <a:spcBef>
                          <a:spcPts val="0"/>
                        </a:spcBef>
                        <a:spcAft>
                          <a:spcPts val="0"/>
                        </a:spcAft>
                        <a:buFont typeface="+mj-lt"/>
                        <a:buAutoNum type="arabicPeriod" startAt="2"/>
                      </a:pPr>
                      <a:r>
                        <a:rPr lang="en-US" sz="2400" b="1" dirty="0">
                          <a:solidFill>
                            <a:srgbClr val="000000"/>
                          </a:solidFill>
                          <a:effectLst/>
                          <a:latin typeface="Times New Roman" panose="02020603050405020304" pitchFamily="18" charset="0"/>
                          <a:ea typeface="Calibri" panose="020F0502020204030204" pitchFamily="34" charset="0"/>
                        </a:rPr>
                        <a:t>For symptomatic patients with severe AS who are 65 to 80 years of age and have no anatomic contraindication to transfemoral TAVI, either SAVR or transfemoral TAVI is recommended after shared decision-making about the balance between expected patient longevity and valve durability.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7557885"/>
                  </a:ext>
                </a:extLst>
              </a:tr>
              <a:tr h="1428750">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A</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457200" marR="0" lvl="0" indent="-457200" algn="l">
                        <a:lnSpc>
                          <a:spcPct val="150000"/>
                        </a:lnSpc>
                        <a:spcBef>
                          <a:spcPts val="0"/>
                        </a:spcBef>
                        <a:spcAft>
                          <a:spcPts val="0"/>
                        </a:spcAft>
                        <a:buFont typeface="+mj-lt"/>
                        <a:buAutoNum type="arabicPeriod" startAt="3"/>
                      </a:pPr>
                      <a:r>
                        <a:rPr lang="en-US" sz="2400" b="1" dirty="0">
                          <a:solidFill>
                            <a:srgbClr val="000000"/>
                          </a:solidFill>
                          <a:effectLst/>
                          <a:latin typeface="Times New Roman" panose="02020603050405020304" pitchFamily="18" charset="0"/>
                          <a:ea typeface="Calibri" panose="020F0502020204030204" pitchFamily="34" charset="0"/>
                        </a:rPr>
                        <a:t>For symptomatic patients with severe AS who are &gt;80 years of age  or for younger patients with a life expectancy &lt;10 years and no anatomic contraindication to transfemoral TAVI, ​transfemoral TAVI is recommended in preference to SAVR.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0518125"/>
                  </a:ext>
                </a:extLst>
              </a:tr>
            </a:tbl>
          </a:graphicData>
        </a:graphic>
      </p:graphicFrame>
    </p:spTree>
    <p:extLst>
      <p:ext uri="{BB962C8B-B14F-4D97-AF65-F5344CB8AC3E}">
        <p14:creationId xmlns:p14="http://schemas.microsoft.com/office/powerpoint/2010/main" val="10599230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085EF-01FD-460E-B016-55E1D76D94DC}"/>
              </a:ext>
            </a:extLst>
          </p:cNvPr>
          <p:cNvSpPr>
            <a:spLocks noGrp="1"/>
          </p:cNvSpPr>
          <p:nvPr>
            <p:ph type="ctrTitle"/>
          </p:nvPr>
        </p:nvSpPr>
        <p:spPr>
          <a:xfrm>
            <a:off x="2019300" y="228600"/>
            <a:ext cx="10591800" cy="1156491"/>
          </a:xfrm>
        </p:spPr>
        <p:txBody>
          <a:bodyPr/>
          <a:lstStyle/>
          <a:p>
            <a:r>
              <a:rPr lang="en-US" sz="3000" dirty="0"/>
              <a:t> Choice of Intervention: </a:t>
            </a:r>
            <a:r>
              <a:rPr lang="en-US" sz="3000" b="1" dirty="0">
                <a:cs typeface="Times New Roman" panose="02020603050405020304" pitchFamily="18" charset="0"/>
              </a:rPr>
              <a:t>SAVR Versus TAVI for Patients for Whom a Bioprosthetic AVR is Appropriate</a:t>
            </a:r>
            <a:r>
              <a:rPr lang="en-US" sz="3000" dirty="0"/>
              <a:t> </a:t>
            </a:r>
          </a:p>
        </p:txBody>
      </p:sp>
      <p:sp>
        <p:nvSpPr>
          <p:cNvPr id="3" name="Slide Number Placeholder 2">
            <a:extLst>
              <a:ext uri="{FF2B5EF4-FFF2-40B4-BE49-F238E27FC236}">
                <a16:creationId xmlns:a16="http://schemas.microsoft.com/office/drawing/2014/main" id="{D2E5DF96-3F5F-4C39-AB62-F0F05DA7CF2E}"/>
              </a:ext>
            </a:extLst>
          </p:cNvPr>
          <p:cNvSpPr>
            <a:spLocks noGrp="1"/>
          </p:cNvSpPr>
          <p:nvPr>
            <p:ph type="sldNum" sz="quarter" idx="4"/>
          </p:nvPr>
        </p:nvSpPr>
        <p:spPr/>
        <p:txBody>
          <a:bodyPr/>
          <a:lstStyle/>
          <a:p>
            <a:fld id="{01CD3B2E-BC1C-6C4D-9D91-A67B950EE325}" type="slidenum">
              <a:rPr lang="en-US" smtClean="0"/>
              <a:pPr/>
              <a:t>68</a:t>
            </a:fld>
            <a:endParaRPr lang="en-US" dirty="0"/>
          </a:p>
        </p:txBody>
      </p:sp>
      <p:graphicFrame>
        <p:nvGraphicFramePr>
          <p:cNvPr id="4" name="Table 3">
            <a:extLst>
              <a:ext uri="{FF2B5EF4-FFF2-40B4-BE49-F238E27FC236}">
                <a16:creationId xmlns:a16="http://schemas.microsoft.com/office/drawing/2014/main" id="{8C9DBAD5-B231-4212-A8F8-F570326E2332}"/>
              </a:ext>
            </a:extLst>
          </p:cNvPr>
          <p:cNvGraphicFramePr>
            <a:graphicFrameLocks noGrp="1"/>
          </p:cNvGraphicFramePr>
          <p:nvPr>
            <p:extLst>
              <p:ext uri="{D42A27DB-BD31-4B8C-83A1-F6EECF244321}">
                <p14:modId xmlns:p14="http://schemas.microsoft.com/office/powerpoint/2010/main" val="2285171535"/>
              </p:ext>
            </p:extLst>
          </p:nvPr>
        </p:nvGraphicFramePr>
        <p:xfrm>
          <a:off x="304800" y="1447800"/>
          <a:ext cx="14165262" cy="5971982"/>
        </p:xfrm>
        <a:graphic>
          <a:graphicData uri="http://schemas.openxmlformats.org/drawingml/2006/table">
            <a:tbl>
              <a:tblPr firstRow="1" firstCol="1" bandRow="1"/>
              <a:tblGrid>
                <a:gridCol w="1396695">
                  <a:extLst>
                    <a:ext uri="{9D8B030D-6E8A-4147-A177-3AD203B41FA5}">
                      <a16:colId xmlns:a16="http://schemas.microsoft.com/office/drawing/2014/main" val="4089403610"/>
                    </a:ext>
                  </a:extLst>
                </a:gridCol>
                <a:gridCol w="1294705">
                  <a:extLst>
                    <a:ext uri="{9D8B030D-6E8A-4147-A177-3AD203B41FA5}">
                      <a16:colId xmlns:a16="http://schemas.microsoft.com/office/drawing/2014/main" val="1762436500"/>
                    </a:ext>
                  </a:extLst>
                </a:gridCol>
                <a:gridCol w="11473862">
                  <a:extLst>
                    <a:ext uri="{9D8B030D-6E8A-4147-A177-3AD203B41FA5}">
                      <a16:colId xmlns:a16="http://schemas.microsoft.com/office/drawing/2014/main" val="2755214083"/>
                    </a:ext>
                  </a:extLst>
                </a:gridCol>
              </a:tblGrid>
              <a:tr h="355105">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COR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LOE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a:lnSpc>
                          <a:spcPct val="20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Recommendation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69035179"/>
                  </a:ext>
                </a:extLst>
              </a:tr>
              <a:tr h="2039938">
                <a:tc>
                  <a:txBody>
                    <a:bodyPr/>
                    <a:lstStyle/>
                    <a:p>
                      <a:pPr marL="0" marR="0" algn="ctr">
                        <a:lnSpc>
                          <a:spcPct val="150000"/>
                        </a:lnSpc>
                        <a:spcBef>
                          <a:spcPts val="0"/>
                        </a:spcBef>
                        <a:spcAft>
                          <a:spcPts val="0"/>
                        </a:spcAft>
                      </a:pPr>
                      <a:r>
                        <a:rPr lang="en-US" sz="2400" b="1" dirty="0">
                          <a:effectLst/>
                          <a:latin typeface="Times New Roman" panose="02020603050405020304" pitchFamily="18" charset="0"/>
                          <a:ea typeface="Calibri" panose="020F0502020204030204" pitchFamily="34"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B-NR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50000"/>
                        </a:lnSpc>
                        <a:spcBef>
                          <a:spcPts val="0"/>
                        </a:spcBef>
                        <a:spcAft>
                          <a:spcPts val="0"/>
                        </a:spcAft>
                        <a:buFont typeface="Arial" panose="020B0604020202020204" pitchFamily="34" charset="0"/>
                        <a:buNone/>
                      </a:pPr>
                      <a:r>
                        <a:rPr lang="en-US" sz="2400" b="1" dirty="0">
                          <a:solidFill>
                            <a:srgbClr val="000000"/>
                          </a:solidFill>
                          <a:effectLst/>
                          <a:latin typeface="Times New Roman" panose="02020603050405020304" pitchFamily="18" charset="0"/>
                          <a:ea typeface="Calibri" panose="020F0502020204030204" pitchFamily="34" charset="0"/>
                        </a:rPr>
                        <a:t>4.  In asymptomatic patients with severe AS and an LVEF &lt;50% who are ≤80 years of age and have no anatomic contraindication to ​transfemoral TAVI, the decision between TAVI and SAVR should follow the same recommendations as for symptomatic patients in Recommendations 1, 2, and 3 above. </a:t>
                      </a:r>
                    </a:p>
                  </a:txBody>
                  <a:tcPr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1489212"/>
                  </a:ext>
                </a:extLst>
              </a:tr>
              <a:tr h="1514209">
                <a:tc>
                  <a:txBody>
                    <a:bodyPr/>
                    <a:lstStyle/>
                    <a:p>
                      <a:pPr marL="0" marR="0" algn="ctr">
                        <a:lnSpc>
                          <a:spcPct val="15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B-NR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Arial" panose="020B0604020202020204" pitchFamily="34" charset="0"/>
                        <a:buNone/>
                      </a:pPr>
                      <a:r>
                        <a:rPr lang="en-US" sz="2400" b="1" dirty="0">
                          <a:solidFill>
                            <a:srgbClr val="000000"/>
                          </a:solidFill>
                          <a:effectLst/>
                          <a:latin typeface="Times New Roman" panose="02020603050405020304" pitchFamily="18" charset="0"/>
                          <a:ea typeface="Calibri" panose="020F0502020204030204" pitchFamily="34" charset="0"/>
                        </a:rPr>
                        <a:t>5.  For asymptomatic patients with severe AS and an abnormal exercise test, very severe AS, rapid progression, or an elevated BNP  (COR 2a indications for AVR), SAVR is recommended in preference to TAVI.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6732046"/>
                  </a:ext>
                </a:extLst>
              </a:tr>
              <a:tr h="1642868">
                <a:tc>
                  <a:txBody>
                    <a:bodyPr/>
                    <a:lstStyle/>
                    <a:p>
                      <a:pPr marL="0" marR="0" algn="ctr">
                        <a:lnSpc>
                          <a:spcPct val="15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A</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398463" marR="0" lvl="0" indent="-398463" algn="l">
                        <a:lnSpc>
                          <a:spcPct val="150000"/>
                        </a:lnSpc>
                        <a:spcBef>
                          <a:spcPts val="0"/>
                        </a:spcBef>
                        <a:spcAft>
                          <a:spcPts val="0"/>
                        </a:spcAft>
                        <a:buFont typeface="Arial" panose="020B0604020202020204" pitchFamily="34" charset="0"/>
                        <a:buNone/>
                      </a:pPr>
                      <a:r>
                        <a:rPr lang="en-US" sz="2400" b="1" dirty="0">
                          <a:solidFill>
                            <a:srgbClr val="000000"/>
                          </a:solidFill>
                          <a:effectLst/>
                          <a:latin typeface="Times New Roman" panose="02020603050405020304" pitchFamily="18" charset="0"/>
                          <a:ea typeface="Calibri" panose="020F0502020204030204" pitchFamily="34" charset="0"/>
                        </a:rPr>
                        <a:t>6.  For patients with an indication for AVR for whom a bioprosthetic valve is preferred  but valve or vascular anatomy or other factors are not suitable for transfemoral TAVI, SAVR is recommended.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5815384"/>
                  </a:ext>
                </a:extLst>
              </a:tr>
            </a:tbl>
          </a:graphicData>
        </a:graphic>
      </p:graphicFrame>
    </p:spTree>
    <p:extLst>
      <p:ext uri="{BB962C8B-B14F-4D97-AF65-F5344CB8AC3E}">
        <p14:creationId xmlns:p14="http://schemas.microsoft.com/office/powerpoint/2010/main" val="19131104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455D3-0B97-4CE7-9EE9-D27CC5FAF1E1}"/>
              </a:ext>
            </a:extLst>
          </p:cNvPr>
          <p:cNvSpPr>
            <a:spLocks noGrp="1"/>
          </p:cNvSpPr>
          <p:nvPr>
            <p:ph type="ctrTitle"/>
          </p:nvPr>
        </p:nvSpPr>
        <p:spPr>
          <a:xfrm>
            <a:off x="4495800" y="299173"/>
            <a:ext cx="6172200" cy="608529"/>
          </a:xfrm>
        </p:spPr>
        <p:txBody>
          <a:bodyPr/>
          <a:lstStyle/>
          <a:p>
            <a:r>
              <a:rPr lang="en-US" sz="3600" dirty="0"/>
              <a:t>Choice of Intervention </a:t>
            </a:r>
          </a:p>
        </p:txBody>
      </p:sp>
      <p:sp>
        <p:nvSpPr>
          <p:cNvPr id="3" name="Slide Number Placeholder 2">
            <a:extLst>
              <a:ext uri="{FF2B5EF4-FFF2-40B4-BE49-F238E27FC236}">
                <a16:creationId xmlns:a16="http://schemas.microsoft.com/office/drawing/2014/main" id="{5A0C9D58-72AE-456B-91E0-0B998675A588}"/>
              </a:ext>
            </a:extLst>
          </p:cNvPr>
          <p:cNvSpPr>
            <a:spLocks noGrp="1"/>
          </p:cNvSpPr>
          <p:nvPr>
            <p:ph type="sldNum" sz="quarter" idx="4"/>
          </p:nvPr>
        </p:nvSpPr>
        <p:spPr/>
        <p:txBody>
          <a:bodyPr/>
          <a:lstStyle/>
          <a:p>
            <a:fld id="{01CD3B2E-BC1C-6C4D-9D91-A67B950EE325}" type="slidenum">
              <a:rPr lang="en-US" smtClean="0"/>
              <a:pPr/>
              <a:t>69</a:t>
            </a:fld>
            <a:endParaRPr lang="en-US" dirty="0"/>
          </a:p>
        </p:txBody>
      </p:sp>
      <p:graphicFrame>
        <p:nvGraphicFramePr>
          <p:cNvPr id="5" name="Table 4">
            <a:extLst>
              <a:ext uri="{FF2B5EF4-FFF2-40B4-BE49-F238E27FC236}">
                <a16:creationId xmlns:a16="http://schemas.microsoft.com/office/drawing/2014/main" id="{ECE054BB-E952-4A40-ABDF-E5568AAFBB39}"/>
              </a:ext>
            </a:extLst>
          </p:cNvPr>
          <p:cNvGraphicFramePr>
            <a:graphicFrameLocks noGrp="1"/>
          </p:cNvGraphicFramePr>
          <p:nvPr>
            <p:extLst>
              <p:ext uri="{D42A27DB-BD31-4B8C-83A1-F6EECF244321}">
                <p14:modId xmlns:p14="http://schemas.microsoft.com/office/powerpoint/2010/main" val="2554860844"/>
              </p:ext>
            </p:extLst>
          </p:nvPr>
        </p:nvGraphicFramePr>
        <p:xfrm>
          <a:off x="304800" y="1600201"/>
          <a:ext cx="14165261" cy="5919050"/>
        </p:xfrm>
        <a:graphic>
          <a:graphicData uri="http://schemas.openxmlformats.org/drawingml/2006/table">
            <a:tbl>
              <a:tblPr firstRow="1" firstCol="1" bandRow="1"/>
              <a:tblGrid>
                <a:gridCol w="1396695">
                  <a:extLst>
                    <a:ext uri="{9D8B030D-6E8A-4147-A177-3AD203B41FA5}">
                      <a16:colId xmlns:a16="http://schemas.microsoft.com/office/drawing/2014/main" val="614115078"/>
                    </a:ext>
                  </a:extLst>
                </a:gridCol>
                <a:gridCol w="1294705">
                  <a:extLst>
                    <a:ext uri="{9D8B030D-6E8A-4147-A177-3AD203B41FA5}">
                      <a16:colId xmlns:a16="http://schemas.microsoft.com/office/drawing/2014/main" val="3787329963"/>
                    </a:ext>
                  </a:extLst>
                </a:gridCol>
                <a:gridCol w="11473861">
                  <a:extLst>
                    <a:ext uri="{9D8B030D-6E8A-4147-A177-3AD203B41FA5}">
                      <a16:colId xmlns:a16="http://schemas.microsoft.com/office/drawing/2014/main" val="3880057161"/>
                    </a:ext>
                  </a:extLst>
                </a:gridCol>
              </a:tblGrid>
              <a:tr h="646402">
                <a:tc>
                  <a:txBody>
                    <a:bodyPr/>
                    <a:lstStyle/>
                    <a:p>
                      <a:pPr marL="0" marR="0" algn="ctr">
                        <a:lnSpc>
                          <a:spcPct val="200000"/>
                        </a:lnSpc>
                        <a:spcBef>
                          <a:spcPts val="0"/>
                        </a:spcBef>
                        <a:spcAft>
                          <a:spcPts val="0"/>
                        </a:spcAft>
                      </a:pPr>
                      <a:r>
                        <a:rPr lang="en-US" sz="2500" b="1" dirty="0">
                          <a:effectLst/>
                          <a:latin typeface="Times New Roman" panose="02020603050405020304" pitchFamily="18" charset="0"/>
                          <a:ea typeface="Calibri" panose="020F0502020204030204" pitchFamily="34" charset="0"/>
                        </a:rPr>
                        <a:t>COR</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500" b="1" dirty="0">
                          <a:effectLst/>
                          <a:latin typeface="Times New Roman" panose="02020603050405020304" pitchFamily="18" charset="0"/>
                          <a:ea typeface="Calibri" panose="020F0502020204030204" pitchFamily="34" charset="0"/>
                        </a:rPr>
                        <a:t>LOE</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500" b="1" dirty="0">
                          <a:effectLst/>
                          <a:latin typeface="Times New Roman" panose="02020603050405020304" pitchFamily="18" charset="0"/>
                          <a:ea typeface="Calibri" panose="020F0502020204030204" pitchFamily="34" charset="0"/>
                        </a:rPr>
                        <a:t>Recommendations</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3302255"/>
                  </a:ext>
                </a:extLst>
              </a:tr>
              <a:tr h="1591577">
                <a:tc>
                  <a:txBody>
                    <a:bodyPr/>
                    <a:lstStyle/>
                    <a:p>
                      <a:pPr marL="0" marR="0" algn="ctr">
                        <a:lnSpc>
                          <a:spcPct val="200000"/>
                        </a:lnSpc>
                        <a:spcBef>
                          <a:spcPts val="0"/>
                        </a:spcBef>
                        <a:spcAft>
                          <a:spcPts val="0"/>
                        </a:spcAft>
                      </a:pPr>
                      <a:r>
                        <a:rPr lang="en-US" sz="2500" b="1">
                          <a:effectLst/>
                          <a:latin typeface="Times New Roman" panose="02020603050405020304" pitchFamily="18" charset="0"/>
                          <a:ea typeface="Calibri" panose="020F0502020204030204" pitchFamily="34" charset="0"/>
                        </a:rPr>
                        <a:t>1</a:t>
                      </a:r>
                      <a:endParaRPr lang="en-US" sz="25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500" b="1">
                          <a:solidFill>
                            <a:srgbClr val="000000"/>
                          </a:solidFill>
                          <a:effectLst/>
                          <a:latin typeface="Times New Roman" panose="02020603050405020304" pitchFamily="18" charset="0"/>
                          <a:ea typeface="Calibri" panose="020F0502020204030204" pitchFamily="34" charset="0"/>
                        </a:rPr>
                        <a:t>A</a:t>
                      </a:r>
                      <a:endParaRPr lang="en-US" sz="25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347663" marR="0" lvl="0" indent="-347663" algn="just">
                        <a:lnSpc>
                          <a:spcPct val="150000"/>
                        </a:lnSpc>
                        <a:spcBef>
                          <a:spcPts val="0"/>
                        </a:spcBef>
                        <a:spcAft>
                          <a:spcPts val="0"/>
                        </a:spcAft>
                        <a:buFont typeface="+mj-lt"/>
                        <a:buNone/>
                      </a:pPr>
                      <a:r>
                        <a:rPr lang="en-US" sz="2500" b="1" dirty="0">
                          <a:solidFill>
                            <a:srgbClr val="000000"/>
                          </a:solidFill>
                          <a:effectLst/>
                          <a:latin typeface="Times New Roman" panose="02020603050405020304" pitchFamily="18" charset="0"/>
                          <a:ea typeface="Calibri" panose="020F0502020204030204" pitchFamily="34" charset="0"/>
                        </a:rPr>
                        <a:t>7. For symptomatic patients of any age with severe AS and a high or prohibitive surgical risk, TAVI is recommended if predicted post-TAVI survival is &gt;12 months with an acceptable quality of life.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2740000"/>
                  </a:ext>
                </a:extLst>
              </a:tr>
              <a:tr h="2144166">
                <a:tc>
                  <a:txBody>
                    <a:bodyPr/>
                    <a:lstStyle/>
                    <a:p>
                      <a:pPr marL="0" marR="0" algn="ctr">
                        <a:lnSpc>
                          <a:spcPct val="200000"/>
                        </a:lnSpc>
                        <a:spcBef>
                          <a:spcPts val="0"/>
                        </a:spcBef>
                        <a:spcAft>
                          <a:spcPts val="0"/>
                        </a:spcAft>
                      </a:pPr>
                      <a:r>
                        <a:rPr lang="en-US" sz="2500" b="1">
                          <a:solidFill>
                            <a:srgbClr val="000000"/>
                          </a:solidFill>
                          <a:effectLst/>
                          <a:latin typeface="Times New Roman" panose="02020603050405020304" pitchFamily="18" charset="0"/>
                          <a:ea typeface="Calibri" panose="020F0502020204030204" pitchFamily="34" charset="0"/>
                        </a:rPr>
                        <a:t>1</a:t>
                      </a:r>
                      <a:endParaRPr lang="en-US" sz="25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500" b="1" dirty="0">
                          <a:solidFill>
                            <a:srgbClr val="000000"/>
                          </a:solidFill>
                          <a:effectLst/>
                          <a:latin typeface="Times New Roman" panose="02020603050405020304" pitchFamily="18" charset="0"/>
                          <a:ea typeface="Calibri" panose="020F0502020204030204" pitchFamily="34" charset="0"/>
                        </a:rPr>
                        <a:t>C-EO</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150000"/>
                        </a:lnSpc>
                        <a:spcBef>
                          <a:spcPts val="0"/>
                        </a:spcBef>
                        <a:spcAft>
                          <a:spcPts val="0"/>
                        </a:spcAft>
                        <a:buFont typeface="+mj-lt"/>
                        <a:buNone/>
                      </a:pPr>
                      <a:r>
                        <a:rPr lang="en-US" sz="2500" b="1" dirty="0">
                          <a:solidFill>
                            <a:srgbClr val="000000"/>
                          </a:solidFill>
                          <a:effectLst/>
                          <a:latin typeface="Times New Roman" panose="02020603050405020304" pitchFamily="18" charset="0"/>
                          <a:ea typeface="Calibri" panose="020F0502020204030204" pitchFamily="34" charset="0"/>
                        </a:rPr>
                        <a:t>8. For symptomatic patients with severe AS for whom predicted post-TAVI or post-SAVR survival is &lt;12 months or for whom minimal improvement in quality of life is expected, palliative care is recommended after shared decision-making, including discussion of patient preferences and values.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7557885"/>
                  </a:ext>
                </a:extLst>
              </a:tr>
              <a:tr h="1409054">
                <a:tc>
                  <a:txBody>
                    <a:bodyPr/>
                    <a:lstStyle/>
                    <a:p>
                      <a:pPr marL="0" marR="0" algn="ctr">
                        <a:lnSpc>
                          <a:spcPct val="200000"/>
                        </a:lnSpc>
                        <a:spcBef>
                          <a:spcPts val="0"/>
                        </a:spcBef>
                        <a:spcAft>
                          <a:spcPts val="0"/>
                        </a:spcAft>
                      </a:pPr>
                      <a:r>
                        <a:rPr lang="en-US" sz="2500" b="1" dirty="0">
                          <a:solidFill>
                            <a:srgbClr val="000000"/>
                          </a:solidFill>
                          <a:effectLst/>
                          <a:latin typeface="Times New Roman" panose="02020603050405020304" pitchFamily="18" charset="0"/>
                          <a:ea typeface="Calibri" panose="020F0502020204030204" pitchFamily="34" charset="0"/>
                        </a:rPr>
                        <a:t>2b</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500" b="1" dirty="0">
                          <a:solidFill>
                            <a:srgbClr val="000000"/>
                          </a:solidFill>
                          <a:effectLst/>
                          <a:latin typeface="Times New Roman" panose="02020603050405020304" pitchFamily="18" charset="0"/>
                          <a:ea typeface="Calibri" panose="020F0502020204030204" pitchFamily="34" charset="0"/>
                        </a:rPr>
                        <a:t>C-EO</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150000"/>
                        </a:lnSpc>
                        <a:spcBef>
                          <a:spcPts val="0"/>
                        </a:spcBef>
                        <a:spcAft>
                          <a:spcPts val="0"/>
                        </a:spcAft>
                        <a:buFont typeface="+mj-lt"/>
                        <a:buNone/>
                      </a:pPr>
                      <a:r>
                        <a:rPr lang="en-US" sz="2500" b="1" dirty="0">
                          <a:solidFill>
                            <a:srgbClr val="000000"/>
                          </a:solidFill>
                          <a:effectLst/>
                          <a:latin typeface="Times New Roman" panose="02020603050405020304" pitchFamily="18" charset="0"/>
                          <a:ea typeface="Calibri" panose="020F0502020204030204" pitchFamily="34" charset="0"/>
                        </a:rPr>
                        <a:t>9. In critically ill patients with severe AS, percutaneous aortic balloon dilation may be considered as a bridge to SAVR or TAVI.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0518125"/>
                  </a:ext>
                </a:extLst>
              </a:tr>
            </a:tbl>
          </a:graphicData>
        </a:graphic>
      </p:graphicFrame>
      <p:sp>
        <p:nvSpPr>
          <p:cNvPr id="6" name="TextBox 5">
            <a:extLst>
              <a:ext uri="{FF2B5EF4-FFF2-40B4-BE49-F238E27FC236}">
                <a16:creationId xmlns:a16="http://schemas.microsoft.com/office/drawing/2014/main" id="{35301ADD-5B7A-479B-8EFC-09AB8AE568DE}"/>
              </a:ext>
            </a:extLst>
          </p:cNvPr>
          <p:cNvSpPr txBox="1"/>
          <p:nvPr/>
        </p:nvSpPr>
        <p:spPr>
          <a:xfrm>
            <a:off x="2133600" y="1138535"/>
            <a:ext cx="1120140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SAVR Versus TAVI for Patients for Whom a Bioprosthetic AVR is Appropriate </a:t>
            </a:r>
          </a:p>
        </p:txBody>
      </p:sp>
    </p:spTree>
    <p:extLst>
      <p:ext uri="{BB962C8B-B14F-4D97-AF65-F5344CB8AC3E}">
        <p14:creationId xmlns:p14="http://schemas.microsoft.com/office/powerpoint/2010/main" val="1038829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0C6C47-E8BE-4B1E-AC6B-73485F5C4778}"/>
              </a:ext>
            </a:extLst>
          </p:cNvPr>
          <p:cNvSpPr>
            <a:spLocks noGrp="1"/>
          </p:cNvSpPr>
          <p:nvPr>
            <p:ph type="body" sz="quarter" idx="10"/>
          </p:nvPr>
        </p:nvSpPr>
        <p:spPr>
          <a:xfrm>
            <a:off x="228600" y="1715037"/>
            <a:ext cx="14241462" cy="5716437"/>
          </a:xfrm>
        </p:spPr>
        <p:txBody>
          <a:bodyPr/>
          <a:lstStyle/>
          <a:p>
            <a:pPr marL="395288" indent="-395288">
              <a:buNone/>
            </a:pPr>
            <a:r>
              <a:rPr lang="en-US" sz="3000" dirty="0"/>
              <a:t> 2. In the evaluation of a patient with valvular heart disease, history and physical examination findings should be correlated with the results of noninvasive testing (i.e., ECG, chest x-ray, transthoracic echocardiogram).  If there is discordance between the physical examination and initial noninvasive testing, consider further noninvasive (computed tomography, cardiac magnetic resonance imaging, stress testing) or invasive (transesophageal echocardiography, cardiac catheterization) testing to determine optimal treatment strategy. </a:t>
            </a:r>
          </a:p>
        </p:txBody>
      </p:sp>
      <p:sp>
        <p:nvSpPr>
          <p:cNvPr id="5" name="Slide Number Placeholder 4">
            <a:extLst>
              <a:ext uri="{FF2B5EF4-FFF2-40B4-BE49-F238E27FC236}">
                <a16:creationId xmlns:a16="http://schemas.microsoft.com/office/drawing/2014/main" id="{FD3234A8-7F7F-4055-BB02-364ACC52704E}"/>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7</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6" name="Subtitle 2">
            <a:extLst>
              <a:ext uri="{FF2B5EF4-FFF2-40B4-BE49-F238E27FC236}">
                <a16:creationId xmlns:a16="http://schemas.microsoft.com/office/drawing/2014/main" id="{1BAB7E25-EBB7-45FB-92E8-4AA0A1CBA7B8}"/>
              </a:ext>
            </a:extLst>
          </p:cNvPr>
          <p:cNvSpPr txBox="1">
            <a:spLocks/>
          </p:cNvSpPr>
          <p:nvPr/>
        </p:nvSpPr>
        <p:spPr>
          <a:xfrm>
            <a:off x="3886200" y="722463"/>
            <a:ext cx="6781800" cy="10301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600" b="0" i="0" kern="1200" spc="0">
                <a:solidFill>
                  <a:schemeClr val="tx1"/>
                </a:solidFill>
                <a:latin typeface="Lub Dub Medium" panose="020B06030304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Lub Dub Medium" panose="020B0603030403020204" pitchFamily="34" charset="77"/>
                <a:ea typeface="+mn-ea"/>
                <a:cs typeface="+mn-cs"/>
              </a:rPr>
              <a:t>Top 10 Take Home Messages </a:t>
            </a:r>
          </a:p>
        </p:txBody>
      </p:sp>
    </p:spTree>
    <p:extLst>
      <p:ext uri="{BB962C8B-B14F-4D97-AF65-F5344CB8AC3E}">
        <p14:creationId xmlns:p14="http://schemas.microsoft.com/office/powerpoint/2010/main" val="8781575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84D7E8-05BD-4DEA-BFE1-BE2D04E347B0}"/>
              </a:ext>
            </a:extLst>
          </p:cNvPr>
          <p:cNvSpPr>
            <a:spLocks noGrp="1"/>
          </p:cNvSpPr>
          <p:nvPr>
            <p:ph type="sldNum" sz="quarter" idx="4"/>
          </p:nvPr>
        </p:nvSpPr>
        <p:spPr/>
        <p:txBody>
          <a:bodyPr/>
          <a:lstStyle/>
          <a:p>
            <a:fld id="{01CD3B2E-BC1C-6C4D-9D91-A67B950EE325}" type="slidenum">
              <a:rPr lang="en-US" smtClean="0"/>
              <a:pPr/>
              <a:t>70</a:t>
            </a:fld>
            <a:endParaRPr lang="en-US" dirty="0"/>
          </a:p>
        </p:txBody>
      </p:sp>
      <p:sp>
        <p:nvSpPr>
          <p:cNvPr id="3" name="Rectangle 2">
            <a:extLst>
              <a:ext uri="{FF2B5EF4-FFF2-40B4-BE49-F238E27FC236}">
                <a16:creationId xmlns:a16="http://schemas.microsoft.com/office/drawing/2014/main" id="{49846DAB-1F00-49B7-8D01-71C51342135B}"/>
              </a:ext>
            </a:extLst>
          </p:cNvPr>
          <p:cNvSpPr>
            <a:spLocks noChangeArrowheads="1"/>
          </p:cNvSpPr>
          <p:nvPr/>
        </p:nvSpPr>
        <p:spPr bwMode="auto">
          <a:xfrm>
            <a:off x="11303000" y="2482840"/>
            <a:ext cx="3167062"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Figure 3. Choice of SAVR versus TAVI when AVR is indicated for valvular AS.</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400" b="1" dirty="0">
              <a:latin typeface="Lub Dub Medium" panose="020B06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b="1" dirty="0">
                <a:latin typeface="Lub Dub Medium" panose="020B0603030403020204" pitchFamily="34" charset="0"/>
              </a:rPr>
              <a:t>Colors correspond to Table 2</a:t>
            </a:r>
            <a:endParaRPr kumimoji="0" lang="en-US" altLang="en-US" sz="2400" b="0" i="0" u="none" strike="noStrike" cap="none" normalizeH="0" baseline="0" dirty="0">
              <a:ln>
                <a:noFill/>
              </a:ln>
              <a:solidFill>
                <a:schemeClr val="tx1"/>
              </a:solidFill>
              <a:effectLst/>
              <a:latin typeface="Lub Dub Medium" panose="020B06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Lub Dub Medium" panose="020B0603030403020204" pitchFamily="34" charset="0"/>
            </a:endParaRPr>
          </a:p>
        </p:txBody>
      </p:sp>
      <p:pic>
        <p:nvPicPr>
          <p:cNvPr id="12289" name="Picture 203">
            <a:extLst>
              <a:ext uri="{FF2B5EF4-FFF2-40B4-BE49-F238E27FC236}">
                <a16:creationId xmlns:a16="http://schemas.microsoft.com/office/drawing/2014/main" id="{965EC174-2EFC-4258-91DB-290AC7DB05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49" r="8490" b="5660"/>
          <a:stretch/>
        </p:blipFill>
        <p:spPr bwMode="auto">
          <a:xfrm>
            <a:off x="2590801" y="152400"/>
            <a:ext cx="7924800" cy="8153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6DBB20F-1476-4262-9E3F-4F0834481A27}"/>
              </a:ext>
            </a:extLst>
          </p:cNvPr>
          <p:cNvSpPr txBox="1"/>
          <p:nvPr/>
        </p:nvSpPr>
        <p:spPr>
          <a:xfrm>
            <a:off x="9525000" y="7086600"/>
            <a:ext cx="5334000" cy="369332"/>
          </a:xfrm>
          <a:prstGeom prst="rect">
            <a:avLst/>
          </a:prstGeom>
          <a:noFill/>
        </p:spPr>
        <p:txBody>
          <a:bodyPr wrap="square" rtlCol="0">
            <a:spAutoFit/>
          </a:bodyPr>
          <a:lstStyle/>
          <a:p>
            <a:pPr algn="ctr"/>
            <a:r>
              <a:rPr lang="en-US" dirty="0">
                <a:latin typeface="Lub Dub Medium" panose="020B0603030403020204" pitchFamily="34" charset="0"/>
              </a:rPr>
              <a:t>Footnote text located on the next slide</a:t>
            </a:r>
          </a:p>
        </p:txBody>
      </p:sp>
    </p:spTree>
    <p:extLst>
      <p:ext uri="{BB962C8B-B14F-4D97-AF65-F5344CB8AC3E}">
        <p14:creationId xmlns:p14="http://schemas.microsoft.com/office/powerpoint/2010/main" val="36063975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86A248-796D-42DB-9DFF-C7D366042BE0}"/>
              </a:ext>
            </a:extLst>
          </p:cNvPr>
          <p:cNvSpPr>
            <a:spLocks noGrp="1"/>
          </p:cNvSpPr>
          <p:nvPr>
            <p:ph type="sldNum" sz="quarter" idx="4"/>
          </p:nvPr>
        </p:nvSpPr>
        <p:spPr/>
        <p:txBody>
          <a:bodyPr/>
          <a:lstStyle/>
          <a:p>
            <a:fld id="{01CD3B2E-BC1C-6C4D-9D91-A67B950EE325}" type="slidenum">
              <a:rPr lang="en-US" smtClean="0"/>
              <a:pPr/>
              <a:t>71</a:t>
            </a:fld>
            <a:endParaRPr lang="en-US" dirty="0"/>
          </a:p>
        </p:txBody>
      </p:sp>
      <p:sp>
        <p:nvSpPr>
          <p:cNvPr id="4" name="TextBox 3">
            <a:extLst>
              <a:ext uri="{FF2B5EF4-FFF2-40B4-BE49-F238E27FC236}">
                <a16:creationId xmlns:a16="http://schemas.microsoft.com/office/drawing/2014/main" id="{9B725808-3280-45DE-93F2-3263B3F816AB}"/>
              </a:ext>
            </a:extLst>
          </p:cNvPr>
          <p:cNvSpPr txBox="1"/>
          <p:nvPr/>
        </p:nvSpPr>
        <p:spPr>
          <a:xfrm>
            <a:off x="228599" y="1243072"/>
            <a:ext cx="14020800" cy="6986528"/>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*Approximate ages, based on U.S. Actuarial Life Expectancy tables, are provided for guidance. </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The balance between expected patient longevity and valve durability varies continuously across the age range, with more durable valves preferred for patients with a longer life expectancy.  Bioprosthetic valve durability is finite (with shorter durability for younger patients), whereas  mechanical valves are very durable but require lifelong anticoagulation. Long-term (20-y</a:t>
            </a:r>
            <a:r>
              <a:rPr lang="en-US" sz="2800" strike="sngStrike" dirty="0">
                <a:latin typeface="Times New Roman" panose="02020603050405020304" pitchFamily="18" charset="0"/>
                <a:cs typeface="Times New Roman" panose="02020603050405020304" pitchFamily="18" charset="0"/>
              </a:rPr>
              <a:t>ear</a:t>
            </a:r>
            <a:r>
              <a:rPr lang="en-US" sz="2800" dirty="0">
                <a:latin typeface="Times New Roman" panose="02020603050405020304" pitchFamily="18" charset="0"/>
                <a:cs typeface="Times New Roman" panose="02020603050405020304" pitchFamily="18" charset="0"/>
              </a:rPr>
              <a:t>) data on outcomes with surgical bioprosthetic valves are available; robust data on transcatheter bioprosthetic valves extend to only 5 years, leading to uncertainty about longer-term outcomes. The decision about valve type should be individualized on the basis of patient-specific factors that might affect expected longevity. </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†Placement of a transcatheter valve requires vascular anatomy that allows transfemoral delivery and the absence of aortic root dilation that would require surgical replacement. Valvular anatomy must be suitable for placement of the specific prosthetic valve, including annulus size and shape, leaflet number and calcification, and coronary ostial height. See ACC Expert Consensus Statement. </a:t>
            </a:r>
          </a:p>
        </p:txBody>
      </p:sp>
    </p:spTree>
    <p:extLst>
      <p:ext uri="{BB962C8B-B14F-4D97-AF65-F5344CB8AC3E}">
        <p14:creationId xmlns:p14="http://schemas.microsoft.com/office/powerpoint/2010/main" val="19026741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5A9C5C-E445-4F87-A08F-A376621EFFAD}"/>
              </a:ext>
            </a:extLst>
          </p:cNvPr>
          <p:cNvSpPr>
            <a:spLocks noGrp="1"/>
          </p:cNvSpPr>
          <p:nvPr>
            <p:ph type="sldNum" sz="quarter" idx="4"/>
          </p:nvPr>
        </p:nvSpPr>
        <p:spPr/>
        <p:txBody>
          <a:bodyPr/>
          <a:lstStyle/>
          <a:p>
            <a:fld id="{01CD3B2E-BC1C-6C4D-9D91-A67B950EE325}" type="slidenum">
              <a:rPr lang="en-US" smtClean="0"/>
              <a:pPr/>
              <a:t>72</a:t>
            </a:fld>
            <a:endParaRPr lang="en-US" dirty="0"/>
          </a:p>
        </p:txBody>
      </p:sp>
      <p:graphicFrame>
        <p:nvGraphicFramePr>
          <p:cNvPr id="5" name="Table 4">
            <a:extLst>
              <a:ext uri="{FF2B5EF4-FFF2-40B4-BE49-F238E27FC236}">
                <a16:creationId xmlns:a16="http://schemas.microsoft.com/office/drawing/2014/main" id="{BE090BE6-389A-4962-8ECC-A63E9B9434B5}"/>
              </a:ext>
            </a:extLst>
          </p:cNvPr>
          <p:cNvGraphicFramePr>
            <a:graphicFrameLocks noGrp="1"/>
          </p:cNvGraphicFramePr>
          <p:nvPr>
            <p:extLst>
              <p:ext uri="{D42A27DB-BD31-4B8C-83A1-F6EECF244321}">
                <p14:modId xmlns:p14="http://schemas.microsoft.com/office/powerpoint/2010/main" val="1235945928"/>
              </p:ext>
            </p:extLst>
          </p:nvPr>
        </p:nvGraphicFramePr>
        <p:xfrm>
          <a:off x="229673" y="1219200"/>
          <a:ext cx="14241462" cy="6875231"/>
        </p:xfrm>
        <a:graphic>
          <a:graphicData uri="http://schemas.openxmlformats.org/drawingml/2006/table">
            <a:tbl>
              <a:tblPr firstRow="1" firstCol="1" bandRow="1"/>
              <a:tblGrid>
                <a:gridCol w="2694333">
                  <a:extLst>
                    <a:ext uri="{9D8B030D-6E8A-4147-A177-3AD203B41FA5}">
                      <a16:colId xmlns:a16="http://schemas.microsoft.com/office/drawing/2014/main" val="175496759"/>
                    </a:ext>
                  </a:extLst>
                </a:gridCol>
                <a:gridCol w="3977345">
                  <a:extLst>
                    <a:ext uri="{9D8B030D-6E8A-4147-A177-3AD203B41FA5}">
                      <a16:colId xmlns:a16="http://schemas.microsoft.com/office/drawing/2014/main" val="1925121454"/>
                    </a:ext>
                  </a:extLst>
                </a:gridCol>
                <a:gridCol w="4105645">
                  <a:extLst>
                    <a:ext uri="{9D8B030D-6E8A-4147-A177-3AD203B41FA5}">
                      <a16:colId xmlns:a16="http://schemas.microsoft.com/office/drawing/2014/main" val="3336116777"/>
                    </a:ext>
                  </a:extLst>
                </a:gridCol>
                <a:gridCol w="3464139">
                  <a:extLst>
                    <a:ext uri="{9D8B030D-6E8A-4147-A177-3AD203B41FA5}">
                      <a16:colId xmlns:a16="http://schemas.microsoft.com/office/drawing/2014/main" val="253138576"/>
                    </a:ext>
                  </a:extLst>
                </a:gridCol>
              </a:tblGrid>
              <a:tr h="636085">
                <a:tc>
                  <a:txBody>
                    <a:bodyPr/>
                    <a:lstStyle/>
                    <a:p>
                      <a:pPr marL="0" marR="0">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Favors SAVR</a:t>
                      </a:r>
                      <a:endParaRPr lang="en-US" sz="2000">
                        <a:effectLst/>
                        <a:latin typeface="Times New Roman" panose="02020603050405020304" pitchFamily="18" charset="0"/>
                        <a:ea typeface="Times New Roman" panose="02020603050405020304" pitchFamily="18" charset="0"/>
                      </a:endParaRPr>
                    </a:p>
                  </a:txBody>
                  <a:tcPr marL="36917" marR="369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solidFill>
                            <a:srgbClr val="000000"/>
                          </a:solidFill>
                          <a:effectLst/>
                          <a:latin typeface="Times New Roman" panose="02020603050405020304" pitchFamily="18" charset="0"/>
                          <a:ea typeface="Times New Roman" panose="02020603050405020304" pitchFamily="18" charset="0"/>
                        </a:rPr>
                        <a:t>Favors TAVI</a:t>
                      </a:r>
                      <a:endParaRPr lang="en-US" sz="2000" dirty="0">
                        <a:effectLst/>
                        <a:latin typeface="Times New Roman" panose="02020603050405020304" pitchFamily="18" charset="0"/>
                        <a:ea typeface="Times New Roman" panose="02020603050405020304" pitchFamily="18" charset="0"/>
                      </a:endParaRPr>
                    </a:p>
                  </a:txBody>
                  <a:tcPr marL="36917" marR="369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solidFill>
                            <a:srgbClr val="000000"/>
                          </a:solidFill>
                          <a:effectLst/>
                          <a:latin typeface="Times New Roman" panose="02020603050405020304" pitchFamily="18" charset="0"/>
                          <a:ea typeface="Times New Roman" panose="02020603050405020304" pitchFamily="18" charset="0"/>
                        </a:rPr>
                        <a:t>Favors Palliation</a:t>
                      </a:r>
                      <a:endParaRPr lang="en-US" sz="2000" dirty="0">
                        <a:effectLst/>
                        <a:latin typeface="Times New Roman" panose="02020603050405020304" pitchFamily="18" charset="0"/>
                        <a:ea typeface="Times New Roman" panose="02020603050405020304" pitchFamily="18" charset="0"/>
                      </a:endParaRPr>
                    </a:p>
                  </a:txBody>
                  <a:tcPr marL="36917" marR="369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72014230"/>
                  </a:ext>
                </a:extLst>
              </a:tr>
              <a:tr h="754080">
                <a:tc>
                  <a:txBody>
                    <a:bodyPr/>
                    <a:lstStyle/>
                    <a:p>
                      <a:pPr marL="0" marR="0">
                        <a:lnSpc>
                          <a:spcPct val="10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rPr>
                        <a:t>Age/life expectancy</a:t>
                      </a:r>
                      <a:r>
                        <a:rPr lang="en-US" sz="2000" baseline="30000">
                          <a:solidFill>
                            <a:srgbClr val="000000"/>
                          </a:solidFill>
                          <a:effectLst/>
                          <a:latin typeface="Times New Roman" panose="02020603050405020304" pitchFamily="18"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Younger age/longer life expectancy</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Older age/fewer expected remaining years of life</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Limited life expectancy</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14529224"/>
                  </a:ext>
                </a:extLst>
              </a:tr>
              <a:tr h="1675733">
                <a:tc>
                  <a:txBody>
                    <a:bodyPr/>
                    <a:lstStyle/>
                    <a:p>
                      <a:pPr marL="0" marR="0">
                        <a:lnSpc>
                          <a:spcPct val="10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rPr>
                        <a:t>Valve anatomy</a:t>
                      </a:r>
                      <a:endParaRPr lang="en-US" sz="200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BAV</a:t>
                      </a:r>
                    </a:p>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Subaortic (LV outflow tract) calcification</a:t>
                      </a:r>
                    </a:p>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Rheumatic valve disease</a:t>
                      </a:r>
                    </a:p>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Small or large aortic annulus†</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Calcific AS of a </a:t>
                      </a:r>
                      <a:r>
                        <a:rPr lang="en-US" sz="2000" dirty="0" err="1">
                          <a:effectLst/>
                          <a:latin typeface="Times New Roman" panose="02020603050405020304" pitchFamily="18" charset="0"/>
                          <a:ea typeface="Times New Roman" panose="02020603050405020304" pitchFamily="18" charset="0"/>
                        </a:rPr>
                        <a:t>trileaflet</a:t>
                      </a:r>
                      <a:r>
                        <a:rPr lang="en-US" sz="2000" dirty="0">
                          <a:effectLst/>
                          <a:latin typeface="Times New Roman" panose="02020603050405020304" pitchFamily="18" charset="0"/>
                          <a:ea typeface="Times New Roman" panose="02020603050405020304" pitchFamily="18" charset="0"/>
                        </a:rPr>
                        <a:t> valve</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29235" marR="0">
                        <a:lnSpc>
                          <a:spcPct val="1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 </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73376975"/>
                  </a:ext>
                </a:extLst>
              </a:tr>
              <a:tr h="1675733">
                <a:tc>
                  <a:txBody>
                    <a:bodyPr/>
                    <a:lstStyle/>
                    <a:p>
                      <a:pPr marL="0" marR="0">
                        <a:lnSpc>
                          <a:spcPct val="10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rPr>
                        <a:t>Prosthetic valve preference</a:t>
                      </a:r>
                      <a:endParaRPr lang="en-US" sz="200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Mechanical or surgical bioprosthetic valve preferred</a:t>
                      </a:r>
                    </a:p>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Concern for patient–prosthesis mismatch (annular enlargement might be considered)</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Bioprosthetic valve preferred</a:t>
                      </a:r>
                    </a:p>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Favorable ratio of life expectancy to valve durability</a:t>
                      </a:r>
                    </a:p>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TAVI provides larger valve area than same size SAVR</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29235" marR="0">
                        <a:lnSpc>
                          <a:spcPct val="1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 </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05521503"/>
                  </a:ext>
                </a:extLst>
              </a:tr>
              <a:tr h="1985435">
                <a:tc>
                  <a:txBody>
                    <a:bodyPr/>
                    <a:lstStyle/>
                    <a:p>
                      <a:pPr marL="0" marR="0">
                        <a:lnSpc>
                          <a:spcPct val="10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rPr>
                        <a:t>Concurrent cardiac conditions</a:t>
                      </a:r>
                      <a:endParaRPr lang="en-US" sz="200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Aortic dilation‡</a:t>
                      </a:r>
                    </a:p>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Severe primary MR</a:t>
                      </a:r>
                    </a:p>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Severe CAD requiring bypass grafting</a:t>
                      </a:r>
                    </a:p>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Septal hypertrophy requiring myectomy</a:t>
                      </a:r>
                    </a:p>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AF</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Severe calcification of the ascending aorta (“porcelain” aorta)</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Irreversible severe LV systolic dysfunction</a:t>
                      </a:r>
                    </a:p>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Severe MR attributable to annular calcification</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65010542"/>
                  </a:ext>
                </a:extLst>
              </a:tr>
            </a:tbl>
          </a:graphicData>
        </a:graphic>
      </p:graphicFrame>
      <p:sp>
        <p:nvSpPr>
          <p:cNvPr id="7" name="TextBox 6">
            <a:extLst>
              <a:ext uri="{FF2B5EF4-FFF2-40B4-BE49-F238E27FC236}">
                <a16:creationId xmlns:a16="http://schemas.microsoft.com/office/drawing/2014/main" id="{260978B3-AFAD-4656-912F-BFE48FF13C98}"/>
              </a:ext>
            </a:extLst>
          </p:cNvPr>
          <p:cNvSpPr txBox="1"/>
          <p:nvPr/>
        </p:nvSpPr>
        <p:spPr>
          <a:xfrm>
            <a:off x="1828800" y="137374"/>
            <a:ext cx="10134600" cy="830997"/>
          </a:xfrm>
          <a:prstGeom prst="rect">
            <a:avLst/>
          </a:prstGeom>
          <a:noFill/>
        </p:spPr>
        <p:txBody>
          <a:bodyPr wrap="square">
            <a:spAutoFit/>
          </a:bodyPr>
          <a:lstStyle/>
          <a:p>
            <a:pPr algn="ctr"/>
            <a:r>
              <a:rPr lang="en-US" sz="2400" b="1" dirty="0">
                <a:latin typeface="Lub Dub Medium" panose="020B0603030403020204" pitchFamily="34" charset="0"/>
                <a:cs typeface="Times New Roman" panose="02020603050405020304" pitchFamily="18" charset="0"/>
              </a:rPr>
              <a:t>Table 14. A Simplified Framework With Examples of Factors Favoring SAVR, TAVI, or Palliation Instead of Aortic Valve Intervention </a:t>
            </a:r>
          </a:p>
        </p:txBody>
      </p:sp>
    </p:spTree>
    <p:extLst>
      <p:ext uri="{BB962C8B-B14F-4D97-AF65-F5344CB8AC3E}">
        <p14:creationId xmlns:p14="http://schemas.microsoft.com/office/powerpoint/2010/main" val="42375531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5A9C5C-E445-4F87-A08F-A376621EFFAD}"/>
              </a:ext>
            </a:extLst>
          </p:cNvPr>
          <p:cNvSpPr>
            <a:spLocks noGrp="1"/>
          </p:cNvSpPr>
          <p:nvPr>
            <p:ph type="sldNum" sz="quarter" idx="4"/>
          </p:nvPr>
        </p:nvSpPr>
        <p:spPr/>
        <p:txBody>
          <a:bodyPr/>
          <a:lstStyle/>
          <a:p>
            <a:fld id="{01CD3B2E-BC1C-6C4D-9D91-A67B950EE325}" type="slidenum">
              <a:rPr lang="en-US" smtClean="0"/>
              <a:pPr/>
              <a:t>73</a:t>
            </a:fld>
            <a:endParaRPr lang="en-US" dirty="0"/>
          </a:p>
        </p:txBody>
      </p:sp>
      <p:graphicFrame>
        <p:nvGraphicFramePr>
          <p:cNvPr id="5" name="Table 4">
            <a:extLst>
              <a:ext uri="{FF2B5EF4-FFF2-40B4-BE49-F238E27FC236}">
                <a16:creationId xmlns:a16="http://schemas.microsoft.com/office/drawing/2014/main" id="{BE090BE6-389A-4962-8ECC-A63E9B9434B5}"/>
              </a:ext>
            </a:extLst>
          </p:cNvPr>
          <p:cNvGraphicFramePr>
            <a:graphicFrameLocks noGrp="1"/>
          </p:cNvGraphicFramePr>
          <p:nvPr>
            <p:extLst>
              <p:ext uri="{D42A27DB-BD31-4B8C-83A1-F6EECF244321}">
                <p14:modId xmlns:p14="http://schemas.microsoft.com/office/powerpoint/2010/main" val="2699752672"/>
              </p:ext>
            </p:extLst>
          </p:nvPr>
        </p:nvGraphicFramePr>
        <p:xfrm>
          <a:off x="228600" y="1897797"/>
          <a:ext cx="14241462" cy="6169878"/>
        </p:xfrm>
        <a:graphic>
          <a:graphicData uri="http://schemas.openxmlformats.org/drawingml/2006/table">
            <a:tbl>
              <a:tblPr firstRow="1" firstCol="1" bandRow="1"/>
              <a:tblGrid>
                <a:gridCol w="2694333">
                  <a:extLst>
                    <a:ext uri="{9D8B030D-6E8A-4147-A177-3AD203B41FA5}">
                      <a16:colId xmlns:a16="http://schemas.microsoft.com/office/drawing/2014/main" val="175496759"/>
                    </a:ext>
                  </a:extLst>
                </a:gridCol>
                <a:gridCol w="3858867">
                  <a:extLst>
                    <a:ext uri="{9D8B030D-6E8A-4147-A177-3AD203B41FA5}">
                      <a16:colId xmlns:a16="http://schemas.microsoft.com/office/drawing/2014/main" val="1925121454"/>
                    </a:ext>
                  </a:extLst>
                </a:gridCol>
                <a:gridCol w="3733800">
                  <a:extLst>
                    <a:ext uri="{9D8B030D-6E8A-4147-A177-3AD203B41FA5}">
                      <a16:colId xmlns:a16="http://schemas.microsoft.com/office/drawing/2014/main" val="3336116777"/>
                    </a:ext>
                  </a:extLst>
                </a:gridCol>
                <a:gridCol w="3954462">
                  <a:extLst>
                    <a:ext uri="{9D8B030D-6E8A-4147-A177-3AD203B41FA5}">
                      <a16:colId xmlns:a16="http://schemas.microsoft.com/office/drawing/2014/main" val="253138576"/>
                    </a:ext>
                  </a:extLst>
                </a:gridCol>
              </a:tblGrid>
              <a:tr h="482884">
                <a:tc>
                  <a:txBody>
                    <a:bodyPr/>
                    <a:lstStyle/>
                    <a:p>
                      <a:pPr marL="0" marR="0">
                        <a:lnSpc>
                          <a:spcPct val="1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Favors SAVR</a:t>
                      </a:r>
                      <a:endParaRPr lang="en-US" sz="200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Favors TAVI</a:t>
                      </a:r>
                      <a:endParaRPr lang="en-US" sz="200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Favors Palliation</a:t>
                      </a:r>
                      <a:endParaRPr lang="en-US" sz="200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72014230"/>
                  </a:ext>
                </a:extLst>
              </a:tr>
              <a:tr h="1571366">
                <a:tc>
                  <a:txBody>
                    <a:bodyPr/>
                    <a:lstStyle/>
                    <a:p>
                      <a:pPr marL="0" marR="0">
                        <a:lnSpc>
                          <a:spcPct val="100000"/>
                        </a:lnSpc>
                        <a:spcBef>
                          <a:spcPts val="0"/>
                        </a:spcBef>
                        <a:spcAft>
                          <a:spcPts val="0"/>
                        </a:spcAft>
                      </a:pPr>
                      <a:r>
                        <a:rPr lang="en-US" sz="2000">
                          <a:effectLst/>
                          <a:latin typeface="Times New Roman" panose="02020603050405020304" pitchFamily="18" charset="0"/>
                          <a:ea typeface="Times New Roman" panose="02020603050405020304" pitchFamily="18" charset="0"/>
                        </a:rPr>
                        <a:t>Noncardiac conditions</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38760" marR="0">
                        <a:lnSpc>
                          <a:spcPct val="1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 </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Severe lung, liver, or renal disease</a:t>
                      </a:r>
                    </a:p>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Mobility issues (high procedural risk with sternotomy)</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Symptoms likely attributable to noncardiac conditions</a:t>
                      </a:r>
                    </a:p>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Severe dementia</a:t>
                      </a:r>
                    </a:p>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Moderate to severe involvement of ≥2 other organ systems</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14529224"/>
                  </a:ext>
                </a:extLst>
              </a:tr>
              <a:tr h="1272131">
                <a:tc>
                  <a:txBody>
                    <a:bodyPr/>
                    <a:lstStyle/>
                    <a:p>
                      <a:pPr marL="0" marR="0">
                        <a:lnSpc>
                          <a:spcPct val="10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rPr>
                        <a:t>Frailty</a:t>
                      </a:r>
                      <a:endParaRPr lang="en-US" sz="20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Not frail or few frailty measures</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Frailty likely to improve after TAVI</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Severe frailty unlikely to improve after TAVI</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73376975"/>
                  </a:ext>
                </a:extLst>
              </a:tr>
              <a:tr h="1272131">
                <a:tc>
                  <a:txBody>
                    <a:bodyPr/>
                    <a:lstStyle/>
                    <a:p>
                      <a:pPr marL="0" marR="0">
                        <a:lnSpc>
                          <a:spcPct val="10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rPr>
                        <a:t>Estimated procedural or surgical risk of SAVR or TAVI</a:t>
                      </a:r>
                      <a:endParaRPr lang="en-US" sz="20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SAVR risk low </a:t>
                      </a:r>
                    </a:p>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TAVI risk high</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TAVI risk low to medium   </a:t>
                      </a:r>
                    </a:p>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SAVR risk high to prohibitive  </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Prohibitive SAVR risk (&gt;15%) or post-TAVI life expectancy &lt;1 y</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05521503"/>
                  </a:ext>
                </a:extLst>
              </a:tr>
              <a:tr h="1571366">
                <a:tc>
                  <a:txBody>
                    <a:bodyPr/>
                    <a:lstStyle/>
                    <a:p>
                      <a:pPr marL="0" marR="0">
                        <a:lnSpc>
                          <a:spcPct val="10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rPr>
                        <a:t>Procedure-specific impediments</a:t>
                      </a:r>
                      <a:endParaRPr lang="en-US" sz="20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Valve anatomy, annular size, or low coronary ostial height precludes TAVI</a:t>
                      </a:r>
                    </a:p>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Vascular access does not allow transfemoral TAVI</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Previous cardiac surgery with at-risk coronary grafts</a:t>
                      </a:r>
                    </a:p>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Previous chest irradiation</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Valve anatomy, annular size, or coronary ostial height precludes TAVI</a:t>
                      </a:r>
                    </a:p>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Vascular access does not allow transfemoral TAVI</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65010542"/>
                  </a:ext>
                </a:extLst>
              </a:tr>
            </a:tbl>
          </a:graphicData>
        </a:graphic>
      </p:graphicFrame>
      <p:sp>
        <p:nvSpPr>
          <p:cNvPr id="7" name="TextBox 6">
            <a:extLst>
              <a:ext uri="{FF2B5EF4-FFF2-40B4-BE49-F238E27FC236}">
                <a16:creationId xmlns:a16="http://schemas.microsoft.com/office/drawing/2014/main" id="{260978B3-AFAD-4656-912F-BFE48FF13C98}"/>
              </a:ext>
            </a:extLst>
          </p:cNvPr>
          <p:cNvSpPr txBox="1"/>
          <p:nvPr/>
        </p:nvSpPr>
        <p:spPr>
          <a:xfrm>
            <a:off x="2266950" y="533400"/>
            <a:ext cx="10096500" cy="830997"/>
          </a:xfrm>
          <a:prstGeom prst="rect">
            <a:avLst/>
          </a:prstGeom>
          <a:noFill/>
        </p:spPr>
        <p:txBody>
          <a:bodyPr wrap="square">
            <a:spAutoFit/>
          </a:bodyPr>
          <a:lstStyle/>
          <a:p>
            <a:pPr algn="ctr"/>
            <a:r>
              <a:rPr lang="en-US" sz="2400" b="1" dirty="0">
                <a:latin typeface="Lub Dub Medium" panose="020B0603030403020204" pitchFamily="34" charset="0"/>
                <a:cs typeface="Times New Roman" panose="02020603050405020304" pitchFamily="18" charset="0"/>
              </a:rPr>
              <a:t>Table 14. A Simplified Framework With Examples of Factors Favoring SAVR, TAVI, or Palliation Instead of Aortic Valve Intervention </a:t>
            </a:r>
          </a:p>
        </p:txBody>
      </p:sp>
    </p:spTree>
    <p:extLst>
      <p:ext uri="{BB962C8B-B14F-4D97-AF65-F5344CB8AC3E}">
        <p14:creationId xmlns:p14="http://schemas.microsoft.com/office/powerpoint/2010/main" val="42314309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5A9C5C-E445-4F87-A08F-A376621EFFAD}"/>
              </a:ext>
            </a:extLst>
          </p:cNvPr>
          <p:cNvSpPr>
            <a:spLocks noGrp="1"/>
          </p:cNvSpPr>
          <p:nvPr>
            <p:ph type="sldNum" sz="quarter" idx="4"/>
          </p:nvPr>
        </p:nvSpPr>
        <p:spPr/>
        <p:txBody>
          <a:bodyPr/>
          <a:lstStyle/>
          <a:p>
            <a:fld id="{01CD3B2E-BC1C-6C4D-9D91-A67B950EE325}" type="slidenum">
              <a:rPr lang="en-US" smtClean="0"/>
              <a:pPr/>
              <a:t>74</a:t>
            </a:fld>
            <a:endParaRPr lang="en-US" dirty="0"/>
          </a:p>
        </p:txBody>
      </p:sp>
      <p:graphicFrame>
        <p:nvGraphicFramePr>
          <p:cNvPr id="5" name="Table 4">
            <a:extLst>
              <a:ext uri="{FF2B5EF4-FFF2-40B4-BE49-F238E27FC236}">
                <a16:creationId xmlns:a16="http://schemas.microsoft.com/office/drawing/2014/main" id="{BE090BE6-389A-4962-8ECC-A63E9B9434B5}"/>
              </a:ext>
            </a:extLst>
          </p:cNvPr>
          <p:cNvGraphicFramePr>
            <a:graphicFrameLocks noGrp="1"/>
          </p:cNvGraphicFramePr>
          <p:nvPr>
            <p:extLst>
              <p:ext uri="{D42A27DB-BD31-4B8C-83A1-F6EECF244321}">
                <p14:modId xmlns:p14="http://schemas.microsoft.com/office/powerpoint/2010/main" val="2994882080"/>
              </p:ext>
            </p:extLst>
          </p:nvPr>
        </p:nvGraphicFramePr>
        <p:xfrm>
          <a:off x="228600" y="1897797"/>
          <a:ext cx="14241462" cy="6169878"/>
        </p:xfrm>
        <a:graphic>
          <a:graphicData uri="http://schemas.openxmlformats.org/drawingml/2006/table">
            <a:tbl>
              <a:tblPr firstRow="1" firstCol="1" bandRow="1"/>
              <a:tblGrid>
                <a:gridCol w="2694333">
                  <a:extLst>
                    <a:ext uri="{9D8B030D-6E8A-4147-A177-3AD203B41FA5}">
                      <a16:colId xmlns:a16="http://schemas.microsoft.com/office/drawing/2014/main" val="175496759"/>
                    </a:ext>
                  </a:extLst>
                </a:gridCol>
                <a:gridCol w="3858867">
                  <a:extLst>
                    <a:ext uri="{9D8B030D-6E8A-4147-A177-3AD203B41FA5}">
                      <a16:colId xmlns:a16="http://schemas.microsoft.com/office/drawing/2014/main" val="1925121454"/>
                    </a:ext>
                  </a:extLst>
                </a:gridCol>
                <a:gridCol w="3733800">
                  <a:extLst>
                    <a:ext uri="{9D8B030D-6E8A-4147-A177-3AD203B41FA5}">
                      <a16:colId xmlns:a16="http://schemas.microsoft.com/office/drawing/2014/main" val="3336116777"/>
                    </a:ext>
                  </a:extLst>
                </a:gridCol>
                <a:gridCol w="3954462">
                  <a:extLst>
                    <a:ext uri="{9D8B030D-6E8A-4147-A177-3AD203B41FA5}">
                      <a16:colId xmlns:a16="http://schemas.microsoft.com/office/drawing/2014/main" val="253138576"/>
                    </a:ext>
                  </a:extLst>
                </a:gridCol>
              </a:tblGrid>
              <a:tr h="684364">
                <a:tc>
                  <a:txBody>
                    <a:bodyPr/>
                    <a:lstStyle/>
                    <a:p>
                      <a:pPr marL="0" marR="0">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Favors SAVR</a:t>
                      </a:r>
                      <a:endParaRPr lang="en-US" sz="2400">
                        <a:effectLst/>
                        <a:latin typeface="Times New Roman" panose="02020603050405020304" pitchFamily="18" charset="0"/>
                        <a:ea typeface="Times New Roman" panose="02020603050405020304" pitchFamily="18" charset="0"/>
                      </a:endParaRPr>
                    </a:p>
                  </a:txBody>
                  <a:tcPr marL="36917" marR="369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Favors TAVI</a:t>
                      </a:r>
                      <a:endParaRPr lang="en-US" sz="2400">
                        <a:effectLst/>
                        <a:latin typeface="Times New Roman" panose="02020603050405020304" pitchFamily="18" charset="0"/>
                        <a:ea typeface="Times New Roman" panose="02020603050405020304" pitchFamily="18" charset="0"/>
                      </a:endParaRPr>
                    </a:p>
                  </a:txBody>
                  <a:tcPr marL="36917" marR="369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rPr>
                        <a:t>Favors Palliation</a:t>
                      </a:r>
                      <a:endParaRPr lang="en-US" sz="2400" dirty="0">
                        <a:effectLst/>
                        <a:latin typeface="Times New Roman" panose="02020603050405020304" pitchFamily="18" charset="0"/>
                        <a:ea typeface="Times New Roman" panose="02020603050405020304" pitchFamily="18" charset="0"/>
                      </a:endParaRPr>
                    </a:p>
                  </a:txBody>
                  <a:tcPr marL="36917" marR="369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72014230"/>
                  </a:ext>
                </a:extLst>
              </a:tr>
              <a:tr h="5485514">
                <a:tc>
                  <a:txBody>
                    <a:bodyPr/>
                    <a:lstStyle/>
                    <a:p>
                      <a:pPr marL="0" marR="0">
                        <a:lnSpc>
                          <a:spcPct val="100000"/>
                        </a:lnSpc>
                        <a:spcBef>
                          <a:spcPts val="0"/>
                        </a:spcBef>
                        <a:spcAft>
                          <a:spcPts val="0"/>
                        </a:spcAft>
                      </a:pPr>
                      <a:r>
                        <a:rPr lang="en-US" sz="2400">
                          <a:effectLst/>
                          <a:latin typeface="Times New Roman" panose="02020603050405020304" pitchFamily="18" charset="0"/>
                          <a:ea typeface="Times New Roman" panose="02020603050405020304" pitchFamily="18" charset="0"/>
                        </a:rPr>
                        <a:t>Goals of Care and pa</a:t>
                      </a:r>
                      <a:r>
                        <a:rPr lang="en-US" sz="2400">
                          <a:solidFill>
                            <a:srgbClr val="000000"/>
                          </a:solidFill>
                          <a:effectLst/>
                          <a:latin typeface="Times New Roman" panose="02020603050405020304" pitchFamily="18" charset="0"/>
                          <a:ea typeface="Times New Roman" panose="02020603050405020304" pitchFamily="18" charset="0"/>
                        </a:rPr>
                        <a:t>tient preferences and values</a:t>
                      </a:r>
                      <a:endParaRPr lang="en-US" sz="24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Less uncertainty about valve durability</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Avoid repeat intervention </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Lower risk of permanent pacer</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Life prolongation</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Symptom relief</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Improved long-term exercise capacity and QOL</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Avoid vascular complications</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Accepts longer hospital stay, pain in recovery period</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a:effectLst/>
                          <a:latin typeface="Times New Roman" panose="02020603050405020304" pitchFamily="18" charset="0"/>
                          <a:ea typeface="Times New Roman" panose="02020603050405020304" pitchFamily="18" charset="0"/>
                        </a:rPr>
                        <a:t>Accepts uncertainty about valve durability and possible repeat intervention</a:t>
                      </a:r>
                    </a:p>
                    <a:p>
                      <a:pPr marL="342900" marR="0" lvl="0" indent="-342900" algn="l">
                        <a:lnSpc>
                          <a:spcPct val="100000"/>
                        </a:lnSpc>
                        <a:spcBef>
                          <a:spcPts val="0"/>
                        </a:spcBef>
                        <a:spcAft>
                          <a:spcPts val="0"/>
                        </a:spcAft>
                        <a:buFont typeface="Symbol" panose="05050102010706020507" pitchFamily="18" charset="2"/>
                        <a:buChar char=""/>
                      </a:pPr>
                      <a:r>
                        <a:rPr lang="en-US" sz="2400">
                          <a:effectLst/>
                          <a:latin typeface="Times New Roman" panose="02020603050405020304" pitchFamily="18" charset="0"/>
                          <a:ea typeface="Times New Roman" panose="02020603050405020304" pitchFamily="18" charset="0"/>
                        </a:rPr>
                        <a:t>Higher risk of permanent pacer</a:t>
                      </a:r>
                    </a:p>
                    <a:p>
                      <a:pPr marL="342900" marR="0" lvl="0" indent="-342900" algn="l">
                        <a:lnSpc>
                          <a:spcPct val="100000"/>
                        </a:lnSpc>
                        <a:spcBef>
                          <a:spcPts val="0"/>
                        </a:spcBef>
                        <a:spcAft>
                          <a:spcPts val="0"/>
                        </a:spcAft>
                        <a:buFont typeface="Symbol" panose="05050102010706020507" pitchFamily="18" charset="2"/>
                        <a:buChar char=""/>
                      </a:pPr>
                      <a:r>
                        <a:rPr lang="en-US" sz="2400">
                          <a:effectLst/>
                          <a:latin typeface="Times New Roman" panose="02020603050405020304" pitchFamily="18" charset="0"/>
                          <a:ea typeface="Times New Roman" panose="02020603050405020304" pitchFamily="18" charset="0"/>
                        </a:rPr>
                        <a:t>Life prolongation</a:t>
                      </a:r>
                    </a:p>
                    <a:p>
                      <a:pPr marL="342900" marR="0" lvl="0" indent="-342900" algn="l">
                        <a:lnSpc>
                          <a:spcPct val="100000"/>
                        </a:lnSpc>
                        <a:spcBef>
                          <a:spcPts val="0"/>
                        </a:spcBef>
                        <a:spcAft>
                          <a:spcPts val="0"/>
                        </a:spcAft>
                        <a:buFont typeface="Symbol" panose="05050102010706020507" pitchFamily="18" charset="2"/>
                        <a:buChar char=""/>
                      </a:pPr>
                      <a:r>
                        <a:rPr lang="en-US" sz="2400">
                          <a:effectLst/>
                          <a:latin typeface="Times New Roman" panose="02020603050405020304" pitchFamily="18" charset="0"/>
                          <a:ea typeface="Times New Roman" panose="02020603050405020304" pitchFamily="18" charset="0"/>
                        </a:rPr>
                        <a:t>Symptom relief</a:t>
                      </a:r>
                    </a:p>
                    <a:p>
                      <a:pPr marL="342900" marR="0" lvl="0" indent="-342900" algn="l">
                        <a:lnSpc>
                          <a:spcPct val="100000"/>
                        </a:lnSpc>
                        <a:spcBef>
                          <a:spcPts val="0"/>
                        </a:spcBef>
                        <a:spcAft>
                          <a:spcPts val="0"/>
                        </a:spcAft>
                        <a:buFont typeface="Symbol" panose="05050102010706020507" pitchFamily="18" charset="2"/>
                        <a:buChar char=""/>
                      </a:pPr>
                      <a:r>
                        <a:rPr lang="en-US" sz="2400">
                          <a:effectLst/>
                          <a:latin typeface="Times New Roman" panose="02020603050405020304" pitchFamily="18" charset="0"/>
                          <a:ea typeface="Times New Roman" panose="02020603050405020304" pitchFamily="18" charset="0"/>
                        </a:rPr>
                        <a:t>Improved exercise capacity and QOL</a:t>
                      </a:r>
                    </a:p>
                    <a:p>
                      <a:pPr marL="342900" marR="0" lvl="0" indent="-342900" algn="l">
                        <a:lnSpc>
                          <a:spcPct val="100000"/>
                        </a:lnSpc>
                        <a:spcBef>
                          <a:spcPts val="0"/>
                        </a:spcBef>
                        <a:spcAft>
                          <a:spcPts val="0"/>
                        </a:spcAft>
                        <a:buFont typeface="Symbol" panose="05050102010706020507" pitchFamily="18" charset="2"/>
                        <a:buChar char=""/>
                      </a:pPr>
                      <a:r>
                        <a:rPr lang="en-US" sz="2400">
                          <a:effectLst/>
                          <a:latin typeface="Times New Roman" panose="02020603050405020304" pitchFamily="18" charset="0"/>
                          <a:ea typeface="Times New Roman" panose="02020603050405020304" pitchFamily="18" charset="0"/>
                        </a:rPr>
                        <a:t>Prefers shorter hospital stay, less postprocedural pain</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Life prolongation not an important goal</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Avoid futile or unnecessary diagnostic or therapeutic procedures</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Avoid procedural stroke risk</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Avoid possibility of cardiac pacer</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14529224"/>
                  </a:ext>
                </a:extLst>
              </a:tr>
            </a:tbl>
          </a:graphicData>
        </a:graphic>
      </p:graphicFrame>
      <p:sp>
        <p:nvSpPr>
          <p:cNvPr id="7" name="TextBox 6">
            <a:extLst>
              <a:ext uri="{FF2B5EF4-FFF2-40B4-BE49-F238E27FC236}">
                <a16:creationId xmlns:a16="http://schemas.microsoft.com/office/drawing/2014/main" id="{260978B3-AFAD-4656-912F-BFE48FF13C98}"/>
              </a:ext>
            </a:extLst>
          </p:cNvPr>
          <p:cNvSpPr txBox="1"/>
          <p:nvPr/>
        </p:nvSpPr>
        <p:spPr>
          <a:xfrm>
            <a:off x="2282031" y="533400"/>
            <a:ext cx="10134600" cy="830997"/>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Table 14. A Simplified Framework With Examples of Factors Favoring SAVR, TAVI, or Palliation Instead of Aortic Valve Intervention </a:t>
            </a:r>
          </a:p>
        </p:txBody>
      </p:sp>
    </p:spTree>
    <p:extLst>
      <p:ext uri="{BB962C8B-B14F-4D97-AF65-F5344CB8AC3E}">
        <p14:creationId xmlns:p14="http://schemas.microsoft.com/office/powerpoint/2010/main" val="1962628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F911A5-832C-4EED-A532-655CAD66104A}"/>
              </a:ext>
            </a:extLst>
          </p:cNvPr>
          <p:cNvSpPr>
            <a:spLocks noGrp="1"/>
          </p:cNvSpPr>
          <p:nvPr>
            <p:ph type="sldNum" sz="quarter" idx="4"/>
          </p:nvPr>
        </p:nvSpPr>
        <p:spPr/>
        <p:txBody>
          <a:bodyPr/>
          <a:lstStyle/>
          <a:p>
            <a:fld id="{01CD3B2E-BC1C-6C4D-9D91-A67B950EE325}" type="slidenum">
              <a:rPr lang="en-US" smtClean="0"/>
              <a:pPr/>
              <a:t>75</a:t>
            </a:fld>
            <a:endParaRPr lang="en-US" dirty="0"/>
          </a:p>
        </p:txBody>
      </p:sp>
      <p:sp>
        <p:nvSpPr>
          <p:cNvPr id="4" name="TextBox 3">
            <a:extLst>
              <a:ext uri="{FF2B5EF4-FFF2-40B4-BE49-F238E27FC236}">
                <a16:creationId xmlns:a16="http://schemas.microsoft.com/office/drawing/2014/main" id="{6DEF70BC-7826-4298-A420-837213D3F1B9}"/>
              </a:ext>
            </a:extLst>
          </p:cNvPr>
          <p:cNvSpPr txBox="1"/>
          <p:nvPr/>
        </p:nvSpPr>
        <p:spPr>
          <a:xfrm>
            <a:off x="381000" y="1573590"/>
            <a:ext cx="13868400" cy="6494085"/>
          </a:xfrm>
          <a:prstGeom prst="rect">
            <a:avLst/>
          </a:prstGeom>
          <a:noFill/>
        </p:spPr>
        <p:txBody>
          <a:bodyPr wrap="square">
            <a:spAutoFit/>
          </a:bodyPr>
          <a:lstStyle/>
          <a:p>
            <a:pPr marL="0" marR="0">
              <a:spcBef>
                <a:spcPts val="0"/>
              </a:spcBef>
              <a:spcAft>
                <a:spcPts val="0"/>
              </a:spcAft>
            </a:pPr>
            <a:r>
              <a:rPr lang="en-US" sz="2600" dirty="0">
                <a:effectLst/>
                <a:latin typeface="Times New Roman" panose="02020603050405020304" pitchFamily="18" charset="0"/>
                <a:ea typeface="Times New Roman" panose="02020603050405020304" pitchFamily="18" charset="0"/>
              </a:rPr>
              <a:t>*Expected remaining years of life can be estimated from U.S. Actuarial Life Expectancy tables. The balance between expected patient longevity and valve durability varies continuously across the age range, with more durable valves preferred for patients with a longer life expectancy. Bioprosthetic valve durability is finite (with shorter durability for younger patients), whereas mechanical valves are very durable but require lifelong anticoagulation. Long-term (20-y) data on outcomes with surgical bioprosthetic valves are available; robust data on transcatheter bioprosthetic valves extend only to 5 y, leading to uncertainty about longer-term outcomes. The decision about valve type should be individualized on the basis of patient-specific factors that might affect expected longevity.</a:t>
            </a:r>
          </a:p>
          <a:p>
            <a:pPr marL="0" marR="0">
              <a:spcBef>
                <a:spcPts val="0"/>
              </a:spcBef>
              <a:spcAft>
                <a:spcPts val="0"/>
              </a:spcAft>
            </a:pPr>
            <a:endParaRPr lang="en-US" sz="26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600" dirty="0">
                <a:effectLst/>
                <a:latin typeface="Times New Roman" panose="02020603050405020304" pitchFamily="18" charset="0"/>
                <a:ea typeface="Times New Roman" panose="02020603050405020304" pitchFamily="18" charset="0"/>
              </a:rPr>
              <a:t>†A large aortic annulus may not be suitable for currently available transcatheter valve sizes. With a small aortic annulus or aorta, a surgical annulus-enlarging procedure may be needed to allow placement of a larger prosthesis and avoid patient–prosthesis mismatch.</a:t>
            </a:r>
          </a:p>
          <a:p>
            <a:pPr marL="0" marR="0">
              <a:spcBef>
                <a:spcPts val="0"/>
              </a:spcBef>
              <a:spcAft>
                <a:spcPts val="0"/>
              </a:spcAft>
            </a:pPr>
            <a:endParaRPr lang="en-US" sz="26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600" dirty="0">
                <a:effectLst/>
                <a:latin typeface="Times New Roman" panose="02020603050405020304" pitchFamily="18" charset="0"/>
                <a:ea typeface="Times New Roman" panose="02020603050405020304" pitchFamily="18" charset="0"/>
              </a:rPr>
              <a:t>‡Dilation of the aortic sinuses or ascending aorta may require concurrent surgical replacement, particularly in younger patients with a BAV.</a:t>
            </a:r>
          </a:p>
          <a:p>
            <a:r>
              <a:rPr lang="en-US" sz="2600" dirty="0">
                <a:effectLst/>
                <a:latin typeface="Times New Roman" panose="02020603050405020304" pitchFamily="18" charset="0"/>
                <a:ea typeface="Times New Roman" panose="02020603050405020304" pitchFamily="18" charset="0"/>
              </a:rPr>
              <a:t>Modified from Burke et al.</a:t>
            </a:r>
            <a:endParaRPr lang="en-US" sz="2600" dirty="0"/>
          </a:p>
        </p:txBody>
      </p:sp>
    </p:spTree>
    <p:extLst>
      <p:ext uri="{BB962C8B-B14F-4D97-AF65-F5344CB8AC3E}">
        <p14:creationId xmlns:p14="http://schemas.microsoft.com/office/powerpoint/2010/main" val="8843425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0C463-8B12-4394-BDAF-E26B06A43736}"/>
              </a:ext>
            </a:extLst>
          </p:cNvPr>
          <p:cNvSpPr>
            <a:spLocks noGrp="1"/>
          </p:cNvSpPr>
          <p:nvPr>
            <p:ph type="ctrTitle"/>
          </p:nvPr>
        </p:nvSpPr>
        <p:spPr>
          <a:xfrm>
            <a:off x="1695450" y="3722385"/>
            <a:ext cx="11239500" cy="784830"/>
          </a:xfrm>
          <a:prstGeom prst="rect">
            <a:avLst/>
          </a:prstGeom>
        </p:spPr>
        <p:txBody>
          <a:bodyPr/>
          <a:lstStyle/>
          <a:p>
            <a:pPr algn="ctr"/>
            <a:r>
              <a:rPr lang="en-US" sz="4800" dirty="0">
                <a:latin typeface="Lub Dub Heavy" panose="020B0903030403020204" pitchFamily="34" charset="0"/>
                <a:cs typeface="Times New Roman" panose="02020603050405020304" pitchFamily="18" charset="0"/>
              </a:rPr>
              <a:t>Aortic Regurgitation </a:t>
            </a:r>
            <a:endParaRPr lang="en-US" sz="4800" dirty="0">
              <a:latin typeface="Lub Dub Heavy" panose="020B0903030403020204" pitchFamily="34" charset="0"/>
            </a:endParaRPr>
          </a:p>
        </p:txBody>
      </p:sp>
      <p:sp>
        <p:nvSpPr>
          <p:cNvPr id="4" name="Slide Number Placeholder 3">
            <a:extLst>
              <a:ext uri="{FF2B5EF4-FFF2-40B4-BE49-F238E27FC236}">
                <a16:creationId xmlns:a16="http://schemas.microsoft.com/office/drawing/2014/main" id="{9378A9A9-0A8E-419A-ADE2-AA7B2D5E4E3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76</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26862150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973FE6-C32E-4662-8285-F3304494E6BA}"/>
              </a:ext>
            </a:extLst>
          </p:cNvPr>
          <p:cNvSpPr>
            <a:spLocks noGrp="1"/>
          </p:cNvSpPr>
          <p:nvPr>
            <p:ph type="sldNum" sz="quarter" idx="4"/>
          </p:nvPr>
        </p:nvSpPr>
        <p:spPr/>
        <p:txBody>
          <a:bodyPr/>
          <a:lstStyle/>
          <a:p>
            <a:fld id="{01CD3B2E-BC1C-6C4D-9D91-A67B950EE325}" type="slidenum">
              <a:rPr lang="en-US" smtClean="0"/>
              <a:pPr/>
              <a:t>77</a:t>
            </a:fld>
            <a:endParaRPr lang="en-US" dirty="0"/>
          </a:p>
        </p:txBody>
      </p:sp>
      <p:graphicFrame>
        <p:nvGraphicFramePr>
          <p:cNvPr id="4" name="Table 3">
            <a:extLst>
              <a:ext uri="{FF2B5EF4-FFF2-40B4-BE49-F238E27FC236}">
                <a16:creationId xmlns:a16="http://schemas.microsoft.com/office/drawing/2014/main" id="{3A10565A-9D3C-4EBD-8D41-0CE9CBAF56DA}"/>
              </a:ext>
            </a:extLst>
          </p:cNvPr>
          <p:cNvGraphicFramePr>
            <a:graphicFrameLocks noGrp="1"/>
          </p:cNvGraphicFramePr>
          <p:nvPr>
            <p:extLst>
              <p:ext uri="{D42A27DB-BD31-4B8C-83A1-F6EECF244321}">
                <p14:modId xmlns:p14="http://schemas.microsoft.com/office/powerpoint/2010/main" val="1108239741"/>
              </p:ext>
            </p:extLst>
          </p:nvPr>
        </p:nvGraphicFramePr>
        <p:xfrm>
          <a:off x="296862" y="1343413"/>
          <a:ext cx="14173200" cy="6724262"/>
        </p:xfrm>
        <a:graphic>
          <a:graphicData uri="http://schemas.openxmlformats.org/drawingml/2006/table">
            <a:tbl>
              <a:tblPr firstRow="1" firstCol="1" bandRow="1"/>
              <a:tblGrid>
                <a:gridCol w="609600">
                  <a:extLst>
                    <a:ext uri="{9D8B030D-6E8A-4147-A177-3AD203B41FA5}">
                      <a16:colId xmlns:a16="http://schemas.microsoft.com/office/drawing/2014/main" val="3420732845"/>
                    </a:ext>
                  </a:extLst>
                </a:gridCol>
                <a:gridCol w="1524000">
                  <a:extLst>
                    <a:ext uri="{9D8B030D-6E8A-4147-A177-3AD203B41FA5}">
                      <a16:colId xmlns:a16="http://schemas.microsoft.com/office/drawing/2014/main" val="1810640071"/>
                    </a:ext>
                  </a:extLst>
                </a:gridCol>
                <a:gridCol w="4094116">
                  <a:extLst>
                    <a:ext uri="{9D8B030D-6E8A-4147-A177-3AD203B41FA5}">
                      <a16:colId xmlns:a16="http://schemas.microsoft.com/office/drawing/2014/main" val="515605964"/>
                    </a:ext>
                  </a:extLst>
                </a:gridCol>
                <a:gridCol w="4287884">
                  <a:extLst>
                    <a:ext uri="{9D8B030D-6E8A-4147-A177-3AD203B41FA5}">
                      <a16:colId xmlns:a16="http://schemas.microsoft.com/office/drawing/2014/main" val="588846353"/>
                    </a:ext>
                  </a:extLst>
                </a:gridCol>
                <a:gridCol w="2362200">
                  <a:extLst>
                    <a:ext uri="{9D8B030D-6E8A-4147-A177-3AD203B41FA5}">
                      <a16:colId xmlns:a16="http://schemas.microsoft.com/office/drawing/2014/main" val="3837613681"/>
                    </a:ext>
                  </a:extLst>
                </a:gridCol>
                <a:gridCol w="1295400">
                  <a:extLst>
                    <a:ext uri="{9D8B030D-6E8A-4147-A177-3AD203B41FA5}">
                      <a16:colId xmlns:a16="http://schemas.microsoft.com/office/drawing/2014/main" val="4035679591"/>
                    </a:ext>
                  </a:extLst>
                </a:gridCol>
              </a:tblGrid>
              <a:tr h="537973">
                <a:tc>
                  <a:txBody>
                    <a:bodyPr/>
                    <a:lstStyle/>
                    <a:p>
                      <a:pPr marL="0" marR="0" algn="ctr">
                        <a:lnSpc>
                          <a:spcPct val="100000"/>
                        </a:lnSpc>
                        <a:spcBef>
                          <a:spcPts val="0"/>
                        </a:spcBef>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Stage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Hemodynamic Consequences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97887421"/>
                  </a:ext>
                </a:extLst>
              </a:tr>
              <a:tr h="2151892">
                <a:tc>
                  <a:txBody>
                    <a:bodyPr/>
                    <a:lstStyle/>
                    <a:p>
                      <a:pPr marL="0" marR="0">
                        <a:lnSpc>
                          <a:spcPct val="10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0" marR="0">
                        <a:lnSpc>
                          <a:spcPct val="100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risk of AR</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347663" marR="0" indent="-347663">
                        <a:lnSpc>
                          <a:spcPct val="100000"/>
                        </a:lnSpc>
                        <a:spcBef>
                          <a:spcPts val="0"/>
                        </a:spcBef>
                        <a:spcAft>
                          <a:spcPts val="0"/>
                        </a:spcAft>
                        <a:buSzPct val="148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BAV (or other congenital valve anomaly)</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48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Aortic valve sclerosis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7663" marR="0" indent="-347663">
                        <a:lnSpc>
                          <a:spcPct val="100000"/>
                        </a:lnSpc>
                        <a:spcBef>
                          <a:spcPts val="0"/>
                        </a:spcBef>
                        <a:spcAft>
                          <a:spcPts val="0"/>
                        </a:spcAft>
                        <a:buSzPct val="148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Diseases of the aortic sinuses or ascending aorta</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7663" marR="0" indent="-347663">
                        <a:lnSpc>
                          <a:spcPct val="100000"/>
                        </a:lnSpc>
                        <a:spcBef>
                          <a:spcPts val="0"/>
                        </a:spcBef>
                        <a:spcAft>
                          <a:spcPts val="0"/>
                        </a:spcAft>
                        <a:buSzPct val="148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History of rheumatic fever or known rheumatic heart disease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48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0" marR="0">
                        <a:lnSpc>
                          <a:spcPct val="100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AR severity: none or trace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0" marR="0">
                        <a:lnSpc>
                          <a:spcPct val="100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None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0" marR="0">
                        <a:lnSpc>
                          <a:spcPct val="100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None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extLst>
                  <a:ext uri="{0D108BD9-81ED-4DB2-BD59-A6C34878D82A}">
                    <a16:rowId xmlns:a16="http://schemas.microsoft.com/office/drawing/2014/main" val="4226497566"/>
                  </a:ext>
                </a:extLst>
              </a:tr>
              <a:tr h="3981062">
                <a:tc>
                  <a:txBody>
                    <a:bodyPr/>
                    <a:lstStyle/>
                    <a:p>
                      <a:pPr marL="0" marR="0">
                        <a:lnSpc>
                          <a:spcPct val="10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0" marR="0">
                        <a:lnSpc>
                          <a:spcPct val="100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Progressive AR</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7663" marR="0" indent="-347663">
                        <a:lnSpc>
                          <a:spcPct val="100000"/>
                        </a:lnSpc>
                        <a:spcBef>
                          <a:spcPts val="0"/>
                        </a:spcBef>
                        <a:spcAft>
                          <a:spcPts val="0"/>
                        </a:spcAft>
                        <a:buSzPct val="148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Mild to moderate calcification of 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trileaflet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valve BAV (or other congenital valve anomaly)</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48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Dilated aortic sinuses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48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Rheumatic valve changes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48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Previous IE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Mild AR:</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Jet width &lt;25% of LVOT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Vena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contracta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&lt;0.3 cm</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volume &lt;30 mL/beat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fraction &lt;30%</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ERO &lt;0.10 cm</a:t>
                      </a:r>
                      <a:r>
                        <a:rPr lang="en-US" sz="18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Angiography grade 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Moderate AR:</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Jet width 25%–64% of LVOT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Vena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contracta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0.3–0.6 cm</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volume 30–59 mL/beat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fraction 30% to 49%</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ERO 0.10–0.29 cm</a:t>
                      </a:r>
                      <a:r>
                        <a:rPr lang="en-US" sz="18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Angiography grade 2</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Normal LV systolic function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Normal LV volume or mild LV dilation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extLst>
                  <a:ext uri="{0D108BD9-81ED-4DB2-BD59-A6C34878D82A}">
                    <a16:rowId xmlns:a16="http://schemas.microsoft.com/office/drawing/2014/main" val="797897351"/>
                  </a:ext>
                </a:extLst>
              </a:tr>
            </a:tbl>
          </a:graphicData>
        </a:graphic>
      </p:graphicFrame>
      <p:sp>
        <p:nvSpPr>
          <p:cNvPr id="5" name="Rectangle 1">
            <a:extLst>
              <a:ext uri="{FF2B5EF4-FFF2-40B4-BE49-F238E27FC236}">
                <a16:creationId xmlns:a16="http://schemas.microsoft.com/office/drawing/2014/main" id="{CEBB4F0D-8356-42BF-A1E2-A5E3F0689864}"/>
              </a:ext>
            </a:extLst>
          </p:cNvPr>
          <p:cNvSpPr>
            <a:spLocks noChangeArrowheads="1"/>
          </p:cNvSpPr>
          <p:nvPr/>
        </p:nvSpPr>
        <p:spPr bwMode="auto">
          <a:xfrm>
            <a:off x="3505200" y="381000"/>
            <a:ext cx="837406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Table 15. Stages of Chronic AR</a:t>
            </a:r>
            <a:endParaRPr kumimoji="0" lang="en-US" altLang="en-US" sz="4000" b="0" i="0" u="none" strike="noStrike" cap="none" normalizeH="0" baseline="0" dirty="0">
              <a:ln>
                <a:noFill/>
              </a:ln>
              <a:solidFill>
                <a:schemeClr val="tx1"/>
              </a:solidFill>
              <a:effectLst/>
              <a:latin typeface="Lub Dub Medium" panose="020B0603030403020204" pitchFamily="34" charset="0"/>
            </a:endParaRPr>
          </a:p>
        </p:txBody>
      </p:sp>
    </p:spTree>
    <p:extLst>
      <p:ext uri="{BB962C8B-B14F-4D97-AF65-F5344CB8AC3E}">
        <p14:creationId xmlns:p14="http://schemas.microsoft.com/office/powerpoint/2010/main" val="23692142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973FE6-C32E-4662-8285-F3304494E6BA}"/>
              </a:ext>
            </a:extLst>
          </p:cNvPr>
          <p:cNvSpPr>
            <a:spLocks noGrp="1"/>
          </p:cNvSpPr>
          <p:nvPr>
            <p:ph type="sldNum" sz="quarter" idx="4"/>
          </p:nvPr>
        </p:nvSpPr>
        <p:spPr/>
        <p:txBody>
          <a:bodyPr/>
          <a:lstStyle/>
          <a:p>
            <a:fld id="{01CD3B2E-BC1C-6C4D-9D91-A67B950EE325}" type="slidenum">
              <a:rPr lang="en-US" smtClean="0"/>
              <a:pPr/>
              <a:t>78</a:t>
            </a:fld>
            <a:endParaRPr lang="en-US" dirty="0"/>
          </a:p>
        </p:txBody>
      </p:sp>
      <p:graphicFrame>
        <p:nvGraphicFramePr>
          <p:cNvPr id="4" name="Table 3">
            <a:extLst>
              <a:ext uri="{FF2B5EF4-FFF2-40B4-BE49-F238E27FC236}">
                <a16:creationId xmlns:a16="http://schemas.microsoft.com/office/drawing/2014/main" id="{3A10565A-9D3C-4EBD-8D41-0CE9CBAF56DA}"/>
              </a:ext>
            </a:extLst>
          </p:cNvPr>
          <p:cNvGraphicFramePr>
            <a:graphicFrameLocks noGrp="1"/>
          </p:cNvGraphicFramePr>
          <p:nvPr>
            <p:extLst>
              <p:ext uri="{D42A27DB-BD31-4B8C-83A1-F6EECF244321}">
                <p14:modId xmlns:p14="http://schemas.microsoft.com/office/powerpoint/2010/main" val="4022603942"/>
              </p:ext>
            </p:extLst>
          </p:nvPr>
        </p:nvGraphicFramePr>
        <p:xfrm>
          <a:off x="276470" y="1251017"/>
          <a:ext cx="14173200" cy="6902758"/>
        </p:xfrm>
        <a:graphic>
          <a:graphicData uri="http://schemas.openxmlformats.org/drawingml/2006/table">
            <a:tbl>
              <a:tblPr firstRow="1" firstCol="1" bandRow="1"/>
              <a:tblGrid>
                <a:gridCol w="609600">
                  <a:extLst>
                    <a:ext uri="{9D8B030D-6E8A-4147-A177-3AD203B41FA5}">
                      <a16:colId xmlns:a16="http://schemas.microsoft.com/office/drawing/2014/main" val="3420732845"/>
                    </a:ext>
                  </a:extLst>
                </a:gridCol>
                <a:gridCol w="1524000">
                  <a:extLst>
                    <a:ext uri="{9D8B030D-6E8A-4147-A177-3AD203B41FA5}">
                      <a16:colId xmlns:a16="http://schemas.microsoft.com/office/drawing/2014/main" val="1810640071"/>
                    </a:ext>
                  </a:extLst>
                </a:gridCol>
                <a:gridCol w="2979738">
                  <a:extLst>
                    <a:ext uri="{9D8B030D-6E8A-4147-A177-3AD203B41FA5}">
                      <a16:colId xmlns:a16="http://schemas.microsoft.com/office/drawing/2014/main" val="515605964"/>
                    </a:ext>
                  </a:extLst>
                </a:gridCol>
                <a:gridCol w="4343400">
                  <a:extLst>
                    <a:ext uri="{9D8B030D-6E8A-4147-A177-3AD203B41FA5}">
                      <a16:colId xmlns:a16="http://schemas.microsoft.com/office/drawing/2014/main" val="588846353"/>
                    </a:ext>
                  </a:extLst>
                </a:gridCol>
                <a:gridCol w="3144592">
                  <a:extLst>
                    <a:ext uri="{9D8B030D-6E8A-4147-A177-3AD203B41FA5}">
                      <a16:colId xmlns:a16="http://schemas.microsoft.com/office/drawing/2014/main" val="3837613681"/>
                    </a:ext>
                  </a:extLst>
                </a:gridCol>
                <a:gridCol w="1571870">
                  <a:extLst>
                    <a:ext uri="{9D8B030D-6E8A-4147-A177-3AD203B41FA5}">
                      <a16:colId xmlns:a16="http://schemas.microsoft.com/office/drawing/2014/main" val="4035679591"/>
                    </a:ext>
                  </a:extLst>
                </a:gridCol>
              </a:tblGrid>
              <a:tr h="257741">
                <a:tc>
                  <a:txBody>
                    <a:bodyPr/>
                    <a:lstStyle/>
                    <a:p>
                      <a:pPr marL="0" marR="0" algn="ctr">
                        <a:lnSpc>
                          <a:spcPct val="100000"/>
                        </a:lnSpc>
                        <a:spcBef>
                          <a:spcPts val="0"/>
                        </a:spcBef>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Stage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Hemodynamic Consequences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97887421"/>
                  </a:ext>
                </a:extLst>
              </a:tr>
              <a:tr h="3092896">
                <a:tc>
                  <a:txBody>
                    <a:bodyPr/>
                    <a:lstStyle/>
                    <a:p>
                      <a:pPr marL="0" marR="0">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C</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0" marR="0">
                        <a:lnSpc>
                          <a:spcPct val="10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Asymptomatic severe AR</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Calcific aortic valve disease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Bicuspid valve (or other congenital abnormality)</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Dilated aortic sinuses or ascending aorta</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Rheumatic valve changes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IE with abnormal leaflet closure or perforation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Severe AR:</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Jet width ≥65% of LVOT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Vena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contracta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&gt;0.6 cm</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Holodiastolic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flow reversal in the proximal abdominal aorta</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volume ≥60 mL/beat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fraction ≥50%</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ERO ≥0.3 cm</a:t>
                      </a:r>
                      <a:r>
                        <a:rPr lang="en-US" sz="18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Angiography grade 3 to 4</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 addition, diagnosis of chronic severe AR requires evidence of LV dilation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C1:</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Normal LVEF (&gt;55%) and mild to moderate LV dilation (LVESD &lt;50 mm)</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C2:</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Abnormal LV systolic function with depressed LVEF (≤55%) or severe LV dilation (LVESD &gt;50 mm or indexed LVESD &gt;25 mm/m</a:t>
                      </a:r>
                      <a:r>
                        <a:rPr lang="en-US" sz="18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0" marR="0">
                        <a:lnSpc>
                          <a:spcPct val="100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None; exercise testing is reasonable to confirm symptom status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extLst>
                  <a:ext uri="{0D108BD9-81ED-4DB2-BD59-A6C34878D82A}">
                    <a16:rowId xmlns:a16="http://schemas.microsoft.com/office/drawing/2014/main" val="4226497566"/>
                  </a:ext>
                </a:extLst>
              </a:tr>
              <a:tr h="3336598">
                <a:tc>
                  <a:txBody>
                    <a:bodyPr/>
                    <a:lstStyle/>
                    <a:p>
                      <a:pPr marL="0" marR="0">
                        <a:lnSpc>
                          <a:spcPct val="10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nSpc>
                          <a:spcPct val="10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Symptomatic severe AR</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Calcific valve disease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Bicuspid valve (or other congenital abnormality)</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Dilated aortic sinuses or ascending aorta</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Rheumatic valve changes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Previous IE with abnormal leaflet closure or perforation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Severe AR:</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Doppler jet width ≥65% of LVOT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Vena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contracta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&gt;0.6 cm</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Holodiastolic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flow reversal in the proximal abdominal aorta</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volume ≥60 mL/beat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fraction ≥50%</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ERO ≥0.3 cm</a:t>
                      </a:r>
                      <a:r>
                        <a:rPr lang="en-US" sz="18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Angiography grade 3 to 4</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 addition, diagnosis of chronic severe AR requires evidence of LV dilation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Symptomatic severe AR may occur with normal systolic function (LVEF &gt;55%), mild to moderate LV dysfunction (LVEF 40% to 55%), or severe LV dysfunction (LVEF &lt;40%)</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Moderate to severe LV dilation is present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Exertional dyspnea or angina or more severe HF symptoms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797897351"/>
                  </a:ext>
                </a:extLst>
              </a:tr>
            </a:tbl>
          </a:graphicData>
        </a:graphic>
      </p:graphicFrame>
      <p:sp>
        <p:nvSpPr>
          <p:cNvPr id="5" name="Rectangle 1">
            <a:extLst>
              <a:ext uri="{FF2B5EF4-FFF2-40B4-BE49-F238E27FC236}">
                <a16:creationId xmlns:a16="http://schemas.microsoft.com/office/drawing/2014/main" id="{CEBB4F0D-8356-42BF-A1E2-A5E3F0689864}"/>
              </a:ext>
            </a:extLst>
          </p:cNvPr>
          <p:cNvSpPr>
            <a:spLocks noChangeArrowheads="1"/>
          </p:cNvSpPr>
          <p:nvPr/>
        </p:nvSpPr>
        <p:spPr bwMode="auto">
          <a:xfrm>
            <a:off x="3581400" y="381000"/>
            <a:ext cx="831373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Table 15. Stages of Chronic AR</a:t>
            </a:r>
            <a:endParaRPr kumimoji="0" lang="en-US" altLang="en-US" sz="4000" b="0" i="0" u="none" strike="noStrike" cap="none" normalizeH="0" baseline="0" dirty="0">
              <a:ln>
                <a:noFill/>
              </a:ln>
              <a:solidFill>
                <a:schemeClr val="tx1"/>
              </a:solidFill>
              <a:effectLst/>
              <a:latin typeface="Lub Dub Medium" panose="020B0603030403020204" pitchFamily="34" charset="0"/>
            </a:endParaRPr>
          </a:p>
        </p:txBody>
      </p:sp>
    </p:spTree>
    <p:extLst>
      <p:ext uri="{BB962C8B-B14F-4D97-AF65-F5344CB8AC3E}">
        <p14:creationId xmlns:p14="http://schemas.microsoft.com/office/powerpoint/2010/main" val="22461455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BCF86-C479-48C7-AE7C-8541DB7F6634}"/>
              </a:ext>
            </a:extLst>
          </p:cNvPr>
          <p:cNvSpPr>
            <a:spLocks noGrp="1"/>
          </p:cNvSpPr>
          <p:nvPr>
            <p:ph type="ctrTitle"/>
          </p:nvPr>
        </p:nvSpPr>
        <p:spPr/>
        <p:txBody>
          <a:bodyPr/>
          <a:lstStyle/>
          <a:p>
            <a:r>
              <a:rPr lang="en-US" dirty="0"/>
              <a:t>Diagnosis of Chronic Aortic Regurgitation </a:t>
            </a:r>
          </a:p>
        </p:txBody>
      </p:sp>
      <p:sp>
        <p:nvSpPr>
          <p:cNvPr id="3" name="Slide Number Placeholder 2">
            <a:extLst>
              <a:ext uri="{FF2B5EF4-FFF2-40B4-BE49-F238E27FC236}">
                <a16:creationId xmlns:a16="http://schemas.microsoft.com/office/drawing/2014/main" id="{08B4A4A7-4FBE-4CCE-93F9-763E9A1732FA}"/>
              </a:ext>
            </a:extLst>
          </p:cNvPr>
          <p:cNvSpPr>
            <a:spLocks noGrp="1"/>
          </p:cNvSpPr>
          <p:nvPr>
            <p:ph type="sldNum" sz="quarter" idx="4"/>
          </p:nvPr>
        </p:nvSpPr>
        <p:spPr/>
        <p:txBody>
          <a:bodyPr/>
          <a:lstStyle/>
          <a:p>
            <a:fld id="{01CD3B2E-BC1C-6C4D-9D91-A67B950EE325}" type="slidenum">
              <a:rPr lang="en-US" smtClean="0"/>
              <a:pPr/>
              <a:t>79</a:t>
            </a:fld>
            <a:endParaRPr lang="en-US" dirty="0"/>
          </a:p>
        </p:txBody>
      </p:sp>
      <p:graphicFrame>
        <p:nvGraphicFramePr>
          <p:cNvPr id="4" name="Table 3">
            <a:extLst>
              <a:ext uri="{FF2B5EF4-FFF2-40B4-BE49-F238E27FC236}">
                <a16:creationId xmlns:a16="http://schemas.microsoft.com/office/drawing/2014/main" id="{8A218B71-987B-4C82-93E2-1F329810646A}"/>
              </a:ext>
            </a:extLst>
          </p:cNvPr>
          <p:cNvGraphicFramePr>
            <a:graphicFrameLocks noGrp="1"/>
          </p:cNvGraphicFramePr>
          <p:nvPr>
            <p:extLst>
              <p:ext uri="{D42A27DB-BD31-4B8C-83A1-F6EECF244321}">
                <p14:modId xmlns:p14="http://schemas.microsoft.com/office/powerpoint/2010/main" val="3672092300"/>
              </p:ext>
            </p:extLst>
          </p:nvPr>
        </p:nvGraphicFramePr>
        <p:xfrm>
          <a:off x="381000" y="1371600"/>
          <a:ext cx="14089061" cy="6091238"/>
        </p:xfrm>
        <a:graphic>
          <a:graphicData uri="http://schemas.openxmlformats.org/drawingml/2006/table">
            <a:tbl>
              <a:tblPr firstRow="1" firstCol="1" bandRow="1"/>
              <a:tblGrid>
                <a:gridCol w="1389181">
                  <a:extLst>
                    <a:ext uri="{9D8B030D-6E8A-4147-A177-3AD203B41FA5}">
                      <a16:colId xmlns:a16="http://schemas.microsoft.com/office/drawing/2014/main" val="2556043445"/>
                    </a:ext>
                  </a:extLst>
                </a:gridCol>
                <a:gridCol w="1287741">
                  <a:extLst>
                    <a:ext uri="{9D8B030D-6E8A-4147-A177-3AD203B41FA5}">
                      <a16:colId xmlns:a16="http://schemas.microsoft.com/office/drawing/2014/main" val="2683363103"/>
                    </a:ext>
                  </a:extLst>
                </a:gridCol>
                <a:gridCol w="11412139">
                  <a:extLst>
                    <a:ext uri="{9D8B030D-6E8A-4147-A177-3AD203B41FA5}">
                      <a16:colId xmlns:a16="http://schemas.microsoft.com/office/drawing/2014/main" val="519149155"/>
                    </a:ext>
                  </a:extLst>
                </a:gridCol>
              </a:tblGrid>
              <a:tr h="1004810">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COR</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a:effectLst/>
                          <a:latin typeface="Times New Roman" panose="02020603050405020304" pitchFamily="18" charset="0"/>
                          <a:ea typeface="Calibri" panose="020F0502020204030204" pitchFamily="34" charset="0"/>
                        </a:rPr>
                        <a:t>LOE</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1574846"/>
                  </a:ext>
                </a:extLst>
              </a:tr>
              <a:tr h="1671663">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just">
                        <a:lnSpc>
                          <a:spcPct val="15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rPr>
                        <a:t>In patients with signs or symptoms of AR, TTE is indicated for assessment of the cause and severity of regurgitation, LV size and systolic function, prognosis, and timing of valve intervention.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7563718"/>
                  </a:ext>
                </a:extLst>
              </a:tr>
              <a:tr h="1285927">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In patients with a BAV or with known dilation of the  aortic sinuses or ascending aorta, TTE is indicated to evaluate the presence and severity of AR.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5684032"/>
                  </a:ext>
                </a:extLst>
              </a:tr>
              <a:tr h="1671663">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6075" marR="0" lvl="0" indent="-346075" algn="just">
                        <a:lnSpc>
                          <a:spcPct val="150000"/>
                        </a:lnSpc>
                        <a:spcBef>
                          <a:spcPts val="0"/>
                        </a:spcBef>
                        <a:spcAft>
                          <a:spcPts val="0"/>
                        </a:spcAft>
                        <a:buFont typeface="+mj-lt"/>
                        <a:buNone/>
                      </a:pPr>
                      <a:r>
                        <a:rPr lang="en-US" sz="2400" b="1">
                          <a:solidFill>
                            <a:srgbClr val="000000"/>
                          </a:solidFill>
                          <a:effectLst/>
                          <a:latin typeface="Times New Roman" panose="02020603050405020304" pitchFamily="18" charset="0"/>
                          <a:ea typeface="Calibri" panose="020F0502020204030204" pitchFamily="34" charset="0"/>
                        </a:rPr>
                        <a:t>3. In patients with moderate or severe AR and suboptimal TTE images or a discrepancy between clinical and TTE findings, TEE, CMR, or cardiac catheterization is indicated for the assessment of LV systolic function, systolic and diastolic volumes, aortic size, and AR severity.</a:t>
                      </a:r>
                      <a:endParaRPr lang="en-US" sz="2400" b="1"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149971"/>
                  </a:ext>
                </a:extLst>
              </a:tr>
            </a:tbl>
          </a:graphicData>
        </a:graphic>
      </p:graphicFrame>
    </p:spTree>
    <p:extLst>
      <p:ext uri="{BB962C8B-B14F-4D97-AF65-F5344CB8AC3E}">
        <p14:creationId xmlns:p14="http://schemas.microsoft.com/office/powerpoint/2010/main" val="2532824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C806F9-F30F-4414-912B-90F0EC577455}"/>
              </a:ext>
            </a:extLst>
          </p:cNvPr>
          <p:cNvSpPr>
            <a:spLocks noGrp="1"/>
          </p:cNvSpPr>
          <p:nvPr>
            <p:ph type="body" sz="quarter" idx="10"/>
          </p:nvPr>
        </p:nvSpPr>
        <p:spPr>
          <a:xfrm>
            <a:off x="228600" y="1752600"/>
            <a:ext cx="14241462" cy="5638800"/>
          </a:xfrm>
        </p:spPr>
        <p:txBody>
          <a:bodyPr/>
          <a:lstStyle/>
          <a:p>
            <a:pPr marL="568325" indent="-457200">
              <a:buNone/>
            </a:pPr>
            <a:r>
              <a:rPr lang="en-US" sz="3100" dirty="0"/>
              <a:t>3. 	For patients with valvular heart disease and atrial fibrillation (except for patients with rheumatic mitral stenosis or a  mechanical prosthesis), the decision to use oral anticoagulation to prevent thromboembolic events, with either a vitamin K antagonist or a non–vitamin K antagonist anticoagulant, should be made in a shared decision-making process based on the CHA</a:t>
            </a:r>
            <a:r>
              <a:rPr lang="en-US" sz="3100" baseline="-25000" dirty="0"/>
              <a:t>2</a:t>
            </a:r>
            <a:r>
              <a:rPr lang="en-US" sz="3100" dirty="0"/>
              <a:t>DS</a:t>
            </a:r>
            <a:r>
              <a:rPr lang="en-US" sz="3200" baseline="-25000" dirty="0"/>
              <a:t>2</a:t>
            </a:r>
            <a:r>
              <a:rPr lang="en-US" sz="3100" dirty="0"/>
              <a:t>-VASc score. Patients with rheumatic mitral stenosis or a mechanical prosthesis and atrial fibrillation should have oral anticoagulation with a vitamin K antagonist.</a:t>
            </a:r>
          </a:p>
        </p:txBody>
      </p:sp>
      <p:sp>
        <p:nvSpPr>
          <p:cNvPr id="5" name="Slide Number Placeholder 4">
            <a:extLst>
              <a:ext uri="{FF2B5EF4-FFF2-40B4-BE49-F238E27FC236}">
                <a16:creationId xmlns:a16="http://schemas.microsoft.com/office/drawing/2014/main" id="{9F5F0B35-4965-4E89-BEFC-B1CD0AE097DD}"/>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8</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4" name="Subtitle 2">
            <a:extLst>
              <a:ext uri="{FF2B5EF4-FFF2-40B4-BE49-F238E27FC236}">
                <a16:creationId xmlns:a16="http://schemas.microsoft.com/office/drawing/2014/main" id="{02C3B76E-0A9E-4842-B752-BAE2C3E25BD8}"/>
              </a:ext>
            </a:extLst>
          </p:cNvPr>
          <p:cNvSpPr txBox="1">
            <a:spLocks/>
          </p:cNvSpPr>
          <p:nvPr/>
        </p:nvSpPr>
        <p:spPr>
          <a:xfrm>
            <a:off x="3048000" y="484338"/>
            <a:ext cx="8534400" cy="10301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600" b="0" i="0" kern="1200" spc="0">
                <a:solidFill>
                  <a:schemeClr val="tx1"/>
                </a:solidFill>
                <a:latin typeface="Lub Dub Medium" panose="020B06030304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black"/>
                </a:solidFill>
                <a:effectLst/>
                <a:uLnTx/>
                <a:uFillTx/>
                <a:latin typeface="Lub Dub Medium" panose="020B0603030403020204" pitchFamily="34" charset="77"/>
                <a:ea typeface="+mn-ea"/>
                <a:cs typeface="+mn-cs"/>
              </a:rPr>
              <a:t>Top 10 Take Home Messages </a:t>
            </a:r>
          </a:p>
        </p:txBody>
      </p:sp>
    </p:spTree>
    <p:extLst>
      <p:ext uri="{BB962C8B-B14F-4D97-AF65-F5344CB8AC3E}">
        <p14:creationId xmlns:p14="http://schemas.microsoft.com/office/powerpoint/2010/main" val="11660648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89D61-C248-4E72-964B-E0E892189D8F}"/>
              </a:ext>
            </a:extLst>
          </p:cNvPr>
          <p:cNvSpPr>
            <a:spLocks noGrp="1"/>
          </p:cNvSpPr>
          <p:nvPr>
            <p:ph type="ctrTitle"/>
          </p:nvPr>
        </p:nvSpPr>
        <p:spPr/>
        <p:txBody>
          <a:bodyPr/>
          <a:lstStyle/>
          <a:p>
            <a:r>
              <a:rPr lang="en-US" sz="3600" dirty="0"/>
              <a:t>Medical Therapy </a:t>
            </a:r>
            <a:r>
              <a:rPr lang="en-US" dirty="0">
                <a:solidFill>
                  <a:srgbClr val="FF0000"/>
                </a:solidFill>
              </a:rPr>
              <a:t>of</a:t>
            </a:r>
            <a:r>
              <a:rPr lang="en-US" sz="3600" dirty="0">
                <a:solidFill>
                  <a:srgbClr val="FF0000"/>
                </a:solidFill>
              </a:rPr>
              <a:t> Chronic AR </a:t>
            </a:r>
          </a:p>
        </p:txBody>
      </p:sp>
      <p:sp>
        <p:nvSpPr>
          <p:cNvPr id="3" name="Slide Number Placeholder 2">
            <a:extLst>
              <a:ext uri="{FF2B5EF4-FFF2-40B4-BE49-F238E27FC236}">
                <a16:creationId xmlns:a16="http://schemas.microsoft.com/office/drawing/2014/main" id="{13692B31-0662-4E84-BD20-225B02B5CA8A}"/>
              </a:ext>
            </a:extLst>
          </p:cNvPr>
          <p:cNvSpPr>
            <a:spLocks noGrp="1"/>
          </p:cNvSpPr>
          <p:nvPr>
            <p:ph type="sldNum" sz="quarter" idx="4"/>
          </p:nvPr>
        </p:nvSpPr>
        <p:spPr/>
        <p:txBody>
          <a:bodyPr/>
          <a:lstStyle/>
          <a:p>
            <a:fld id="{01CD3B2E-BC1C-6C4D-9D91-A67B950EE325}" type="slidenum">
              <a:rPr lang="en-US" smtClean="0"/>
              <a:pPr/>
              <a:t>80</a:t>
            </a:fld>
            <a:endParaRPr lang="en-US" dirty="0"/>
          </a:p>
        </p:txBody>
      </p:sp>
      <p:graphicFrame>
        <p:nvGraphicFramePr>
          <p:cNvPr id="4" name="Table 3">
            <a:extLst>
              <a:ext uri="{FF2B5EF4-FFF2-40B4-BE49-F238E27FC236}">
                <a16:creationId xmlns:a16="http://schemas.microsoft.com/office/drawing/2014/main" id="{64FF614C-6038-4DA1-9003-957A794EF05B}"/>
              </a:ext>
            </a:extLst>
          </p:cNvPr>
          <p:cNvGraphicFramePr>
            <a:graphicFrameLocks noGrp="1"/>
          </p:cNvGraphicFramePr>
          <p:nvPr>
            <p:extLst>
              <p:ext uri="{D42A27DB-BD31-4B8C-83A1-F6EECF244321}">
                <p14:modId xmlns:p14="http://schemas.microsoft.com/office/powerpoint/2010/main" val="4228907501"/>
              </p:ext>
            </p:extLst>
          </p:nvPr>
        </p:nvGraphicFramePr>
        <p:xfrm>
          <a:off x="304801" y="1524000"/>
          <a:ext cx="14165262" cy="5783580"/>
        </p:xfrm>
        <a:graphic>
          <a:graphicData uri="http://schemas.openxmlformats.org/drawingml/2006/table">
            <a:tbl>
              <a:tblPr firstRow="1" firstCol="1" bandRow="1"/>
              <a:tblGrid>
                <a:gridCol w="1396695">
                  <a:extLst>
                    <a:ext uri="{9D8B030D-6E8A-4147-A177-3AD203B41FA5}">
                      <a16:colId xmlns:a16="http://schemas.microsoft.com/office/drawing/2014/main" val="3044965272"/>
                    </a:ext>
                  </a:extLst>
                </a:gridCol>
                <a:gridCol w="1294705">
                  <a:extLst>
                    <a:ext uri="{9D8B030D-6E8A-4147-A177-3AD203B41FA5}">
                      <a16:colId xmlns:a16="http://schemas.microsoft.com/office/drawing/2014/main" val="1273284902"/>
                    </a:ext>
                  </a:extLst>
                </a:gridCol>
                <a:gridCol w="11473862">
                  <a:extLst>
                    <a:ext uri="{9D8B030D-6E8A-4147-A177-3AD203B41FA5}">
                      <a16:colId xmlns:a16="http://schemas.microsoft.com/office/drawing/2014/main" val="3618974670"/>
                    </a:ext>
                  </a:extLst>
                </a:gridCol>
              </a:tblGrid>
              <a:tr h="838200">
                <a:tc>
                  <a:txBody>
                    <a:bodyPr/>
                    <a:lstStyle/>
                    <a:p>
                      <a:pPr marL="0" marR="0" algn="ctr">
                        <a:lnSpc>
                          <a:spcPct val="200000"/>
                        </a:lnSpc>
                        <a:spcBef>
                          <a:spcPts val="0"/>
                        </a:spcBef>
                        <a:spcAft>
                          <a:spcPts val="0"/>
                        </a:spcAft>
                      </a:pPr>
                      <a:r>
                        <a:rPr lang="en-US" sz="3200" b="1">
                          <a:effectLst/>
                          <a:latin typeface="Times New Roman" panose="02020603050405020304" pitchFamily="18" charset="0"/>
                          <a:ea typeface="Calibri" panose="020F0502020204030204" pitchFamily="34" charset="0"/>
                        </a:rPr>
                        <a:t>COR</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200" b="1">
                          <a:effectLst/>
                          <a:latin typeface="Times New Roman" panose="02020603050405020304" pitchFamily="18" charset="0"/>
                          <a:ea typeface="Calibri" panose="020F0502020204030204" pitchFamily="34" charset="0"/>
                        </a:rPr>
                        <a:t>LOE</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200" b="1">
                          <a:effectLst/>
                          <a:latin typeface="Times New Roman" panose="02020603050405020304" pitchFamily="18" charset="0"/>
                          <a:ea typeface="Calibri" panose="020F0502020204030204" pitchFamily="34" charset="0"/>
                        </a:rPr>
                        <a:t>Recommendations</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3981595"/>
                  </a:ext>
                </a:extLst>
              </a:tr>
              <a:tr h="1601512">
                <a:tc>
                  <a:txBody>
                    <a:bodyPr/>
                    <a:lstStyle/>
                    <a:p>
                      <a:pPr marL="0" marR="0" algn="ctr">
                        <a:lnSpc>
                          <a:spcPct val="200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1</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B-NR</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463550" marR="0" lvl="0" indent="-463550" algn="just">
                        <a:lnSpc>
                          <a:spcPct val="150000"/>
                        </a:lnSpc>
                        <a:spcBef>
                          <a:spcPts val="0"/>
                        </a:spcBef>
                        <a:spcAft>
                          <a:spcPts val="0"/>
                        </a:spcAft>
                        <a:buFont typeface="+mj-lt"/>
                        <a:buAutoNum type="arabicPeriod"/>
                      </a:pPr>
                      <a:r>
                        <a:rPr lang="en-US" sz="3200" b="1" dirty="0">
                          <a:solidFill>
                            <a:srgbClr val="000000"/>
                          </a:solidFill>
                          <a:effectLst/>
                          <a:latin typeface="Times New Roman" panose="02020603050405020304" pitchFamily="18" charset="0"/>
                          <a:ea typeface="Calibri" panose="020F0502020204030204" pitchFamily="34" charset="0"/>
                        </a:rPr>
                        <a:t>In asymptomatic patients with chronic AR (Stages B and C), treatment of hypertension (systolic blood pressure &gt;140 mm Hg) is recommended.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1199475"/>
                  </a:ext>
                </a:extLst>
              </a:tr>
              <a:tr h="2664375">
                <a:tc>
                  <a:txBody>
                    <a:bodyPr/>
                    <a:lstStyle/>
                    <a:p>
                      <a:pPr marL="0" marR="0" algn="ctr">
                        <a:lnSpc>
                          <a:spcPct val="200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1</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B-NR</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5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2. In patients with severe AR who have symptoms and/or LV systolic dysfunction (Stages C2 and D) but a prohibitive surgical risk, GDMT for reduced LVEF with ACE inhibitors, ARBs, and/or sacubitril/valsartan is recommended.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8707655"/>
                  </a:ext>
                </a:extLst>
              </a:tr>
            </a:tbl>
          </a:graphicData>
        </a:graphic>
      </p:graphicFrame>
    </p:spTree>
    <p:extLst>
      <p:ext uri="{BB962C8B-B14F-4D97-AF65-F5344CB8AC3E}">
        <p14:creationId xmlns:p14="http://schemas.microsoft.com/office/powerpoint/2010/main" val="23799781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E1000-9BCD-4E03-A91B-58AEF4122998}"/>
              </a:ext>
            </a:extLst>
          </p:cNvPr>
          <p:cNvSpPr>
            <a:spLocks noGrp="1"/>
          </p:cNvSpPr>
          <p:nvPr>
            <p:ph type="ctrTitle"/>
          </p:nvPr>
        </p:nvSpPr>
        <p:spPr>
          <a:xfrm>
            <a:off x="1615280" y="728093"/>
            <a:ext cx="11468100" cy="914399"/>
          </a:xfrm>
        </p:spPr>
        <p:txBody>
          <a:bodyPr/>
          <a:lstStyle/>
          <a:p>
            <a:r>
              <a:rPr lang="en-US" sz="3600" dirty="0"/>
              <a:t>Timing of Intervention for Patients with Chronic AR</a:t>
            </a:r>
          </a:p>
        </p:txBody>
      </p:sp>
      <p:sp>
        <p:nvSpPr>
          <p:cNvPr id="3" name="Slide Number Placeholder 2">
            <a:extLst>
              <a:ext uri="{FF2B5EF4-FFF2-40B4-BE49-F238E27FC236}">
                <a16:creationId xmlns:a16="http://schemas.microsoft.com/office/drawing/2014/main" id="{765BEE58-A316-4575-B3AA-9D98E9ADBD97}"/>
              </a:ext>
            </a:extLst>
          </p:cNvPr>
          <p:cNvSpPr>
            <a:spLocks noGrp="1"/>
          </p:cNvSpPr>
          <p:nvPr>
            <p:ph type="sldNum" sz="quarter" idx="4"/>
          </p:nvPr>
        </p:nvSpPr>
        <p:spPr/>
        <p:txBody>
          <a:bodyPr/>
          <a:lstStyle/>
          <a:p>
            <a:fld id="{01CD3B2E-BC1C-6C4D-9D91-A67B950EE325}" type="slidenum">
              <a:rPr lang="en-US" smtClean="0"/>
              <a:pPr/>
              <a:t>81</a:t>
            </a:fld>
            <a:endParaRPr lang="en-US" dirty="0"/>
          </a:p>
        </p:txBody>
      </p:sp>
      <p:graphicFrame>
        <p:nvGraphicFramePr>
          <p:cNvPr id="4" name="Table 3">
            <a:extLst>
              <a:ext uri="{FF2B5EF4-FFF2-40B4-BE49-F238E27FC236}">
                <a16:creationId xmlns:a16="http://schemas.microsoft.com/office/drawing/2014/main" id="{7CA6C7EF-8A87-4588-A536-957D879C6E91}"/>
              </a:ext>
            </a:extLst>
          </p:cNvPr>
          <p:cNvGraphicFramePr>
            <a:graphicFrameLocks noGrp="1"/>
          </p:cNvGraphicFramePr>
          <p:nvPr>
            <p:extLst>
              <p:ext uri="{D42A27DB-BD31-4B8C-83A1-F6EECF244321}">
                <p14:modId xmlns:p14="http://schemas.microsoft.com/office/powerpoint/2010/main" val="490553534"/>
              </p:ext>
            </p:extLst>
          </p:nvPr>
        </p:nvGraphicFramePr>
        <p:xfrm>
          <a:off x="228600" y="1676400"/>
          <a:ext cx="14241461" cy="5765224"/>
        </p:xfrm>
        <a:graphic>
          <a:graphicData uri="http://schemas.openxmlformats.org/drawingml/2006/table">
            <a:tbl>
              <a:tblPr firstRow="1" firstCol="1" bandRow="1"/>
              <a:tblGrid>
                <a:gridCol w="1404208">
                  <a:extLst>
                    <a:ext uri="{9D8B030D-6E8A-4147-A177-3AD203B41FA5}">
                      <a16:colId xmlns:a16="http://schemas.microsoft.com/office/drawing/2014/main" val="3863966223"/>
                    </a:ext>
                  </a:extLst>
                </a:gridCol>
                <a:gridCol w="1301670">
                  <a:extLst>
                    <a:ext uri="{9D8B030D-6E8A-4147-A177-3AD203B41FA5}">
                      <a16:colId xmlns:a16="http://schemas.microsoft.com/office/drawing/2014/main" val="235472091"/>
                    </a:ext>
                  </a:extLst>
                </a:gridCol>
                <a:gridCol w="11535583">
                  <a:extLst>
                    <a:ext uri="{9D8B030D-6E8A-4147-A177-3AD203B41FA5}">
                      <a16:colId xmlns:a16="http://schemas.microsoft.com/office/drawing/2014/main" val="2650199176"/>
                    </a:ext>
                  </a:extLst>
                </a:gridCol>
              </a:tblGrid>
              <a:tr h="762000">
                <a:tc>
                  <a:txBody>
                    <a:bodyPr/>
                    <a:lstStyle/>
                    <a:p>
                      <a:pPr marL="0" marR="0" algn="ctr">
                        <a:lnSpc>
                          <a:spcPct val="100000"/>
                        </a:lnSpc>
                        <a:spcBef>
                          <a:spcPts val="0"/>
                        </a:spcBef>
                        <a:spcAft>
                          <a:spcPts val="0"/>
                        </a:spcAft>
                      </a:pPr>
                      <a:r>
                        <a:rPr lang="en-US" sz="2800" b="1" dirty="0">
                          <a:effectLst/>
                          <a:latin typeface="Times New Roman" panose="02020603050405020304" pitchFamily="18" charset="0"/>
                          <a:ea typeface="Calibri" panose="020F0502020204030204" pitchFamily="34" charset="0"/>
                        </a:rPr>
                        <a:t>COR</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800" b="1" dirty="0">
                          <a:effectLst/>
                          <a:latin typeface="Times New Roman" panose="02020603050405020304" pitchFamily="18" charset="0"/>
                          <a:ea typeface="Calibri" panose="020F0502020204030204" pitchFamily="34" charset="0"/>
                        </a:rPr>
                        <a:t>LOE</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800" b="1" dirty="0">
                          <a:effectLst/>
                          <a:latin typeface="Times New Roman" panose="02020603050405020304" pitchFamily="18" charset="0"/>
                          <a:ea typeface="Calibri" panose="020F0502020204030204" pitchFamily="34" charset="0"/>
                        </a:rPr>
                        <a:t>Recommendations</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0544137"/>
                  </a:ext>
                </a:extLst>
              </a:tr>
              <a:tr h="899740">
                <a:tc>
                  <a:txBody>
                    <a:bodyPr/>
                    <a:lstStyle/>
                    <a:p>
                      <a:pPr marL="0" marR="0" algn="ctr">
                        <a:lnSpc>
                          <a:spcPct val="1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B-NR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463550" marR="0" lvl="0" indent="-463550" algn="just">
                        <a:lnSpc>
                          <a:spcPct val="100000"/>
                        </a:lnSpc>
                        <a:spcBef>
                          <a:spcPts val="0"/>
                        </a:spcBef>
                        <a:spcAft>
                          <a:spcPts val="0"/>
                        </a:spcAft>
                        <a:buFont typeface="+mj-lt"/>
                        <a:buAutoNum type="arabicPeriod"/>
                      </a:pPr>
                      <a:r>
                        <a:rPr lang="en-US" sz="2800" b="1" dirty="0">
                          <a:solidFill>
                            <a:srgbClr val="000000"/>
                          </a:solidFill>
                          <a:effectLst/>
                          <a:latin typeface="Times New Roman" panose="02020603050405020304" pitchFamily="18" charset="0"/>
                          <a:ea typeface="Calibri" panose="020F0502020204030204" pitchFamily="34" charset="0"/>
                        </a:rPr>
                        <a:t>In symptomatic patients with severe AR (Stage D), aortic valve surgery is indicated regardless of LV systolic function.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695761"/>
                  </a:ext>
                </a:extLst>
              </a:tr>
              <a:tr h="1496864">
                <a:tc>
                  <a:txBody>
                    <a:bodyPr/>
                    <a:lstStyle/>
                    <a:p>
                      <a:pPr marL="0" marR="0" algn="ctr">
                        <a:lnSpc>
                          <a:spcPct val="1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B-NR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463550" marR="0" lvl="0" indent="-463550" algn="just">
                        <a:lnSpc>
                          <a:spcPct val="1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2. In asymptomatic patients with chronic severe AR and LV systolic dysfunction (LVEF </a:t>
                      </a:r>
                      <a:r>
                        <a:rPr lang="en-US" sz="2800" b="1" dirty="0">
                          <a:solidFill>
                            <a:srgbClr val="000000"/>
                          </a:solidFill>
                          <a:effectLst/>
                          <a:latin typeface="Times New Roman" panose="02020603050405020304" pitchFamily="18" charset="0"/>
                          <a:ea typeface="Calibri" panose="020F0502020204030204" pitchFamily="34" charset="0"/>
                          <a:sym typeface="Symbol" panose="05050102010706020507" pitchFamily="18" charset="2"/>
                        </a:rPr>
                        <a:t></a:t>
                      </a:r>
                      <a:r>
                        <a:rPr lang="en-US" sz="2800" b="1" dirty="0">
                          <a:solidFill>
                            <a:srgbClr val="000000"/>
                          </a:solidFill>
                          <a:effectLst/>
                          <a:latin typeface="Times New Roman" panose="02020603050405020304" pitchFamily="18" charset="0"/>
                          <a:ea typeface="Calibri" panose="020F0502020204030204" pitchFamily="34" charset="0"/>
                        </a:rPr>
                        <a:t>55%) (Stage C2), aortic valve surgery is indicated if no other cause for systolic dysfunction is identified.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210248"/>
                  </a:ext>
                </a:extLst>
              </a:tr>
              <a:tr h="899740">
                <a:tc>
                  <a:txBody>
                    <a:bodyPr/>
                    <a:lstStyle/>
                    <a:p>
                      <a:pPr marL="0" marR="0" algn="ctr">
                        <a:lnSpc>
                          <a:spcPct val="1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C-EO</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463550" marR="0" lvl="0" indent="-463550" algn="just">
                        <a:lnSpc>
                          <a:spcPct val="1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3.  In patients with severe AR (Stage C or D) who are undergoing cardiac surgery for other indications, aortic valve surgery is indicated.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371670"/>
                  </a:ext>
                </a:extLst>
              </a:tr>
              <a:tr h="1700294">
                <a:tc>
                  <a:txBody>
                    <a:bodyPr/>
                    <a:lstStyle/>
                    <a:p>
                      <a:pPr marL="0" marR="0" algn="ctr">
                        <a:lnSpc>
                          <a:spcPct val="1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2a</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B-NR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463550" marR="0" lvl="0" indent="-463550" algn="just">
                        <a:lnSpc>
                          <a:spcPct val="1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4. In asymptomatic patients with severe AR and normal LV systolic function (LVEF &gt;55%), aortic valve surgery is reasonable when the LV is severely enlarged  (LVESD &gt;50 mm or indexed LVESD &gt;25 mm/m</a:t>
                      </a:r>
                      <a:r>
                        <a:rPr lang="en-US" sz="2800" b="1" baseline="30000" dirty="0">
                          <a:solidFill>
                            <a:srgbClr val="000000"/>
                          </a:solidFill>
                          <a:effectLst/>
                          <a:latin typeface="Times New Roman" panose="02020603050405020304" pitchFamily="18" charset="0"/>
                          <a:ea typeface="Calibri" panose="020F0502020204030204" pitchFamily="34" charset="0"/>
                        </a:rPr>
                        <a:t>2</a:t>
                      </a:r>
                      <a:r>
                        <a:rPr lang="en-US" sz="2800" b="1" dirty="0">
                          <a:solidFill>
                            <a:srgbClr val="000000"/>
                          </a:solidFill>
                          <a:effectLst/>
                          <a:latin typeface="Times New Roman" panose="02020603050405020304" pitchFamily="18" charset="0"/>
                          <a:ea typeface="Calibri" panose="020F0502020204030204" pitchFamily="34" charset="0"/>
                        </a:rPr>
                        <a:t>) (Stage C2).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2966323"/>
                  </a:ext>
                </a:extLst>
              </a:tr>
            </a:tbl>
          </a:graphicData>
        </a:graphic>
      </p:graphicFrame>
    </p:spTree>
    <p:extLst>
      <p:ext uri="{BB962C8B-B14F-4D97-AF65-F5344CB8AC3E}">
        <p14:creationId xmlns:p14="http://schemas.microsoft.com/office/powerpoint/2010/main" val="4028658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E1000-9BCD-4E03-A91B-58AEF4122998}"/>
              </a:ext>
            </a:extLst>
          </p:cNvPr>
          <p:cNvSpPr>
            <a:spLocks noGrp="1"/>
          </p:cNvSpPr>
          <p:nvPr>
            <p:ph type="ctrTitle"/>
          </p:nvPr>
        </p:nvSpPr>
        <p:spPr>
          <a:xfrm>
            <a:off x="1367630" y="803220"/>
            <a:ext cx="11963400" cy="784830"/>
          </a:xfrm>
        </p:spPr>
        <p:txBody>
          <a:bodyPr/>
          <a:lstStyle/>
          <a:p>
            <a:r>
              <a:rPr lang="en-US" sz="3600" dirty="0"/>
              <a:t>Timing of Intervention for Patients with Chronic AR</a:t>
            </a:r>
          </a:p>
        </p:txBody>
      </p:sp>
      <p:sp>
        <p:nvSpPr>
          <p:cNvPr id="3" name="Slide Number Placeholder 2">
            <a:extLst>
              <a:ext uri="{FF2B5EF4-FFF2-40B4-BE49-F238E27FC236}">
                <a16:creationId xmlns:a16="http://schemas.microsoft.com/office/drawing/2014/main" id="{765BEE58-A316-4575-B3AA-9D98E9ADBD97}"/>
              </a:ext>
            </a:extLst>
          </p:cNvPr>
          <p:cNvSpPr>
            <a:spLocks noGrp="1"/>
          </p:cNvSpPr>
          <p:nvPr>
            <p:ph type="sldNum" sz="quarter" idx="4"/>
          </p:nvPr>
        </p:nvSpPr>
        <p:spPr/>
        <p:txBody>
          <a:bodyPr/>
          <a:lstStyle/>
          <a:p>
            <a:fld id="{01CD3B2E-BC1C-6C4D-9D91-A67B950EE325}" type="slidenum">
              <a:rPr lang="en-US" smtClean="0"/>
              <a:pPr/>
              <a:t>82</a:t>
            </a:fld>
            <a:endParaRPr lang="en-US" dirty="0"/>
          </a:p>
        </p:txBody>
      </p:sp>
      <p:graphicFrame>
        <p:nvGraphicFramePr>
          <p:cNvPr id="4" name="Table 3">
            <a:extLst>
              <a:ext uri="{FF2B5EF4-FFF2-40B4-BE49-F238E27FC236}">
                <a16:creationId xmlns:a16="http://schemas.microsoft.com/office/drawing/2014/main" id="{7CA6C7EF-8A87-4588-A536-957D879C6E91}"/>
              </a:ext>
            </a:extLst>
          </p:cNvPr>
          <p:cNvGraphicFramePr>
            <a:graphicFrameLocks noGrp="1"/>
          </p:cNvGraphicFramePr>
          <p:nvPr>
            <p:extLst>
              <p:ext uri="{D42A27DB-BD31-4B8C-83A1-F6EECF244321}">
                <p14:modId xmlns:p14="http://schemas.microsoft.com/office/powerpoint/2010/main" val="453727633"/>
              </p:ext>
            </p:extLst>
          </p:nvPr>
        </p:nvGraphicFramePr>
        <p:xfrm>
          <a:off x="228600" y="1676400"/>
          <a:ext cx="14241461" cy="5867401"/>
        </p:xfrm>
        <a:graphic>
          <a:graphicData uri="http://schemas.openxmlformats.org/drawingml/2006/table">
            <a:tbl>
              <a:tblPr firstRow="1" firstCol="1" bandRow="1"/>
              <a:tblGrid>
                <a:gridCol w="1404208">
                  <a:extLst>
                    <a:ext uri="{9D8B030D-6E8A-4147-A177-3AD203B41FA5}">
                      <a16:colId xmlns:a16="http://schemas.microsoft.com/office/drawing/2014/main" val="3863966223"/>
                    </a:ext>
                  </a:extLst>
                </a:gridCol>
                <a:gridCol w="1301670">
                  <a:extLst>
                    <a:ext uri="{9D8B030D-6E8A-4147-A177-3AD203B41FA5}">
                      <a16:colId xmlns:a16="http://schemas.microsoft.com/office/drawing/2014/main" val="235472091"/>
                    </a:ext>
                  </a:extLst>
                </a:gridCol>
                <a:gridCol w="11535583">
                  <a:extLst>
                    <a:ext uri="{9D8B030D-6E8A-4147-A177-3AD203B41FA5}">
                      <a16:colId xmlns:a16="http://schemas.microsoft.com/office/drawing/2014/main" val="2650199176"/>
                    </a:ext>
                  </a:extLst>
                </a:gridCol>
              </a:tblGrid>
              <a:tr h="778125">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Calibri" panose="020F0502020204030204" pitchFamily="34" charset="0"/>
                        </a:rPr>
                        <a:t>COR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Calibri" panose="020F0502020204030204" pitchFamily="34" charset="0"/>
                        </a:rPr>
                        <a:t>LOE</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Calibri" panose="020F0502020204030204" pitchFamily="34"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0544137"/>
                  </a:ext>
                </a:extLst>
              </a:tr>
              <a:tr h="1301753">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Calibri" panose="020F0502020204030204" pitchFamily="34" charset="0"/>
                        </a:rPr>
                        <a:t>2a</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C-EO</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5. In patients with moderate AR (Stage B) who are undergoing cardiac or aortic surgery for other indications, aortic valve surgery is reasonable.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695761"/>
                  </a:ext>
                </a:extLst>
              </a:tr>
              <a:tr h="2734136">
                <a:tc>
                  <a:txBody>
                    <a:bodyPr/>
                    <a:lstStyle/>
                    <a:p>
                      <a:pPr marL="0" marR="0" algn="ctr">
                        <a:lnSpc>
                          <a:spcPct val="1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2b</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1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6. In asymptomatic patients with severe AR and normal LV systolic function at rest (LVEF &gt;55%; Stage C1) and low surgical risk, aortic valve surgery may be considered when there is a progressive decline in LVEF on at least 3 serial studies to the low–normal range (LVEF 55% to 60%) or a progressive increase in LV dilation into the severe range (LV end-diastolic dimension [LVEDD] &gt;65 mm).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210248"/>
                  </a:ext>
                </a:extLst>
              </a:tr>
              <a:tr h="1053387">
                <a:tc>
                  <a:txBody>
                    <a:bodyPr/>
                    <a:lstStyle/>
                    <a:p>
                      <a:pPr marL="0" marR="0" algn="ctr">
                        <a:lnSpc>
                          <a:spcPct val="1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3: Harm</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7321"/>
                    </a:solidFill>
                  </a:tcPr>
                </a:tc>
                <a:tc>
                  <a:txBody>
                    <a:bodyPr/>
                    <a:lstStyle/>
                    <a:p>
                      <a:pPr marL="0" marR="0" algn="ctr">
                        <a:lnSpc>
                          <a:spcPct val="1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B-NR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7. In patients with isolated severe AR who have indications for SAVR and are candidates for surgery, TAVI should not be performed.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371670"/>
                  </a:ext>
                </a:extLst>
              </a:tr>
            </a:tbl>
          </a:graphicData>
        </a:graphic>
      </p:graphicFrame>
    </p:spTree>
    <p:extLst>
      <p:ext uri="{BB962C8B-B14F-4D97-AF65-F5344CB8AC3E}">
        <p14:creationId xmlns:p14="http://schemas.microsoft.com/office/powerpoint/2010/main" val="36059647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98CA7A-EDA4-43CD-95FA-07D4AC858DD0}"/>
              </a:ext>
            </a:extLst>
          </p:cNvPr>
          <p:cNvSpPr>
            <a:spLocks noGrp="1"/>
          </p:cNvSpPr>
          <p:nvPr>
            <p:ph type="sldNum" sz="quarter" idx="4"/>
          </p:nvPr>
        </p:nvSpPr>
        <p:spPr/>
        <p:txBody>
          <a:bodyPr/>
          <a:lstStyle/>
          <a:p>
            <a:fld id="{01CD3B2E-BC1C-6C4D-9D91-A67B950EE325}" type="slidenum">
              <a:rPr lang="en-US" smtClean="0"/>
              <a:pPr/>
              <a:t>83</a:t>
            </a:fld>
            <a:endParaRPr lang="en-US" dirty="0"/>
          </a:p>
        </p:txBody>
      </p:sp>
      <p:pic>
        <p:nvPicPr>
          <p:cNvPr id="4" name="Picture 3">
            <a:extLst>
              <a:ext uri="{FF2B5EF4-FFF2-40B4-BE49-F238E27FC236}">
                <a16:creationId xmlns:a16="http://schemas.microsoft.com/office/drawing/2014/main" id="{2D7C10D8-C330-4EBF-AF2E-35CE69D2A8D9}"/>
              </a:ext>
            </a:extLst>
          </p:cNvPr>
          <p:cNvPicPr/>
          <p:nvPr/>
        </p:nvPicPr>
        <p:blipFill rotWithShape="1">
          <a:blip r:embed="rId2">
            <a:extLst>
              <a:ext uri="{28A0092B-C50C-407E-A947-70E740481C1C}">
                <a14:useLocalDpi xmlns:a14="http://schemas.microsoft.com/office/drawing/2010/main" val="0"/>
              </a:ext>
            </a:extLst>
          </a:blip>
          <a:srcRect l="-3212" t="6422" r="779" b="12844"/>
          <a:stretch/>
        </p:blipFill>
        <p:spPr bwMode="auto">
          <a:xfrm>
            <a:off x="4495800" y="533400"/>
            <a:ext cx="8153400" cy="7772400"/>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7E46E757-85A3-4314-BF74-E12D4797FE3A}"/>
              </a:ext>
            </a:extLst>
          </p:cNvPr>
          <p:cNvSpPr txBox="1"/>
          <p:nvPr/>
        </p:nvSpPr>
        <p:spPr>
          <a:xfrm>
            <a:off x="533400" y="1981200"/>
            <a:ext cx="2590800" cy="3970318"/>
          </a:xfrm>
          <a:prstGeom prst="rect">
            <a:avLst/>
          </a:prstGeom>
          <a:noFill/>
        </p:spPr>
        <p:txBody>
          <a:bodyPr wrap="square" rtlCol="0">
            <a:spAutoFit/>
          </a:bodyPr>
          <a:lstStyle/>
          <a:p>
            <a:r>
              <a:rPr lang="en-US" sz="2800" b="1" dirty="0">
                <a:latin typeface="Lub Dub Medium" panose="020B0603030403020204" pitchFamily="34" charset="0"/>
                <a:cs typeface="Times New Roman" panose="02020603050405020304" pitchFamily="18" charset="0"/>
              </a:rPr>
              <a:t>Figure 4. Timing of Intervention for Patients with AR. </a:t>
            </a:r>
          </a:p>
          <a:p>
            <a:endParaRPr lang="en-US" sz="2800" b="1" dirty="0">
              <a:latin typeface="Lub Dub Medium" panose="020B0603030403020204" pitchFamily="34" charset="0"/>
              <a:cs typeface="Times New Roman" panose="02020603050405020304" pitchFamily="18" charset="0"/>
            </a:endParaRPr>
          </a:p>
          <a:p>
            <a:r>
              <a:rPr lang="en-US" sz="2800" b="1" dirty="0">
                <a:latin typeface="Lub Dub Medium" panose="020B0603030403020204" pitchFamily="34" charset="0"/>
                <a:cs typeface="Times New Roman" panose="02020603050405020304" pitchFamily="18" charset="0"/>
              </a:rPr>
              <a:t>Colors correspond to Table 2. </a:t>
            </a:r>
          </a:p>
        </p:txBody>
      </p:sp>
    </p:spTree>
    <p:extLst>
      <p:ext uri="{BB962C8B-B14F-4D97-AF65-F5344CB8AC3E}">
        <p14:creationId xmlns:p14="http://schemas.microsoft.com/office/powerpoint/2010/main" val="36072058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0C463-8B12-4394-BDAF-E26B06A43736}"/>
              </a:ext>
            </a:extLst>
          </p:cNvPr>
          <p:cNvSpPr>
            <a:spLocks noGrp="1"/>
          </p:cNvSpPr>
          <p:nvPr>
            <p:ph type="ctrTitle"/>
          </p:nvPr>
        </p:nvSpPr>
        <p:spPr>
          <a:xfrm>
            <a:off x="876300" y="3352800"/>
            <a:ext cx="12877800" cy="914399"/>
          </a:xfrm>
          <a:prstGeom prst="rect">
            <a:avLst/>
          </a:prstGeom>
        </p:spPr>
        <p:txBody>
          <a:bodyPr/>
          <a:lstStyle/>
          <a:p>
            <a:pPr algn="ctr"/>
            <a:r>
              <a:rPr lang="en-US" sz="4800" dirty="0">
                <a:latin typeface="Lub Dub Heavy" panose="020B0903030403020204" pitchFamily="34" charset="0"/>
                <a:cs typeface="Times New Roman" panose="02020603050405020304" pitchFamily="18" charset="0"/>
              </a:rPr>
              <a:t>Bicuspid Aortic Valve</a:t>
            </a:r>
            <a:endParaRPr lang="en-US" sz="4800" dirty="0">
              <a:latin typeface="Lub Dub Heavy" panose="020B0903030403020204" pitchFamily="34" charset="0"/>
            </a:endParaRPr>
          </a:p>
        </p:txBody>
      </p:sp>
      <p:sp>
        <p:nvSpPr>
          <p:cNvPr id="4" name="Slide Number Placeholder 3">
            <a:extLst>
              <a:ext uri="{FF2B5EF4-FFF2-40B4-BE49-F238E27FC236}">
                <a16:creationId xmlns:a16="http://schemas.microsoft.com/office/drawing/2014/main" id="{9378A9A9-0A8E-419A-ADE2-AA7B2D5E4E3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84</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12461541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BBE5B5-4F25-410A-9E2D-CC0F3F545FA8}"/>
              </a:ext>
            </a:extLst>
          </p:cNvPr>
          <p:cNvSpPr>
            <a:spLocks noGrp="1"/>
          </p:cNvSpPr>
          <p:nvPr>
            <p:ph type="ctrTitle"/>
          </p:nvPr>
        </p:nvSpPr>
        <p:spPr/>
        <p:txBody>
          <a:bodyPr/>
          <a:lstStyle/>
          <a:p>
            <a:r>
              <a:rPr lang="en-US" sz="3600" dirty="0">
                <a:solidFill>
                  <a:srgbClr val="FF0000"/>
                </a:solidFill>
              </a:rPr>
              <a:t>Diagnostic Testing: </a:t>
            </a:r>
            <a:r>
              <a:rPr lang="en-US" sz="3600" dirty="0"/>
              <a:t>Initial Diagnosis of BAV</a:t>
            </a:r>
          </a:p>
        </p:txBody>
      </p:sp>
      <p:sp>
        <p:nvSpPr>
          <p:cNvPr id="3" name="Slide Number Placeholder 2">
            <a:extLst>
              <a:ext uri="{FF2B5EF4-FFF2-40B4-BE49-F238E27FC236}">
                <a16:creationId xmlns:a16="http://schemas.microsoft.com/office/drawing/2014/main" id="{CC49D1FC-04FA-4E23-AFAD-6433BFB9F4F3}"/>
              </a:ext>
            </a:extLst>
          </p:cNvPr>
          <p:cNvSpPr>
            <a:spLocks noGrp="1"/>
          </p:cNvSpPr>
          <p:nvPr>
            <p:ph type="sldNum" sz="quarter" idx="4"/>
          </p:nvPr>
        </p:nvSpPr>
        <p:spPr/>
        <p:txBody>
          <a:bodyPr/>
          <a:lstStyle/>
          <a:p>
            <a:fld id="{01CD3B2E-BC1C-6C4D-9D91-A67B950EE325}" type="slidenum">
              <a:rPr lang="en-US" smtClean="0"/>
              <a:pPr/>
              <a:t>85</a:t>
            </a:fld>
            <a:endParaRPr lang="en-US" dirty="0"/>
          </a:p>
        </p:txBody>
      </p:sp>
      <p:graphicFrame>
        <p:nvGraphicFramePr>
          <p:cNvPr id="5" name="Table 4">
            <a:extLst>
              <a:ext uri="{FF2B5EF4-FFF2-40B4-BE49-F238E27FC236}">
                <a16:creationId xmlns:a16="http://schemas.microsoft.com/office/drawing/2014/main" id="{44855FE1-114E-4BA6-95FA-B456B68D5B3A}"/>
              </a:ext>
            </a:extLst>
          </p:cNvPr>
          <p:cNvGraphicFramePr>
            <a:graphicFrameLocks noGrp="1"/>
          </p:cNvGraphicFramePr>
          <p:nvPr>
            <p:extLst>
              <p:ext uri="{D42A27DB-BD31-4B8C-83A1-F6EECF244321}">
                <p14:modId xmlns:p14="http://schemas.microsoft.com/office/powerpoint/2010/main" val="4119917916"/>
              </p:ext>
            </p:extLst>
          </p:nvPr>
        </p:nvGraphicFramePr>
        <p:xfrm>
          <a:off x="304801" y="1600200"/>
          <a:ext cx="14165262" cy="5926985"/>
        </p:xfrm>
        <a:graphic>
          <a:graphicData uri="http://schemas.openxmlformats.org/drawingml/2006/table">
            <a:tbl>
              <a:tblPr firstRow="1" firstCol="1" bandRow="1"/>
              <a:tblGrid>
                <a:gridCol w="1396695">
                  <a:extLst>
                    <a:ext uri="{9D8B030D-6E8A-4147-A177-3AD203B41FA5}">
                      <a16:colId xmlns:a16="http://schemas.microsoft.com/office/drawing/2014/main" val="3590261715"/>
                    </a:ext>
                  </a:extLst>
                </a:gridCol>
                <a:gridCol w="1294705">
                  <a:extLst>
                    <a:ext uri="{9D8B030D-6E8A-4147-A177-3AD203B41FA5}">
                      <a16:colId xmlns:a16="http://schemas.microsoft.com/office/drawing/2014/main" val="2517117184"/>
                    </a:ext>
                  </a:extLst>
                </a:gridCol>
                <a:gridCol w="11473862">
                  <a:extLst>
                    <a:ext uri="{9D8B030D-6E8A-4147-A177-3AD203B41FA5}">
                      <a16:colId xmlns:a16="http://schemas.microsoft.com/office/drawing/2014/main" val="2008768620"/>
                    </a:ext>
                  </a:extLst>
                </a:gridCol>
              </a:tblGrid>
              <a:tr h="533400">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COR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LOE</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5821659"/>
                  </a:ext>
                </a:extLst>
              </a:tr>
              <a:tr h="2146511">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B-NR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l">
                        <a:lnSpc>
                          <a:spcPct val="15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rPr>
                        <a:t>In patients with a known BAV, TTE is indicated to evaluate valve morphology, measure severity of AS and AR, assess the shape and diameter of the aortic sinuses and ascending aorta, and evaluate for the presence of aortic coarctation for prediction of clinical outcome and to determine timing of intervention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827285"/>
                  </a:ext>
                </a:extLst>
              </a:tr>
              <a:tr h="1401219">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C-LD</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In patients with BAV, CMR angiography or CT angiography is indicated when morphology of the aortic sinuses, </a:t>
                      </a:r>
                      <a:r>
                        <a:rPr lang="en-US" sz="2400" b="1" dirty="0" err="1">
                          <a:solidFill>
                            <a:srgbClr val="000000"/>
                          </a:solidFill>
                          <a:effectLst/>
                          <a:latin typeface="Times New Roman" panose="02020603050405020304" pitchFamily="18" charset="0"/>
                          <a:ea typeface="Calibri" panose="020F0502020204030204" pitchFamily="34" charset="0"/>
                        </a:rPr>
                        <a:t>sinotubular</a:t>
                      </a:r>
                      <a:r>
                        <a:rPr lang="en-US" sz="2400" b="1" dirty="0">
                          <a:solidFill>
                            <a:srgbClr val="000000"/>
                          </a:solidFill>
                          <a:effectLst/>
                          <a:latin typeface="Times New Roman" panose="02020603050405020304" pitchFamily="18" charset="0"/>
                          <a:ea typeface="Calibri" panose="020F0502020204030204" pitchFamily="34" charset="0"/>
                        </a:rPr>
                        <a:t> junction, or ascending aorta cannot be assessed accurately or fully by echocardiography.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3251587"/>
                  </a:ext>
                </a:extLst>
              </a:tr>
              <a:tr h="1401219">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2b</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B-NR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3. In first-degree relatives of patients with a known BAV, a screening TTE might be considered to look for the presence of a BAV or asymptomatic dilation of the aortic sinuses and ascending aorta.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1150962"/>
                  </a:ext>
                </a:extLst>
              </a:tr>
            </a:tbl>
          </a:graphicData>
        </a:graphic>
      </p:graphicFrame>
    </p:spTree>
    <p:extLst>
      <p:ext uri="{BB962C8B-B14F-4D97-AF65-F5344CB8AC3E}">
        <p14:creationId xmlns:p14="http://schemas.microsoft.com/office/powerpoint/2010/main" val="36372719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77A2DA-5BF5-4A67-8681-46A4CF53088C}"/>
              </a:ext>
            </a:extLst>
          </p:cNvPr>
          <p:cNvSpPr>
            <a:spLocks noGrp="1"/>
          </p:cNvSpPr>
          <p:nvPr>
            <p:ph type="sldNum" sz="quarter" idx="4"/>
          </p:nvPr>
        </p:nvSpPr>
        <p:spPr/>
        <p:txBody>
          <a:bodyPr/>
          <a:lstStyle/>
          <a:p>
            <a:fld id="{01CD3B2E-BC1C-6C4D-9D91-A67B950EE325}" type="slidenum">
              <a:rPr lang="en-US" smtClean="0"/>
              <a:pPr/>
              <a:t>86</a:t>
            </a:fld>
            <a:endParaRPr lang="en-US" dirty="0"/>
          </a:p>
        </p:txBody>
      </p:sp>
      <p:pic>
        <p:nvPicPr>
          <p:cNvPr id="3" name="Picture 2">
            <a:extLst>
              <a:ext uri="{FF2B5EF4-FFF2-40B4-BE49-F238E27FC236}">
                <a16:creationId xmlns:a16="http://schemas.microsoft.com/office/drawing/2014/main" id="{CEE01C3D-9B70-421E-9537-D27AD088BB66}"/>
              </a:ext>
            </a:extLst>
          </p:cNvPr>
          <p:cNvPicPr/>
          <p:nvPr/>
        </p:nvPicPr>
        <p:blipFill rotWithShape="1">
          <a:blip r:embed="rId2">
            <a:extLst>
              <a:ext uri="{28A0092B-C50C-407E-A947-70E740481C1C}">
                <a14:useLocalDpi xmlns:a14="http://schemas.microsoft.com/office/drawing/2010/main" val="0"/>
              </a:ext>
            </a:extLst>
          </a:blip>
          <a:srcRect l="448" t="8095" r="-1178" b="27143"/>
          <a:stretch/>
        </p:blipFill>
        <p:spPr bwMode="auto">
          <a:xfrm>
            <a:off x="3429000" y="-228599"/>
            <a:ext cx="7924800" cy="8296274"/>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CC07A283-ED4D-4053-9632-99C713D65A4F}"/>
              </a:ext>
            </a:extLst>
          </p:cNvPr>
          <p:cNvSpPr txBox="1"/>
          <p:nvPr/>
        </p:nvSpPr>
        <p:spPr>
          <a:xfrm>
            <a:off x="533400" y="1981200"/>
            <a:ext cx="2590800" cy="3785652"/>
          </a:xfrm>
          <a:prstGeom prst="rect">
            <a:avLst/>
          </a:prstGeom>
          <a:noFill/>
        </p:spPr>
        <p:txBody>
          <a:bodyPr wrap="square" rtlCol="0">
            <a:spAutoFit/>
          </a:bodyPr>
          <a:lstStyle/>
          <a:p>
            <a:r>
              <a:rPr lang="en-US" sz="2400" b="1" dirty="0">
                <a:latin typeface="Lub Dub Medium" panose="020B0603030403020204" pitchFamily="34" charset="0"/>
                <a:cs typeface="Times New Roman" panose="02020603050405020304" pitchFamily="18" charset="0"/>
              </a:rPr>
              <a:t>Figure 5. Intervals for Imaging the aorta in patients with BAV. </a:t>
            </a:r>
          </a:p>
          <a:p>
            <a:endParaRPr lang="en-US" sz="2400" b="1" dirty="0">
              <a:latin typeface="Lub Dub Medium" panose="020B0603030403020204" pitchFamily="34" charset="0"/>
              <a:cs typeface="Times New Roman" panose="02020603050405020304" pitchFamily="18" charset="0"/>
            </a:endParaRPr>
          </a:p>
          <a:p>
            <a:r>
              <a:rPr lang="en-US" sz="2400" b="1" dirty="0">
                <a:latin typeface="Lub Dub Medium" panose="020B0603030403020204" pitchFamily="34" charset="0"/>
                <a:cs typeface="Times New Roman" panose="02020603050405020304" pitchFamily="18" charset="0"/>
              </a:rPr>
              <a:t>Colors correspond to Table 2. </a:t>
            </a:r>
          </a:p>
        </p:txBody>
      </p:sp>
    </p:spTree>
    <p:extLst>
      <p:ext uri="{BB962C8B-B14F-4D97-AF65-F5344CB8AC3E}">
        <p14:creationId xmlns:p14="http://schemas.microsoft.com/office/powerpoint/2010/main" val="33062337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987A6-CE41-4044-9752-9F904A95E2ED}"/>
              </a:ext>
            </a:extLst>
          </p:cNvPr>
          <p:cNvSpPr>
            <a:spLocks noGrp="1"/>
          </p:cNvSpPr>
          <p:nvPr>
            <p:ph type="ctrTitle"/>
          </p:nvPr>
        </p:nvSpPr>
        <p:spPr>
          <a:xfrm>
            <a:off x="2053431" y="387218"/>
            <a:ext cx="10591800" cy="1212982"/>
          </a:xfrm>
        </p:spPr>
        <p:txBody>
          <a:bodyPr/>
          <a:lstStyle/>
          <a:p>
            <a:r>
              <a:rPr lang="en-US" dirty="0"/>
              <a:t>Diagnostic Testing: Routine Follow-Up of Patients with BAV</a:t>
            </a:r>
          </a:p>
        </p:txBody>
      </p:sp>
      <p:sp>
        <p:nvSpPr>
          <p:cNvPr id="3" name="Slide Number Placeholder 2">
            <a:extLst>
              <a:ext uri="{FF2B5EF4-FFF2-40B4-BE49-F238E27FC236}">
                <a16:creationId xmlns:a16="http://schemas.microsoft.com/office/drawing/2014/main" id="{CBB4212B-A7CA-4BF1-8229-B37AF03CB45C}"/>
              </a:ext>
            </a:extLst>
          </p:cNvPr>
          <p:cNvSpPr>
            <a:spLocks noGrp="1"/>
          </p:cNvSpPr>
          <p:nvPr>
            <p:ph type="sldNum" sz="quarter" idx="4"/>
          </p:nvPr>
        </p:nvSpPr>
        <p:spPr/>
        <p:txBody>
          <a:bodyPr/>
          <a:lstStyle/>
          <a:p>
            <a:fld id="{01CD3B2E-BC1C-6C4D-9D91-A67B950EE325}" type="slidenum">
              <a:rPr lang="en-US" smtClean="0"/>
              <a:pPr/>
              <a:t>87</a:t>
            </a:fld>
            <a:endParaRPr lang="en-US" dirty="0"/>
          </a:p>
        </p:txBody>
      </p:sp>
      <p:graphicFrame>
        <p:nvGraphicFramePr>
          <p:cNvPr id="4" name="Table 3">
            <a:extLst>
              <a:ext uri="{FF2B5EF4-FFF2-40B4-BE49-F238E27FC236}">
                <a16:creationId xmlns:a16="http://schemas.microsoft.com/office/drawing/2014/main" id="{5E846147-0343-4121-BD0D-59E6DC677A76}"/>
              </a:ext>
            </a:extLst>
          </p:cNvPr>
          <p:cNvGraphicFramePr>
            <a:graphicFrameLocks noGrp="1"/>
          </p:cNvGraphicFramePr>
          <p:nvPr>
            <p:extLst>
              <p:ext uri="{D42A27DB-BD31-4B8C-83A1-F6EECF244321}">
                <p14:modId xmlns:p14="http://schemas.microsoft.com/office/powerpoint/2010/main" val="3466890038"/>
              </p:ext>
            </p:extLst>
          </p:nvPr>
        </p:nvGraphicFramePr>
        <p:xfrm>
          <a:off x="304800" y="1676400"/>
          <a:ext cx="14165261" cy="5791200"/>
        </p:xfrm>
        <a:graphic>
          <a:graphicData uri="http://schemas.openxmlformats.org/drawingml/2006/table">
            <a:tbl>
              <a:tblPr firstRow="1" firstCol="1" bandRow="1"/>
              <a:tblGrid>
                <a:gridCol w="1396695">
                  <a:extLst>
                    <a:ext uri="{9D8B030D-6E8A-4147-A177-3AD203B41FA5}">
                      <a16:colId xmlns:a16="http://schemas.microsoft.com/office/drawing/2014/main" val="3764236021"/>
                    </a:ext>
                  </a:extLst>
                </a:gridCol>
                <a:gridCol w="1294705">
                  <a:extLst>
                    <a:ext uri="{9D8B030D-6E8A-4147-A177-3AD203B41FA5}">
                      <a16:colId xmlns:a16="http://schemas.microsoft.com/office/drawing/2014/main" val="2697319151"/>
                    </a:ext>
                  </a:extLst>
                </a:gridCol>
                <a:gridCol w="11473861">
                  <a:extLst>
                    <a:ext uri="{9D8B030D-6E8A-4147-A177-3AD203B41FA5}">
                      <a16:colId xmlns:a16="http://schemas.microsoft.com/office/drawing/2014/main" val="236530774"/>
                    </a:ext>
                  </a:extLst>
                </a:gridCol>
              </a:tblGrid>
              <a:tr h="879649">
                <a:tc>
                  <a:txBody>
                    <a:bodyPr/>
                    <a:lstStyle/>
                    <a:p>
                      <a:pPr marL="0" marR="0" algn="ctr">
                        <a:lnSpc>
                          <a:spcPct val="200000"/>
                        </a:lnSpc>
                        <a:spcBef>
                          <a:spcPts val="0"/>
                        </a:spcBef>
                        <a:spcAft>
                          <a:spcPts val="0"/>
                        </a:spcAft>
                      </a:pPr>
                      <a:r>
                        <a:rPr lang="en-US" sz="2400" b="1">
                          <a:effectLst/>
                          <a:latin typeface="Times New Roman" panose="02020603050405020304" pitchFamily="18" charset="0"/>
                          <a:ea typeface="Calibri" panose="020F0502020204030204" pitchFamily="34" charset="0"/>
                        </a:rPr>
                        <a:t>COR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a:effectLst/>
                          <a:latin typeface="Times New Roman" panose="02020603050405020304" pitchFamily="18" charset="0"/>
                          <a:ea typeface="Calibri" panose="020F0502020204030204" pitchFamily="34" charset="0"/>
                        </a:rPr>
                        <a:t>LOE</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3598140"/>
                  </a:ext>
                </a:extLst>
              </a:tr>
              <a:tr h="2971674">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2a</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C-LD</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just">
                        <a:lnSpc>
                          <a:spcPct val="15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rPr>
                        <a:t>In patients with BAV and a diameter of the aortic sinuses or ascending aorta of ≥4.0 cm, lifelong serial evaluation of the size and morphology of the aortic sinuses and ascending aorta by echocardiography, CMR, or CT angiography is reasonable, with the examination interval determined by the degree and rate of progression of aortic dilation and by family history.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1242202"/>
                  </a:ext>
                </a:extLst>
              </a:tr>
              <a:tr h="1939877">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2a</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In patients with a BAV who have undergone AVR, continued lifelong serial interval imaging of the aorta is reasonable if the diameter of the aortic sinuses or ascending aorta is ≥4.0 cm.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9926158"/>
                  </a:ext>
                </a:extLst>
              </a:tr>
            </a:tbl>
          </a:graphicData>
        </a:graphic>
      </p:graphicFrame>
    </p:spTree>
    <p:extLst>
      <p:ext uri="{BB962C8B-B14F-4D97-AF65-F5344CB8AC3E}">
        <p14:creationId xmlns:p14="http://schemas.microsoft.com/office/powerpoint/2010/main" val="10278049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FE4C3-A6F9-4D4E-96D9-B52C2A698A13}"/>
              </a:ext>
            </a:extLst>
          </p:cNvPr>
          <p:cNvSpPr>
            <a:spLocks noGrp="1"/>
          </p:cNvSpPr>
          <p:nvPr>
            <p:ph type="ctrTitle"/>
          </p:nvPr>
        </p:nvSpPr>
        <p:spPr>
          <a:xfrm>
            <a:off x="2133600" y="304800"/>
            <a:ext cx="11204368" cy="914399"/>
          </a:xfrm>
        </p:spPr>
        <p:txBody>
          <a:bodyPr/>
          <a:lstStyle/>
          <a:p>
            <a:r>
              <a:rPr lang="en-US" sz="2800" dirty="0"/>
              <a:t>Intervention</a:t>
            </a:r>
            <a:r>
              <a:rPr lang="en-US" sz="2800" strike="sngStrike" dirty="0"/>
              <a:t>s</a:t>
            </a:r>
            <a:r>
              <a:rPr lang="en-US" sz="2800" dirty="0"/>
              <a:t>: </a:t>
            </a:r>
            <a:r>
              <a:rPr lang="en-US" sz="2800" strike="sngStrike" dirty="0"/>
              <a:t>Repair or </a:t>
            </a:r>
            <a:r>
              <a:rPr lang="en-US" sz="2800" dirty="0"/>
              <a:t>Replacement of the </a:t>
            </a:r>
            <a:br>
              <a:rPr lang="en-US" sz="2800" dirty="0"/>
            </a:br>
            <a:r>
              <a:rPr lang="en-US" sz="2800" dirty="0"/>
              <a:t>Aorta in Patients with BAV</a:t>
            </a:r>
          </a:p>
        </p:txBody>
      </p:sp>
      <p:sp>
        <p:nvSpPr>
          <p:cNvPr id="3" name="Slide Number Placeholder 2">
            <a:extLst>
              <a:ext uri="{FF2B5EF4-FFF2-40B4-BE49-F238E27FC236}">
                <a16:creationId xmlns:a16="http://schemas.microsoft.com/office/drawing/2014/main" id="{DEB49154-BD5B-4E56-B885-63CDA7BFFCEE}"/>
              </a:ext>
            </a:extLst>
          </p:cNvPr>
          <p:cNvSpPr>
            <a:spLocks noGrp="1"/>
          </p:cNvSpPr>
          <p:nvPr>
            <p:ph type="sldNum" sz="quarter" idx="4"/>
          </p:nvPr>
        </p:nvSpPr>
        <p:spPr/>
        <p:txBody>
          <a:bodyPr/>
          <a:lstStyle/>
          <a:p>
            <a:fld id="{01CD3B2E-BC1C-6C4D-9D91-A67B950EE325}" type="slidenum">
              <a:rPr lang="en-US" smtClean="0"/>
              <a:pPr/>
              <a:t>88</a:t>
            </a:fld>
            <a:endParaRPr lang="en-US" dirty="0"/>
          </a:p>
        </p:txBody>
      </p:sp>
      <p:graphicFrame>
        <p:nvGraphicFramePr>
          <p:cNvPr id="4" name="Table 3">
            <a:extLst>
              <a:ext uri="{FF2B5EF4-FFF2-40B4-BE49-F238E27FC236}">
                <a16:creationId xmlns:a16="http://schemas.microsoft.com/office/drawing/2014/main" id="{982DE3AF-2487-4B8D-A5DC-E2B648BF43B8}"/>
              </a:ext>
            </a:extLst>
          </p:cNvPr>
          <p:cNvGraphicFramePr>
            <a:graphicFrameLocks noGrp="1"/>
          </p:cNvGraphicFramePr>
          <p:nvPr>
            <p:extLst>
              <p:ext uri="{D42A27DB-BD31-4B8C-83A1-F6EECF244321}">
                <p14:modId xmlns:p14="http://schemas.microsoft.com/office/powerpoint/2010/main" val="221801099"/>
              </p:ext>
            </p:extLst>
          </p:nvPr>
        </p:nvGraphicFramePr>
        <p:xfrm>
          <a:off x="232569" y="1447800"/>
          <a:ext cx="14165261" cy="6019800"/>
        </p:xfrm>
        <a:graphic>
          <a:graphicData uri="http://schemas.openxmlformats.org/drawingml/2006/table">
            <a:tbl>
              <a:tblPr firstRow="1" firstCol="1" bandRow="1"/>
              <a:tblGrid>
                <a:gridCol w="1396695">
                  <a:extLst>
                    <a:ext uri="{9D8B030D-6E8A-4147-A177-3AD203B41FA5}">
                      <a16:colId xmlns:a16="http://schemas.microsoft.com/office/drawing/2014/main" val="1067569488"/>
                    </a:ext>
                  </a:extLst>
                </a:gridCol>
                <a:gridCol w="1294705">
                  <a:extLst>
                    <a:ext uri="{9D8B030D-6E8A-4147-A177-3AD203B41FA5}">
                      <a16:colId xmlns:a16="http://schemas.microsoft.com/office/drawing/2014/main" val="2964787751"/>
                    </a:ext>
                  </a:extLst>
                </a:gridCol>
                <a:gridCol w="11473861">
                  <a:extLst>
                    <a:ext uri="{9D8B030D-6E8A-4147-A177-3AD203B41FA5}">
                      <a16:colId xmlns:a16="http://schemas.microsoft.com/office/drawing/2014/main" val="1492032177"/>
                    </a:ext>
                  </a:extLst>
                </a:gridCol>
              </a:tblGrid>
              <a:tr h="1148125">
                <a:tc>
                  <a:txBody>
                    <a:bodyPr/>
                    <a:lstStyle/>
                    <a:p>
                      <a:pPr marL="0" marR="0" algn="ctr">
                        <a:lnSpc>
                          <a:spcPct val="200000"/>
                        </a:lnSpc>
                        <a:spcBef>
                          <a:spcPts val="0"/>
                        </a:spcBef>
                        <a:spcAft>
                          <a:spcPts val="0"/>
                        </a:spcAft>
                      </a:pPr>
                      <a:r>
                        <a:rPr lang="en-US" sz="2400" b="1">
                          <a:effectLst/>
                          <a:latin typeface="Times New Roman" panose="02020603050405020304" pitchFamily="18" charset="0"/>
                          <a:ea typeface="Calibri" panose="020F0502020204030204" pitchFamily="34" charset="0"/>
                        </a:rPr>
                        <a:t>COR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a:effectLst/>
                          <a:latin typeface="Times New Roman" panose="02020603050405020304" pitchFamily="18" charset="0"/>
                          <a:ea typeface="Calibri" panose="020F0502020204030204" pitchFamily="34" charset="0"/>
                        </a:rPr>
                        <a:t>LOE</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6826804"/>
                  </a:ext>
                </a:extLst>
              </a:tr>
              <a:tr h="1910093">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just">
                        <a:lnSpc>
                          <a:spcPct val="15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rPr>
                        <a:t>In asymptomatic or symptomatic patients with a BAV and a diameter of the aortic sinuses or ascending aorta &gt;5.5 cm, operative intervention to replace the aortic sinuses and/or the ascending aorta is recommended.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2240831"/>
                  </a:ext>
                </a:extLst>
              </a:tr>
              <a:tr h="2961582">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2a</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In asymptomatic patients with a BAV, a diameter of the aortic sinuses or ascending aorta of 5.0 to 5.5 cm, and an additional risk factor for dissection (e.g., family history of aortic dissection, aortic growth rate &gt;0.5 cm per year, aortic coarctation), operative intervention to replace the aortic sinuses and/or the ascending aorta is reasonable if the surgery is performed at a Comprehensive Valve Center.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6023768"/>
                  </a:ext>
                </a:extLst>
              </a:tr>
            </a:tbl>
          </a:graphicData>
        </a:graphic>
      </p:graphicFrame>
    </p:spTree>
    <p:extLst>
      <p:ext uri="{BB962C8B-B14F-4D97-AF65-F5344CB8AC3E}">
        <p14:creationId xmlns:p14="http://schemas.microsoft.com/office/powerpoint/2010/main" val="804667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BBE5B5-4F25-410A-9E2D-CC0F3F545FA8}"/>
              </a:ext>
            </a:extLst>
          </p:cNvPr>
          <p:cNvSpPr>
            <a:spLocks noGrp="1"/>
          </p:cNvSpPr>
          <p:nvPr>
            <p:ph type="ctrTitle"/>
          </p:nvPr>
        </p:nvSpPr>
        <p:spPr>
          <a:xfrm>
            <a:off x="2019300" y="228600"/>
            <a:ext cx="10591800" cy="1089630"/>
          </a:xfrm>
        </p:spPr>
        <p:txBody>
          <a:bodyPr/>
          <a:lstStyle/>
          <a:p>
            <a:r>
              <a:rPr lang="en-US" sz="3200" dirty="0"/>
              <a:t>Intervention</a:t>
            </a:r>
            <a:r>
              <a:rPr lang="en-US" sz="3200" strike="sngStrike" dirty="0"/>
              <a:t>s</a:t>
            </a:r>
            <a:r>
              <a:rPr lang="en-US" sz="3200" dirty="0"/>
              <a:t>: </a:t>
            </a:r>
            <a:r>
              <a:rPr lang="en-US" sz="3200" strike="sngStrike" dirty="0"/>
              <a:t>Repair or </a:t>
            </a:r>
            <a:r>
              <a:rPr lang="en-US" sz="3200" dirty="0"/>
              <a:t>Replacement of the </a:t>
            </a:r>
            <a:br>
              <a:rPr lang="en-US" sz="3200" dirty="0"/>
            </a:br>
            <a:r>
              <a:rPr lang="en-US" sz="3200" dirty="0"/>
              <a:t>Aorta in Patients with BAV</a:t>
            </a:r>
          </a:p>
        </p:txBody>
      </p:sp>
      <p:sp>
        <p:nvSpPr>
          <p:cNvPr id="3" name="Slide Number Placeholder 2">
            <a:extLst>
              <a:ext uri="{FF2B5EF4-FFF2-40B4-BE49-F238E27FC236}">
                <a16:creationId xmlns:a16="http://schemas.microsoft.com/office/drawing/2014/main" id="{CC49D1FC-04FA-4E23-AFAD-6433BFB9F4F3}"/>
              </a:ext>
            </a:extLst>
          </p:cNvPr>
          <p:cNvSpPr>
            <a:spLocks noGrp="1"/>
          </p:cNvSpPr>
          <p:nvPr>
            <p:ph type="sldNum" sz="quarter" idx="4"/>
          </p:nvPr>
        </p:nvSpPr>
        <p:spPr/>
        <p:txBody>
          <a:bodyPr/>
          <a:lstStyle/>
          <a:p>
            <a:fld id="{01CD3B2E-BC1C-6C4D-9D91-A67B950EE325}" type="slidenum">
              <a:rPr lang="en-US" smtClean="0"/>
              <a:pPr/>
              <a:t>89</a:t>
            </a:fld>
            <a:endParaRPr lang="en-US" dirty="0"/>
          </a:p>
        </p:txBody>
      </p:sp>
      <p:graphicFrame>
        <p:nvGraphicFramePr>
          <p:cNvPr id="5" name="Table 4">
            <a:extLst>
              <a:ext uri="{FF2B5EF4-FFF2-40B4-BE49-F238E27FC236}">
                <a16:creationId xmlns:a16="http://schemas.microsoft.com/office/drawing/2014/main" id="{44855FE1-114E-4BA6-95FA-B456B68D5B3A}"/>
              </a:ext>
            </a:extLst>
          </p:cNvPr>
          <p:cNvGraphicFramePr>
            <a:graphicFrameLocks noGrp="1"/>
          </p:cNvGraphicFramePr>
          <p:nvPr>
            <p:extLst>
              <p:ext uri="{D42A27DB-BD31-4B8C-83A1-F6EECF244321}">
                <p14:modId xmlns:p14="http://schemas.microsoft.com/office/powerpoint/2010/main" val="2560856037"/>
              </p:ext>
            </p:extLst>
          </p:nvPr>
        </p:nvGraphicFramePr>
        <p:xfrm>
          <a:off x="304801" y="1600200"/>
          <a:ext cx="14165262" cy="5943601"/>
        </p:xfrm>
        <a:graphic>
          <a:graphicData uri="http://schemas.openxmlformats.org/drawingml/2006/table">
            <a:tbl>
              <a:tblPr firstRow="1" firstCol="1" bandRow="1"/>
              <a:tblGrid>
                <a:gridCol w="1396695">
                  <a:extLst>
                    <a:ext uri="{9D8B030D-6E8A-4147-A177-3AD203B41FA5}">
                      <a16:colId xmlns:a16="http://schemas.microsoft.com/office/drawing/2014/main" val="3590261715"/>
                    </a:ext>
                  </a:extLst>
                </a:gridCol>
                <a:gridCol w="1294705">
                  <a:extLst>
                    <a:ext uri="{9D8B030D-6E8A-4147-A177-3AD203B41FA5}">
                      <a16:colId xmlns:a16="http://schemas.microsoft.com/office/drawing/2014/main" val="2517117184"/>
                    </a:ext>
                  </a:extLst>
                </a:gridCol>
                <a:gridCol w="11473862">
                  <a:extLst>
                    <a:ext uri="{9D8B030D-6E8A-4147-A177-3AD203B41FA5}">
                      <a16:colId xmlns:a16="http://schemas.microsoft.com/office/drawing/2014/main" val="2008768620"/>
                    </a:ext>
                  </a:extLst>
                </a:gridCol>
              </a:tblGrid>
              <a:tr h="566916">
                <a:tc>
                  <a:txBody>
                    <a:bodyPr/>
                    <a:lstStyle/>
                    <a:p>
                      <a:pPr marL="0" marR="0" algn="ctr">
                        <a:lnSpc>
                          <a:spcPct val="100000"/>
                        </a:lnSpc>
                        <a:spcBef>
                          <a:spcPts val="0"/>
                        </a:spcBef>
                        <a:spcAft>
                          <a:spcPts val="0"/>
                        </a:spcAft>
                      </a:pPr>
                      <a:r>
                        <a:rPr lang="en-US" sz="2500" b="1" dirty="0">
                          <a:effectLst/>
                          <a:latin typeface="Times New Roman" panose="02020603050405020304" pitchFamily="18" charset="0"/>
                          <a:ea typeface="Calibri" panose="020F0502020204030204" pitchFamily="34" charset="0"/>
                        </a:rPr>
                        <a:t>COR</a:t>
                      </a:r>
                      <a:endParaRPr lang="en-US" sz="25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500" b="1" dirty="0">
                          <a:effectLst/>
                          <a:latin typeface="Times New Roman" panose="02020603050405020304" pitchFamily="18" charset="0"/>
                          <a:ea typeface="Calibri" panose="020F0502020204030204" pitchFamily="34" charset="0"/>
                        </a:rPr>
                        <a:t>LOE</a:t>
                      </a:r>
                      <a:endParaRPr lang="en-US" sz="25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500" b="1" dirty="0">
                          <a:effectLst/>
                          <a:latin typeface="Times New Roman" panose="02020603050405020304" pitchFamily="18" charset="0"/>
                          <a:ea typeface="Calibri" panose="020F0502020204030204" pitchFamily="34" charset="0"/>
                        </a:rPr>
                        <a:t>Recommendations</a:t>
                      </a:r>
                      <a:endParaRPr lang="en-US" sz="25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5821659"/>
                  </a:ext>
                </a:extLst>
              </a:tr>
              <a:tr h="1862723">
                <a:tc>
                  <a:txBody>
                    <a:bodyPr/>
                    <a:lstStyle/>
                    <a:p>
                      <a:pPr marL="0" marR="0" algn="ctr">
                        <a:lnSpc>
                          <a:spcPct val="100000"/>
                        </a:lnSpc>
                        <a:spcBef>
                          <a:spcPts val="0"/>
                        </a:spcBef>
                        <a:spcAft>
                          <a:spcPts val="0"/>
                        </a:spcAft>
                      </a:pPr>
                      <a:r>
                        <a:rPr lang="en-US" sz="2500" b="1" dirty="0">
                          <a:effectLst/>
                          <a:latin typeface="Times New Roman" panose="02020603050405020304" pitchFamily="18" charset="0"/>
                          <a:ea typeface="Calibri" panose="020F0502020204030204" pitchFamily="34" charset="0"/>
                        </a:rPr>
                        <a:t>2a</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500" b="1" dirty="0">
                          <a:solidFill>
                            <a:srgbClr val="000000"/>
                          </a:solidFill>
                          <a:effectLst/>
                          <a:latin typeface="Times New Roman" panose="02020603050405020304" pitchFamily="18" charset="0"/>
                          <a:ea typeface="Calibri" panose="020F0502020204030204" pitchFamily="34" charset="0"/>
                        </a:rPr>
                        <a:t>B-NR</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00000"/>
                        </a:lnSpc>
                        <a:spcBef>
                          <a:spcPts val="0"/>
                        </a:spcBef>
                        <a:spcAft>
                          <a:spcPts val="0"/>
                        </a:spcAft>
                        <a:buFont typeface="+mj-lt"/>
                        <a:buNone/>
                      </a:pPr>
                      <a:r>
                        <a:rPr lang="en-US" sz="2500" b="1" dirty="0">
                          <a:solidFill>
                            <a:srgbClr val="000000"/>
                          </a:solidFill>
                          <a:effectLst/>
                          <a:latin typeface="Times New Roman" panose="02020603050405020304" pitchFamily="18" charset="0"/>
                          <a:ea typeface="Calibri" panose="020F0502020204030204" pitchFamily="34" charset="0"/>
                        </a:rPr>
                        <a:t>3. In patients with a BAV with indications for SAVR and a diameter of the aortic sinuses or ascending aorta ≥4.5 cm, replacement of the aortic sinuses and/or ascending aorta is reasonable if the surgery is performed at a Comprehensive Valve Center.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827285"/>
                  </a:ext>
                </a:extLst>
              </a:tr>
              <a:tr h="1489263">
                <a:tc>
                  <a:txBody>
                    <a:bodyPr/>
                    <a:lstStyle/>
                    <a:p>
                      <a:pPr marL="0" marR="0" algn="ctr">
                        <a:lnSpc>
                          <a:spcPct val="100000"/>
                        </a:lnSpc>
                        <a:spcBef>
                          <a:spcPts val="0"/>
                        </a:spcBef>
                        <a:spcAft>
                          <a:spcPts val="0"/>
                        </a:spcAft>
                      </a:pPr>
                      <a:r>
                        <a:rPr lang="en-US" sz="2500" b="1" dirty="0">
                          <a:solidFill>
                            <a:srgbClr val="000000"/>
                          </a:solidFill>
                          <a:effectLst/>
                          <a:latin typeface="Times New Roman" panose="02020603050405020304" pitchFamily="18" charset="0"/>
                          <a:ea typeface="Calibri" panose="020F0502020204030204" pitchFamily="34" charset="0"/>
                        </a:rPr>
                        <a:t>2b</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100000"/>
                        </a:lnSpc>
                        <a:spcBef>
                          <a:spcPts val="0"/>
                        </a:spcBef>
                        <a:spcAft>
                          <a:spcPts val="0"/>
                        </a:spcAft>
                      </a:pPr>
                      <a:r>
                        <a:rPr lang="en-US" sz="2500" b="1" dirty="0">
                          <a:solidFill>
                            <a:srgbClr val="000000"/>
                          </a:solidFill>
                          <a:effectLst/>
                          <a:latin typeface="Times New Roman" panose="02020603050405020304" pitchFamily="18" charset="0"/>
                          <a:ea typeface="Calibri" panose="020F0502020204030204" pitchFamily="34" charset="0"/>
                        </a:rPr>
                        <a:t>C-LD</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100000"/>
                        </a:lnSpc>
                        <a:spcBef>
                          <a:spcPts val="0"/>
                        </a:spcBef>
                        <a:spcAft>
                          <a:spcPts val="0"/>
                        </a:spcAft>
                        <a:buFont typeface="+mj-lt"/>
                        <a:buNone/>
                      </a:pPr>
                      <a:r>
                        <a:rPr lang="en-US" sz="2500" b="1" dirty="0">
                          <a:solidFill>
                            <a:srgbClr val="000000"/>
                          </a:solidFill>
                          <a:effectLst/>
                          <a:latin typeface="Times New Roman" panose="02020603050405020304" pitchFamily="18" charset="0"/>
                          <a:ea typeface="Calibri" panose="020F0502020204030204" pitchFamily="34" charset="0"/>
                        </a:rPr>
                        <a:t>4. In patients with a BAV who meet criteria for replacement of the aortic sinuses, valve-sparing surgery may be considered if the surgery is performed at a Comprehensive Valve Center.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3251587"/>
                  </a:ext>
                </a:extLst>
              </a:tr>
              <a:tr h="2024699">
                <a:tc>
                  <a:txBody>
                    <a:bodyPr/>
                    <a:lstStyle/>
                    <a:p>
                      <a:pPr marL="0" marR="0" algn="ctr">
                        <a:lnSpc>
                          <a:spcPct val="100000"/>
                        </a:lnSpc>
                        <a:spcBef>
                          <a:spcPts val="0"/>
                        </a:spcBef>
                        <a:spcAft>
                          <a:spcPts val="0"/>
                        </a:spcAft>
                      </a:pPr>
                      <a:r>
                        <a:rPr lang="en-US" sz="2500" b="1" dirty="0">
                          <a:solidFill>
                            <a:srgbClr val="000000"/>
                          </a:solidFill>
                          <a:effectLst/>
                          <a:latin typeface="Times New Roman" panose="02020603050405020304" pitchFamily="18" charset="0"/>
                          <a:ea typeface="Calibri" panose="020F0502020204030204" pitchFamily="34" charset="0"/>
                        </a:rPr>
                        <a:t>2b</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100000"/>
                        </a:lnSpc>
                        <a:spcBef>
                          <a:spcPts val="0"/>
                        </a:spcBef>
                        <a:spcAft>
                          <a:spcPts val="0"/>
                        </a:spcAft>
                      </a:pPr>
                      <a:r>
                        <a:rPr lang="en-US" sz="2500" b="1">
                          <a:solidFill>
                            <a:srgbClr val="000000"/>
                          </a:solidFill>
                          <a:effectLst/>
                          <a:latin typeface="Times New Roman" panose="02020603050405020304" pitchFamily="18" charset="0"/>
                          <a:ea typeface="Calibri" panose="020F0502020204030204" pitchFamily="34" charset="0"/>
                        </a:rPr>
                        <a:t>B-NR</a:t>
                      </a:r>
                      <a:endParaRPr lang="en-US" sz="25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00000"/>
                        </a:lnSpc>
                        <a:spcBef>
                          <a:spcPts val="0"/>
                        </a:spcBef>
                        <a:spcAft>
                          <a:spcPts val="0"/>
                        </a:spcAft>
                        <a:buFont typeface="+mj-lt"/>
                        <a:buNone/>
                      </a:pPr>
                      <a:r>
                        <a:rPr lang="en-US" sz="2500" b="1" dirty="0">
                          <a:solidFill>
                            <a:srgbClr val="000000"/>
                          </a:solidFill>
                          <a:effectLst/>
                          <a:latin typeface="Times New Roman" panose="02020603050405020304" pitchFamily="18" charset="0"/>
                          <a:ea typeface="Calibri" panose="020F0502020204030204" pitchFamily="34" charset="0"/>
                        </a:rPr>
                        <a:t>5. In asymptomatic patients with a BAV who are at low surgical risk, have a diameter of the aortic sinuses or ascending aorta of 5.0 to 5.5 cm, and have no additional risk factors for dissection, operative intervention to replace the aortic sinuses and/or the ascending aorta may be considered if the surgery is performed at a Comprehensive Valve Center.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1150962"/>
                  </a:ext>
                </a:extLst>
              </a:tr>
            </a:tbl>
          </a:graphicData>
        </a:graphic>
      </p:graphicFrame>
    </p:spTree>
    <p:extLst>
      <p:ext uri="{BB962C8B-B14F-4D97-AF65-F5344CB8AC3E}">
        <p14:creationId xmlns:p14="http://schemas.microsoft.com/office/powerpoint/2010/main" val="3826509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0C6C47-E8BE-4B1E-AC6B-73485F5C4778}"/>
              </a:ext>
            </a:extLst>
          </p:cNvPr>
          <p:cNvSpPr>
            <a:spLocks noGrp="1"/>
          </p:cNvSpPr>
          <p:nvPr>
            <p:ph type="body" sz="quarter" idx="10"/>
          </p:nvPr>
        </p:nvSpPr>
        <p:spPr>
          <a:xfrm>
            <a:off x="304800" y="1676399"/>
            <a:ext cx="14165262" cy="5830737"/>
          </a:xfrm>
        </p:spPr>
        <p:txBody>
          <a:bodyPr/>
          <a:lstStyle/>
          <a:p>
            <a:pPr marL="914400" indent="-914400">
              <a:buNone/>
            </a:pPr>
            <a:r>
              <a:rPr lang="en-US" sz="4800" dirty="0"/>
              <a:t> 4.  All patients with severe valvular heart disease being considered for valve intervention should be evaluated by a multidisciplinary team, with either referral to or consultation with a  Primary or Comprehensive Valve Center.</a:t>
            </a:r>
          </a:p>
        </p:txBody>
      </p:sp>
      <p:sp>
        <p:nvSpPr>
          <p:cNvPr id="5" name="Slide Number Placeholder 4">
            <a:extLst>
              <a:ext uri="{FF2B5EF4-FFF2-40B4-BE49-F238E27FC236}">
                <a16:creationId xmlns:a16="http://schemas.microsoft.com/office/drawing/2014/main" id="{FD3234A8-7F7F-4055-BB02-364ACC52704E}"/>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9</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4" name="Subtitle 2">
            <a:extLst>
              <a:ext uri="{FF2B5EF4-FFF2-40B4-BE49-F238E27FC236}">
                <a16:creationId xmlns:a16="http://schemas.microsoft.com/office/drawing/2014/main" id="{CDCFE7F9-8A61-4175-8A5A-390DF8AD89A7}"/>
              </a:ext>
            </a:extLst>
          </p:cNvPr>
          <p:cNvSpPr txBox="1">
            <a:spLocks/>
          </p:cNvSpPr>
          <p:nvPr/>
        </p:nvSpPr>
        <p:spPr>
          <a:xfrm>
            <a:off x="3234531" y="646262"/>
            <a:ext cx="8305800" cy="10301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600" b="0" i="0" kern="1200" spc="0">
                <a:solidFill>
                  <a:schemeClr val="tx1"/>
                </a:solidFill>
                <a:latin typeface="Lub Dub Medium" panose="020B06030304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black"/>
                </a:solidFill>
                <a:effectLst/>
                <a:uLnTx/>
                <a:uFillTx/>
                <a:latin typeface="Lub Dub Medium" panose="020B0603030403020204" pitchFamily="34" charset="77"/>
                <a:ea typeface="+mn-ea"/>
                <a:cs typeface="+mn-cs"/>
              </a:rPr>
              <a:t>Top 10 Take Home Messages </a:t>
            </a:r>
          </a:p>
        </p:txBody>
      </p:sp>
    </p:spTree>
    <p:extLst>
      <p:ext uri="{BB962C8B-B14F-4D97-AF65-F5344CB8AC3E}">
        <p14:creationId xmlns:p14="http://schemas.microsoft.com/office/powerpoint/2010/main" val="17284409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451BD4-2CCC-4261-B8DB-1D94AE4401A6}"/>
              </a:ext>
            </a:extLst>
          </p:cNvPr>
          <p:cNvSpPr>
            <a:spLocks noGrp="1"/>
          </p:cNvSpPr>
          <p:nvPr>
            <p:ph type="sldNum" sz="quarter" idx="4"/>
          </p:nvPr>
        </p:nvSpPr>
        <p:spPr/>
        <p:txBody>
          <a:bodyPr/>
          <a:lstStyle/>
          <a:p>
            <a:fld id="{01CD3B2E-BC1C-6C4D-9D91-A67B950EE325}" type="slidenum">
              <a:rPr lang="en-US" smtClean="0"/>
              <a:pPr/>
              <a:t>90</a:t>
            </a:fld>
            <a:endParaRPr lang="en-US" dirty="0"/>
          </a:p>
        </p:txBody>
      </p:sp>
      <p:sp>
        <p:nvSpPr>
          <p:cNvPr id="5" name="TextBox 4">
            <a:extLst>
              <a:ext uri="{FF2B5EF4-FFF2-40B4-BE49-F238E27FC236}">
                <a16:creationId xmlns:a16="http://schemas.microsoft.com/office/drawing/2014/main" id="{FADAB132-C148-4CA9-9F4F-E07F8ABE4EE4}"/>
              </a:ext>
            </a:extLst>
          </p:cNvPr>
          <p:cNvSpPr txBox="1"/>
          <p:nvPr/>
        </p:nvSpPr>
        <p:spPr>
          <a:xfrm>
            <a:off x="533400" y="1981200"/>
            <a:ext cx="2971800" cy="4708981"/>
          </a:xfrm>
          <a:prstGeom prst="rect">
            <a:avLst/>
          </a:prstGeom>
          <a:noFill/>
        </p:spPr>
        <p:txBody>
          <a:bodyPr wrap="square" rtlCol="0">
            <a:spAutoFit/>
          </a:bodyPr>
          <a:lstStyle/>
          <a:p>
            <a:r>
              <a:rPr lang="en-US" sz="2000" b="1" dirty="0">
                <a:latin typeface="Lub Dub Medium" panose="020B0603030403020204" pitchFamily="34" charset="0"/>
                <a:cs typeface="Times New Roman" panose="02020603050405020304" pitchFamily="18" charset="0"/>
              </a:rPr>
              <a:t>Figure 6. Intervention for replacement of the aorta in patients with a BAV. </a:t>
            </a:r>
          </a:p>
          <a:p>
            <a:endParaRPr lang="en-US" sz="2000" b="1" dirty="0">
              <a:latin typeface="Lub Dub Medium" panose="020B0603030403020204" pitchFamily="34" charset="0"/>
              <a:cs typeface="Times New Roman" panose="02020603050405020304" pitchFamily="18" charset="0"/>
            </a:endParaRPr>
          </a:p>
          <a:p>
            <a:r>
              <a:rPr lang="en-US" sz="2000" b="1" dirty="0">
                <a:latin typeface="Lub Dub Medium" panose="020B0603030403020204" pitchFamily="34" charset="0"/>
                <a:cs typeface="Times New Roman" panose="02020603050405020304" pitchFamily="18" charset="0"/>
              </a:rPr>
              <a:t>Colors correspond to Table 2. </a:t>
            </a:r>
          </a:p>
          <a:p>
            <a:endParaRPr lang="en-US" sz="2000" b="1" dirty="0">
              <a:latin typeface="Lub Dub Medium" panose="020B0603030403020204" pitchFamily="34" charset="0"/>
              <a:cs typeface="Times New Roman" panose="02020603050405020304" pitchFamily="18" charset="0"/>
            </a:endParaRPr>
          </a:p>
          <a:p>
            <a:r>
              <a:rPr lang="en-US" sz="2000" b="1" dirty="0">
                <a:solidFill>
                  <a:srgbClr val="000000"/>
                </a:solidFill>
                <a:effectLst/>
                <a:latin typeface="Lub Dub Medium" panose="020B0603030403020204" pitchFamily="34" charset="0"/>
                <a:ea typeface="Times New Roman" panose="02020603050405020304" pitchFamily="18" charset="0"/>
              </a:rPr>
              <a:t>*Family history of aortic dissection, aortic growth rate ≥0.5 cm per year, and/or presence of aortic coarctation.</a:t>
            </a:r>
            <a:endParaRPr lang="en-US" sz="2000" b="1" dirty="0">
              <a:effectLst/>
              <a:latin typeface="Lub Dub Medium" panose="020B0603030403020204" pitchFamily="34" charset="0"/>
              <a:ea typeface="Times New Roman" panose="02020603050405020304" pitchFamily="18" charset="0"/>
            </a:endParaRPr>
          </a:p>
          <a:p>
            <a:endParaRPr lang="en-US" sz="2000" b="1" dirty="0">
              <a:latin typeface="Lub Dub Medium" panose="020B0603030403020204" pitchFamily="34" charset="0"/>
              <a:cs typeface="Times New Roman" panose="02020603050405020304" pitchFamily="18" charset="0"/>
            </a:endParaRPr>
          </a:p>
        </p:txBody>
      </p:sp>
      <p:pic>
        <p:nvPicPr>
          <p:cNvPr id="6" name="Picture 5" descr="Diagram&#10;&#10;Description automatically generated">
            <a:extLst>
              <a:ext uri="{FF2B5EF4-FFF2-40B4-BE49-F238E27FC236}">
                <a16:creationId xmlns:a16="http://schemas.microsoft.com/office/drawing/2014/main" id="{4611168A-AE45-4FF5-AA23-A4628C6D21A7}"/>
              </a:ext>
            </a:extLst>
          </p:cNvPr>
          <p:cNvPicPr>
            <a:picLocks noChangeAspect="1"/>
          </p:cNvPicPr>
          <p:nvPr/>
        </p:nvPicPr>
        <p:blipFill rotWithShape="1">
          <a:blip r:embed="rId2">
            <a:extLst>
              <a:ext uri="{28A0092B-C50C-407E-A947-70E740481C1C}">
                <a14:useLocalDpi xmlns:a14="http://schemas.microsoft.com/office/drawing/2010/main" val="0"/>
              </a:ext>
            </a:extLst>
          </a:blip>
          <a:srcRect t="9417" b="19738"/>
          <a:stretch/>
        </p:blipFill>
        <p:spPr>
          <a:xfrm>
            <a:off x="4267200" y="0"/>
            <a:ext cx="7886700" cy="8067675"/>
          </a:xfrm>
          <a:prstGeom prst="rect">
            <a:avLst/>
          </a:prstGeom>
        </p:spPr>
      </p:pic>
    </p:spTree>
    <p:extLst>
      <p:ext uri="{BB962C8B-B14F-4D97-AF65-F5344CB8AC3E}">
        <p14:creationId xmlns:p14="http://schemas.microsoft.com/office/powerpoint/2010/main" val="3235743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FE4C3-A6F9-4D4E-96D9-B52C2A698A13}"/>
              </a:ext>
            </a:extLst>
          </p:cNvPr>
          <p:cNvSpPr>
            <a:spLocks noGrp="1"/>
          </p:cNvSpPr>
          <p:nvPr>
            <p:ph type="ctrTitle"/>
          </p:nvPr>
        </p:nvSpPr>
        <p:spPr>
          <a:xfrm>
            <a:off x="2590800" y="76200"/>
            <a:ext cx="9906000" cy="1142999"/>
          </a:xfrm>
        </p:spPr>
        <p:txBody>
          <a:bodyPr/>
          <a:lstStyle/>
          <a:p>
            <a:r>
              <a:rPr lang="en-US" dirty="0"/>
              <a:t>Intervention</a:t>
            </a:r>
            <a:r>
              <a:rPr lang="en-US" strike="sngStrike" dirty="0"/>
              <a:t>s</a:t>
            </a:r>
            <a:r>
              <a:rPr lang="en-US" dirty="0"/>
              <a:t>: Repair or Replacement of the </a:t>
            </a:r>
            <a:br>
              <a:rPr lang="en-US" dirty="0"/>
            </a:br>
            <a:r>
              <a:rPr lang="en-US" dirty="0"/>
              <a:t>Aortic Valve</a:t>
            </a:r>
          </a:p>
        </p:txBody>
      </p:sp>
      <p:sp>
        <p:nvSpPr>
          <p:cNvPr id="3" name="Slide Number Placeholder 2">
            <a:extLst>
              <a:ext uri="{FF2B5EF4-FFF2-40B4-BE49-F238E27FC236}">
                <a16:creationId xmlns:a16="http://schemas.microsoft.com/office/drawing/2014/main" id="{DEB49154-BD5B-4E56-B885-63CDA7BFFCEE}"/>
              </a:ext>
            </a:extLst>
          </p:cNvPr>
          <p:cNvSpPr>
            <a:spLocks noGrp="1"/>
          </p:cNvSpPr>
          <p:nvPr>
            <p:ph type="sldNum" sz="quarter" idx="4"/>
          </p:nvPr>
        </p:nvSpPr>
        <p:spPr/>
        <p:txBody>
          <a:bodyPr/>
          <a:lstStyle/>
          <a:p>
            <a:fld id="{01CD3B2E-BC1C-6C4D-9D91-A67B950EE325}" type="slidenum">
              <a:rPr lang="en-US" smtClean="0"/>
              <a:pPr/>
              <a:t>91</a:t>
            </a:fld>
            <a:endParaRPr lang="en-US" dirty="0"/>
          </a:p>
        </p:txBody>
      </p:sp>
      <p:graphicFrame>
        <p:nvGraphicFramePr>
          <p:cNvPr id="4" name="Table 3">
            <a:extLst>
              <a:ext uri="{FF2B5EF4-FFF2-40B4-BE49-F238E27FC236}">
                <a16:creationId xmlns:a16="http://schemas.microsoft.com/office/drawing/2014/main" id="{982DE3AF-2487-4B8D-A5DC-E2B648BF43B8}"/>
              </a:ext>
            </a:extLst>
          </p:cNvPr>
          <p:cNvGraphicFramePr>
            <a:graphicFrameLocks noGrp="1"/>
          </p:cNvGraphicFramePr>
          <p:nvPr>
            <p:extLst>
              <p:ext uri="{D42A27DB-BD31-4B8C-83A1-F6EECF244321}">
                <p14:modId xmlns:p14="http://schemas.microsoft.com/office/powerpoint/2010/main" val="2241895408"/>
              </p:ext>
            </p:extLst>
          </p:nvPr>
        </p:nvGraphicFramePr>
        <p:xfrm>
          <a:off x="232569" y="1447800"/>
          <a:ext cx="14165261" cy="6019800"/>
        </p:xfrm>
        <a:graphic>
          <a:graphicData uri="http://schemas.openxmlformats.org/drawingml/2006/table">
            <a:tbl>
              <a:tblPr firstRow="1" firstCol="1" bandRow="1"/>
              <a:tblGrid>
                <a:gridCol w="1396695">
                  <a:extLst>
                    <a:ext uri="{9D8B030D-6E8A-4147-A177-3AD203B41FA5}">
                      <a16:colId xmlns:a16="http://schemas.microsoft.com/office/drawing/2014/main" val="1067569488"/>
                    </a:ext>
                  </a:extLst>
                </a:gridCol>
                <a:gridCol w="1294705">
                  <a:extLst>
                    <a:ext uri="{9D8B030D-6E8A-4147-A177-3AD203B41FA5}">
                      <a16:colId xmlns:a16="http://schemas.microsoft.com/office/drawing/2014/main" val="2964787751"/>
                    </a:ext>
                  </a:extLst>
                </a:gridCol>
                <a:gridCol w="11473861">
                  <a:extLst>
                    <a:ext uri="{9D8B030D-6E8A-4147-A177-3AD203B41FA5}">
                      <a16:colId xmlns:a16="http://schemas.microsoft.com/office/drawing/2014/main" val="1492032177"/>
                    </a:ext>
                  </a:extLst>
                </a:gridCol>
              </a:tblGrid>
              <a:tr h="1148125">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Calibri" panose="020F0502020204030204" pitchFamily="34" charset="0"/>
                        </a:rPr>
                        <a:t>COR</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Calibri" panose="020F0502020204030204" pitchFamily="34" charset="0"/>
                        </a:rPr>
                        <a:t>LOE</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Calibri" panose="020F0502020204030204" pitchFamily="34" charset="0"/>
                        </a:rPr>
                        <a:t>Recommendations</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6826804"/>
                  </a:ext>
                </a:extLst>
              </a:tr>
              <a:tr h="1910093">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Calibri" panose="020F0502020204030204" pitchFamily="34" charset="0"/>
                        </a:rPr>
                        <a:t>2b</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Calibri" panose="020F0502020204030204" pitchFamily="34" charset="0"/>
                        </a:rPr>
                        <a:t>C-LD</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just">
                        <a:lnSpc>
                          <a:spcPct val="150000"/>
                        </a:lnSpc>
                        <a:spcBef>
                          <a:spcPts val="0"/>
                        </a:spcBef>
                        <a:spcAft>
                          <a:spcPts val="0"/>
                        </a:spcAft>
                        <a:buFont typeface="+mj-lt"/>
                        <a:buAutoNum type="arabicPeriod"/>
                      </a:pPr>
                      <a:r>
                        <a:rPr lang="en-US" sz="2800" b="1" dirty="0">
                          <a:solidFill>
                            <a:srgbClr val="000000"/>
                          </a:solidFill>
                          <a:effectLst/>
                          <a:latin typeface="Times New Roman" panose="02020603050405020304" pitchFamily="18" charset="0"/>
                          <a:ea typeface="Calibri" panose="020F0502020204030204" pitchFamily="34" charset="0"/>
                        </a:rPr>
                        <a:t>In patients with BAV and severe AR who meet criteria for AVR, aortic valve repair may be considered in selected patients if the surgery is performed at a Comprehensive Valve Center.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2240831"/>
                  </a:ext>
                </a:extLst>
              </a:tr>
              <a:tr h="2961582">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Calibri" panose="020F0502020204030204" pitchFamily="34" charset="0"/>
                        </a:rPr>
                        <a:t>2b</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B-NR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463550" marR="0" lvl="0" indent="-463550" algn="just">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2. In patients with BAV and symptomatic, severe AS, TAVI may be considered as an alternative to SAVR after consideration of patient-specific procedural risks, values, trade-offs, and preferences, and when the surgery is performed at a Comprehensive Valve Center.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6023768"/>
                  </a:ext>
                </a:extLst>
              </a:tr>
            </a:tbl>
          </a:graphicData>
        </a:graphic>
      </p:graphicFrame>
    </p:spTree>
    <p:extLst>
      <p:ext uri="{BB962C8B-B14F-4D97-AF65-F5344CB8AC3E}">
        <p14:creationId xmlns:p14="http://schemas.microsoft.com/office/powerpoint/2010/main" val="26905159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0C463-8B12-4394-BDAF-E26B06A43736}"/>
              </a:ext>
            </a:extLst>
          </p:cNvPr>
          <p:cNvSpPr>
            <a:spLocks noGrp="1"/>
          </p:cNvSpPr>
          <p:nvPr>
            <p:ph type="ctrTitle"/>
          </p:nvPr>
        </p:nvSpPr>
        <p:spPr>
          <a:xfrm>
            <a:off x="1695450" y="3722385"/>
            <a:ext cx="11239500" cy="784830"/>
          </a:xfrm>
          <a:prstGeom prst="rect">
            <a:avLst/>
          </a:prstGeom>
        </p:spPr>
        <p:txBody>
          <a:bodyPr/>
          <a:lstStyle/>
          <a:p>
            <a:pPr algn="ctr"/>
            <a:r>
              <a:rPr lang="en-US" sz="4800" dirty="0">
                <a:latin typeface="Lub Dub Heavy" panose="020B0903030403020204" pitchFamily="34" charset="0"/>
                <a:cs typeface="Times New Roman" panose="02020603050405020304" pitchFamily="18" charset="0"/>
              </a:rPr>
              <a:t>Mitral Stenosis</a:t>
            </a:r>
            <a:endParaRPr lang="en-US" sz="4800" dirty="0">
              <a:latin typeface="Lub Dub Heavy" panose="020B0903030403020204" pitchFamily="34" charset="0"/>
            </a:endParaRPr>
          </a:p>
        </p:txBody>
      </p:sp>
      <p:sp>
        <p:nvSpPr>
          <p:cNvPr id="4" name="Slide Number Placeholder 3">
            <a:extLst>
              <a:ext uri="{FF2B5EF4-FFF2-40B4-BE49-F238E27FC236}">
                <a16:creationId xmlns:a16="http://schemas.microsoft.com/office/drawing/2014/main" id="{9378A9A9-0A8E-419A-ADE2-AA7B2D5E4E3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92</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14886206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02859F-24EF-4D86-BC3B-7CBA071FE9FA}"/>
              </a:ext>
            </a:extLst>
          </p:cNvPr>
          <p:cNvSpPr>
            <a:spLocks noGrp="1"/>
          </p:cNvSpPr>
          <p:nvPr>
            <p:ph type="sldNum" sz="quarter" idx="4"/>
          </p:nvPr>
        </p:nvSpPr>
        <p:spPr/>
        <p:txBody>
          <a:bodyPr/>
          <a:lstStyle/>
          <a:p>
            <a:fld id="{01CD3B2E-BC1C-6C4D-9D91-A67B950EE325}" type="slidenum">
              <a:rPr lang="en-US" smtClean="0"/>
              <a:pPr/>
              <a:t>93</a:t>
            </a:fld>
            <a:endParaRPr lang="en-US" dirty="0"/>
          </a:p>
        </p:txBody>
      </p:sp>
      <p:graphicFrame>
        <p:nvGraphicFramePr>
          <p:cNvPr id="3" name="Table 2">
            <a:extLst>
              <a:ext uri="{FF2B5EF4-FFF2-40B4-BE49-F238E27FC236}">
                <a16:creationId xmlns:a16="http://schemas.microsoft.com/office/drawing/2014/main" id="{2B75F912-0E50-4854-855E-A1F348058099}"/>
              </a:ext>
            </a:extLst>
          </p:cNvPr>
          <p:cNvGraphicFramePr>
            <a:graphicFrameLocks noGrp="1"/>
          </p:cNvGraphicFramePr>
          <p:nvPr>
            <p:extLst>
              <p:ext uri="{D42A27DB-BD31-4B8C-83A1-F6EECF244321}">
                <p14:modId xmlns:p14="http://schemas.microsoft.com/office/powerpoint/2010/main" val="2109908264"/>
              </p:ext>
            </p:extLst>
          </p:nvPr>
        </p:nvGraphicFramePr>
        <p:xfrm>
          <a:off x="176437" y="1137006"/>
          <a:ext cx="14293624" cy="7000791"/>
        </p:xfrm>
        <a:graphic>
          <a:graphicData uri="http://schemas.openxmlformats.org/drawingml/2006/table">
            <a:tbl>
              <a:tblPr firstRow="1" firstCol="1" bandRow="1"/>
              <a:tblGrid>
                <a:gridCol w="818150">
                  <a:extLst>
                    <a:ext uri="{9D8B030D-6E8A-4147-A177-3AD203B41FA5}">
                      <a16:colId xmlns:a16="http://schemas.microsoft.com/office/drawing/2014/main" val="2109921565"/>
                    </a:ext>
                  </a:extLst>
                </a:gridCol>
                <a:gridCol w="1810267">
                  <a:extLst>
                    <a:ext uri="{9D8B030D-6E8A-4147-A177-3AD203B41FA5}">
                      <a16:colId xmlns:a16="http://schemas.microsoft.com/office/drawing/2014/main" val="3176871473"/>
                    </a:ext>
                  </a:extLst>
                </a:gridCol>
                <a:gridCol w="3942625">
                  <a:extLst>
                    <a:ext uri="{9D8B030D-6E8A-4147-A177-3AD203B41FA5}">
                      <a16:colId xmlns:a16="http://schemas.microsoft.com/office/drawing/2014/main" val="289097884"/>
                    </a:ext>
                  </a:extLst>
                </a:gridCol>
                <a:gridCol w="3169561">
                  <a:extLst>
                    <a:ext uri="{9D8B030D-6E8A-4147-A177-3AD203B41FA5}">
                      <a16:colId xmlns:a16="http://schemas.microsoft.com/office/drawing/2014/main" val="4138674499"/>
                    </a:ext>
                  </a:extLst>
                </a:gridCol>
                <a:gridCol w="2808360">
                  <a:extLst>
                    <a:ext uri="{9D8B030D-6E8A-4147-A177-3AD203B41FA5}">
                      <a16:colId xmlns:a16="http://schemas.microsoft.com/office/drawing/2014/main" val="2026199073"/>
                    </a:ext>
                  </a:extLst>
                </a:gridCol>
                <a:gridCol w="1744661">
                  <a:extLst>
                    <a:ext uri="{9D8B030D-6E8A-4147-A177-3AD203B41FA5}">
                      <a16:colId xmlns:a16="http://schemas.microsoft.com/office/drawing/2014/main" val="3787020348"/>
                    </a:ext>
                  </a:extLst>
                </a:gridCol>
              </a:tblGrid>
              <a:tr h="599583">
                <a:tc>
                  <a:txBody>
                    <a:bodyPr/>
                    <a:lstStyle/>
                    <a:p>
                      <a:pPr marL="0" marR="0">
                        <a:lnSpc>
                          <a:spcPct val="100000"/>
                        </a:lnSpc>
                        <a:spcBef>
                          <a:spcPts val="0"/>
                        </a:spcBef>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Stage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Hemodynamic Consequences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73052637"/>
                  </a:ext>
                </a:extLst>
              </a:tr>
              <a:tr h="635052">
                <a:tc>
                  <a:txBody>
                    <a:bodyPr/>
                    <a:lstStyle/>
                    <a:p>
                      <a:pPr marL="0" marR="0">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0" marR="0">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risk of MS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0" marR="0" indent="0">
                        <a:lnSpc>
                          <a:spcPct val="100000"/>
                        </a:lnSpc>
                        <a:spcBef>
                          <a:spcPts val="0"/>
                        </a:spcBef>
                        <a:spcAft>
                          <a:spcPts val="0"/>
                        </a:spcAft>
                        <a:buFont typeface="Arial" panose="020B0604020202020204" pitchFamily="34" charset="0"/>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Mild valve doming during diastole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0" marR="0" indent="0">
                        <a:lnSpc>
                          <a:spcPct val="100000"/>
                        </a:lnSpc>
                        <a:spcBef>
                          <a:spcPts val="0"/>
                        </a:spcBef>
                        <a:spcAft>
                          <a:spcPts val="0"/>
                        </a:spcAft>
                        <a:buFont typeface="Arial" panose="020B0604020202020204" pitchFamily="34" charset="0"/>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Normal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transmitral</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flow velocity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0" marR="0" indent="0">
                        <a:lnSpc>
                          <a:spcPct val="100000"/>
                        </a:lnSpc>
                        <a:spcBef>
                          <a:spcPts val="0"/>
                        </a:spcBef>
                        <a:spcAft>
                          <a:spcPts val="0"/>
                        </a:spcAft>
                        <a:buFont typeface="Arial" panose="020B0604020202020204" pitchFamily="34" charset="0"/>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0" marR="0" indent="0">
                        <a:lnSpc>
                          <a:spcPct val="100000"/>
                        </a:lnSpc>
                        <a:spcBef>
                          <a:spcPts val="0"/>
                        </a:spcBef>
                        <a:spcAft>
                          <a:spcPts val="0"/>
                        </a:spcAft>
                        <a:buFont typeface="Arial" panose="020B0604020202020204" pitchFamily="34" charset="0"/>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extLst>
                  <a:ext uri="{0D108BD9-81ED-4DB2-BD59-A6C34878D82A}">
                    <a16:rowId xmlns:a16="http://schemas.microsoft.com/office/drawing/2014/main" val="3010241416"/>
                  </a:ext>
                </a:extLst>
              </a:tr>
              <a:tr h="2098539">
                <a:tc>
                  <a:txBody>
                    <a:bodyPr/>
                    <a:lstStyle/>
                    <a:p>
                      <a:pPr marL="0" marR="0">
                        <a:lnSpc>
                          <a:spcPct val="10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0" marR="0" indent="0">
                        <a:lnSpc>
                          <a:spcPct val="100000"/>
                        </a:lnSpc>
                        <a:spcBef>
                          <a:spcPts val="0"/>
                        </a:spcBef>
                        <a:spcAft>
                          <a:spcPts val="0"/>
                        </a:spcAft>
                        <a:buFont typeface="Arial" panose="020B0604020202020204" pitchFamily="34" charset="0"/>
                        <a:buNone/>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Progressive MS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Rheumatic valve changes with commissural fusion and diastolic doming of the mitral valve leaflets</a:t>
                      </a:r>
                    </a:p>
                    <a:p>
                      <a:pPr marL="342900" marR="0" indent="-342900">
                        <a:lnSpc>
                          <a:spcPct val="100000"/>
                        </a:lnSpc>
                        <a:spcBef>
                          <a:spcPts val="0"/>
                        </a:spcBef>
                        <a:spcAft>
                          <a:spcPts val="0"/>
                        </a:spcAft>
                        <a:buFont typeface="Arial" panose="020B0604020202020204" pitchFamily="34" charset="0"/>
                        <a:buChar char="•"/>
                      </a:pP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Planimetered</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mitral valve area &gt;1.5 cm</a:t>
                      </a:r>
                      <a:r>
                        <a:rPr lang="en-US" sz="20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Increased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transmitral</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flow velocities</a:t>
                      </a: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Mitral valve area &gt;1.5 cm</a:t>
                      </a:r>
                      <a:r>
                        <a:rPr lang="en-US" sz="20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Diastolic pressure half-time &lt;150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Mild to moderate LA enlargement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Normal pulmonary pressure at rest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0" marR="0" indent="0">
                        <a:lnSpc>
                          <a:spcPct val="100000"/>
                        </a:lnSpc>
                        <a:spcBef>
                          <a:spcPts val="0"/>
                        </a:spcBef>
                        <a:spcAft>
                          <a:spcPts val="0"/>
                        </a:spcAft>
                        <a:buFont typeface="Arial" panose="020B0604020202020204" pitchFamily="34" charset="0"/>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extLst>
                  <a:ext uri="{0D108BD9-81ED-4DB2-BD59-A6C34878D82A}">
                    <a16:rowId xmlns:a16="http://schemas.microsoft.com/office/drawing/2014/main" val="1306413584"/>
                  </a:ext>
                </a:extLst>
              </a:tr>
              <a:tr h="1798748">
                <a:tc>
                  <a:txBody>
                    <a:bodyPr/>
                    <a:lstStyle/>
                    <a:p>
                      <a:pPr marL="0" marR="0">
                        <a:lnSpc>
                          <a:spcPct val="100000"/>
                        </a:lnSpc>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0" marR="0" indent="0">
                        <a:lnSpc>
                          <a:spcPct val="100000"/>
                        </a:lnSpc>
                        <a:spcBef>
                          <a:spcPts val="0"/>
                        </a:spcBef>
                        <a:spcAft>
                          <a:spcPts val="0"/>
                        </a:spcAft>
                        <a:buFont typeface="Arial" panose="020B0604020202020204" pitchFamily="34" charset="0"/>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Asymptomatic severe MS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Rheumatic valve changes with commissural fusion and diastolic doming of the mitral valve leaflets</a:t>
                      </a:r>
                    </a:p>
                    <a:p>
                      <a:pPr marL="342900" marR="0" indent="-342900">
                        <a:lnSpc>
                          <a:spcPct val="100000"/>
                        </a:lnSpc>
                        <a:spcBef>
                          <a:spcPts val="0"/>
                        </a:spcBef>
                        <a:spcAft>
                          <a:spcPts val="0"/>
                        </a:spcAft>
                        <a:buFont typeface="Arial" panose="020B0604020202020204" pitchFamily="34" charset="0"/>
                        <a:buChar char="•"/>
                      </a:pP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Planimetered</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mitral valve area ≤1.5 cm</a:t>
                      </a:r>
                      <a:r>
                        <a:rPr lang="en-US" sz="20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Mitral valve area ≤1.5 cm</a:t>
                      </a:r>
                      <a:r>
                        <a:rPr lang="en-US" sz="20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Diastolic pressure half-time ≥150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Severe LA enlargement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Elevated PASP &gt;50 mm Hg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0" marR="0" indent="0">
                        <a:lnSpc>
                          <a:spcPct val="100000"/>
                        </a:lnSpc>
                        <a:spcBef>
                          <a:spcPts val="0"/>
                        </a:spcBef>
                        <a:spcAft>
                          <a:spcPts val="0"/>
                        </a:spcAft>
                        <a:buFont typeface="Arial" panose="020B0604020202020204" pitchFamily="34" charset="0"/>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extLst>
                  <a:ext uri="{0D108BD9-81ED-4DB2-BD59-A6C34878D82A}">
                    <a16:rowId xmlns:a16="http://schemas.microsoft.com/office/drawing/2014/main" val="3204222681"/>
                  </a:ext>
                </a:extLst>
              </a:tr>
              <a:tr h="1798748">
                <a:tc>
                  <a:txBody>
                    <a:bodyPr/>
                    <a:lstStyle/>
                    <a:p>
                      <a:pPr marL="0" marR="0">
                        <a:lnSpc>
                          <a:spcPct val="10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indent="0">
                        <a:lnSpc>
                          <a:spcPct val="100000"/>
                        </a:lnSpc>
                        <a:spcBef>
                          <a:spcPts val="0"/>
                        </a:spcBef>
                        <a:spcAft>
                          <a:spcPts val="0"/>
                        </a:spcAft>
                        <a:buFont typeface="Arial" panose="020B0604020202020204" pitchFamily="34" charset="0"/>
                        <a:buNone/>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Symptomatic severe MS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Rheumatic valve changes with commissural fusion and diastolic doming of the mitral valve leaflets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Planimetered</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mitral valve area ≤1.5 cm</a:t>
                      </a:r>
                      <a:r>
                        <a:rPr lang="en-US" sz="20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Mitral valve area ≤1.5 cm</a:t>
                      </a:r>
                      <a:r>
                        <a:rPr lang="en-US" sz="20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Diastolic pressure half-time ≥150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Severe LA enlargement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Elevated PASP &gt;50 mm Hg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Decreased exercise tolerance</a:t>
                      </a: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Exertional dyspnea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559670565"/>
                  </a:ext>
                </a:extLst>
              </a:tr>
            </a:tbl>
          </a:graphicData>
        </a:graphic>
      </p:graphicFrame>
      <p:sp>
        <p:nvSpPr>
          <p:cNvPr id="4" name="TextBox 3">
            <a:extLst>
              <a:ext uri="{FF2B5EF4-FFF2-40B4-BE49-F238E27FC236}">
                <a16:creationId xmlns:a16="http://schemas.microsoft.com/office/drawing/2014/main" id="{1811EA03-8D57-45DD-B3EC-05BB67840621}"/>
              </a:ext>
            </a:extLst>
          </p:cNvPr>
          <p:cNvSpPr txBox="1"/>
          <p:nvPr/>
        </p:nvSpPr>
        <p:spPr>
          <a:xfrm>
            <a:off x="2971800" y="53522"/>
            <a:ext cx="9144000" cy="646331"/>
          </a:xfrm>
          <a:prstGeom prst="rect">
            <a:avLst/>
          </a:prstGeom>
          <a:noFill/>
        </p:spPr>
        <p:txBody>
          <a:bodyPr wrap="square" rtlCol="0">
            <a:spAutoFit/>
          </a:bodyPr>
          <a:lstStyle/>
          <a:p>
            <a:pPr algn="ctr"/>
            <a:r>
              <a:rPr lang="en-US" sz="3600" dirty="0">
                <a:latin typeface="Lub Dub Medium" panose="020B0603030403020204" pitchFamily="34" charset="0"/>
              </a:rPr>
              <a:t>Table 16. Stages of MS</a:t>
            </a:r>
          </a:p>
        </p:txBody>
      </p:sp>
      <p:sp>
        <p:nvSpPr>
          <p:cNvPr id="6" name="TextBox 5">
            <a:extLst>
              <a:ext uri="{FF2B5EF4-FFF2-40B4-BE49-F238E27FC236}">
                <a16:creationId xmlns:a16="http://schemas.microsoft.com/office/drawing/2014/main" id="{284AC905-ACE6-4B03-AD7A-97E7FEBDD6DC}"/>
              </a:ext>
            </a:extLst>
          </p:cNvPr>
          <p:cNvSpPr txBox="1"/>
          <p:nvPr/>
        </p:nvSpPr>
        <p:spPr>
          <a:xfrm>
            <a:off x="4876800" y="699853"/>
            <a:ext cx="5334000" cy="369332"/>
          </a:xfrm>
          <a:prstGeom prst="rect">
            <a:avLst/>
          </a:prstGeom>
          <a:noFill/>
        </p:spPr>
        <p:txBody>
          <a:bodyPr wrap="square" rtlCol="0">
            <a:spAutoFit/>
          </a:bodyPr>
          <a:lstStyle/>
          <a:p>
            <a:pPr algn="ctr"/>
            <a:r>
              <a:rPr lang="en-US" dirty="0">
                <a:latin typeface="Lub Dub Medium" panose="020B0603030403020204" pitchFamily="34" charset="0"/>
              </a:rPr>
              <a:t>Footnote text located on the next slide</a:t>
            </a:r>
          </a:p>
        </p:txBody>
      </p:sp>
    </p:spTree>
    <p:extLst>
      <p:ext uri="{BB962C8B-B14F-4D97-AF65-F5344CB8AC3E}">
        <p14:creationId xmlns:p14="http://schemas.microsoft.com/office/powerpoint/2010/main" val="25227763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8397D0-B95D-4E9D-88F1-5323F16823C1}"/>
              </a:ext>
            </a:extLst>
          </p:cNvPr>
          <p:cNvSpPr>
            <a:spLocks noGrp="1"/>
          </p:cNvSpPr>
          <p:nvPr>
            <p:ph type="sldNum" sz="quarter" idx="4"/>
          </p:nvPr>
        </p:nvSpPr>
        <p:spPr/>
        <p:txBody>
          <a:bodyPr/>
          <a:lstStyle/>
          <a:p>
            <a:fld id="{01CD3B2E-BC1C-6C4D-9D91-A67B950EE325}" type="slidenum">
              <a:rPr lang="en-US" smtClean="0"/>
              <a:pPr/>
              <a:t>94</a:t>
            </a:fld>
            <a:endParaRPr lang="en-US" dirty="0"/>
          </a:p>
        </p:txBody>
      </p:sp>
      <p:sp>
        <p:nvSpPr>
          <p:cNvPr id="4" name="TextBox 3">
            <a:extLst>
              <a:ext uri="{FF2B5EF4-FFF2-40B4-BE49-F238E27FC236}">
                <a16:creationId xmlns:a16="http://schemas.microsoft.com/office/drawing/2014/main" id="{38304A87-79FA-4F8C-BA21-4E2ED96DF6DC}"/>
              </a:ext>
            </a:extLst>
          </p:cNvPr>
          <p:cNvSpPr txBox="1"/>
          <p:nvPr/>
        </p:nvSpPr>
        <p:spPr>
          <a:xfrm>
            <a:off x="381000" y="1752600"/>
            <a:ext cx="13944600" cy="6060313"/>
          </a:xfrm>
          <a:prstGeom prst="rect">
            <a:avLst/>
          </a:prstGeom>
          <a:noFill/>
        </p:spPr>
        <p:txBody>
          <a:bodyPr wrap="square">
            <a:spAutoFit/>
          </a:bodyPr>
          <a:lstStyle/>
          <a:p>
            <a:pPr marL="0" marR="0">
              <a:lnSpc>
                <a:spcPct val="200000"/>
              </a:lnSpc>
              <a:spcBef>
                <a:spcPts val="0"/>
              </a:spcBef>
              <a:spcAft>
                <a:spcPts val="0"/>
              </a:spcAft>
            </a:pPr>
            <a:r>
              <a:rPr lang="en-US" sz="4000" dirty="0">
                <a:effectLst/>
                <a:latin typeface="Times New Roman" panose="02020603050405020304" pitchFamily="18" charset="0"/>
                <a:ea typeface="Times New Roman" panose="02020603050405020304" pitchFamily="18" charset="0"/>
              </a:rPr>
              <a:t>The </a:t>
            </a:r>
            <a:r>
              <a:rPr lang="en-US" sz="4000" dirty="0" err="1">
                <a:effectLst/>
                <a:latin typeface="Times New Roman" panose="02020603050405020304" pitchFamily="18" charset="0"/>
                <a:ea typeface="Times New Roman" panose="02020603050405020304" pitchFamily="18" charset="0"/>
              </a:rPr>
              <a:t>transmitral</a:t>
            </a:r>
            <a:r>
              <a:rPr lang="en-US" sz="4000" dirty="0">
                <a:effectLst/>
                <a:latin typeface="Times New Roman" panose="02020603050405020304" pitchFamily="18" charset="0"/>
                <a:ea typeface="Times New Roman" panose="02020603050405020304" pitchFamily="18" charset="0"/>
              </a:rPr>
              <a:t> mean pressure gradient should be obtained to further determine the hemodynamic effect of the MS and is usually &gt;5 mm Hg to 10 mm Hg in severe MS; however, because of the variability of the mean pressure gradient with heart rate and forward flow, it has not been included in the criteria for severity.</a:t>
            </a:r>
          </a:p>
        </p:txBody>
      </p:sp>
      <p:sp>
        <p:nvSpPr>
          <p:cNvPr id="3" name="TextBox 2">
            <a:extLst>
              <a:ext uri="{FF2B5EF4-FFF2-40B4-BE49-F238E27FC236}">
                <a16:creationId xmlns:a16="http://schemas.microsoft.com/office/drawing/2014/main" id="{22601047-10EE-4BED-A8E2-2FC817A86BFC}"/>
              </a:ext>
            </a:extLst>
          </p:cNvPr>
          <p:cNvSpPr txBox="1"/>
          <p:nvPr/>
        </p:nvSpPr>
        <p:spPr>
          <a:xfrm>
            <a:off x="2590800" y="609600"/>
            <a:ext cx="9144000" cy="646331"/>
          </a:xfrm>
          <a:prstGeom prst="rect">
            <a:avLst/>
          </a:prstGeom>
          <a:noFill/>
        </p:spPr>
        <p:txBody>
          <a:bodyPr wrap="square" rtlCol="0">
            <a:spAutoFit/>
          </a:bodyPr>
          <a:lstStyle/>
          <a:p>
            <a:pPr algn="ctr"/>
            <a:r>
              <a:rPr lang="en-US" sz="3600" dirty="0">
                <a:latin typeface="Lub Dub Medium" panose="020B0603030403020204" pitchFamily="34" charset="0"/>
              </a:rPr>
              <a:t>Table 16. Stages of MS</a:t>
            </a:r>
          </a:p>
        </p:txBody>
      </p:sp>
    </p:spTree>
    <p:extLst>
      <p:ext uri="{BB962C8B-B14F-4D97-AF65-F5344CB8AC3E}">
        <p14:creationId xmlns:p14="http://schemas.microsoft.com/office/powerpoint/2010/main" val="33676167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F4F69-22C2-4389-A20D-9287A9B38421}"/>
              </a:ext>
            </a:extLst>
          </p:cNvPr>
          <p:cNvSpPr>
            <a:spLocks noGrp="1"/>
          </p:cNvSpPr>
          <p:nvPr>
            <p:ph type="ctrTitle"/>
          </p:nvPr>
        </p:nvSpPr>
        <p:spPr>
          <a:xfrm>
            <a:off x="2705099" y="322433"/>
            <a:ext cx="9220200" cy="1049167"/>
          </a:xfrm>
        </p:spPr>
        <p:txBody>
          <a:bodyPr/>
          <a:lstStyle/>
          <a:p>
            <a:r>
              <a:rPr lang="en-US" sz="3600" dirty="0">
                <a:solidFill>
                  <a:srgbClr val="FF0000"/>
                </a:solidFill>
              </a:rPr>
              <a:t>Diagnostic Testing</a:t>
            </a:r>
            <a:r>
              <a:rPr lang="en-US" sz="3600" dirty="0"/>
              <a:t>: Initial Diagnosis of Rheumatic MS</a:t>
            </a:r>
          </a:p>
        </p:txBody>
      </p:sp>
      <p:sp>
        <p:nvSpPr>
          <p:cNvPr id="3" name="Slide Number Placeholder 2">
            <a:extLst>
              <a:ext uri="{FF2B5EF4-FFF2-40B4-BE49-F238E27FC236}">
                <a16:creationId xmlns:a16="http://schemas.microsoft.com/office/drawing/2014/main" id="{46F3C79A-B585-4A78-A6AC-2201309E9DD5}"/>
              </a:ext>
            </a:extLst>
          </p:cNvPr>
          <p:cNvSpPr>
            <a:spLocks noGrp="1"/>
          </p:cNvSpPr>
          <p:nvPr>
            <p:ph type="sldNum" sz="quarter" idx="4"/>
          </p:nvPr>
        </p:nvSpPr>
        <p:spPr/>
        <p:txBody>
          <a:bodyPr/>
          <a:lstStyle/>
          <a:p>
            <a:fld id="{01CD3B2E-BC1C-6C4D-9D91-A67B950EE325}" type="slidenum">
              <a:rPr lang="en-US" smtClean="0"/>
              <a:pPr/>
              <a:t>95</a:t>
            </a:fld>
            <a:endParaRPr lang="en-US" dirty="0"/>
          </a:p>
        </p:txBody>
      </p:sp>
      <p:graphicFrame>
        <p:nvGraphicFramePr>
          <p:cNvPr id="4" name="Table 3">
            <a:extLst>
              <a:ext uri="{FF2B5EF4-FFF2-40B4-BE49-F238E27FC236}">
                <a16:creationId xmlns:a16="http://schemas.microsoft.com/office/drawing/2014/main" id="{9A5D625B-6271-4298-A79D-49FB73DBDB73}"/>
              </a:ext>
            </a:extLst>
          </p:cNvPr>
          <p:cNvGraphicFramePr>
            <a:graphicFrameLocks noGrp="1"/>
          </p:cNvGraphicFramePr>
          <p:nvPr>
            <p:extLst>
              <p:ext uri="{D42A27DB-BD31-4B8C-83A1-F6EECF244321}">
                <p14:modId xmlns:p14="http://schemas.microsoft.com/office/powerpoint/2010/main" val="395579402"/>
              </p:ext>
            </p:extLst>
          </p:nvPr>
        </p:nvGraphicFramePr>
        <p:xfrm>
          <a:off x="304800" y="1524001"/>
          <a:ext cx="14020799" cy="5881623"/>
        </p:xfrm>
        <a:graphic>
          <a:graphicData uri="http://schemas.openxmlformats.org/drawingml/2006/table">
            <a:tbl>
              <a:tblPr firstRow="1" firstCol="1" bandRow="1"/>
              <a:tblGrid>
                <a:gridCol w="1382451">
                  <a:extLst>
                    <a:ext uri="{9D8B030D-6E8A-4147-A177-3AD203B41FA5}">
                      <a16:colId xmlns:a16="http://schemas.microsoft.com/office/drawing/2014/main" val="1164441651"/>
                    </a:ext>
                  </a:extLst>
                </a:gridCol>
                <a:gridCol w="1281501">
                  <a:extLst>
                    <a:ext uri="{9D8B030D-6E8A-4147-A177-3AD203B41FA5}">
                      <a16:colId xmlns:a16="http://schemas.microsoft.com/office/drawing/2014/main" val="1579353122"/>
                    </a:ext>
                  </a:extLst>
                </a:gridCol>
                <a:gridCol w="11356847">
                  <a:extLst>
                    <a:ext uri="{9D8B030D-6E8A-4147-A177-3AD203B41FA5}">
                      <a16:colId xmlns:a16="http://schemas.microsoft.com/office/drawing/2014/main" val="935421742"/>
                    </a:ext>
                  </a:extLst>
                </a:gridCol>
              </a:tblGrid>
              <a:tr h="914399">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Calibri" panose="020F0502020204030204" pitchFamily="34" charset="0"/>
                        </a:rPr>
                        <a:t>COR</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Calibri" panose="020F0502020204030204" pitchFamily="34" charset="0"/>
                        </a:rPr>
                        <a:t>LOE</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Calibri" panose="020F0502020204030204" pitchFamily="34" charset="0"/>
                        </a:rPr>
                        <a:t>Recommendations</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8779692"/>
                  </a:ext>
                </a:extLst>
              </a:tr>
              <a:tr h="2255752">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B-NR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just">
                        <a:lnSpc>
                          <a:spcPct val="150000"/>
                        </a:lnSpc>
                        <a:spcBef>
                          <a:spcPts val="0"/>
                        </a:spcBef>
                        <a:spcAft>
                          <a:spcPts val="0"/>
                        </a:spcAft>
                        <a:buFont typeface="+mj-lt"/>
                        <a:buAutoNum type="arabicPeriod"/>
                      </a:pPr>
                      <a:r>
                        <a:rPr lang="en-US" sz="2800" b="1" dirty="0">
                          <a:solidFill>
                            <a:srgbClr val="000000"/>
                          </a:solidFill>
                          <a:effectLst/>
                          <a:latin typeface="Times New Roman" panose="02020603050405020304" pitchFamily="18" charset="0"/>
                          <a:ea typeface="Calibri" panose="020F0502020204030204" pitchFamily="34" charset="0"/>
                        </a:rPr>
                        <a:t>In patients with signs or symptoms of rheumatic MS, TTE is indicated to establish the diagnosis, quantify hemodynamic severity, assess concomitant valvular lesions, and demonstrate valve morphology (to determine suitability for mitral commissurotomy).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1138551"/>
                  </a:ext>
                </a:extLst>
              </a:tr>
              <a:tr h="2255752">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C-LD</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l" defTabSz="347663">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2. In patients considered for percutaneous mitral balloon commissurotomy (PMBC), TEE should be performed to assess the presence or absence of LA thrombus and to evaluate the severity of MR.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0728006"/>
                  </a:ext>
                </a:extLst>
              </a:tr>
            </a:tbl>
          </a:graphicData>
        </a:graphic>
      </p:graphicFrame>
    </p:spTree>
    <p:extLst>
      <p:ext uri="{BB962C8B-B14F-4D97-AF65-F5344CB8AC3E}">
        <p14:creationId xmlns:p14="http://schemas.microsoft.com/office/powerpoint/2010/main" val="18901884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FB8BB99-3C9B-4621-A9F1-8E3E99FB3C8C}"/>
              </a:ext>
            </a:extLst>
          </p:cNvPr>
          <p:cNvSpPr>
            <a:spLocks noGrp="1"/>
          </p:cNvSpPr>
          <p:nvPr>
            <p:ph type="ctrTitle"/>
          </p:nvPr>
        </p:nvSpPr>
        <p:spPr>
          <a:xfrm>
            <a:off x="2053431" y="304801"/>
            <a:ext cx="10591800" cy="1057274"/>
          </a:xfrm>
        </p:spPr>
        <p:txBody>
          <a:bodyPr/>
          <a:lstStyle/>
          <a:p>
            <a:r>
              <a:rPr lang="en-US" sz="3600" dirty="0">
                <a:solidFill>
                  <a:srgbClr val="FF0000"/>
                </a:solidFill>
              </a:rPr>
              <a:t>Diagnostic Testing: Exercise Testing in Patients with Rheumatic MS</a:t>
            </a:r>
          </a:p>
        </p:txBody>
      </p:sp>
      <p:sp>
        <p:nvSpPr>
          <p:cNvPr id="3" name="Slide Number Placeholder 2">
            <a:extLst>
              <a:ext uri="{FF2B5EF4-FFF2-40B4-BE49-F238E27FC236}">
                <a16:creationId xmlns:a16="http://schemas.microsoft.com/office/drawing/2014/main" id="{32BF6AD2-67DD-4CDB-85EF-21D7A1E4D16B}"/>
              </a:ext>
            </a:extLst>
          </p:cNvPr>
          <p:cNvSpPr>
            <a:spLocks noGrp="1"/>
          </p:cNvSpPr>
          <p:nvPr>
            <p:ph type="sldNum" sz="quarter" idx="4"/>
          </p:nvPr>
        </p:nvSpPr>
        <p:spPr/>
        <p:txBody>
          <a:bodyPr/>
          <a:lstStyle/>
          <a:p>
            <a:fld id="{01CD3B2E-BC1C-6C4D-9D91-A67B950EE325}" type="slidenum">
              <a:rPr lang="en-US" smtClean="0"/>
              <a:pPr/>
              <a:t>96</a:t>
            </a:fld>
            <a:endParaRPr lang="en-US" dirty="0"/>
          </a:p>
        </p:txBody>
      </p:sp>
      <p:graphicFrame>
        <p:nvGraphicFramePr>
          <p:cNvPr id="4" name="Table 3">
            <a:extLst>
              <a:ext uri="{FF2B5EF4-FFF2-40B4-BE49-F238E27FC236}">
                <a16:creationId xmlns:a16="http://schemas.microsoft.com/office/drawing/2014/main" id="{F8262644-57C3-4444-8E41-BDE0C257A95D}"/>
              </a:ext>
            </a:extLst>
          </p:cNvPr>
          <p:cNvGraphicFramePr>
            <a:graphicFrameLocks noGrp="1"/>
          </p:cNvGraphicFramePr>
          <p:nvPr>
            <p:extLst>
              <p:ext uri="{D42A27DB-BD31-4B8C-83A1-F6EECF244321}">
                <p14:modId xmlns:p14="http://schemas.microsoft.com/office/powerpoint/2010/main" val="1816138635"/>
              </p:ext>
            </p:extLst>
          </p:nvPr>
        </p:nvGraphicFramePr>
        <p:xfrm>
          <a:off x="304800" y="1524000"/>
          <a:ext cx="14165261" cy="5943600"/>
        </p:xfrm>
        <a:graphic>
          <a:graphicData uri="http://schemas.openxmlformats.org/drawingml/2006/table">
            <a:tbl>
              <a:tblPr firstRow="1" firstCol="1" bandRow="1"/>
              <a:tblGrid>
                <a:gridCol w="1354199">
                  <a:extLst>
                    <a:ext uri="{9D8B030D-6E8A-4147-A177-3AD203B41FA5}">
                      <a16:colId xmlns:a16="http://schemas.microsoft.com/office/drawing/2014/main" val="18220083"/>
                    </a:ext>
                  </a:extLst>
                </a:gridCol>
                <a:gridCol w="1376863">
                  <a:extLst>
                    <a:ext uri="{9D8B030D-6E8A-4147-A177-3AD203B41FA5}">
                      <a16:colId xmlns:a16="http://schemas.microsoft.com/office/drawing/2014/main" val="1680463974"/>
                    </a:ext>
                  </a:extLst>
                </a:gridCol>
                <a:gridCol w="11434199">
                  <a:extLst>
                    <a:ext uri="{9D8B030D-6E8A-4147-A177-3AD203B41FA5}">
                      <a16:colId xmlns:a16="http://schemas.microsoft.com/office/drawing/2014/main" val="949416849"/>
                    </a:ext>
                  </a:extLst>
                </a:gridCol>
              </a:tblGrid>
              <a:tr h="1112553">
                <a:tc>
                  <a:txBody>
                    <a:bodyPr/>
                    <a:lstStyle/>
                    <a:p>
                      <a:pPr marL="0" marR="0" algn="ctr">
                        <a:lnSpc>
                          <a:spcPct val="200000"/>
                        </a:lnSpc>
                        <a:spcBef>
                          <a:spcPts val="0"/>
                        </a:spcBef>
                        <a:spcAft>
                          <a:spcPts val="0"/>
                        </a:spcAft>
                      </a:pPr>
                      <a:r>
                        <a:rPr lang="en-US" sz="3200" b="1">
                          <a:effectLst/>
                          <a:latin typeface="Times New Roman" panose="02020603050405020304" pitchFamily="18" charset="0"/>
                          <a:ea typeface="Calibri" panose="020F0502020204030204" pitchFamily="34" charset="0"/>
                        </a:rPr>
                        <a:t>COR</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200" b="1">
                          <a:effectLst/>
                          <a:latin typeface="Times New Roman" panose="02020603050405020304" pitchFamily="18" charset="0"/>
                          <a:ea typeface="Calibri" panose="020F0502020204030204" pitchFamily="34" charset="0"/>
                        </a:rPr>
                        <a:t>LOE</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200" b="1" dirty="0">
                          <a:effectLst/>
                          <a:latin typeface="Times New Roman" panose="02020603050405020304" pitchFamily="18" charset="0"/>
                          <a:ea typeface="Calibri" panose="020F0502020204030204" pitchFamily="34" charset="0"/>
                        </a:rPr>
                        <a:t>Recommendation</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479349"/>
                  </a:ext>
                </a:extLst>
              </a:tr>
              <a:tr h="4831047">
                <a:tc>
                  <a:txBody>
                    <a:bodyPr/>
                    <a:lstStyle/>
                    <a:p>
                      <a:pPr marL="0" marR="0" algn="ctr">
                        <a:lnSpc>
                          <a:spcPct val="200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1</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C-LD</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463550" marR="0" lvl="0" indent="-463550" algn="just">
                        <a:lnSpc>
                          <a:spcPct val="150000"/>
                        </a:lnSpc>
                        <a:spcBef>
                          <a:spcPts val="0"/>
                        </a:spcBef>
                        <a:spcAft>
                          <a:spcPts val="0"/>
                        </a:spcAft>
                        <a:buFont typeface="+mj-lt"/>
                        <a:buAutoNum type="arabicPeriod"/>
                      </a:pPr>
                      <a:r>
                        <a:rPr lang="en-US" sz="3200" b="1" dirty="0">
                          <a:solidFill>
                            <a:srgbClr val="000000"/>
                          </a:solidFill>
                          <a:effectLst/>
                          <a:latin typeface="Times New Roman" panose="02020603050405020304" pitchFamily="18" charset="0"/>
                          <a:ea typeface="Calibri" panose="020F0502020204030204" pitchFamily="34" charset="0"/>
                        </a:rPr>
                        <a:t>In patients with rheumatic MS and a discrepancy between resting echocardiographic findings and clinical symptoms, exercise testing with Doppler or invasive hemodynamic assessment is recommended to evaluate symptomatic response, exercise capacity, and the response of the mean mitral gradient and pulmonary artery pressure.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5869305"/>
                  </a:ext>
                </a:extLst>
              </a:tr>
            </a:tbl>
          </a:graphicData>
        </a:graphic>
      </p:graphicFrame>
    </p:spTree>
    <p:extLst>
      <p:ext uri="{BB962C8B-B14F-4D97-AF65-F5344CB8AC3E}">
        <p14:creationId xmlns:p14="http://schemas.microsoft.com/office/powerpoint/2010/main" val="36578691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6294-C9CC-424E-B1E9-8E98732D0464}"/>
              </a:ext>
            </a:extLst>
          </p:cNvPr>
          <p:cNvSpPr>
            <a:spLocks noGrp="1"/>
          </p:cNvSpPr>
          <p:nvPr>
            <p:ph type="ctrTitle"/>
          </p:nvPr>
        </p:nvSpPr>
        <p:spPr>
          <a:xfrm>
            <a:off x="1905000" y="322433"/>
            <a:ext cx="10668000" cy="914399"/>
          </a:xfrm>
        </p:spPr>
        <p:txBody>
          <a:bodyPr/>
          <a:lstStyle/>
          <a:p>
            <a:r>
              <a:rPr lang="en-US" dirty="0"/>
              <a:t>Medical Therapy </a:t>
            </a:r>
            <a:r>
              <a:rPr lang="en-US" dirty="0">
                <a:solidFill>
                  <a:srgbClr val="FF0000"/>
                </a:solidFill>
              </a:rPr>
              <a:t>in</a:t>
            </a:r>
            <a:r>
              <a:rPr lang="en-US" dirty="0"/>
              <a:t> Patients with Rheumatic MS</a:t>
            </a:r>
          </a:p>
        </p:txBody>
      </p:sp>
      <p:sp>
        <p:nvSpPr>
          <p:cNvPr id="3" name="Slide Number Placeholder 2">
            <a:extLst>
              <a:ext uri="{FF2B5EF4-FFF2-40B4-BE49-F238E27FC236}">
                <a16:creationId xmlns:a16="http://schemas.microsoft.com/office/drawing/2014/main" id="{AB09517D-38D2-41DA-9D01-9210D479DEA1}"/>
              </a:ext>
            </a:extLst>
          </p:cNvPr>
          <p:cNvSpPr>
            <a:spLocks noGrp="1"/>
          </p:cNvSpPr>
          <p:nvPr>
            <p:ph type="sldNum" sz="quarter" idx="4"/>
          </p:nvPr>
        </p:nvSpPr>
        <p:spPr/>
        <p:txBody>
          <a:bodyPr/>
          <a:lstStyle/>
          <a:p>
            <a:fld id="{01CD3B2E-BC1C-6C4D-9D91-A67B950EE325}" type="slidenum">
              <a:rPr lang="en-US" smtClean="0"/>
              <a:pPr/>
              <a:t>97</a:t>
            </a:fld>
            <a:endParaRPr lang="en-US" dirty="0"/>
          </a:p>
        </p:txBody>
      </p:sp>
      <p:graphicFrame>
        <p:nvGraphicFramePr>
          <p:cNvPr id="4" name="Table 3">
            <a:extLst>
              <a:ext uri="{FF2B5EF4-FFF2-40B4-BE49-F238E27FC236}">
                <a16:creationId xmlns:a16="http://schemas.microsoft.com/office/drawing/2014/main" id="{DBE1CB0A-A94A-482D-896B-234E67E192B2}"/>
              </a:ext>
            </a:extLst>
          </p:cNvPr>
          <p:cNvGraphicFramePr>
            <a:graphicFrameLocks noGrp="1"/>
          </p:cNvGraphicFramePr>
          <p:nvPr>
            <p:extLst>
              <p:ext uri="{D42A27DB-BD31-4B8C-83A1-F6EECF244321}">
                <p14:modId xmlns:p14="http://schemas.microsoft.com/office/powerpoint/2010/main" val="1836253742"/>
              </p:ext>
            </p:extLst>
          </p:nvPr>
        </p:nvGraphicFramePr>
        <p:xfrm>
          <a:off x="304800" y="1828800"/>
          <a:ext cx="14020799" cy="5540475"/>
        </p:xfrm>
        <a:graphic>
          <a:graphicData uri="http://schemas.openxmlformats.org/drawingml/2006/table">
            <a:tbl>
              <a:tblPr firstRow="1" firstCol="1" bandRow="1"/>
              <a:tblGrid>
                <a:gridCol w="1340388">
                  <a:extLst>
                    <a:ext uri="{9D8B030D-6E8A-4147-A177-3AD203B41FA5}">
                      <a16:colId xmlns:a16="http://schemas.microsoft.com/office/drawing/2014/main" val="566489754"/>
                    </a:ext>
                  </a:extLst>
                </a:gridCol>
                <a:gridCol w="1362822">
                  <a:extLst>
                    <a:ext uri="{9D8B030D-6E8A-4147-A177-3AD203B41FA5}">
                      <a16:colId xmlns:a16="http://schemas.microsoft.com/office/drawing/2014/main" val="950430257"/>
                    </a:ext>
                  </a:extLst>
                </a:gridCol>
                <a:gridCol w="11317589">
                  <a:extLst>
                    <a:ext uri="{9D8B030D-6E8A-4147-A177-3AD203B41FA5}">
                      <a16:colId xmlns:a16="http://schemas.microsoft.com/office/drawing/2014/main" val="2538051409"/>
                    </a:ext>
                  </a:extLst>
                </a:gridCol>
              </a:tblGrid>
              <a:tr h="1176414">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Calibri" panose="020F0502020204030204" pitchFamily="34" charset="0"/>
                        </a:rPr>
                        <a:t>COR</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Calibri" panose="020F0502020204030204" pitchFamily="34" charset="0"/>
                        </a:rPr>
                        <a:t>LOE</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Calibri" panose="020F0502020204030204" pitchFamily="34" charset="0"/>
                        </a:rPr>
                        <a:t>Recommendations</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2258222"/>
                  </a:ext>
                </a:extLst>
              </a:tr>
              <a:tr h="1176414">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C-LD</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463550" marR="0" lvl="0" indent="-463550" algn="just">
                        <a:lnSpc>
                          <a:spcPct val="150000"/>
                        </a:lnSpc>
                        <a:spcBef>
                          <a:spcPts val="0"/>
                        </a:spcBef>
                        <a:spcAft>
                          <a:spcPts val="0"/>
                        </a:spcAft>
                        <a:buFont typeface="+mj-lt"/>
                        <a:buAutoNum type="arabicPeriod"/>
                      </a:pPr>
                      <a:r>
                        <a:rPr lang="en-US" sz="2800" b="1" dirty="0">
                          <a:solidFill>
                            <a:srgbClr val="000000"/>
                          </a:solidFill>
                          <a:effectLst/>
                          <a:latin typeface="Times New Roman" panose="02020603050405020304" pitchFamily="18" charset="0"/>
                          <a:ea typeface="Calibri" panose="020F0502020204030204" pitchFamily="34" charset="0"/>
                        </a:rPr>
                        <a:t>In patients with rheumatic MS  and 1) AF, 2) a prior embolic event, or   3) an LA thrombus, anticoagulation with a VKA is indicated.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4366288"/>
                  </a:ext>
                </a:extLst>
              </a:tr>
              <a:tr h="1176414">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2a</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C-LD</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463550" marR="0" lvl="0" indent="-463550" algn="just">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2. In patients with rheumatic MS and AF with a rapid ventricular response, heart rate control can be beneficial.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1561641"/>
                  </a:ext>
                </a:extLst>
              </a:tr>
              <a:tr h="1957157">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2a</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A</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463550" marR="0" lvl="0" indent="-463550" algn="just">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3. In patients with rheumatic MS in normal sinus rhythm with symptomatic resting or exertional sinus tachycardia, heart rate control can be beneficial to manage symptoms.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051135"/>
                  </a:ext>
                </a:extLst>
              </a:tr>
            </a:tbl>
          </a:graphicData>
        </a:graphic>
      </p:graphicFrame>
    </p:spTree>
    <p:extLst>
      <p:ext uri="{BB962C8B-B14F-4D97-AF65-F5344CB8AC3E}">
        <p14:creationId xmlns:p14="http://schemas.microsoft.com/office/powerpoint/2010/main" val="14370913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9944C7-FCBA-44C6-8537-A37200C25981}"/>
              </a:ext>
            </a:extLst>
          </p:cNvPr>
          <p:cNvSpPr>
            <a:spLocks noGrp="1"/>
          </p:cNvSpPr>
          <p:nvPr>
            <p:ph type="ctrTitle"/>
          </p:nvPr>
        </p:nvSpPr>
        <p:spPr/>
        <p:txBody>
          <a:bodyPr/>
          <a:lstStyle/>
          <a:p>
            <a:r>
              <a:rPr lang="en-US" sz="3600" dirty="0"/>
              <a:t>Intervention </a:t>
            </a:r>
            <a:r>
              <a:rPr lang="en-US" sz="3600" dirty="0">
                <a:solidFill>
                  <a:srgbClr val="FF0000"/>
                </a:solidFill>
              </a:rPr>
              <a:t>for</a:t>
            </a:r>
            <a:r>
              <a:rPr lang="en-US" sz="3600" dirty="0"/>
              <a:t> Patients with Rheumatic MS</a:t>
            </a:r>
          </a:p>
        </p:txBody>
      </p:sp>
      <p:sp>
        <p:nvSpPr>
          <p:cNvPr id="3" name="Slide Number Placeholder 2">
            <a:extLst>
              <a:ext uri="{FF2B5EF4-FFF2-40B4-BE49-F238E27FC236}">
                <a16:creationId xmlns:a16="http://schemas.microsoft.com/office/drawing/2014/main" id="{217262AA-5205-4AFD-B75B-9E850C019E37}"/>
              </a:ext>
            </a:extLst>
          </p:cNvPr>
          <p:cNvSpPr>
            <a:spLocks noGrp="1"/>
          </p:cNvSpPr>
          <p:nvPr>
            <p:ph type="sldNum" sz="quarter" idx="4"/>
          </p:nvPr>
        </p:nvSpPr>
        <p:spPr/>
        <p:txBody>
          <a:bodyPr/>
          <a:lstStyle/>
          <a:p>
            <a:fld id="{01CD3B2E-BC1C-6C4D-9D91-A67B950EE325}" type="slidenum">
              <a:rPr lang="en-US" smtClean="0"/>
              <a:pPr/>
              <a:t>98</a:t>
            </a:fld>
            <a:endParaRPr lang="en-US" dirty="0"/>
          </a:p>
        </p:txBody>
      </p:sp>
      <p:graphicFrame>
        <p:nvGraphicFramePr>
          <p:cNvPr id="5" name="Table 4">
            <a:extLst>
              <a:ext uri="{FF2B5EF4-FFF2-40B4-BE49-F238E27FC236}">
                <a16:creationId xmlns:a16="http://schemas.microsoft.com/office/drawing/2014/main" id="{275B6E42-8D1E-4E03-B231-7D1995B85C1F}"/>
              </a:ext>
            </a:extLst>
          </p:cNvPr>
          <p:cNvGraphicFramePr>
            <a:graphicFrameLocks noGrp="1"/>
          </p:cNvGraphicFramePr>
          <p:nvPr>
            <p:extLst>
              <p:ext uri="{D42A27DB-BD31-4B8C-83A1-F6EECF244321}">
                <p14:modId xmlns:p14="http://schemas.microsoft.com/office/powerpoint/2010/main" val="2875163587"/>
              </p:ext>
            </p:extLst>
          </p:nvPr>
        </p:nvGraphicFramePr>
        <p:xfrm>
          <a:off x="232569" y="1524000"/>
          <a:ext cx="14165261" cy="5496878"/>
        </p:xfrm>
        <a:graphic>
          <a:graphicData uri="http://schemas.openxmlformats.org/drawingml/2006/table">
            <a:tbl>
              <a:tblPr firstRow="1" firstCol="1" bandRow="1"/>
              <a:tblGrid>
                <a:gridCol w="1354199">
                  <a:extLst>
                    <a:ext uri="{9D8B030D-6E8A-4147-A177-3AD203B41FA5}">
                      <a16:colId xmlns:a16="http://schemas.microsoft.com/office/drawing/2014/main" val="1337036446"/>
                    </a:ext>
                  </a:extLst>
                </a:gridCol>
                <a:gridCol w="1376863">
                  <a:extLst>
                    <a:ext uri="{9D8B030D-6E8A-4147-A177-3AD203B41FA5}">
                      <a16:colId xmlns:a16="http://schemas.microsoft.com/office/drawing/2014/main" val="4108486605"/>
                    </a:ext>
                  </a:extLst>
                </a:gridCol>
                <a:gridCol w="11434199">
                  <a:extLst>
                    <a:ext uri="{9D8B030D-6E8A-4147-A177-3AD203B41FA5}">
                      <a16:colId xmlns:a16="http://schemas.microsoft.com/office/drawing/2014/main" val="3221561650"/>
                    </a:ext>
                  </a:extLst>
                </a:gridCol>
              </a:tblGrid>
              <a:tr h="609600">
                <a:tc>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Calibri" panose="020F0502020204030204" pitchFamily="34" charset="0"/>
                        </a:rPr>
                        <a:t>COR</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Calibri" panose="020F0502020204030204" pitchFamily="34" charset="0"/>
                        </a:rPr>
                        <a:t>LOE</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b="1" dirty="0">
                          <a:effectLst/>
                          <a:latin typeface="Times New Roman" panose="02020603050405020304" pitchFamily="18" charset="0"/>
                          <a:ea typeface="Calibri" panose="020F0502020204030204" pitchFamily="34"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5720469"/>
                  </a:ext>
                </a:extLst>
              </a:tr>
              <a:tr h="2209800">
                <a:tc>
                  <a:txBody>
                    <a:bodyPr/>
                    <a:lstStyle/>
                    <a:p>
                      <a:pPr marL="0" marR="0" algn="ctr">
                        <a:lnSpc>
                          <a:spcPct val="15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A</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342900" marR="0" lvl="0" indent="-342900" algn="l">
                        <a:lnSpc>
                          <a:spcPct val="15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rPr>
                        <a:t>In symptomatic patients (NYHA class II, III, or IV) with severe rheumatic MS (mitral valve area ≤1.5 cm</a:t>
                      </a:r>
                      <a:r>
                        <a:rPr lang="en-US" sz="2400" b="1" baseline="30000" dirty="0">
                          <a:solidFill>
                            <a:srgbClr val="000000"/>
                          </a:solidFill>
                          <a:effectLst/>
                          <a:latin typeface="Times New Roman" panose="02020603050405020304" pitchFamily="18" charset="0"/>
                          <a:ea typeface="Calibri" panose="020F0502020204030204" pitchFamily="34" charset="0"/>
                        </a:rPr>
                        <a:t>2</a:t>
                      </a:r>
                      <a:r>
                        <a:rPr lang="en-US" sz="2400" b="1" dirty="0">
                          <a:solidFill>
                            <a:srgbClr val="000000"/>
                          </a:solidFill>
                          <a:effectLst/>
                          <a:latin typeface="Times New Roman" panose="02020603050405020304" pitchFamily="18" charset="0"/>
                          <a:ea typeface="Calibri" panose="020F0502020204030204" pitchFamily="34" charset="0"/>
                        </a:rPr>
                        <a:t>, Stage D) and favorable valve morphology with less than moderate (2+) MR* in the absence of LA thrombus, PMBC is recommended if it can be performed at a Comprehensive Valve Center.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8060853"/>
                  </a:ext>
                </a:extLst>
              </a:tr>
              <a:tr h="2610097">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In severely symptomatic patients (NYHA class III or IV) with severe rheumatic MS (mitral valve area ≤1.5 cm</a:t>
                      </a:r>
                      <a:r>
                        <a:rPr lang="en-US" sz="2400" b="1" baseline="30000" dirty="0">
                          <a:solidFill>
                            <a:srgbClr val="000000"/>
                          </a:solidFill>
                          <a:effectLst/>
                          <a:latin typeface="Times New Roman" panose="02020603050405020304" pitchFamily="18" charset="0"/>
                          <a:ea typeface="Calibri" panose="020F0502020204030204" pitchFamily="34" charset="0"/>
                        </a:rPr>
                        <a:t>2</a:t>
                      </a:r>
                      <a:r>
                        <a:rPr lang="en-US" sz="2400" b="1" dirty="0">
                          <a:solidFill>
                            <a:srgbClr val="000000"/>
                          </a:solidFill>
                          <a:effectLst/>
                          <a:latin typeface="Times New Roman" panose="02020603050405020304" pitchFamily="18" charset="0"/>
                          <a:ea typeface="Calibri" panose="020F0502020204030204" pitchFamily="34" charset="0"/>
                        </a:rPr>
                        <a:t>, Stage D) who 1) are not candidates for PMBC, 2) have failed a previous PMBC, 3) require other cardiac procedures, or 4) do not have access to PMBC, mitral valve surgery (repair, commissurotomy, or valve replacement) is indicated.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3757187"/>
                  </a:ext>
                </a:extLst>
              </a:tr>
            </a:tbl>
          </a:graphicData>
        </a:graphic>
      </p:graphicFrame>
      <p:sp>
        <p:nvSpPr>
          <p:cNvPr id="6" name="Rectangle 1">
            <a:extLst>
              <a:ext uri="{FF2B5EF4-FFF2-40B4-BE49-F238E27FC236}">
                <a16:creationId xmlns:a16="http://schemas.microsoft.com/office/drawing/2014/main" id="{520C8D2D-3C77-4653-AD0E-3431829468B1}"/>
              </a:ext>
            </a:extLst>
          </p:cNvPr>
          <p:cNvSpPr>
            <a:spLocks noChangeArrowheads="1"/>
          </p:cNvSpPr>
          <p:nvPr/>
        </p:nvSpPr>
        <p:spPr bwMode="auto">
          <a:xfrm>
            <a:off x="232569" y="7048782"/>
            <a:ext cx="116546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 on a 0 - 4+ scale according to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Sellar’s</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criteria or </a:t>
            </a:r>
            <a:r>
              <a:rPr kumimoji="0" lang="en-US" altLang="en-US" sz="2400" b="0"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less than </a:t>
            </a:r>
            <a:r>
              <a:rPr kumimoji="0" lang="en-US" altLang="en-US" sz="2400" b="0" i="0" u="none" strike="sng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&lt;</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moderate by Doppler Echo</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0689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9944C7-FCBA-44C6-8537-A37200C25981}"/>
              </a:ext>
            </a:extLst>
          </p:cNvPr>
          <p:cNvSpPr>
            <a:spLocks noGrp="1"/>
          </p:cNvSpPr>
          <p:nvPr>
            <p:ph type="ctrTitle"/>
          </p:nvPr>
        </p:nvSpPr>
        <p:spPr/>
        <p:txBody>
          <a:bodyPr/>
          <a:lstStyle/>
          <a:p>
            <a:r>
              <a:rPr lang="en-US" sz="3600" dirty="0"/>
              <a:t>Intervention – Patients with Rheumatic MS</a:t>
            </a:r>
          </a:p>
        </p:txBody>
      </p:sp>
      <p:sp>
        <p:nvSpPr>
          <p:cNvPr id="3" name="Slide Number Placeholder 2">
            <a:extLst>
              <a:ext uri="{FF2B5EF4-FFF2-40B4-BE49-F238E27FC236}">
                <a16:creationId xmlns:a16="http://schemas.microsoft.com/office/drawing/2014/main" id="{217262AA-5205-4AFD-B75B-9E850C019E37}"/>
              </a:ext>
            </a:extLst>
          </p:cNvPr>
          <p:cNvSpPr>
            <a:spLocks noGrp="1"/>
          </p:cNvSpPr>
          <p:nvPr>
            <p:ph type="sldNum" sz="quarter" idx="4"/>
          </p:nvPr>
        </p:nvSpPr>
        <p:spPr/>
        <p:txBody>
          <a:bodyPr/>
          <a:lstStyle/>
          <a:p>
            <a:fld id="{01CD3B2E-BC1C-6C4D-9D91-A67B950EE325}" type="slidenum">
              <a:rPr lang="en-US" smtClean="0"/>
              <a:pPr/>
              <a:t>99</a:t>
            </a:fld>
            <a:endParaRPr lang="en-US" dirty="0"/>
          </a:p>
        </p:txBody>
      </p:sp>
      <p:graphicFrame>
        <p:nvGraphicFramePr>
          <p:cNvPr id="5" name="Table 4">
            <a:extLst>
              <a:ext uri="{FF2B5EF4-FFF2-40B4-BE49-F238E27FC236}">
                <a16:creationId xmlns:a16="http://schemas.microsoft.com/office/drawing/2014/main" id="{275B6E42-8D1E-4E03-B231-7D1995B85C1F}"/>
              </a:ext>
            </a:extLst>
          </p:cNvPr>
          <p:cNvGraphicFramePr>
            <a:graphicFrameLocks noGrp="1"/>
          </p:cNvGraphicFramePr>
          <p:nvPr>
            <p:extLst>
              <p:ext uri="{D42A27DB-BD31-4B8C-83A1-F6EECF244321}">
                <p14:modId xmlns:p14="http://schemas.microsoft.com/office/powerpoint/2010/main" val="137996579"/>
              </p:ext>
            </p:extLst>
          </p:nvPr>
        </p:nvGraphicFramePr>
        <p:xfrm>
          <a:off x="232569" y="1524000"/>
          <a:ext cx="14165261" cy="5486400"/>
        </p:xfrm>
        <a:graphic>
          <a:graphicData uri="http://schemas.openxmlformats.org/drawingml/2006/table">
            <a:tbl>
              <a:tblPr firstRow="1" firstCol="1" bandRow="1"/>
              <a:tblGrid>
                <a:gridCol w="1354199">
                  <a:extLst>
                    <a:ext uri="{9D8B030D-6E8A-4147-A177-3AD203B41FA5}">
                      <a16:colId xmlns:a16="http://schemas.microsoft.com/office/drawing/2014/main" val="1337036446"/>
                    </a:ext>
                  </a:extLst>
                </a:gridCol>
                <a:gridCol w="1376863">
                  <a:extLst>
                    <a:ext uri="{9D8B030D-6E8A-4147-A177-3AD203B41FA5}">
                      <a16:colId xmlns:a16="http://schemas.microsoft.com/office/drawing/2014/main" val="4108486605"/>
                    </a:ext>
                  </a:extLst>
                </a:gridCol>
                <a:gridCol w="11434199">
                  <a:extLst>
                    <a:ext uri="{9D8B030D-6E8A-4147-A177-3AD203B41FA5}">
                      <a16:colId xmlns:a16="http://schemas.microsoft.com/office/drawing/2014/main" val="3221561650"/>
                    </a:ext>
                  </a:extLst>
                </a:gridCol>
              </a:tblGrid>
              <a:tr h="1026972">
                <a:tc>
                  <a:txBody>
                    <a:bodyPr/>
                    <a:lstStyle/>
                    <a:p>
                      <a:pPr marL="0" marR="0" algn="ctr">
                        <a:lnSpc>
                          <a:spcPct val="150000"/>
                        </a:lnSpc>
                        <a:spcBef>
                          <a:spcPts val="0"/>
                        </a:spcBef>
                        <a:spcAft>
                          <a:spcPts val="0"/>
                        </a:spcAft>
                      </a:pPr>
                      <a:r>
                        <a:rPr lang="en-US" sz="3200" b="1">
                          <a:effectLst/>
                          <a:latin typeface="Times New Roman" panose="02020603050405020304" pitchFamily="18" charset="0"/>
                          <a:ea typeface="Calibri" panose="020F0502020204030204" pitchFamily="34" charset="0"/>
                        </a:rPr>
                        <a:t>COR</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200" b="1">
                          <a:effectLst/>
                          <a:latin typeface="Times New Roman" panose="02020603050405020304" pitchFamily="18" charset="0"/>
                          <a:ea typeface="Calibri" panose="020F0502020204030204" pitchFamily="34" charset="0"/>
                        </a:rPr>
                        <a:t>LOE</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ea typeface="Calibri" panose="020F0502020204030204" pitchFamily="34" charset="0"/>
                        </a:rPr>
                        <a:t>Recommendations</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5720469"/>
                  </a:ext>
                </a:extLst>
              </a:tr>
              <a:tr h="4459428">
                <a:tc>
                  <a:txBody>
                    <a:bodyPr/>
                    <a:lstStyle/>
                    <a:p>
                      <a:pPr marL="0" marR="0" algn="ctr">
                        <a:lnSpc>
                          <a:spcPct val="150000"/>
                        </a:lnSpc>
                        <a:spcBef>
                          <a:spcPts val="0"/>
                        </a:spcBef>
                        <a:spcAft>
                          <a:spcPts val="0"/>
                        </a:spcAft>
                      </a:pPr>
                      <a:r>
                        <a:rPr lang="en-US" sz="3200" b="1" dirty="0">
                          <a:solidFill>
                            <a:srgbClr val="000000"/>
                          </a:solidFill>
                          <a:effectLst/>
                          <a:latin typeface="Times New Roman" panose="02020603050405020304" pitchFamily="18" charset="0"/>
                          <a:ea typeface="Calibri" panose="020F0502020204030204" pitchFamily="34" charset="0"/>
                        </a:rPr>
                        <a:t>2a</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3200" b="1" dirty="0">
                          <a:solidFill>
                            <a:srgbClr val="000000"/>
                          </a:solidFill>
                          <a:effectLst/>
                          <a:latin typeface="Times New Roman" panose="02020603050405020304" pitchFamily="18" charset="0"/>
                          <a:ea typeface="Calibri" panose="020F0502020204030204" pitchFamily="34" charset="0"/>
                        </a:rPr>
                        <a:t>B-NR</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3. In asymptomatic patients with severe rheumatic MS (mitral valve area ≤1.5 cm</a:t>
                      </a:r>
                      <a:r>
                        <a:rPr lang="en-US" sz="3200" b="1" baseline="30000" dirty="0">
                          <a:solidFill>
                            <a:srgbClr val="000000"/>
                          </a:solidFill>
                          <a:effectLst/>
                          <a:latin typeface="Times New Roman" panose="02020603050405020304" pitchFamily="18" charset="0"/>
                          <a:ea typeface="Calibri" panose="020F0502020204030204" pitchFamily="34" charset="0"/>
                        </a:rPr>
                        <a:t>2</a:t>
                      </a:r>
                      <a:r>
                        <a:rPr lang="en-US" sz="3200" b="1" dirty="0">
                          <a:solidFill>
                            <a:srgbClr val="000000"/>
                          </a:solidFill>
                          <a:effectLst/>
                          <a:latin typeface="Times New Roman" panose="02020603050405020304" pitchFamily="18" charset="0"/>
                          <a:ea typeface="Calibri" panose="020F0502020204030204" pitchFamily="34" charset="0"/>
                        </a:rPr>
                        <a:t>, Stage C) and favorable valve morphology with less than 2+ MR</a:t>
                      </a:r>
                      <a:r>
                        <a:rPr lang="en-US" sz="3200" b="1" dirty="0">
                          <a:solidFill>
                            <a:srgbClr val="FF0000"/>
                          </a:solidFill>
                          <a:effectLst/>
                          <a:latin typeface="Times New Roman" panose="02020603050405020304" pitchFamily="18" charset="0"/>
                          <a:ea typeface="Calibri" panose="020F0502020204030204" pitchFamily="34" charset="0"/>
                        </a:rPr>
                        <a:t>*</a:t>
                      </a:r>
                      <a:r>
                        <a:rPr lang="en-US" sz="3200" b="1" dirty="0">
                          <a:solidFill>
                            <a:srgbClr val="000000"/>
                          </a:solidFill>
                          <a:effectLst/>
                          <a:latin typeface="Times New Roman" panose="02020603050405020304" pitchFamily="18" charset="0"/>
                          <a:ea typeface="Calibri" panose="020F0502020204030204" pitchFamily="34" charset="0"/>
                        </a:rPr>
                        <a:t> in the absence of LA thrombus who have elevated pulmonary pressures (pulmonary artery systolic pressure &gt;50 mm Hg), PMBC is reasonable if it can be performed at a Comprehensive Valve Center.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8593567"/>
                  </a:ext>
                </a:extLst>
              </a:tr>
            </a:tbl>
          </a:graphicData>
        </a:graphic>
      </p:graphicFrame>
      <p:sp>
        <p:nvSpPr>
          <p:cNvPr id="6" name="Rectangle 1">
            <a:extLst>
              <a:ext uri="{FF2B5EF4-FFF2-40B4-BE49-F238E27FC236}">
                <a16:creationId xmlns:a16="http://schemas.microsoft.com/office/drawing/2014/main" id="{B468928F-E397-49C7-B0F4-E247708A3DB9}"/>
              </a:ext>
            </a:extLst>
          </p:cNvPr>
          <p:cNvSpPr>
            <a:spLocks noChangeArrowheads="1"/>
          </p:cNvSpPr>
          <p:nvPr/>
        </p:nvSpPr>
        <p:spPr bwMode="auto">
          <a:xfrm>
            <a:off x="304800" y="7086058"/>
            <a:ext cx="116546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 on a 0 - 4+ scale according to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Sellar’s</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criteria or </a:t>
            </a:r>
            <a:r>
              <a:rPr kumimoji="0" lang="en-US" altLang="en-US" sz="2400" b="0"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less than </a:t>
            </a:r>
            <a:r>
              <a:rPr kumimoji="0" lang="en-US" altLang="en-US" sz="2400" b="0" i="0" u="none" strike="sng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&lt;</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moderate by Doppler Echo</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3156378"/>
      </p:ext>
    </p:extLst>
  </p:cSld>
  <p:clrMapOvr>
    <a:masterClrMapping/>
  </p:clrMapOvr>
</p:sld>
</file>

<file path=ppt/theme/theme1.xml><?xml version="1.0" encoding="utf-8"?>
<a:theme xmlns:a="http://schemas.openxmlformats.org/drawingml/2006/main" name="Title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AAD37C06-B951-4AA6-B2A6-35FCA7CE5490}"/>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ansition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8AC4E57E-5D56-424A-A965-CCC80D41C3A4}"/>
    </a:ext>
  </a:extLst>
</a:theme>
</file>

<file path=ppt/theme/theme3.xml><?xml version="1.0" encoding="utf-8"?>
<a:theme xmlns:a="http://schemas.openxmlformats.org/drawingml/2006/main" name="Simp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6A9E871D-EF22-4A7E-BE51-F0EA1E38BF01}"/>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hoto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8CA68127-167A-403A-96A9-C2FEA55F8CB2}"/>
    </a:ext>
  </a:extLst>
</a:theme>
</file>

<file path=ppt/theme/theme6.xml><?xml version="1.0" encoding="utf-8"?>
<a:theme xmlns:a="http://schemas.openxmlformats.org/drawingml/2006/main" name="Split 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DEDE8421-EB66-4E0D-8D85-03E1F08044F8}"/>
    </a:ext>
  </a:extLst>
</a:theme>
</file>

<file path=ppt/theme/theme7.xml><?xml version="1.0" encoding="utf-8"?>
<a:theme xmlns:a="http://schemas.openxmlformats.org/drawingml/2006/main" name="Image Righ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8B0FA94F-2FED-42FF-9904-BDF9DE990500}"/>
    </a:ext>
  </a:extLst>
</a:theme>
</file>

<file path=ppt/theme/theme8.xml><?xml version="1.0" encoding="utf-8"?>
<a:theme xmlns:a="http://schemas.openxmlformats.org/drawingml/2006/main" name="Closing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5816CD93-1682-4BBD-A054-039E03ABF92D}"/>
    </a:ext>
  </a:extLst>
</a:theme>
</file>

<file path=ppt/theme/theme9.xml><?xml version="1.0" encoding="utf-8"?>
<a:theme xmlns:a="http://schemas.openxmlformats.org/drawingml/2006/main" name="1_Simp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6A9E871D-EF22-4A7E-BE51-F0EA1E38BF0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8831BF62A3E34590989F9AED71B787" ma:contentTypeVersion="1" ma:contentTypeDescription="Create a new document." ma:contentTypeScope="" ma:versionID="7b00934ffaf1de72538918d583254db4">
  <xsd:schema xmlns:xsd="http://www.w3.org/2001/XMLSchema" xmlns:xs="http://www.w3.org/2001/XMLSchema" xmlns:p="http://schemas.microsoft.com/office/2006/metadata/properties" xmlns:ns2="9ce6e8b2-8cbb-4f04-b2bc-073592fc7910" targetNamespace="http://schemas.microsoft.com/office/2006/metadata/properties" ma:root="true" ma:fieldsID="399a2af15228a144db04eb9a2a620ecd" ns2:_="">
    <xsd:import namespace="9ce6e8b2-8cbb-4f04-b2bc-073592fc7910"/>
    <xsd:element name="properties">
      <xsd:complexType>
        <xsd:sequence>
          <xsd:element name="documentManagement">
            <xsd:complexType>
              <xsd:all>
                <xsd:element ref="ns2: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e6e8b2-8cbb-4f04-b2bc-073592fc7910" elementFormDefault="qualified">
    <xsd:import namespace="http://schemas.microsoft.com/office/2006/documentManagement/types"/>
    <xsd:import namespace="http://schemas.microsoft.com/office/infopath/2007/PartnerControls"/>
    <xsd:element name="Category" ma:index="8" nillable="true" ma:displayName="Category" ma:default="--Select--" ma:format="Dropdown" ma:indexed="true" ma:internalName="Category">
      <xsd:simpleType>
        <xsd:restriction base="dms:Choice">
          <xsd:enumeration value="--Select--"/>
          <xsd:enumeration value="Guides, Instructions"/>
          <xsd:enumeration value="Meetings - Agenda"/>
          <xsd:enumeration value="Meetings - Logistics"/>
          <xsd:enumeration value="Meetings - Memos"/>
          <xsd:enumeration value="Meetings - Minutes"/>
          <xsd:enumeration value="Meetings - Slides"/>
          <xsd:enumeration value="Policies"/>
          <xsd:enumeration value="Report"/>
          <xsd:enumeration value="Template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ategory xmlns="9ce6e8b2-8cbb-4f04-b2bc-073592fc7910">--Select--</Category>
  </documentManagement>
</p:properties>
</file>

<file path=customXml/itemProps1.xml><?xml version="1.0" encoding="utf-8"?>
<ds:datastoreItem xmlns:ds="http://schemas.openxmlformats.org/officeDocument/2006/customXml" ds:itemID="{0788E19F-DA66-4980-B014-B9094BB9B9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e6e8b2-8cbb-4f04-b2bc-073592fc79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D1938B7-E360-4FE9-A871-88B1E9A436BD}">
  <ds:schemaRefs>
    <ds:schemaRef ds:uri="http://schemas.microsoft.com/sharepoint/v3/contenttype/forms"/>
  </ds:schemaRefs>
</ds:datastoreItem>
</file>

<file path=customXml/itemProps3.xml><?xml version="1.0" encoding="utf-8"?>
<ds:datastoreItem xmlns:ds="http://schemas.openxmlformats.org/officeDocument/2006/customXml" ds:itemID="{BE80DD31-0EB4-468C-A389-0ED885791036}">
  <ds:schemaRefs>
    <ds:schemaRef ds:uri="http://schemas.microsoft.com/office/2006/metadata/properties"/>
    <ds:schemaRef ds:uri="http://purl.org/dc/terms/"/>
    <ds:schemaRef ds:uri="http://schemas.openxmlformats.org/package/2006/metadata/core-properties"/>
    <ds:schemaRef ds:uri="9ce6e8b2-8cbb-4f04-b2bc-073592fc7910"/>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2020-11 AHA-ACC slide template</Template>
  <TotalTime>2963</TotalTime>
  <Words>21908</Words>
  <Application>Microsoft Office PowerPoint</Application>
  <PresentationFormat>Custom</PresentationFormat>
  <Paragraphs>2766</Paragraphs>
  <Slides>220</Slides>
  <Notes>5</Notes>
  <HiddenSlides>0</HiddenSlides>
  <MMClips>0</MMClips>
  <ScaleCrop>false</ScaleCrop>
  <HeadingPairs>
    <vt:vector size="6" baseType="variant">
      <vt:variant>
        <vt:lpstr>Fonts Used</vt:lpstr>
      </vt:variant>
      <vt:variant>
        <vt:i4>9</vt:i4>
      </vt:variant>
      <vt:variant>
        <vt:lpstr>Theme</vt:lpstr>
      </vt:variant>
      <vt:variant>
        <vt:i4>9</vt:i4>
      </vt:variant>
      <vt:variant>
        <vt:lpstr>Slide Titles</vt:lpstr>
      </vt:variant>
      <vt:variant>
        <vt:i4>220</vt:i4>
      </vt:variant>
    </vt:vector>
  </HeadingPairs>
  <TitlesOfParts>
    <vt:vector size="238" baseType="lpstr">
      <vt:lpstr>Arial</vt:lpstr>
      <vt:lpstr>Calibri</vt:lpstr>
      <vt:lpstr>Calibri Light</vt:lpstr>
      <vt:lpstr>Cambria Math</vt:lpstr>
      <vt:lpstr>Courier New</vt:lpstr>
      <vt:lpstr>Lub Dub Heavy</vt:lpstr>
      <vt:lpstr>Lub Dub Medium</vt:lpstr>
      <vt:lpstr>Symbol</vt:lpstr>
      <vt:lpstr>Times New Roman</vt:lpstr>
      <vt:lpstr>Title Slides</vt:lpstr>
      <vt:lpstr>Transition Slides</vt:lpstr>
      <vt:lpstr>Simple Slides</vt:lpstr>
      <vt:lpstr>Custom Design</vt:lpstr>
      <vt:lpstr>Photo Slides</vt:lpstr>
      <vt:lpstr>Split Content</vt:lpstr>
      <vt:lpstr>Image Right</vt:lpstr>
      <vt:lpstr>Closing Slides</vt:lpstr>
      <vt:lpstr>1_Simple Slides</vt:lpstr>
      <vt:lpstr>2020 ACC/AHA Guideline for the Management of Patients with Valvular Heart Disease </vt:lpstr>
      <vt:lpstr>Citation </vt:lpstr>
      <vt:lpstr>2020 Writing Committee Members*</vt:lpstr>
      <vt:lpstr>PowerPoint Presentation</vt:lpstr>
      <vt:lpstr>Top 10 Take-Home Messages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General Principles</vt:lpstr>
      <vt:lpstr>Table 3. Evaluation of Patients  with Known or Suspected VHD</vt:lpstr>
      <vt:lpstr>PowerPoint Presentation</vt:lpstr>
      <vt:lpstr>PowerPoint Presentation</vt:lpstr>
      <vt:lpstr>PowerPoint Presentation</vt:lpstr>
      <vt:lpstr>PowerPoint Presentation</vt:lpstr>
      <vt:lpstr>PowerPoint Presentation</vt:lpstr>
      <vt:lpstr>PowerPoint Presentation</vt:lpstr>
      <vt:lpstr>Diagnosis and Follow-up</vt:lpstr>
      <vt:lpstr>Diagnostic Testing: Routine Follow-up</vt:lpstr>
      <vt:lpstr>Diagnostic Testing: Routine Follow-up</vt:lpstr>
      <vt:lpstr>Basic Principles of Medical Therapy</vt:lpstr>
      <vt:lpstr>PowerPoint Presentation</vt:lpstr>
      <vt:lpstr>Table 6. Secondary Prevention of  Rheumatic Fever </vt:lpstr>
      <vt:lpstr>Table 7. Duration of Secondary  Prophylaxis for Rheumatic Fever </vt:lpstr>
      <vt:lpstr>PowerPoint Presentation</vt:lpstr>
      <vt:lpstr>PowerPoint Presentation</vt:lpstr>
      <vt:lpstr>Anticoagulation for AF in Patients With VHD</vt:lpstr>
      <vt:lpstr>Anticoagulation for AF in Patients With VHD</vt:lpstr>
      <vt:lpstr>PowerPoint Presentation</vt:lpstr>
      <vt:lpstr>Evaluation of Surgical and Interventional Risk </vt:lpstr>
      <vt:lpstr>Table 8. Risk Assessment for Surgical Valve Procedures</vt:lpstr>
      <vt:lpstr>Table 8. Surgical Risk Assessment</vt:lpstr>
      <vt:lpstr>PowerPoint Presentation</vt:lpstr>
      <vt:lpstr>PowerPoint Presentation</vt:lpstr>
      <vt:lpstr>PowerPoint Presentation</vt:lpstr>
      <vt:lpstr>PowerPoint Presentation</vt:lpstr>
      <vt:lpstr>The Multidisciplinary Heart Valve Team  and Heart Valve Centers</vt:lpstr>
      <vt:lpstr>PowerPoint Presentation</vt:lpstr>
      <vt:lpstr>Periodic Imaging After Valve Intervention </vt:lpstr>
      <vt:lpstr>PowerPoint Presentation</vt:lpstr>
      <vt:lpstr>PowerPoint Presentation</vt:lpstr>
      <vt:lpstr>Aortic Stenosis</vt:lpstr>
      <vt:lpstr>PowerPoint Presentation</vt:lpstr>
      <vt:lpstr>PowerPoint Presentation</vt:lpstr>
      <vt:lpstr>PowerPoint Presentation</vt:lpstr>
      <vt:lpstr>PowerPoint Presentation</vt:lpstr>
      <vt:lpstr>Initial Diagnosis and Follow-up of AS</vt:lpstr>
      <vt:lpstr>Diagnosis and Follow-up: Iinitial Ddiagnosis of AS</vt:lpstr>
      <vt:lpstr>Diagnosis and Follow-up:  Iinitial Ddiagnosis of AS</vt:lpstr>
      <vt:lpstr>Diagnosis and Follow-up: Eexercise Ttesting</vt:lpstr>
      <vt:lpstr>Medical Therapy of Patients with AS</vt:lpstr>
      <vt:lpstr>Medical Therapy of Patients with AS</vt:lpstr>
      <vt:lpstr>Timing of Intervention of AS</vt:lpstr>
      <vt:lpstr>Timing of Intervention of AS</vt:lpstr>
      <vt:lpstr>Timing of Intervention of AS</vt:lpstr>
      <vt:lpstr>Timing of Intervention of AS </vt:lpstr>
      <vt:lpstr>Timing of Intervention of AS </vt:lpstr>
      <vt:lpstr>PowerPoint Presentation</vt:lpstr>
      <vt:lpstr>Choice of Intervention: Mechanical Versus Bioprosthetic AVR </vt:lpstr>
      <vt:lpstr>Choice of Intervention: Mechanical Versus Bioprosthetic AVR </vt:lpstr>
      <vt:lpstr>Choice of Intervention: SAVR Versus TAVI for Patients for Whom a Bioprosthetic AVR is Appropriate  </vt:lpstr>
      <vt:lpstr> Choice of Intervention: SAVR Versus TAVI for Patients for Whom a Bioprosthetic AVR is Appropriate </vt:lpstr>
      <vt:lpstr>Choice of Intervention </vt:lpstr>
      <vt:lpstr>PowerPoint Presentation</vt:lpstr>
      <vt:lpstr>PowerPoint Presentation</vt:lpstr>
      <vt:lpstr>PowerPoint Presentation</vt:lpstr>
      <vt:lpstr>PowerPoint Presentation</vt:lpstr>
      <vt:lpstr>PowerPoint Presentation</vt:lpstr>
      <vt:lpstr>PowerPoint Presentation</vt:lpstr>
      <vt:lpstr>Aortic Regurgitation </vt:lpstr>
      <vt:lpstr>PowerPoint Presentation</vt:lpstr>
      <vt:lpstr>PowerPoint Presentation</vt:lpstr>
      <vt:lpstr>Diagnosis of Chronic Aortic Regurgitation </vt:lpstr>
      <vt:lpstr>Medical Therapy of Chronic AR </vt:lpstr>
      <vt:lpstr>Timing of Intervention for Patients with Chronic AR</vt:lpstr>
      <vt:lpstr>Timing of Intervention for Patients with Chronic AR</vt:lpstr>
      <vt:lpstr>PowerPoint Presentation</vt:lpstr>
      <vt:lpstr>Bicuspid Aortic Valve</vt:lpstr>
      <vt:lpstr>Diagnostic Testing: Initial Diagnosis of BAV</vt:lpstr>
      <vt:lpstr>PowerPoint Presentation</vt:lpstr>
      <vt:lpstr>Diagnostic Testing: Routine Follow-Up of Patients with BAV</vt:lpstr>
      <vt:lpstr>Interventions: Repair or Replacement of the  Aorta in Patients with BAV</vt:lpstr>
      <vt:lpstr>Interventions: Repair or Replacement of the  Aorta in Patients with BAV</vt:lpstr>
      <vt:lpstr>PowerPoint Presentation</vt:lpstr>
      <vt:lpstr>Interventions: Repair or Replacement of the  Aortic Valve</vt:lpstr>
      <vt:lpstr>Mitral Stenosis</vt:lpstr>
      <vt:lpstr>PowerPoint Presentation</vt:lpstr>
      <vt:lpstr>PowerPoint Presentation</vt:lpstr>
      <vt:lpstr>Diagnostic Testing: Initial Diagnosis of Rheumatic MS</vt:lpstr>
      <vt:lpstr>Diagnostic Testing: Exercise Testing in Patients with Rheumatic MS</vt:lpstr>
      <vt:lpstr>Medical Therapy in Patients with Rheumatic MS</vt:lpstr>
      <vt:lpstr>Intervention for Patients with Rheumatic MS</vt:lpstr>
      <vt:lpstr>Intervention – Patients with Rheumatic MS</vt:lpstr>
      <vt:lpstr>Intervention – Patients with Rheumatic MS</vt:lpstr>
      <vt:lpstr>PowerPoint Presentation</vt:lpstr>
      <vt:lpstr>Nonrheumatic Calcific MS</vt:lpstr>
      <vt:lpstr>Mitral Regurgitation </vt:lpstr>
      <vt:lpstr>PowerPoint Presentation</vt:lpstr>
      <vt:lpstr>PowerPoint Presentation</vt:lpstr>
      <vt:lpstr>PowerPoint Presentation</vt:lpstr>
      <vt:lpstr>Diagnostic Testing: Initial Diagnosis of Chronic MR</vt:lpstr>
      <vt:lpstr>Diagnostic Testing: Changing Signs or Symptoms in Patients With Primary MR</vt:lpstr>
      <vt:lpstr>Routine Follow-Up for Patients with Chronic Primary MR</vt:lpstr>
      <vt:lpstr>Exercise Testing for Patients with Chronic Primary MR </vt:lpstr>
      <vt:lpstr>Medical Therapy for Patients with Chronic Primary MR</vt:lpstr>
      <vt:lpstr>Intervention for Patients with Chronic Primary MR</vt:lpstr>
      <vt:lpstr>Intervention for Patients with Chronic Primary MR</vt:lpstr>
      <vt:lpstr>PowerPoint Presentation</vt:lpstr>
      <vt:lpstr>PowerPoint Presentation</vt:lpstr>
      <vt:lpstr>PowerPoint Presentation</vt:lpstr>
      <vt:lpstr>PowerPoint Presentation</vt:lpstr>
      <vt:lpstr>Diagnosis of Secondary MR</vt:lpstr>
      <vt:lpstr>Medical Therapy for Secondary MR</vt:lpstr>
      <vt:lpstr>Intervention of Patients with Secondary MR</vt:lpstr>
      <vt:lpstr>Intervention of Patients with Secondary MR</vt:lpstr>
      <vt:lpstr>PowerPoint Presentation</vt:lpstr>
      <vt:lpstr>PowerPoint Presentation</vt:lpstr>
      <vt:lpstr>PowerPoint Presentation</vt:lpstr>
      <vt:lpstr>Diagnosis of Tricuspid Regurgitation </vt:lpstr>
      <vt:lpstr>Medical Therapy for Patients with Tricuspid Regurgitation </vt:lpstr>
      <vt:lpstr>Timing of Intervention of TR </vt:lpstr>
      <vt:lpstr>Timing of Intervention of TR </vt:lpstr>
      <vt:lpstr>PowerPoint Presentation</vt:lpstr>
      <vt:lpstr>Pulmonic Valve Disease</vt:lpstr>
      <vt:lpstr>Diagnosis and Follow-up of Patients with Mixed Valve Disease </vt:lpstr>
      <vt:lpstr>Timing of Intervention of Patients with Mixed AS and AR </vt:lpstr>
      <vt:lpstr>PowerPoint Presentation</vt:lpstr>
      <vt:lpstr>Diagnosis and Follow-up of Patients with Prosthetic Valves</vt:lpstr>
      <vt:lpstr>Diagnosis and Follow-up of Patients with Prosthetic Valves</vt:lpstr>
      <vt:lpstr>Prosthetic Valve Type:  Bioprosthetic Versus Mechanical Valve </vt:lpstr>
      <vt:lpstr>Prosthetic Valve Type – Bioprosthetic Versus Mechanical Valve </vt:lpstr>
      <vt:lpstr>Prosthetic Valve Type – Bioprosthetic Versus Mechanical Valve </vt:lpstr>
      <vt:lpstr>PowerPoint Presentation</vt:lpstr>
      <vt:lpstr>PowerPoint Presentation</vt:lpstr>
      <vt:lpstr>PowerPoint Presentation</vt:lpstr>
      <vt:lpstr>Antithrombotic Therapy for Prosthetic Valves</vt:lpstr>
      <vt:lpstr>Antithrombotic Therapy for Prosthetic Valves</vt:lpstr>
      <vt:lpstr>Antithrombotic Therapy for Prosthetic Valves</vt:lpstr>
      <vt:lpstr>Antithrombotic Therapy for Prosthetic Valves</vt:lpstr>
      <vt:lpstr>PowerPoint Presentation</vt:lpstr>
      <vt:lpstr>PowerPoint Presentation</vt:lpstr>
      <vt:lpstr>Bridging Therapy During Interruption of Oral Anticoagulation in Patients With Prosthetic Heart Valves</vt:lpstr>
      <vt:lpstr>Bridging Therapy During Interruption of Oral Anticoagulation in Patients With Prosthetic Heart Valves</vt:lpstr>
      <vt:lpstr>Management of Excessive Anticoagulation and Serious Bleeding in Patients with Prosthetic Valves</vt:lpstr>
      <vt:lpstr>Management of Patients with Thromboembolic Events and Prosthetic Valves</vt:lpstr>
      <vt:lpstr>PowerPoint Presentation</vt:lpstr>
      <vt:lpstr>Diagnosis of Acute Mechanical Valve Thrombosis</vt:lpstr>
      <vt:lpstr>Intervention for Patients with Mechanical Prosthetic Valve Thrombosis</vt:lpstr>
      <vt:lpstr>PowerPoint Presentation</vt:lpstr>
      <vt:lpstr>Diagnosis of Bioprosthetic Valve Thrombosis</vt:lpstr>
      <vt:lpstr>Medical Therapy: In Ppatients with Ssuspected or Cconfirmed Bbioprosthetic Vvalve Tthrombosis  </vt:lpstr>
      <vt:lpstr>Diagnosis of Prosthetic Valve Stenosis</vt:lpstr>
      <vt:lpstr>Intervention of Patients with Prosthetic Valve Stenosis</vt:lpstr>
      <vt:lpstr>PowerPoint Presentation</vt:lpstr>
      <vt:lpstr>Diagnosis of Prosthetic Valve Regurgitation</vt:lpstr>
      <vt:lpstr>Intervention: Patients with Pprosthetic Vvalve Rregurgitation </vt:lpstr>
      <vt:lpstr>Intervention: Patients with Pprosthetic Vvalve Rregurgitation </vt:lpstr>
      <vt:lpstr>Infective Endocarditis</vt:lpstr>
      <vt:lpstr>Diagnosis of Infective Endocarditis</vt:lpstr>
      <vt:lpstr>Diagnosis of Infective Endocarditis</vt:lpstr>
      <vt:lpstr>Diagnosis of Infective Endocarditis</vt:lpstr>
      <vt:lpstr>Diagnosis of Infective Endocarditis</vt:lpstr>
      <vt:lpstr>Diagnosis of Infective Endocarditis</vt:lpstr>
      <vt:lpstr>Diagnosis of Infective Endocarditis</vt:lpstr>
      <vt:lpstr>PowerPoint Presentation</vt:lpstr>
      <vt:lpstr>PowerPoint Presentation</vt:lpstr>
      <vt:lpstr>PowerPoint Presentation</vt:lpstr>
      <vt:lpstr>PowerPoint Presentation</vt:lpstr>
      <vt:lpstr>PowerPoint Presentation</vt:lpstr>
      <vt:lpstr>Medical Therapy for IE</vt:lpstr>
      <vt:lpstr>Medical Therapy for IE</vt:lpstr>
      <vt:lpstr>Intervention of Patients with IE</vt:lpstr>
      <vt:lpstr>Intervention of Patients with IE</vt:lpstr>
      <vt:lpstr>Intervention of Patients with IE</vt:lpstr>
      <vt:lpstr>Intervention of Patients with IE</vt:lpstr>
      <vt:lpstr>Intervention of Patients with IE</vt:lpstr>
      <vt:lpstr>PowerPoint Presentation</vt:lpstr>
      <vt:lpstr>PowerPoint Presentation</vt:lpstr>
      <vt:lpstr>Pregnancy and VHD</vt:lpstr>
      <vt:lpstr>Initial Management of Women With VHD Before and During Pregnancy</vt:lpstr>
      <vt:lpstr>Initial Management of Women With VHD Before and During Pregnancy</vt:lpstr>
      <vt:lpstr>Medical Therapy of Pregnant Women with VHD</vt:lpstr>
      <vt:lpstr>Pre-Pregnancy Intervention in Women With VHD</vt:lpstr>
      <vt:lpstr>Pre-Pregnancy Intervention in Women With VHD</vt:lpstr>
      <vt:lpstr>Pre-Pregnancy Intervention in Women With VHD</vt:lpstr>
      <vt:lpstr>PowerPoint Presentation</vt:lpstr>
      <vt:lpstr>Intervention During Pregnancy in Women with VHD</vt:lpstr>
      <vt:lpstr>Initial Management of Prosthetic Heart Valves in Pregnant Women </vt:lpstr>
      <vt:lpstr>Anticoagulation for Pregnant Women With Mechanical Prosthetic Heart Valves</vt:lpstr>
      <vt:lpstr>Anticoagulation for Pregnant Women With Mechanical Prosthetic Heart Valves</vt:lpstr>
      <vt:lpstr>Anticoagulation for Pregnant Women With Mechanical Prosthetic Heart Valves</vt:lpstr>
      <vt:lpstr>Anticoagulation for Pregnant Women With Mechanical Prosthetic Heart Valves</vt:lpstr>
      <vt:lpstr>Anticoagulation for Pregnant Women With Mechanical Prosthetic Heart Valves</vt:lpstr>
      <vt:lpstr>PowerPoint Presentation</vt:lpstr>
      <vt:lpstr>PowerPoint Presentation</vt:lpstr>
      <vt:lpstr>Surgical Considerations</vt:lpstr>
      <vt:lpstr>Management of CAD in Patients Undergoing TAVI</vt:lpstr>
      <vt:lpstr>PowerPoint Presentation</vt:lpstr>
      <vt:lpstr>Management of CAD in Patients Undergoing Valve Surgery</vt:lpstr>
      <vt:lpstr>Intervention for AF in Patients With VHD</vt:lpstr>
      <vt:lpstr>Intervention for AF in Patients With VHD</vt:lpstr>
      <vt:lpstr>PowerPoint Presentation</vt:lpstr>
      <vt:lpstr>Noncardiac Surgery in Patients with VHD</vt:lpstr>
      <vt:lpstr>Diagnosis in Patients With VHD Undergoing Noncardiac Surgery</vt:lpstr>
      <vt:lpstr>Management of the Symptomatic Patient With VHD Undergoing Noncardiac Surgery</vt:lpstr>
      <vt:lpstr>Management of the Asymptomatic Patient With VHD Undergoing Noncardiac Surgery</vt:lpstr>
      <vt:lpstr>PowerPoint Presentation</vt:lpstr>
      <vt:lpstr>PowerPoint Presentation</vt:lpstr>
      <vt:lpstr>PowerPoint Presentation</vt:lpstr>
      <vt:lpstr>Abbreviations</vt:lpstr>
      <vt:lpstr>Abbreviations</vt:lpstr>
      <vt:lpstr>Abbreviations</vt:lpstr>
      <vt:lpstr>Abbreviations</vt:lpstr>
      <vt:lpstr>Abbreviations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black text, not red</dc:title>
  <dc:creator>Laura Mitchell</dc:creator>
  <cp:lastModifiedBy>abdullah amirfarhangi</cp:lastModifiedBy>
  <cp:revision>88</cp:revision>
  <cp:lastPrinted>2020-12-15T21:37:04Z</cp:lastPrinted>
  <dcterms:created xsi:type="dcterms:W3CDTF">2020-09-24T19:16:17Z</dcterms:created>
  <dcterms:modified xsi:type="dcterms:W3CDTF">2020-12-20T16:33:05Z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2019-07-31T00:00:00Z</vt:filetime>
  </property>
  <property fmtid="{D5CDD505-2E9C-101B-9397-08002B2CF9AE}" pid="3" name="Creator">
    <vt:lpwstr>Adobe InDesign 14.0 (Macintosh)</vt:lpwstr>
  </property>
  <property fmtid="{D5CDD505-2E9C-101B-9397-08002B2CF9AE}" pid="4" name="LastSaved">
    <vt:filetime>2019-07-31T00:00:00Z</vt:filetime>
  </property>
  <property fmtid="{D5CDD505-2E9C-101B-9397-08002B2CF9AE}" pid="5" name="ContentTypeId">
    <vt:lpwstr>0x0101001A8831BF62A3E34590989F9AED71B787</vt:lpwstr>
  </property>
</Properties>
</file>