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7" r:id="rId2"/>
    <p:sldId id="258" r:id="rId3"/>
    <p:sldId id="259" r:id="rId4"/>
    <p:sldId id="359" r:id="rId5"/>
    <p:sldId id="262" r:id="rId6"/>
    <p:sldId id="279" r:id="rId7"/>
    <p:sldId id="280" r:id="rId8"/>
    <p:sldId id="281" r:id="rId9"/>
    <p:sldId id="362" r:id="rId10"/>
    <p:sldId id="264" r:id="rId11"/>
    <p:sldId id="273" r:id="rId12"/>
    <p:sldId id="269" r:id="rId13"/>
    <p:sldId id="274" r:id="rId14"/>
    <p:sldId id="270" r:id="rId15"/>
    <p:sldId id="271" r:id="rId16"/>
    <p:sldId id="272" r:id="rId17"/>
    <p:sldId id="282" r:id="rId18"/>
    <p:sldId id="361" r:id="rId19"/>
    <p:sldId id="286" r:id="rId20"/>
    <p:sldId id="287" r:id="rId21"/>
    <p:sldId id="288" r:id="rId22"/>
    <p:sldId id="289" r:id="rId23"/>
    <p:sldId id="291" r:id="rId24"/>
    <p:sldId id="292" r:id="rId25"/>
    <p:sldId id="293" r:id="rId26"/>
    <p:sldId id="294" r:id="rId27"/>
    <p:sldId id="296" r:id="rId28"/>
    <p:sldId id="298" r:id="rId29"/>
    <p:sldId id="299" r:id="rId30"/>
    <p:sldId id="300" r:id="rId31"/>
    <p:sldId id="301" r:id="rId32"/>
    <p:sldId id="302" r:id="rId33"/>
    <p:sldId id="360" r:id="rId34"/>
    <p:sldId id="303" r:id="rId35"/>
    <p:sldId id="304" r:id="rId36"/>
    <p:sldId id="305" r:id="rId37"/>
    <p:sldId id="308" r:id="rId38"/>
    <p:sldId id="309" r:id="rId39"/>
    <p:sldId id="310" r:id="rId40"/>
    <p:sldId id="314" r:id="rId41"/>
    <p:sldId id="316" r:id="rId42"/>
    <p:sldId id="317" r:id="rId43"/>
    <p:sldId id="318" r:id="rId44"/>
    <p:sldId id="319" r:id="rId45"/>
    <p:sldId id="323" r:id="rId46"/>
    <p:sldId id="324" r:id="rId47"/>
    <p:sldId id="325" r:id="rId48"/>
    <p:sldId id="326" r:id="rId49"/>
    <p:sldId id="328" r:id="rId50"/>
    <p:sldId id="329" r:id="rId51"/>
    <p:sldId id="330" r:id="rId52"/>
    <p:sldId id="332" r:id="rId53"/>
    <p:sldId id="333" r:id="rId54"/>
    <p:sldId id="334" r:id="rId55"/>
    <p:sldId id="335" r:id="rId56"/>
    <p:sldId id="357" r:id="rId57"/>
    <p:sldId id="337" r:id="rId58"/>
    <p:sldId id="338"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90B6E4"/>
    <a:srgbClr val="CEE1F2"/>
    <a:srgbClr val="FDCC3F"/>
    <a:srgbClr val="EB443B"/>
    <a:srgbClr val="CC0000"/>
    <a:srgbClr val="F7983A"/>
    <a:srgbClr val="57AC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4660"/>
  </p:normalViewPr>
  <p:slideViewPr>
    <p:cSldViewPr>
      <p:cViewPr varScale="1">
        <p:scale>
          <a:sx n="82" d="100"/>
          <a:sy n="82" d="100"/>
        </p:scale>
        <p:origin x="169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84CBE59-ACA4-4FF0-9D4D-6A8A0FEB5CBE}"/>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3315" name="Rectangle 3">
            <a:extLst>
              <a:ext uri="{FF2B5EF4-FFF2-40B4-BE49-F238E27FC236}">
                <a16:creationId xmlns:a16="http://schemas.microsoft.com/office/drawing/2014/main" id="{007DB3DB-78A1-4419-8FFB-30FAAC588952}"/>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61444" name="Rectangle 4">
            <a:extLst>
              <a:ext uri="{FF2B5EF4-FFF2-40B4-BE49-F238E27FC236}">
                <a16:creationId xmlns:a16="http://schemas.microsoft.com/office/drawing/2014/main" id="{5DED5DAE-209B-4EC8-B663-B18271F7C6C5}"/>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a:extLst>
              <a:ext uri="{FF2B5EF4-FFF2-40B4-BE49-F238E27FC236}">
                <a16:creationId xmlns:a16="http://schemas.microsoft.com/office/drawing/2014/main" id="{90922E8D-A096-4BE5-B476-6657446BFE35}"/>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a:extLst>
              <a:ext uri="{FF2B5EF4-FFF2-40B4-BE49-F238E27FC236}">
                <a16:creationId xmlns:a16="http://schemas.microsoft.com/office/drawing/2014/main" id="{7EF9B637-CE59-4C5A-A3CE-CD2476FEBA4E}"/>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3319" name="Rectangle 7">
            <a:extLst>
              <a:ext uri="{FF2B5EF4-FFF2-40B4-BE49-F238E27FC236}">
                <a16:creationId xmlns:a16="http://schemas.microsoft.com/office/drawing/2014/main" id="{C1477EDD-0273-4401-9C8D-2BC138478ABD}"/>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fld id="{18D2DA49-7CA3-4728-9411-AE5E1985D3E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Geneva" charset="0"/>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Geneva" charset="0"/>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Geneva" charset="0"/>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Geneva" charset="0"/>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Geneva"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8D8605CF-9AAF-405C-B79F-6585178F76D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30000"/>
              </a:spcBef>
              <a:defRPr sz="1200">
                <a:solidFill>
                  <a:schemeClr val="tx1"/>
                </a:solidFill>
                <a:latin typeface="Arial" panose="020B0604020202020204" pitchFamily="34" charset="0"/>
                <a:ea typeface="Geneva" charset="0"/>
                <a:cs typeface="Geneva" charset="0"/>
              </a:defRPr>
            </a:lvl2pPr>
            <a:lvl3pPr marL="1143000" indent="-228600" eaLnBrk="0" hangingPunct="0">
              <a:spcBef>
                <a:spcPct val="30000"/>
              </a:spcBef>
              <a:defRPr sz="1200">
                <a:solidFill>
                  <a:schemeClr val="tx1"/>
                </a:solidFill>
                <a:latin typeface="Arial" panose="020B0604020202020204" pitchFamily="34" charset="0"/>
                <a:ea typeface="Geneva" charset="0"/>
                <a:cs typeface="Geneva" charset="0"/>
              </a:defRPr>
            </a:lvl3pPr>
            <a:lvl4pPr marL="1600200" indent="-228600" eaLnBrk="0" hangingPunct="0">
              <a:spcBef>
                <a:spcPct val="30000"/>
              </a:spcBef>
              <a:defRPr sz="1200">
                <a:solidFill>
                  <a:schemeClr val="tx1"/>
                </a:solidFill>
                <a:latin typeface="Arial" panose="020B0604020202020204" pitchFamily="34" charset="0"/>
                <a:ea typeface="Geneva" charset="0"/>
                <a:cs typeface="Geneva" charset="0"/>
              </a:defRPr>
            </a:lvl4pPr>
            <a:lvl5pPr marL="2057400" indent="-228600" eaLnBrk="0" hangingPunct="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eaLnBrk="1" hangingPunct="1">
              <a:spcBef>
                <a:spcPct val="0"/>
              </a:spcBef>
            </a:pPr>
            <a:fld id="{60E8AE1A-E3C9-42D7-8F5D-35C6540D78E5}" type="slidenum">
              <a:rPr lang="en-US" altLang="en-US"/>
              <a:pPr eaLnBrk="1" hangingPunct="1">
                <a:spcBef>
                  <a:spcPct val="0"/>
                </a:spcBef>
              </a:pPr>
              <a:t>12</a:t>
            </a:fld>
            <a:endParaRPr lang="en-US" altLang="en-US"/>
          </a:p>
        </p:txBody>
      </p:sp>
      <p:sp>
        <p:nvSpPr>
          <p:cNvPr id="62467" name="Rectangle 2">
            <a:extLst>
              <a:ext uri="{FF2B5EF4-FFF2-40B4-BE49-F238E27FC236}">
                <a16:creationId xmlns:a16="http://schemas.microsoft.com/office/drawing/2014/main" id="{7E76D918-1499-495F-B581-3CB8FBBB15E6}"/>
              </a:ext>
            </a:extLst>
          </p:cNvPr>
          <p:cNvSpPr>
            <a:spLocks noRot="1" noChangeArrowheads="1" noTextEdit="1"/>
          </p:cNvSpPr>
          <p:nvPr>
            <p:ph type="sldImg"/>
          </p:nvPr>
        </p:nvSpPr>
        <p:spPr>
          <a:xfrm>
            <a:off x="-1187450" y="609600"/>
            <a:ext cx="9347200" cy="7010400"/>
          </a:xfrm>
          <a:ln/>
        </p:spPr>
      </p:sp>
      <p:sp>
        <p:nvSpPr>
          <p:cNvPr id="62468" name="Rectangle 3">
            <a:extLst>
              <a:ext uri="{FF2B5EF4-FFF2-40B4-BE49-F238E27FC236}">
                <a16:creationId xmlns:a16="http://schemas.microsoft.com/office/drawing/2014/main" id="{06E72576-5E27-429F-BB74-6DAB5BEB1C50}"/>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E3D69CBA-80A4-4529-8BCA-80E0B4115F2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30000"/>
              </a:spcBef>
              <a:defRPr sz="1200">
                <a:solidFill>
                  <a:schemeClr val="tx1"/>
                </a:solidFill>
                <a:latin typeface="Arial" panose="020B0604020202020204" pitchFamily="34" charset="0"/>
                <a:ea typeface="Geneva" charset="0"/>
                <a:cs typeface="Geneva" charset="0"/>
              </a:defRPr>
            </a:lvl2pPr>
            <a:lvl3pPr marL="1143000" indent="-228600" eaLnBrk="0" hangingPunct="0">
              <a:spcBef>
                <a:spcPct val="30000"/>
              </a:spcBef>
              <a:defRPr sz="1200">
                <a:solidFill>
                  <a:schemeClr val="tx1"/>
                </a:solidFill>
                <a:latin typeface="Arial" panose="020B0604020202020204" pitchFamily="34" charset="0"/>
                <a:ea typeface="Geneva" charset="0"/>
                <a:cs typeface="Geneva" charset="0"/>
              </a:defRPr>
            </a:lvl3pPr>
            <a:lvl4pPr marL="1600200" indent="-228600" eaLnBrk="0" hangingPunct="0">
              <a:spcBef>
                <a:spcPct val="30000"/>
              </a:spcBef>
              <a:defRPr sz="1200">
                <a:solidFill>
                  <a:schemeClr val="tx1"/>
                </a:solidFill>
                <a:latin typeface="Arial" panose="020B0604020202020204" pitchFamily="34" charset="0"/>
                <a:ea typeface="Geneva" charset="0"/>
                <a:cs typeface="Geneva" charset="0"/>
              </a:defRPr>
            </a:lvl4pPr>
            <a:lvl5pPr marL="2057400" indent="-228600" eaLnBrk="0" hangingPunct="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eaLnBrk="1" hangingPunct="1">
              <a:spcBef>
                <a:spcPct val="0"/>
              </a:spcBef>
            </a:pPr>
            <a:fld id="{12C2E4D3-CE44-462A-B0B8-A7AA118AEF68}" type="slidenum">
              <a:rPr lang="en-US" altLang="en-US"/>
              <a:pPr eaLnBrk="1" hangingPunct="1">
                <a:spcBef>
                  <a:spcPct val="0"/>
                </a:spcBef>
              </a:pPr>
              <a:t>27</a:t>
            </a:fld>
            <a:endParaRPr lang="en-US" altLang="en-US"/>
          </a:p>
        </p:txBody>
      </p:sp>
      <p:sp>
        <p:nvSpPr>
          <p:cNvPr id="71683" name="Rectangle 2">
            <a:extLst>
              <a:ext uri="{FF2B5EF4-FFF2-40B4-BE49-F238E27FC236}">
                <a16:creationId xmlns:a16="http://schemas.microsoft.com/office/drawing/2014/main" id="{ADFC56E9-7079-42AA-9E89-D28D774C1BB7}"/>
              </a:ext>
            </a:extLst>
          </p:cNvPr>
          <p:cNvSpPr>
            <a:spLocks noRot="1" noChangeArrowheads="1" noTextEdit="1"/>
          </p:cNvSpPr>
          <p:nvPr>
            <p:ph type="sldImg"/>
          </p:nvPr>
        </p:nvSpPr>
        <p:spPr>
          <a:xfrm>
            <a:off x="-1187450" y="609600"/>
            <a:ext cx="9347200" cy="7010400"/>
          </a:xfrm>
          <a:ln/>
        </p:spPr>
      </p:sp>
      <p:sp>
        <p:nvSpPr>
          <p:cNvPr id="71684" name="Rectangle 3">
            <a:extLst>
              <a:ext uri="{FF2B5EF4-FFF2-40B4-BE49-F238E27FC236}">
                <a16:creationId xmlns:a16="http://schemas.microsoft.com/office/drawing/2014/main" id="{32A146F3-7582-4A6C-86F6-6F5485AB5B99}"/>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668A3664-D184-4396-8B47-AC533D406CC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30000"/>
              </a:spcBef>
              <a:defRPr sz="1200">
                <a:solidFill>
                  <a:schemeClr val="tx1"/>
                </a:solidFill>
                <a:latin typeface="Arial" panose="020B0604020202020204" pitchFamily="34" charset="0"/>
                <a:ea typeface="Geneva" charset="0"/>
                <a:cs typeface="Geneva" charset="0"/>
              </a:defRPr>
            </a:lvl2pPr>
            <a:lvl3pPr marL="1143000" indent="-228600" eaLnBrk="0" hangingPunct="0">
              <a:spcBef>
                <a:spcPct val="30000"/>
              </a:spcBef>
              <a:defRPr sz="1200">
                <a:solidFill>
                  <a:schemeClr val="tx1"/>
                </a:solidFill>
                <a:latin typeface="Arial" panose="020B0604020202020204" pitchFamily="34" charset="0"/>
                <a:ea typeface="Geneva" charset="0"/>
                <a:cs typeface="Geneva" charset="0"/>
              </a:defRPr>
            </a:lvl3pPr>
            <a:lvl4pPr marL="1600200" indent="-228600" eaLnBrk="0" hangingPunct="0">
              <a:spcBef>
                <a:spcPct val="30000"/>
              </a:spcBef>
              <a:defRPr sz="1200">
                <a:solidFill>
                  <a:schemeClr val="tx1"/>
                </a:solidFill>
                <a:latin typeface="Arial" panose="020B0604020202020204" pitchFamily="34" charset="0"/>
                <a:ea typeface="Geneva" charset="0"/>
                <a:cs typeface="Geneva" charset="0"/>
              </a:defRPr>
            </a:lvl4pPr>
            <a:lvl5pPr marL="2057400" indent="-228600" eaLnBrk="0" hangingPunct="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eaLnBrk="1" hangingPunct="1">
              <a:spcBef>
                <a:spcPct val="0"/>
              </a:spcBef>
            </a:pPr>
            <a:fld id="{684F9E94-1345-4C36-B3A3-E3B5F156A1CF}" type="slidenum">
              <a:rPr lang="en-US" altLang="en-US"/>
              <a:pPr eaLnBrk="1" hangingPunct="1">
                <a:spcBef>
                  <a:spcPct val="0"/>
                </a:spcBef>
              </a:pPr>
              <a:t>31</a:t>
            </a:fld>
            <a:endParaRPr lang="en-US" altLang="en-US"/>
          </a:p>
        </p:txBody>
      </p:sp>
      <p:sp>
        <p:nvSpPr>
          <p:cNvPr id="72707" name="Rectangle 2">
            <a:extLst>
              <a:ext uri="{FF2B5EF4-FFF2-40B4-BE49-F238E27FC236}">
                <a16:creationId xmlns:a16="http://schemas.microsoft.com/office/drawing/2014/main" id="{1FD09EF8-18EF-4281-995E-5FDB750EE8A1}"/>
              </a:ext>
            </a:extLst>
          </p:cNvPr>
          <p:cNvSpPr>
            <a:spLocks noRot="1" noChangeArrowheads="1" noTextEdit="1"/>
          </p:cNvSpPr>
          <p:nvPr>
            <p:ph type="sldImg"/>
          </p:nvPr>
        </p:nvSpPr>
        <p:spPr>
          <a:xfrm>
            <a:off x="-1187450" y="609600"/>
            <a:ext cx="9347200" cy="7010400"/>
          </a:xfrm>
          <a:ln/>
        </p:spPr>
      </p:sp>
      <p:sp>
        <p:nvSpPr>
          <p:cNvPr id="72708" name="Rectangle 3">
            <a:extLst>
              <a:ext uri="{FF2B5EF4-FFF2-40B4-BE49-F238E27FC236}">
                <a16:creationId xmlns:a16="http://schemas.microsoft.com/office/drawing/2014/main" id="{DF27D19D-5A9E-44B6-B284-DA2B8B88D4E3}"/>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B4DEF3D0-166F-439F-8CC5-199D6816253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30000"/>
              </a:spcBef>
              <a:defRPr sz="1200">
                <a:solidFill>
                  <a:schemeClr val="tx1"/>
                </a:solidFill>
                <a:latin typeface="Arial" panose="020B0604020202020204" pitchFamily="34" charset="0"/>
                <a:ea typeface="Geneva" charset="0"/>
                <a:cs typeface="Geneva" charset="0"/>
              </a:defRPr>
            </a:lvl2pPr>
            <a:lvl3pPr marL="1143000" indent="-228600" eaLnBrk="0" hangingPunct="0">
              <a:spcBef>
                <a:spcPct val="30000"/>
              </a:spcBef>
              <a:defRPr sz="1200">
                <a:solidFill>
                  <a:schemeClr val="tx1"/>
                </a:solidFill>
                <a:latin typeface="Arial" panose="020B0604020202020204" pitchFamily="34" charset="0"/>
                <a:ea typeface="Geneva" charset="0"/>
                <a:cs typeface="Geneva" charset="0"/>
              </a:defRPr>
            </a:lvl3pPr>
            <a:lvl4pPr marL="1600200" indent="-228600" eaLnBrk="0" hangingPunct="0">
              <a:spcBef>
                <a:spcPct val="30000"/>
              </a:spcBef>
              <a:defRPr sz="1200">
                <a:solidFill>
                  <a:schemeClr val="tx1"/>
                </a:solidFill>
                <a:latin typeface="Arial" panose="020B0604020202020204" pitchFamily="34" charset="0"/>
                <a:ea typeface="Geneva" charset="0"/>
                <a:cs typeface="Geneva" charset="0"/>
              </a:defRPr>
            </a:lvl4pPr>
            <a:lvl5pPr marL="2057400" indent="-228600" eaLnBrk="0" hangingPunct="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eaLnBrk="1" hangingPunct="1">
              <a:spcBef>
                <a:spcPct val="0"/>
              </a:spcBef>
            </a:pPr>
            <a:fld id="{1120461D-7CBA-4245-98FC-51C808338962}" type="slidenum">
              <a:rPr lang="en-US" altLang="en-US"/>
              <a:pPr eaLnBrk="1" hangingPunct="1">
                <a:spcBef>
                  <a:spcPct val="0"/>
                </a:spcBef>
              </a:pPr>
              <a:t>32</a:t>
            </a:fld>
            <a:endParaRPr lang="en-US" altLang="en-US"/>
          </a:p>
        </p:txBody>
      </p:sp>
      <p:sp>
        <p:nvSpPr>
          <p:cNvPr id="73731" name="Rectangle 2">
            <a:extLst>
              <a:ext uri="{FF2B5EF4-FFF2-40B4-BE49-F238E27FC236}">
                <a16:creationId xmlns:a16="http://schemas.microsoft.com/office/drawing/2014/main" id="{591B71A3-720C-4244-9910-FC26A78CAEF7}"/>
              </a:ext>
            </a:extLst>
          </p:cNvPr>
          <p:cNvSpPr>
            <a:spLocks noRot="1" noChangeArrowheads="1" noTextEdit="1"/>
          </p:cNvSpPr>
          <p:nvPr>
            <p:ph type="sldImg"/>
          </p:nvPr>
        </p:nvSpPr>
        <p:spPr>
          <a:xfrm>
            <a:off x="-1187450" y="609600"/>
            <a:ext cx="9347200" cy="7010400"/>
          </a:xfrm>
          <a:ln/>
        </p:spPr>
      </p:sp>
      <p:sp>
        <p:nvSpPr>
          <p:cNvPr id="73732" name="Rectangle 3">
            <a:extLst>
              <a:ext uri="{FF2B5EF4-FFF2-40B4-BE49-F238E27FC236}">
                <a16:creationId xmlns:a16="http://schemas.microsoft.com/office/drawing/2014/main" id="{E4822E82-307C-4BE0-A5D6-5901BABF07F9}"/>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C2604540-CE69-47CB-8181-E53CAB2AB0C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30000"/>
              </a:spcBef>
              <a:defRPr sz="1200">
                <a:solidFill>
                  <a:schemeClr val="tx1"/>
                </a:solidFill>
                <a:latin typeface="Arial" panose="020B0604020202020204" pitchFamily="34" charset="0"/>
                <a:ea typeface="Geneva" charset="0"/>
                <a:cs typeface="Geneva" charset="0"/>
              </a:defRPr>
            </a:lvl2pPr>
            <a:lvl3pPr marL="1143000" indent="-228600" eaLnBrk="0" hangingPunct="0">
              <a:spcBef>
                <a:spcPct val="30000"/>
              </a:spcBef>
              <a:defRPr sz="1200">
                <a:solidFill>
                  <a:schemeClr val="tx1"/>
                </a:solidFill>
                <a:latin typeface="Arial" panose="020B0604020202020204" pitchFamily="34" charset="0"/>
                <a:ea typeface="Geneva" charset="0"/>
                <a:cs typeface="Geneva" charset="0"/>
              </a:defRPr>
            </a:lvl3pPr>
            <a:lvl4pPr marL="1600200" indent="-228600" eaLnBrk="0" hangingPunct="0">
              <a:spcBef>
                <a:spcPct val="30000"/>
              </a:spcBef>
              <a:defRPr sz="1200">
                <a:solidFill>
                  <a:schemeClr val="tx1"/>
                </a:solidFill>
                <a:latin typeface="Arial" panose="020B0604020202020204" pitchFamily="34" charset="0"/>
                <a:ea typeface="Geneva" charset="0"/>
                <a:cs typeface="Geneva" charset="0"/>
              </a:defRPr>
            </a:lvl4pPr>
            <a:lvl5pPr marL="2057400" indent="-228600" eaLnBrk="0" hangingPunct="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eaLnBrk="1" hangingPunct="1">
              <a:spcBef>
                <a:spcPct val="0"/>
              </a:spcBef>
            </a:pPr>
            <a:fld id="{9F96EF70-7A0C-4F7B-A90E-8BD9EAF55D74}" type="slidenum">
              <a:rPr lang="en-US" altLang="en-US"/>
              <a:pPr eaLnBrk="1" hangingPunct="1">
                <a:spcBef>
                  <a:spcPct val="0"/>
                </a:spcBef>
              </a:pPr>
              <a:t>33</a:t>
            </a:fld>
            <a:endParaRPr lang="en-US" altLang="en-US"/>
          </a:p>
        </p:txBody>
      </p:sp>
      <p:sp>
        <p:nvSpPr>
          <p:cNvPr id="74755" name="Rectangle 2">
            <a:extLst>
              <a:ext uri="{FF2B5EF4-FFF2-40B4-BE49-F238E27FC236}">
                <a16:creationId xmlns:a16="http://schemas.microsoft.com/office/drawing/2014/main" id="{2825574C-EACF-4122-B62D-CE4B385A8D40}"/>
              </a:ext>
            </a:extLst>
          </p:cNvPr>
          <p:cNvSpPr>
            <a:spLocks noRot="1" noChangeArrowheads="1" noTextEdit="1"/>
          </p:cNvSpPr>
          <p:nvPr>
            <p:ph type="sldImg"/>
          </p:nvPr>
        </p:nvSpPr>
        <p:spPr>
          <a:xfrm>
            <a:off x="-1187450" y="609600"/>
            <a:ext cx="9347200" cy="7010400"/>
          </a:xfrm>
          <a:ln/>
        </p:spPr>
      </p:sp>
      <p:sp>
        <p:nvSpPr>
          <p:cNvPr id="74756" name="Rectangle 3">
            <a:extLst>
              <a:ext uri="{FF2B5EF4-FFF2-40B4-BE49-F238E27FC236}">
                <a16:creationId xmlns:a16="http://schemas.microsoft.com/office/drawing/2014/main" id="{5AFDDD8E-DC9B-4CA8-951E-BA6251AD9543}"/>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6BC4D096-E464-47B5-88B8-7CE32C54E4B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30000"/>
              </a:spcBef>
              <a:defRPr sz="1200">
                <a:solidFill>
                  <a:schemeClr val="tx1"/>
                </a:solidFill>
                <a:latin typeface="Arial" panose="020B0604020202020204" pitchFamily="34" charset="0"/>
                <a:ea typeface="Geneva" charset="0"/>
                <a:cs typeface="Geneva" charset="0"/>
              </a:defRPr>
            </a:lvl2pPr>
            <a:lvl3pPr marL="1143000" indent="-228600" eaLnBrk="0" hangingPunct="0">
              <a:spcBef>
                <a:spcPct val="30000"/>
              </a:spcBef>
              <a:defRPr sz="1200">
                <a:solidFill>
                  <a:schemeClr val="tx1"/>
                </a:solidFill>
                <a:latin typeface="Arial" panose="020B0604020202020204" pitchFamily="34" charset="0"/>
                <a:ea typeface="Geneva" charset="0"/>
                <a:cs typeface="Geneva" charset="0"/>
              </a:defRPr>
            </a:lvl3pPr>
            <a:lvl4pPr marL="1600200" indent="-228600" eaLnBrk="0" hangingPunct="0">
              <a:spcBef>
                <a:spcPct val="30000"/>
              </a:spcBef>
              <a:defRPr sz="1200">
                <a:solidFill>
                  <a:schemeClr val="tx1"/>
                </a:solidFill>
                <a:latin typeface="Arial" panose="020B0604020202020204" pitchFamily="34" charset="0"/>
                <a:ea typeface="Geneva" charset="0"/>
                <a:cs typeface="Geneva" charset="0"/>
              </a:defRPr>
            </a:lvl4pPr>
            <a:lvl5pPr marL="2057400" indent="-228600" eaLnBrk="0" hangingPunct="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eaLnBrk="1" hangingPunct="1">
              <a:spcBef>
                <a:spcPct val="0"/>
              </a:spcBef>
            </a:pPr>
            <a:fld id="{C07BE91F-9B66-4710-A615-CDD762372C3C}" type="slidenum">
              <a:rPr lang="en-US" altLang="en-US"/>
              <a:pPr eaLnBrk="1" hangingPunct="1">
                <a:spcBef>
                  <a:spcPct val="0"/>
                </a:spcBef>
              </a:pPr>
              <a:t>34</a:t>
            </a:fld>
            <a:endParaRPr lang="en-US" altLang="en-US"/>
          </a:p>
        </p:txBody>
      </p:sp>
      <p:sp>
        <p:nvSpPr>
          <p:cNvPr id="75779" name="Rectangle 2">
            <a:extLst>
              <a:ext uri="{FF2B5EF4-FFF2-40B4-BE49-F238E27FC236}">
                <a16:creationId xmlns:a16="http://schemas.microsoft.com/office/drawing/2014/main" id="{F9DDDB23-60AF-47A5-94CE-FAED578C99F4}"/>
              </a:ext>
            </a:extLst>
          </p:cNvPr>
          <p:cNvSpPr>
            <a:spLocks noRot="1" noChangeArrowheads="1" noTextEdit="1"/>
          </p:cNvSpPr>
          <p:nvPr>
            <p:ph type="sldImg"/>
          </p:nvPr>
        </p:nvSpPr>
        <p:spPr>
          <a:xfrm>
            <a:off x="-1187450" y="609600"/>
            <a:ext cx="9347200" cy="7010400"/>
          </a:xfrm>
          <a:ln/>
        </p:spPr>
      </p:sp>
      <p:sp>
        <p:nvSpPr>
          <p:cNvPr id="75780" name="Rectangle 3">
            <a:extLst>
              <a:ext uri="{FF2B5EF4-FFF2-40B4-BE49-F238E27FC236}">
                <a16:creationId xmlns:a16="http://schemas.microsoft.com/office/drawing/2014/main" id="{83CE51AE-BBB6-4553-B285-38C415C63F95}"/>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8225CA91-D4C2-4E6C-B7C4-3E8B33912A4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30000"/>
              </a:spcBef>
              <a:defRPr sz="1200">
                <a:solidFill>
                  <a:schemeClr val="tx1"/>
                </a:solidFill>
                <a:latin typeface="Arial" panose="020B0604020202020204" pitchFamily="34" charset="0"/>
                <a:ea typeface="Geneva" charset="0"/>
                <a:cs typeface="Geneva" charset="0"/>
              </a:defRPr>
            </a:lvl2pPr>
            <a:lvl3pPr marL="1143000" indent="-228600" eaLnBrk="0" hangingPunct="0">
              <a:spcBef>
                <a:spcPct val="30000"/>
              </a:spcBef>
              <a:defRPr sz="1200">
                <a:solidFill>
                  <a:schemeClr val="tx1"/>
                </a:solidFill>
                <a:latin typeface="Arial" panose="020B0604020202020204" pitchFamily="34" charset="0"/>
                <a:ea typeface="Geneva" charset="0"/>
                <a:cs typeface="Geneva" charset="0"/>
              </a:defRPr>
            </a:lvl3pPr>
            <a:lvl4pPr marL="1600200" indent="-228600" eaLnBrk="0" hangingPunct="0">
              <a:spcBef>
                <a:spcPct val="30000"/>
              </a:spcBef>
              <a:defRPr sz="1200">
                <a:solidFill>
                  <a:schemeClr val="tx1"/>
                </a:solidFill>
                <a:latin typeface="Arial" panose="020B0604020202020204" pitchFamily="34" charset="0"/>
                <a:ea typeface="Geneva" charset="0"/>
                <a:cs typeface="Geneva" charset="0"/>
              </a:defRPr>
            </a:lvl4pPr>
            <a:lvl5pPr marL="2057400" indent="-228600" eaLnBrk="0" hangingPunct="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eaLnBrk="1" hangingPunct="1">
              <a:spcBef>
                <a:spcPct val="0"/>
              </a:spcBef>
            </a:pPr>
            <a:fld id="{CBCD25C8-612B-4CB8-8EA5-9B70175230AD}" type="slidenum">
              <a:rPr lang="en-US" altLang="en-US"/>
              <a:pPr eaLnBrk="1" hangingPunct="1">
                <a:spcBef>
                  <a:spcPct val="0"/>
                </a:spcBef>
              </a:pPr>
              <a:t>35</a:t>
            </a:fld>
            <a:endParaRPr lang="en-US" altLang="en-US"/>
          </a:p>
        </p:txBody>
      </p:sp>
      <p:sp>
        <p:nvSpPr>
          <p:cNvPr id="76803" name="Rectangle 2">
            <a:extLst>
              <a:ext uri="{FF2B5EF4-FFF2-40B4-BE49-F238E27FC236}">
                <a16:creationId xmlns:a16="http://schemas.microsoft.com/office/drawing/2014/main" id="{ECEDD1C1-76E7-4D96-B1B2-24CA22C400CE}"/>
              </a:ext>
            </a:extLst>
          </p:cNvPr>
          <p:cNvSpPr>
            <a:spLocks noRot="1" noChangeArrowheads="1" noTextEdit="1"/>
          </p:cNvSpPr>
          <p:nvPr>
            <p:ph type="sldImg"/>
          </p:nvPr>
        </p:nvSpPr>
        <p:spPr>
          <a:xfrm>
            <a:off x="-1187450" y="609600"/>
            <a:ext cx="9347200" cy="7010400"/>
          </a:xfrm>
          <a:ln/>
        </p:spPr>
      </p:sp>
      <p:sp>
        <p:nvSpPr>
          <p:cNvPr id="76804" name="Rectangle 3">
            <a:extLst>
              <a:ext uri="{FF2B5EF4-FFF2-40B4-BE49-F238E27FC236}">
                <a16:creationId xmlns:a16="http://schemas.microsoft.com/office/drawing/2014/main" id="{55FE8FF8-88DA-4829-8A93-DC745CAB222D}"/>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1695A691-7033-4E92-9503-CCB517B89AD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30000"/>
              </a:spcBef>
              <a:defRPr sz="1200">
                <a:solidFill>
                  <a:schemeClr val="tx1"/>
                </a:solidFill>
                <a:latin typeface="Arial" panose="020B0604020202020204" pitchFamily="34" charset="0"/>
                <a:ea typeface="Geneva" charset="0"/>
                <a:cs typeface="Geneva" charset="0"/>
              </a:defRPr>
            </a:lvl2pPr>
            <a:lvl3pPr marL="1143000" indent="-228600" eaLnBrk="0" hangingPunct="0">
              <a:spcBef>
                <a:spcPct val="30000"/>
              </a:spcBef>
              <a:defRPr sz="1200">
                <a:solidFill>
                  <a:schemeClr val="tx1"/>
                </a:solidFill>
                <a:latin typeface="Arial" panose="020B0604020202020204" pitchFamily="34" charset="0"/>
                <a:ea typeface="Geneva" charset="0"/>
                <a:cs typeface="Geneva" charset="0"/>
              </a:defRPr>
            </a:lvl3pPr>
            <a:lvl4pPr marL="1600200" indent="-228600" eaLnBrk="0" hangingPunct="0">
              <a:spcBef>
                <a:spcPct val="30000"/>
              </a:spcBef>
              <a:defRPr sz="1200">
                <a:solidFill>
                  <a:schemeClr val="tx1"/>
                </a:solidFill>
                <a:latin typeface="Arial" panose="020B0604020202020204" pitchFamily="34" charset="0"/>
                <a:ea typeface="Geneva" charset="0"/>
                <a:cs typeface="Geneva" charset="0"/>
              </a:defRPr>
            </a:lvl4pPr>
            <a:lvl5pPr marL="2057400" indent="-228600" eaLnBrk="0" hangingPunct="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eaLnBrk="1" hangingPunct="1">
              <a:spcBef>
                <a:spcPct val="0"/>
              </a:spcBef>
            </a:pPr>
            <a:fld id="{2F45E92E-E269-417F-BA80-7C45C47F8BA4}" type="slidenum">
              <a:rPr lang="en-US" altLang="en-US"/>
              <a:pPr eaLnBrk="1" hangingPunct="1">
                <a:spcBef>
                  <a:spcPct val="0"/>
                </a:spcBef>
              </a:pPr>
              <a:t>36</a:t>
            </a:fld>
            <a:endParaRPr lang="en-US" altLang="en-US"/>
          </a:p>
        </p:txBody>
      </p:sp>
      <p:sp>
        <p:nvSpPr>
          <p:cNvPr id="77827" name="Rectangle 2">
            <a:extLst>
              <a:ext uri="{FF2B5EF4-FFF2-40B4-BE49-F238E27FC236}">
                <a16:creationId xmlns:a16="http://schemas.microsoft.com/office/drawing/2014/main" id="{A2B66ED9-1AAB-4F68-BF69-1A2C12D2D962}"/>
              </a:ext>
            </a:extLst>
          </p:cNvPr>
          <p:cNvSpPr>
            <a:spLocks noRot="1" noChangeArrowheads="1" noTextEdit="1"/>
          </p:cNvSpPr>
          <p:nvPr>
            <p:ph type="sldImg"/>
          </p:nvPr>
        </p:nvSpPr>
        <p:spPr>
          <a:xfrm>
            <a:off x="-1187450" y="609600"/>
            <a:ext cx="9347200" cy="7010400"/>
          </a:xfrm>
          <a:ln/>
        </p:spPr>
      </p:sp>
      <p:sp>
        <p:nvSpPr>
          <p:cNvPr id="77828" name="Rectangle 3">
            <a:extLst>
              <a:ext uri="{FF2B5EF4-FFF2-40B4-BE49-F238E27FC236}">
                <a16:creationId xmlns:a16="http://schemas.microsoft.com/office/drawing/2014/main" id="{98F42140-3E2D-4D42-B429-AF6030B93102}"/>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F7489E56-74D3-4C73-AEE3-28EA56A4D7C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30000"/>
              </a:spcBef>
              <a:defRPr sz="1200">
                <a:solidFill>
                  <a:schemeClr val="tx1"/>
                </a:solidFill>
                <a:latin typeface="Arial" panose="020B0604020202020204" pitchFamily="34" charset="0"/>
                <a:ea typeface="Geneva" charset="0"/>
                <a:cs typeface="Geneva" charset="0"/>
              </a:defRPr>
            </a:lvl2pPr>
            <a:lvl3pPr marL="1143000" indent="-228600" eaLnBrk="0" hangingPunct="0">
              <a:spcBef>
                <a:spcPct val="30000"/>
              </a:spcBef>
              <a:defRPr sz="1200">
                <a:solidFill>
                  <a:schemeClr val="tx1"/>
                </a:solidFill>
                <a:latin typeface="Arial" panose="020B0604020202020204" pitchFamily="34" charset="0"/>
                <a:ea typeface="Geneva" charset="0"/>
                <a:cs typeface="Geneva" charset="0"/>
              </a:defRPr>
            </a:lvl3pPr>
            <a:lvl4pPr marL="1600200" indent="-228600" eaLnBrk="0" hangingPunct="0">
              <a:spcBef>
                <a:spcPct val="30000"/>
              </a:spcBef>
              <a:defRPr sz="1200">
                <a:solidFill>
                  <a:schemeClr val="tx1"/>
                </a:solidFill>
                <a:latin typeface="Arial" panose="020B0604020202020204" pitchFamily="34" charset="0"/>
                <a:ea typeface="Geneva" charset="0"/>
                <a:cs typeface="Geneva" charset="0"/>
              </a:defRPr>
            </a:lvl4pPr>
            <a:lvl5pPr marL="2057400" indent="-228600" eaLnBrk="0" hangingPunct="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eaLnBrk="1" hangingPunct="1">
              <a:spcBef>
                <a:spcPct val="0"/>
              </a:spcBef>
            </a:pPr>
            <a:fld id="{09458CFF-E906-40A8-916A-E2F7FF2ACB0F}" type="slidenum">
              <a:rPr lang="en-US" altLang="en-US"/>
              <a:pPr eaLnBrk="1" hangingPunct="1">
                <a:spcBef>
                  <a:spcPct val="0"/>
                </a:spcBef>
              </a:pPr>
              <a:t>37</a:t>
            </a:fld>
            <a:endParaRPr lang="en-US" altLang="en-US"/>
          </a:p>
        </p:txBody>
      </p:sp>
      <p:sp>
        <p:nvSpPr>
          <p:cNvPr id="78851" name="Rectangle 2">
            <a:extLst>
              <a:ext uri="{FF2B5EF4-FFF2-40B4-BE49-F238E27FC236}">
                <a16:creationId xmlns:a16="http://schemas.microsoft.com/office/drawing/2014/main" id="{C6A46501-A766-49C2-9703-205EA8778EA7}"/>
              </a:ext>
            </a:extLst>
          </p:cNvPr>
          <p:cNvSpPr>
            <a:spLocks noRot="1" noChangeArrowheads="1" noTextEdit="1"/>
          </p:cNvSpPr>
          <p:nvPr>
            <p:ph type="sldImg"/>
          </p:nvPr>
        </p:nvSpPr>
        <p:spPr>
          <a:xfrm>
            <a:off x="-1187450" y="609600"/>
            <a:ext cx="9347200" cy="7010400"/>
          </a:xfrm>
          <a:ln/>
        </p:spPr>
      </p:sp>
      <p:sp>
        <p:nvSpPr>
          <p:cNvPr id="78852" name="Rectangle 3">
            <a:extLst>
              <a:ext uri="{FF2B5EF4-FFF2-40B4-BE49-F238E27FC236}">
                <a16:creationId xmlns:a16="http://schemas.microsoft.com/office/drawing/2014/main" id="{7DBFCAB2-F627-4AE0-871B-6B59E01883A3}"/>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B853EC81-B56B-4F59-B0DE-CF3830E9425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30000"/>
              </a:spcBef>
              <a:defRPr sz="1200">
                <a:solidFill>
                  <a:schemeClr val="tx1"/>
                </a:solidFill>
                <a:latin typeface="Arial" panose="020B0604020202020204" pitchFamily="34" charset="0"/>
                <a:ea typeface="Geneva" charset="0"/>
                <a:cs typeface="Geneva" charset="0"/>
              </a:defRPr>
            </a:lvl2pPr>
            <a:lvl3pPr marL="1143000" indent="-228600" eaLnBrk="0" hangingPunct="0">
              <a:spcBef>
                <a:spcPct val="30000"/>
              </a:spcBef>
              <a:defRPr sz="1200">
                <a:solidFill>
                  <a:schemeClr val="tx1"/>
                </a:solidFill>
                <a:latin typeface="Arial" panose="020B0604020202020204" pitchFamily="34" charset="0"/>
                <a:ea typeface="Geneva" charset="0"/>
                <a:cs typeface="Geneva" charset="0"/>
              </a:defRPr>
            </a:lvl3pPr>
            <a:lvl4pPr marL="1600200" indent="-228600" eaLnBrk="0" hangingPunct="0">
              <a:spcBef>
                <a:spcPct val="30000"/>
              </a:spcBef>
              <a:defRPr sz="1200">
                <a:solidFill>
                  <a:schemeClr val="tx1"/>
                </a:solidFill>
                <a:latin typeface="Arial" panose="020B0604020202020204" pitchFamily="34" charset="0"/>
                <a:ea typeface="Geneva" charset="0"/>
                <a:cs typeface="Geneva" charset="0"/>
              </a:defRPr>
            </a:lvl4pPr>
            <a:lvl5pPr marL="2057400" indent="-228600" eaLnBrk="0" hangingPunct="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eaLnBrk="1" hangingPunct="1">
              <a:spcBef>
                <a:spcPct val="0"/>
              </a:spcBef>
            </a:pPr>
            <a:fld id="{AFD9AD75-DF07-4341-831A-F52B19C2991F}" type="slidenum">
              <a:rPr lang="en-US" altLang="en-US"/>
              <a:pPr eaLnBrk="1" hangingPunct="1">
                <a:spcBef>
                  <a:spcPct val="0"/>
                </a:spcBef>
              </a:pPr>
              <a:t>38</a:t>
            </a:fld>
            <a:endParaRPr lang="en-US" altLang="en-US"/>
          </a:p>
        </p:txBody>
      </p:sp>
      <p:sp>
        <p:nvSpPr>
          <p:cNvPr id="79875" name="Rectangle 2">
            <a:extLst>
              <a:ext uri="{FF2B5EF4-FFF2-40B4-BE49-F238E27FC236}">
                <a16:creationId xmlns:a16="http://schemas.microsoft.com/office/drawing/2014/main" id="{62359EBA-512C-4A9C-96AD-7F5B80C052CA}"/>
              </a:ext>
            </a:extLst>
          </p:cNvPr>
          <p:cNvSpPr>
            <a:spLocks noRot="1" noChangeArrowheads="1" noTextEdit="1"/>
          </p:cNvSpPr>
          <p:nvPr>
            <p:ph type="sldImg"/>
          </p:nvPr>
        </p:nvSpPr>
        <p:spPr>
          <a:xfrm>
            <a:off x="-1187450" y="609600"/>
            <a:ext cx="9347200" cy="7010400"/>
          </a:xfrm>
          <a:ln/>
        </p:spPr>
      </p:sp>
      <p:sp>
        <p:nvSpPr>
          <p:cNvPr id="79876" name="Rectangle 3">
            <a:extLst>
              <a:ext uri="{FF2B5EF4-FFF2-40B4-BE49-F238E27FC236}">
                <a16:creationId xmlns:a16="http://schemas.microsoft.com/office/drawing/2014/main" id="{33D7E6D3-09B0-4070-BF77-FE883DC865C2}"/>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3E886D3E-6F1D-4F45-92B5-D7EBE9080E1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30000"/>
              </a:spcBef>
              <a:defRPr sz="1200">
                <a:solidFill>
                  <a:schemeClr val="tx1"/>
                </a:solidFill>
                <a:latin typeface="Arial" panose="020B0604020202020204" pitchFamily="34" charset="0"/>
                <a:ea typeface="Geneva" charset="0"/>
                <a:cs typeface="Geneva" charset="0"/>
              </a:defRPr>
            </a:lvl2pPr>
            <a:lvl3pPr marL="1143000" indent="-228600" eaLnBrk="0" hangingPunct="0">
              <a:spcBef>
                <a:spcPct val="30000"/>
              </a:spcBef>
              <a:defRPr sz="1200">
                <a:solidFill>
                  <a:schemeClr val="tx1"/>
                </a:solidFill>
                <a:latin typeface="Arial" panose="020B0604020202020204" pitchFamily="34" charset="0"/>
                <a:ea typeface="Geneva" charset="0"/>
                <a:cs typeface="Geneva" charset="0"/>
              </a:defRPr>
            </a:lvl3pPr>
            <a:lvl4pPr marL="1600200" indent="-228600" eaLnBrk="0" hangingPunct="0">
              <a:spcBef>
                <a:spcPct val="30000"/>
              </a:spcBef>
              <a:defRPr sz="1200">
                <a:solidFill>
                  <a:schemeClr val="tx1"/>
                </a:solidFill>
                <a:latin typeface="Arial" panose="020B0604020202020204" pitchFamily="34" charset="0"/>
                <a:ea typeface="Geneva" charset="0"/>
                <a:cs typeface="Geneva" charset="0"/>
              </a:defRPr>
            </a:lvl4pPr>
            <a:lvl5pPr marL="2057400" indent="-228600" eaLnBrk="0" hangingPunct="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eaLnBrk="1" hangingPunct="1">
              <a:spcBef>
                <a:spcPct val="0"/>
              </a:spcBef>
            </a:pPr>
            <a:fld id="{19182F07-D473-4B95-A096-E347A9D5C0B9}" type="slidenum">
              <a:rPr lang="en-US" altLang="en-US"/>
              <a:pPr eaLnBrk="1" hangingPunct="1">
                <a:spcBef>
                  <a:spcPct val="0"/>
                </a:spcBef>
              </a:pPr>
              <a:t>39</a:t>
            </a:fld>
            <a:endParaRPr lang="en-US" altLang="en-US"/>
          </a:p>
        </p:txBody>
      </p:sp>
      <p:sp>
        <p:nvSpPr>
          <p:cNvPr id="80899" name="Rectangle 2">
            <a:extLst>
              <a:ext uri="{FF2B5EF4-FFF2-40B4-BE49-F238E27FC236}">
                <a16:creationId xmlns:a16="http://schemas.microsoft.com/office/drawing/2014/main" id="{92E18B96-9DF6-4CCC-9E91-05E420D0A027}"/>
              </a:ext>
            </a:extLst>
          </p:cNvPr>
          <p:cNvSpPr>
            <a:spLocks noRot="1" noChangeArrowheads="1" noTextEdit="1"/>
          </p:cNvSpPr>
          <p:nvPr>
            <p:ph type="sldImg"/>
          </p:nvPr>
        </p:nvSpPr>
        <p:spPr>
          <a:xfrm>
            <a:off x="-1187450" y="609600"/>
            <a:ext cx="9347200" cy="7010400"/>
          </a:xfrm>
          <a:ln/>
        </p:spPr>
      </p:sp>
      <p:sp>
        <p:nvSpPr>
          <p:cNvPr id="80900" name="Rectangle 3">
            <a:extLst>
              <a:ext uri="{FF2B5EF4-FFF2-40B4-BE49-F238E27FC236}">
                <a16:creationId xmlns:a16="http://schemas.microsoft.com/office/drawing/2014/main" id="{F8916793-F292-4833-9165-FED93F4B3D28}"/>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FFF08B4C-B496-4412-AC9B-C15425D2C11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30000"/>
              </a:spcBef>
              <a:defRPr sz="1200">
                <a:solidFill>
                  <a:schemeClr val="tx1"/>
                </a:solidFill>
                <a:latin typeface="Arial" panose="020B0604020202020204" pitchFamily="34" charset="0"/>
                <a:ea typeface="Geneva" charset="0"/>
                <a:cs typeface="Geneva" charset="0"/>
              </a:defRPr>
            </a:lvl2pPr>
            <a:lvl3pPr marL="1143000" indent="-228600" eaLnBrk="0" hangingPunct="0">
              <a:spcBef>
                <a:spcPct val="30000"/>
              </a:spcBef>
              <a:defRPr sz="1200">
                <a:solidFill>
                  <a:schemeClr val="tx1"/>
                </a:solidFill>
                <a:latin typeface="Arial" panose="020B0604020202020204" pitchFamily="34" charset="0"/>
                <a:ea typeface="Geneva" charset="0"/>
                <a:cs typeface="Geneva" charset="0"/>
              </a:defRPr>
            </a:lvl3pPr>
            <a:lvl4pPr marL="1600200" indent="-228600" eaLnBrk="0" hangingPunct="0">
              <a:spcBef>
                <a:spcPct val="30000"/>
              </a:spcBef>
              <a:defRPr sz="1200">
                <a:solidFill>
                  <a:schemeClr val="tx1"/>
                </a:solidFill>
                <a:latin typeface="Arial" panose="020B0604020202020204" pitchFamily="34" charset="0"/>
                <a:ea typeface="Geneva" charset="0"/>
                <a:cs typeface="Geneva" charset="0"/>
              </a:defRPr>
            </a:lvl4pPr>
            <a:lvl5pPr marL="2057400" indent="-228600" eaLnBrk="0" hangingPunct="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eaLnBrk="1" hangingPunct="1">
              <a:spcBef>
                <a:spcPct val="0"/>
              </a:spcBef>
            </a:pPr>
            <a:fld id="{A929E3DA-B7A1-4025-A297-D024581DFB11}" type="slidenum">
              <a:rPr lang="en-US" altLang="en-US"/>
              <a:pPr eaLnBrk="1" hangingPunct="1">
                <a:spcBef>
                  <a:spcPct val="0"/>
                </a:spcBef>
              </a:pPr>
              <a:t>13</a:t>
            </a:fld>
            <a:endParaRPr lang="en-US" altLang="en-US"/>
          </a:p>
        </p:txBody>
      </p:sp>
      <p:sp>
        <p:nvSpPr>
          <p:cNvPr id="63491" name="Rectangle 2">
            <a:extLst>
              <a:ext uri="{FF2B5EF4-FFF2-40B4-BE49-F238E27FC236}">
                <a16:creationId xmlns:a16="http://schemas.microsoft.com/office/drawing/2014/main" id="{C8670ED2-FF9F-4C14-BDAB-00D9F3038F52}"/>
              </a:ext>
            </a:extLst>
          </p:cNvPr>
          <p:cNvSpPr>
            <a:spLocks noRot="1" noChangeArrowheads="1" noTextEdit="1"/>
          </p:cNvSpPr>
          <p:nvPr>
            <p:ph type="sldImg"/>
          </p:nvPr>
        </p:nvSpPr>
        <p:spPr>
          <a:xfrm>
            <a:off x="-1187450" y="609600"/>
            <a:ext cx="9347200" cy="7010400"/>
          </a:xfrm>
          <a:ln/>
        </p:spPr>
      </p:sp>
      <p:sp>
        <p:nvSpPr>
          <p:cNvPr id="63492" name="Rectangle 3">
            <a:extLst>
              <a:ext uri="{FF2B5EF4-FFF2-40B4-BE49-F238E27FC236}">
                <a16:creationId xmlns:a16="http://schemas.microsoft.com/office/drawing/2014/main" id="{D044ACFD-B631-4AED-A273-1B9F571110BD}"/>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2369852E-0E2F-4975-87CA-BCDB8D347B2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30000"/>
              </a:spcBef>
              <a:defRPr sz="1200">
                <a:solidFill>
                  <a:schemeClr val="tx1"/>
                </a:solidFill>
                <a:latin typeface="Arial" panose="020B0604020202020204" pitchFamily="34" charset="0"/>
                <a:ea typeface="Geneva" charset="0"/>
                <a:cs typeface="Geneva" charset="0"/>
              </a:defRPr>
            </a:lvl2pPr>
            <a:lvl3pPr marL="1143000" indent="-228600" eaLnBrk="0" hangingPunct="0">
              <a:spcBef>
                <a:spcPct val="30000"/>
              </a:spcBef>
              <a:defRPr sz="1200">
                <a:solidFill>
                  <a:schemeClr val="tx1"/>
                </a:solidFill>
                <a:latin typeface="Arial" panose="020B0604020202020204" pitchFamily="34" charset="0"/>
                <a:ea typeface="Geneva" charset="0"/>
                <a:cs typeface="Geneva" charset="0"/>
              </a:defRPr>
            </a:lvl3pPr>
            <a:lvl4pPr marL="1600200" indent="-228600" eaLnBrk="0" hangingPunct="0">
              <a:spcBef>
                <a:spcPct val="30000"/>
              </a:spcBef>
              <a:defRPr sz="1200">
                <a:solidFill>
                  <a:schemeClr val="tx1"/>
                </a:solidFill>
                <a:latin typeface="Arial" panose="020B0604020202020204" pitchFamily="34" charset="0"/>
                <a:ea typeface="Geneva" charset="0"/>
                <a:cs typeface="Geneva" charset="0"/>
              </a:defRPr>
            </a:lvl4pPr>
            <a:lvl5pPr marL="2057400" indent="-228600" eaLnBrk="0" hangingPunct="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eaLnBrk="1" hangingPunct="1">
              <a:spcBef>
                <a:spcPct val="0"/>
              </a:spcBef>
            </a:pPr>
            <a:fld id="{F97237B4-D444-45F3-9CAC-CB0FCC32C3EE}" type="slidenum">
              <a:rPr lang="en-US" altLang="en-US"/>
              <a:pPr eaLnBrk="1" hangingPunct="1">
                <a:spcBef>
                  <a:spcPct val="0"/>
                </a:spcBef>
              </a:pPr>
              <a:t>40</a:t>
            </a:fld>
            <a:endParaRPr lang="en-US" altLang="en-US"/>
          </a:p>
        </p:txBody>
      </p:sp>
      <p:sp>
        <p:nvSpPr>
          <p:cNvPr id="81923" name="Rectangle 2">
            <a:extLst>
              <a:ext uri="{FF2B5EF4-FFF2-40B4-BE49-F238E27FC236}">
                <a16:creationId xmlns:a16="http://schemas.microsoft.com/office/drawing/2014/main" id="{A53A3E8F-DD26-43FD-9DB5-C75D34B9C2B1}"/>
              </a:ext>
            </a:extLst>
          </p:cNvPr>
          <p:cNvSpPr>
            <a:spLocks noRot="1" noChangeArrowheads="1" noTextEdit="1"/>
          </p:cNvSpPr>
          <p:nvPr>
            <p:ph type="sldImg"/>
          </p:nvPr>
        </p:nvSpPr>
        <p:spPr>
          <a:xfrm>
            <a:off x="-1187450" y="609600"/>
            <a:ext cx="9347200" cy="7010400"/>
          </a:xfrm>
          <a:ln/>
        </p:spPr>
      </p:sp>
      <p:sp>
        <p:nvSpPr>
          <p:cNvPr id="81924" name="Rectangle 3">
            <a:extLst>
              <a:ext uri="{FF2B5EF4-FFF2-40B4-BE49-F238E27FC236}">
                <a16:creationId xmlns:a16="http://schemas.microsoft.com/office/drawing/2014/main" id="{7EE86F5E-567C-4723-878E-173E540901CF}"/>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9535E827-32E7-44C9-8287-6BBCB9E39E5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30000"/>
              </a:spcBef>
              <a:defRPr sz="1200">
                <a:solidFill>
                  <a:schemeClr val="tx1"/>
                </a:solidFill>
                <a:latin typeface="Arial" panose="020B0604020202020204" pitchFamily="34" charset="0"/>
                <a:ea typeface="Geneva" charset="0"/>
                <a:cs typeface="Geneva" charset="0"/>
              </a:defRPr>
            </a:lvl2pPr>
            <a:lvl3pPr marL="1143000" indent="-228600" eaLnBrk="0" hangingPunct="0">
              <a:spcBef>
                <a:spcPct val="30000"/>
              </a:spcBef>
              <a:defRPr sz="1200">
                <a:solidFill>
                  <a:schemeClr val="tx1"/>
                </a:solidFill>
                <a:latin typeface="Arial" panose="020B0604020202020204" pitchFamily="34" charset="0"/>
                <a:ea typeface="Geneva" charset="0"/>
                <a:cs typeface="Geneva" charset="0"/>
              </a:defRPr>
            </a:lvl3pPr>
            <a:lvl4pPr marL="1600200" indent="-228600" eaLnBrk="0" hangingPunct="0">
              <a:spcBef>
                <a:spcPct val="30000"/>
              </a:spcBef>
              <a:defRPr sz="1200">
                <a:solidFill>
                  <a:schemeClr val="tx1"/>
                </a:solidFill>
                <a:latin typeface="Arial" panose="020B0604020202020204" pitchFamily="34" charset="0"/>
                <a:ea typeface="Geneva" charset="0"/>
                <a:cs typeface="Geneva" charset="0"/>
              </a:defRPr>
            </a:lvl4pPr>
            <a:lvl5pPr marL="2057400" indent="-228600" eaLnBrk="0" hangingPunct="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eaLnBrk="1" hangingPunct="1">
              <a:spcBef>
                <a:spcPct val="0"/>
              </a:spcBef>
            </a:pPr>
            <a:fld id="{0D180055-21CB-430E-8572-B0EA479755EC}" type="slidenum">
              <a:rPr lang="en-US" altLang="en-US"/>
              <a:pPr eaLnBrk="1" hangingPunct="1">
                <a:spcBef>
                  <a:spcPct val="0"/>
                </a:spcBef>
              </a:pPr>
              <a:t>41</a:t>
            </a:fld>
            <a:endParaRPr lang="en-US" altLang="en-US"/>
          </a:p>
        </p:txBody>
      </p:sp>
      <p:sp>
        <p:nvSpPr>
          <p:cNvPr id="82947" name="Rectangle 2">
            <a:extLst>
              <a:ext uri="{FF2B5EF4-FFF2-40B4-BE49-F238E27FC236}">
                <a16:creationId xmlns:a16="http://schemas.microsoft.com/office/drawing/2014/main" id="{D82CD9A4-2807-425E-8C84-EAED50630EAA}"/>
              </a:ext>
            </a:extLst>
          </p:cNvPr>
          <p:cNvSpPr>
            <a:spLocks noRot="1" noChangeArrowheads="1" noTextEdit="1"/>
          </p:cNvSpPr>
          <p:nvPr>
            <p:ph type="sldImg"/>
          </p:nvPr>
        </p:nvSpPr>
        <p:spPr>
          <a:xfrm>
            <a:off x="-1187450" y="609600"/>
            <a:ext cx="9347200" cy="7010400"/>
          </a:xfrm>
          <a:ln/>
        </p:spPr>
      </p:sp>
      <p:sp>
        <p:nvSpPr>
          <p:cNvPr id="82948" name="Rectangle 3">
            <a:extLst>
              <a:ext uri="{FF2B5EF4-FFF2-40B4-BE49-F238E27FC236}">
                <a16:creationId xmlns:a16="http://schemas.microsoft.com/office/drawing/2014/main" id="{FDF7F4FB-3336-4729-89AF-1B1C92C88F8A}"/>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7B3876C1-D8D9-4546-AD92-166317BD8F0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30000"/>
              </a:spcBef>
              <a:defRPr sz="1200">
                <a:solidFill>
                  <a:schemeClr val="tx1"/>
                </a:solidFill>
                <a:latin typeface="Arial" panose="020B0604020202020204" pitchFamily="34" charset="0"/>
                <a:ea typeface="Geneva" charset="0"/>
                <a:cs typeface="Geneva" charset="0"/>
              </a:defRPr>
            </a:lvl2pPr>
            <a:lvl3pPr marL="1143000" indent="-228600" eaLnBrk="0" hangingPunct="0">
              <a:spcBef>
                <a:spcPct val="30000"/>
              </a:spcBef>
              <a:defRPr sz="1200">
                <a:solidFill>
                  <a:schemeClr val="tx1"/>
                </a:solidFill>
                <a:latin typeface="Arial" panose="020B0604020202020204" pitchFamily="34" charset="0"/>
                <a:ea typeface="Geneva" charset="0"/>
                <a:cs typeface="Geneva" charset="0"/>
              </a:defRPr>
            </a:lvl3pPr>
            <a:lvl4pPr marL="1600200" indent="-228600" eaLnBrk="0" hangingPunct="0">
              <a:spcBef>
                <a:spcPct val="30000"/>
              </a:spcBef>
              <a:defRPr sz="1200">
                <a:solidFill>
                  <a:schemeClr val="tx1"/>
                </a:solidFill>
                <a:latin typeface="Arial" panose="020B0604020202020204" pitchFamily="34" charset="0"/>
                <a:ea typeface="Geneva" charset="0"/>
                <a:cs typeface="Geneva" charset="0"/>
              </a:defRPr>
            </a:lvl4pPr>
            <a:lvl5pPr marL="2057400" indent="-228600" eaLnBrk="0" hangingPunct="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eaLnBrk="1" hangingPunct="1">
              <a:spcBef>
                <a:spcPct val="0"/>
              </a:spcBef>
            </a:pPr>
            <a:fld id="{6A070E02-1CD2-4F80-8782-3B52F35FE7C6}" type="slidenum">
              <a:rPr lang="en-US" altLang="en-US"/>
              <a:pPr eaLnBrk="1" hangingPunct="1">
                <a:spcBef>
                  <a:spcPct val="0"/>
                </a:spcBef>
              </a:pPr>
              <a:t>42</a:t>
            </a:fld>
            <a:endParaRPr lang="en-US" altLang="en-US"/>
          </a:p>
        </p:txBody>
      </p:sp>
      <p:sp>
        <p:nvSpPr>
          <p:cNvPr id="83971" name="Rectangle 2">
            <a:extLst>
              <a:ext uri="{FF2B5EF4-FFF2-40B4-BE49-F238E27FC236}">
                <a16:creationId xmlns:a16="http://schemas.microsoft.com/office/drawing/2014/main" id="{9867F5BE-1664-48E4-8A22-2A31FD0C5C20}"/>
              </a:ext>
            </a:extLst>
          </p:cNvPr>
          <p:cNvSpPr>
            <a:spLocks noRot="1" noChangeArrowheads="1" noTextEdit="1"/>
          </p:cNvSpPr>
          <p:nvPr>
            <p:ph type="sldImg"/>
          </p:nvPr>
        </p:nvSpPr>
        <p:spPr>
          <a:xfrm>
            <a:off x="-1187450" y="609600"/>
            <a:ext cx="9347200" cy="7010400"/>
          </a:xfrm>
          <a:ln/>
        </p:spPr>
      </p:sp>
      <p:sp>
        <p:nvSpPr>
          <p:cNvPr id="83972" name="Rectangle 3">
            <a:extLst>
              <a:ext uri="{FF2B5EF4-FFF2-40B4-BE49-F238E27FC236}">
                <a16:creationId xmlns:a16="http://schemas.microsoft.com/office/drawing/2014/main" id="{A489AB57-2889-4EFE-B6C8-3A700A7A6920}"/>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5BA9D75E-BA6B-4DBB-B602-22231BFF814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30000"/>
              </a:spcBef>
              <a:defRPr sz="1200">
                <a:solidFill>
                  <a:schemeClr val="tx1"/>
                </a:solidFill>
                <a:latin typeface="Arial" panose="020B0604020202020204" pitchFamily="34" charset="0"/>
                <a:ea typeface="Geneva" charset="0"/>
                <a:cs typeface="Geneva" charset="0"/>
              </a:defRPr>
            </a:lvl2pPr>
            <a:lvl3pPr marL="1143000" indent="-228600" eaLnBrk="0" hangingPunct="0">
              <a:spcBef>
                <a:spcPct val="30000"/>
              </a:spcBef>
              <a:defRPr sz="1200">
                <a:solidFill>
                  <a:schemeClr val="tx1"/>
                </a:solidFill>
                <a:latin typeface="Arial" panose="020B0604020202020204" pitchFamily="34" charset="0"/>
                <a:ea typeface="Geneva" charset="0"/>
                <a:cs typeface="Geneva" charset="0"/>
              </a:defRPr>
            </a:lvl3pPr>
            <a:lvl4pPr marL="1600200" indent="-228600" eaLnBrk="0" hangingPunct="0">
              <a:spcBef>
                <a:spcPct val="30000"/>
              </a:spcBef>
              <a:defRPr sz="1200">
                <a:solidFill>
                  <a:schemeClr val="tx1"/>
                </a:solidFill>
                <a:latin typeface="Arial" panose="020B0604020202020204" pitchFamily="34" charset="0"/>
                <a:ea typeface="Geneva" charset="0"/>
                <a:cs typeface="Geneva" charset="0"/>
              </a:defRPr>
            </a:lvl4pPr>
            <a:lvl5pPr marL="2057400" indent="-228600" eaLnBrk="0" hangingPunct="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eaLnBrk="1" hangingPunct="1">
              <a:spcBef>
                <a:spcPct val="0"/>
              </a:spcBef>
            </a:pPr>
            <a:fld id="{39A2B758-E53E-4DE8-9E67-D6C3DD3086E6}" type="slidenum">
              <a:rPr lang="en-US" altLang="en-US"/>
              <a:pPr eaLnBrk="1" hangingPunct="1">
                <a:spcBef>
                  <a:spcPct val="0"/>
                </a:spcBef>
              </a:pPr>
              <a:t>45</a:t>
            </a:fld>
            <a:endParaRPr lang="en-US" altLang="en-US"/>
          </a:p>
        </p:txBody>
      </p:sp>
      <p:sp>
        <p:nvSpPr>
          <p:cNvPr id="84995" name="Rectangle 2">
            <a:extLst>
              <a:ext uri="{FF2B5EF4-FFF2-40B4-BE49-F238E27FC236}">
                <a16:creationId xmlns:a16="http://schemas.microsoft.com/office/drawing/2014/main" id="{588AA12A-3753-4E98-AAAF-C7C076AA1A92}"/>
              </a:ext>
            </a:extLst>
          </p:cNvPr>
          <p:cNvSpPr>
            <a:spLocks noRot="1" noChangeArrowheads="1" noTextEdit="1"/>
          </p:cNvSpPr>
          <p:nvPr>
            <p:ph type="sldImg"/>
          </p:nvPr>
        </p:nvSpPr>
        <p:spPr>
          <a:xfrm>
            <a:off x="-1187450" y="609600"/>
            <a:ext cx="9347200" cy="7010400"/>
          </a:xfrm>
          <a:ln/>
        </p:spPr>
      </p:sp>
      <p:sp>
        <p:nvSpPr>
          <p:cNvPr id="84996" name="Rectangle 3">
            <a:extLst>
              <a:ext uri="{FF2B5EF4-FFF2-40B4-BE49-F238E27FC236}">
                <a16:creationId xmlns:a16="http://schemas.microsoft.com/office/drawing/2014/main" id="{5E3B4B69-3646-4828-A2A4-85DD4A7CC0CA}"/>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0A0C0423-BB0C-49BF-B748-6B14AD8D7A6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30000"/>
              </a:spcBef>
              <a:defRPr sz="1200">
                <a:solidFill>
                  <a:schemeClr val="tx1"/>
                </a:solidFill>
                <a:latin typeface="Arial" panose="020B0604020202020204" pitchFamily="34" charset="0"/>
                <a:ea typeface="Geneva" charset="0"/>
                <a:cs typeface="Geneva" charset="0"/>
              </a:defRPr>
            </a:lvl2pPr>
            <a:lvl3pPr marL="1143000" indent="-228600" eaLnBrk="0" hangingPunct="0">
              <a:spcBef>
                <a:spcPct val="30000"/>
              </a:spcBef>
              <a:defRPr sz="1200">
                <a:solidFill>
                  <a:schemeClr val="tx1"/>
                </a:solidFill>
                <a:latin typeface="Arial" panose="020B0604020202020204" pitchFamily="34" charset="0"/>
                <a:ea typeface="Geneva" charset="0"/>
                <a:cs typeface="Geneva" charset="0"/>
              </a:defRPr>
            </a:lvl3pPr>
            <a:lvl4pPr marL="1600200" indent="-228600" eaLnBrk="0" hangingPunct="0">
              <a:spcBef>
                <a:spcPct val="30000"/>
              </a:spcBef>
              <a:defRPr sz="1200">
                <a:solidFill>
                  <a:schemeClr val="tx1"/>
                </a:solidFill>
                <a:latin typeface="Arial" panose="020B0604020202020204" pitchFamily="34" charset="0"/>
                <a:ea typeface="Geneva" charset="0"/>
                <a:cs typeface="Geneva" charset="0"/>
              </a:defRPr>
            </a:lvl4pPr>
            <a:lvl5pPr marL="2057400" indent="-228600" eaLnBrk="0" hangingPunct="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eaLnBrk="1" hangingPunct="1">
              <a:spcBef>
                <a:spcPct val="0"/>
              </a:spcBef>
            </a:pPr>
            <a:fld id="{5D1FFBC6-B14B-4917-B357-CA82EAF7C776}" type="slidenum">
              <a:rPr lang="en-US" altLang="en-US"/>
              <a:pPr eaLnBrk="1" hangingPunct="1">
                <a:spcBef>
                  <a:spcPct val="0"/>
                </a:spcBef>
              </a:pPr>
              <a:t>47</a:t>
            </a:fld>
            <a:endParaRPr lang="en-US" altLang="en-US"/>
          </a:p>
        </p:txBody>
      </p:sp>
      <p:sp>
        <p:nvSpPr>
          <p:cNvPr id="86019" name="Rectangle 2">
            <a:extLst>
              <a:ext uri="{FF2B5EF4-FFF2-40B4-BE49-F238E27FC236}">
                <a16:creationId xmlns:a16="http://schemas.microsoft.com/office/drawing/2014/main" id="{974AC630-4C2B-429D-B41F-0714E3553143}"/>
              </a:ext>
            </a:extLst>
          </p:cNvPr>
          <p:cNvSpPr>
            <a:spLocks noRot="1" noChangeArrowheads="1" noTextEdit="1"/>
          </p:cNvSpPr>
          <p:nvPr>
            <p:ph type="sldImg"/>
          </p:nvPr>
        </p:nvSpPr>
        <p:spPr>
          <a:xfrm>
            <a:off x="-1187450" y="609600"/>
            <a:ext cx="9347200" cy="7010400"/>
          </a:xfrm>
          <a:ln/>
        </p:spPr>
      </p:sp>
      <p:sp>
        <p:nvSpPr>
          <p:cNvPr id="86020" name="Rectangle 3">
            <a:extLst>
              <a:ext uri="{FF2B5EF4-FFF2-40B4-BE49-F238E27FC236}">
                <a16:creationId xmlns:a16="http://schemas.microsoft.com/office/drawing/2014/main" id="{BFCEBA18-31E6-4988-A2CC-8CBB18DF7A20}"/>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77032663-D4EA-4542-9222-4328907D81E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30000"/>
              </a:spcBef>
              <a:defRPr sz="1200">
                <a:solidFill>
                  <a:schemeClr val="tx1"/>
                </a:solidFill>
                <a:latin typeface="Arial" panose="020B0604020202020204" pitchFamily="34" charset="0"/>
                <a:ea typeface="Geneva" charset="0"/>
                <a:cs typeface="Geneva" charset="0"/>
              </a:defRPr>
            </a:lvl2pPr>
            <a:lvl3pPr marL="1143000" indent="-228600" eaLnBrk="0" hangingPunct="0">
              <a:spcBef>
                <a:spcPct val="30000"/>
              </a:spcBef>
              <a:defRPr sz="1200">
                <a:solidFill>
                  <a:schemeClr val="tx1"/>
                </a:solidFill>
                <a:latin typeface="Arial" panose="020B0604020202020204" pitchFamily="34" charset="0"/>
                <a:ea typeface="Geneva" charset="0"/>
                <a:cs typeface="Geneva" charset="0"/>
              </a:defRPr>
            </a:lvl3pPr>
            <a:lvl4pPr marL="1600200" indent="-228600" eaLnBrk="0" hangingPunct="0">
              <a:spcBef>
                <a:spcPct val="30000"/>
              </a:spcBef>
              <a:defRPr sz="1200">
                <a:solidFill>
                  <a:schemeClr val="tx1"/>
                </a:solidFill>
                <a:latin typeface="Arial" panose="020B0604020202020204" pitchFamily="34" charset="0"/>
                <a:ea typeface="Geneva" charset="0"/>
                <a:cs typeface="Geneva" charset="0"/>
              </a:defRPr>
            </a:lvl4pPr>
            <a:lvl5pPr marL="2057400" indent="-228600" eaLnBrk="0" hangingPunct="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eaLnBrk="1" hangingPunct="1">
              <a:spcBef>
                <a:spcPct val="0"/>
              </a:spcBef>
            </a:pPr>
            <a:fld id="{D97BA81D-0FE7-42E6-ACB6-88893EF6FB5E}" type="slidenum">
              <a:rPr lang="en-US" altLang="en-US"/>
              <a:pPr eaLnBrk="1" hangingPunct="1">
                <a:spcBef>
                  <a:spcPct val="0"/>
                </a:spcBef>
              </a:pPr>
              <a:t>48</a:t>
            </a:fld>
            <a:endParaRPr lang="en-US" altLang="en-US"/>
          </a:p>
        </p:txBody>
      </p:sp>
      <p:sp>
        <p:nvSpPr>
          <p:cNvPr id="87043" name="Rectangle 2">
            <a:extLst>
              <a:ext uri="{FF2B5EF4-FFF2-40B4-BE49-F238E27FC236}">
                <a16:creationId xmlns:a16="http://schemas.microsoft.com/office/drawing/2014/main" id="{DA56A694-495F-4400-8C04-D206D7844A64}"/>
              </a:ext>
            </a:extLst>
          </p:cNvPr>
          <p:cNvSpPr>
            <a:spLocks noRot="1" noChangeArrowheads="1" noTextEdit="1"/>
          </p:cNvSpPr>
          <p:nvPr>
            <p:ph type="sldImg"/>
          </p:nvPr>
        </p:nvSpPr>
        <p:spPr>
          <a:xfrm>
            <a:off x="-1187450" y="609600"/>
            <a:ext cx="9347200" cy="7010400"/>
          </a:xfrm>
          <a:ln/>
        </p:spPr>
      </p:sp>
      <p:sp>
        <p:nvSpPr>
          <p:cNvPr id="87044" name="Rectangle 3">
            <a:extLst>
              <a:ext uri="{FF2B5EF4-FFF2-40B4-BE49-F238E27FC236}">
                <a16:creationId xmlns:a16="http://schemas.microsoft.com/office/drawing/2014/main" id="{2366C55A-A50A-4B19-A992-4846D076A232}"/>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714AC1D6-3612-4A90-9218-BD597367638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30000"/>
              </a:spcBef>
              <a:defRPr sz="1200">
                <a:solidFill>
                  <a:schemeClr val="tx1"/>
                </a:solidFill>
                <a:latin typeface="Arial" panose="020B0604020202020204" pitchFamily="34" charset="0"/>
                <a:ea typeface="Geneva" charset="0"/>
                <a:cs typeface="Geneva" charset="0"/>
              </a:defRPr>
            </a:lvl2pPr>
            <a:lvl3pPr marL="1143000" indent="-228600" eaLnBrk="0" hangingPunct="0">
              <a:spcBef>
                <a:spcPct val="30000"/>
              </a:spcBef>
              <a:defRPr sz="1200">
                <a:solidFill>
                  <a:schemeClr val="tx1"/>
                </a:solidFill>
                <a:latin typeface="Arial" panose="020B0604020202020204" pitchFamily="34" charset="0"/>
                <a:ea typeface="Geneva" charset="0"/>
                <a:cs typeface="Geneva" charset="0"/>
              </a:defRPr>
            </a:lvl3pPr>
            <a:lvl4pPr marL="1600200" indent="-228600" eaLnBrk="0" hangingPunct="0">
              <a:spcBef>
                <a:spcPct val="30000"/>
              </a:spcBef>
              <a:defRPr sz="1200">
                <a:solidFill>
                  <a:schemeClr val="tx1"/>
                </a:solidFill>
                <a:latin typeface="Arial" panose="020B0604020202020204" pitchFamily="34" charset="0"/>
                <a:ea typeface="Geneva" charset="0"/>
                <a:cs typeface="Geneva" charset="0"/>
              </a:defRPr>
            </a:lvl4pPr>
            <a:lvl5pPr marL="2057400" indent="-228600" eaLnBrk="0" hangingPunct="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eaLnBrk="1" hangingPunct="1">
              <a:spcBef>
                <a:spcPct val="0"/>
              </a:spcBef>
            </a:pPr>
            <a:fld id="{0870E404-2164-42F8-8640-9BA863E7F847}" type="slidenum">
              <a:rPr lang="en-US" altLang="en-US"/>
              <a:pPr eaLnBrk="1" hangingPunct="1">
                <a:spcBef>
                  <a:spcPct val="0"/>
                </a:spcBef>
              </a:pPr>
              <a:t>49</a:t>
            </a:fld>
            <a:endParaRPr lang="en-US" altLang="en-US"/>
          </a:p>
        </p:txBody>
      </p:sp>
      <p:sp>
        <p:nvSpPr>
          <p:cNvPr id="88067" name="Rectangle 2">
            <a:extLst>
              <a:ext uri="{FF2B5EF4-FFF2-40B4-BE49-F238E27FC236}">
                <a16:creationId xmlns:a16="http://schemas.microsoft.com/office/drawing/2014/main" id="{0B1DA3A0-2203-49A9-BF50-CFCE8E750351}"/>
              </a:ext>
            </a:extLst>
          </p:cNvPr>
          <p:cNvSpPr>
            <a:spLocks noRot="1" noChangeArrowheads="1" noTextEdit="1"/>
          </p:cNvSpPr>
          <p:nvPr>
            <p:ph type="sldImg"/>
          </p:nvPr>
        </p:nvSpPr>
        <p:spPr>
          <a:xfrm>
            <a:off x="-1187450" y="609600"/>
            <a:ext cx="9347200" cy="7010400"/>
          </a:xfrm>
          <a:ln/>
        </p:spPr>
      </p:sp>
      <p:sp>
        <p:nvSpPr>
          <p:cNvPr id="88068" name="Rectangle 3">
            <a:extLst>
              <a:ext uri="{FF2B5EF4-FFF2-40B4-BE49-F238E27FC236}">
                <a16:creationId xmlns:a16="http://schemas.microsoft.com/office/drawing/2014/main" id="{C213D22D-B23F-41C4-A3BD-77CBDB733C7F}"/>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286D8BCC-1F88-41C1-8B8D-A68508F5705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30000"/>
              </a:spcBef>
              <a:defRPr sz="1200">
                <a:solidFill>
                  <a:schemeClr val="tx1"/>
                </a:solidFill>
                <a:latin typeface="Arial" panose="020B0604020202020204" pitchFamily="34" charset="0"/>
                <a:ea typeface="Geneva" charset="0"/>
                <a:cs typeface="Geneva" charset="0"/>
              </a:defRPr>
            </a:lvl2pPr>
            <a:lvl3pPr marL="1143000" indent="-228600" eaLnBrk="0" hangingPunct="0">
              <a:spcBef>
                <a:spcPct val="30000"/>
              </a:spcBef>
              <a:defRPr sz="1200">
                <a:solidFill>
                  <a:schemeClr val="tx1"/>
                </a:solidFill>
                <a:latin typeface="Arial" panose="020B0604020202020204" pitchFamily="34" charset="0"/>
                <a:ea typeface="Geneva" charset="0"/>
                <a:cs typeface="Geneva" charset="0"/>
              </a:defRPr>
            </a:lvl3pPr>
            <a:lvl4pPr marL="1600200" indent="-228600" eaLnBrk="0" hangingPunct="0">
              <a:spcBef>
                <a:spcPct val="30000"/>
              </a:spcBef>
              <a:defRPr sz="1200">
                <a:solidFill>
                  <a:schemeClr val="tx1"/>
                </a:solidFill>
                <a:latin typeface="Arial" panose="020B0604020202020204" pitchFamily="34" charset="0"/>
                <a:ea typeface="Geneva" charset="0"/>
                <a:cs typeface="Geneva" charset="0"/>
              </a:defRPr>
            </a:lvl4pPr>
            <a:lvl5pPr marL="2057400" indent="-228600" eaLnBrk="0" hangingPunct="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eaLnBrk="1" hangingPunct="1">
              <a:spcBef>
                <a:spcPct val="0"/>
              </a:spcBef>
            </a:pPr>
            <a:fld id="{065C57AC-9B5A-46CA-8E9C-61D20C221199}" type="slidenum">
              <a:rPr lang="en-US" altLang="en-US"/>
              <a:pPr eaLnBrk="1" hangingPunct="1">
                <a:spcBef>
                  <a:spcPct val="0"/>
                </a:spcBef>
              </a:pPr>
              <a:t>50</a:t>
            </a:fld>
            <a:endParaRPr lang="en-US" altLang="en-US"/>
          </a:p>
        </p:txBody>
      </p:sp>
      <p:sp>
        <p:nvSpPr>
          <p:cNvPr id="89091" name="Rectangle 2">
            <a:extLst>
              <a:ext uri="{FF2B5EF4-FFF2-40B4-BE49-F238E27FC236}">
                <a16:creationId xmlns:a16="http://schemas.microsoft.com/office/drawing/2014/main" id="{2C558DFC-39C5-4A29-AB57-44B0689B2E64}"/>
              </a:ext>
            </a:extLst>
          </p:cNvPr>
          <p:cNvSpPr>
            <a:spLocks noRot="1" noChangeArrowheads="1" noTextEdit="1"/>
          </p:cNvSpPr>
          <p:nvPr>
            <p:ph type="sldImg"/>
          </p:nvPr>
        </p:nvSpPr>
        <p:spPr>
          <a:xfrm>
            <a:off x="-1187450" y="609600"/>
            <a:ext cx="9347200" cy="7010400"/>
          </a:xfrm>
          <a:ln/>
        </p:spPr>
      </p:sp>
      <p:sp>
        <p:nvSpPr>
          <p:cNvPr id="89092" name="Rectangle 3">
            <a:extLst>
              <a:ext uri="{FF2B5EF4-FFF2-40B4-BE49-F238E27FC236}">
                <a16:creationId xmlns:a16="http://schemas.microsoft.com/office/drawing/2014/main" id="{6C7E95FF-0768-4CDA-8D91-A348AC767C8D}"/>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C1A29666-43B3-43D3-93F6-30BEE50F38B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30000"/>
              </a:spcBef>
              <a:defRPr sz="1200">
                <a:solidFill>
                  <a:schemeClr val="tx1"/>
                </a:solidFill>
                <a:latin typeface="Arial" panose="020B0604020202020204" pitchFamily="34" charset="0"/>
                <a:ea typeface="Geneva" charset="0"/>
                <a:cs typeface="Geneva" charset="0"/>
              </a:defRPr>
            </a:lvl2pPr>
            <a:lvl3pPr marL="1143000" indent="-228600" eaLnBrk="0" hangingPunct="0">
              <a:spcBef>
                <a:spcPct val="30000"/>
              </a:spcBef>
              <a:defRPr sz="1200">
                <a:solidFill>
                  <a:schemeClr val="tx1"/>
                </a:solidFill>
                <a:latin typeface="Arial" panose="020B0604020202020204" pitchFamily="34" charset="0"/>
                <a:ea typeface="Geneva" charset="0"/>
                <a:cs typeface="Geneva" charset="0"/>
              </a:defRPr>
            </a:lvl3pPr>
            <a:lvl4pPr marL="1600200" indent="-228600" eaLnBrk="0" hangingPunct="0">
              <a:spcBef>
                <a:spcPct val="30000"/>
              </a:spcBef>
              <a:defRPr sz="1200">
                <a:solidFill>
                  <a:schemeClr val="tx1"/>
                </a:solidFill>
                <a:latin typeface="Arial" panose="020B0604020202020204" pitchFamily="34" charset="0"/>
                <a:ea typeface="Geneva" charset="0"/>
                <a:cs typeface="Geneva" charset="0"/>
              </a:defRPr>
            </a:lvl4pPr>
            <a:lvl5pPr marL="2057400" indent="-228600" eaLnBrk="0" hangingPunct="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eaLnBrk="1" hangingPunct="1">
              <a:spcBef>
                <a:spcPct val="0"/>
              </a:spcBef>
            </a:pPr>
            <a:fld id="{79B81793-317C-493C-B723-9048CE8EDDF9}" type="slidenum">
              <a:rPr lang="en-US" altLang="en-US"/>
              <a:pPr eaLnBrk="1" hangingPunct="1">
                <a:spcBef>
                  <a:spcPct val="0"/>
                </a:spcBef>
              </a:pPr>
              <a:t>51</a:t>
            </a:fld>
            <a:endParaRPr lang="en-US" altLang="en-US"/>
          </a:p>
        </p:txBody>
      </p:sp>
      <p:sp>
        <p:nvSpPr>
          <p:cNvPr id="90115" name="Rectangle 2">
            <a:extLst>
              <a:ext uri="{FF2B5EF4-FFF2-40B4-BE49-F238E27FC236}">
                <a16:creationId xmlns:a16="http://schemas.microsoft.com/office/drawing/2014/main" id="{E2F9E78C-2568-4360-BEB6-B550B29C839F}"/>
              </a:ext>
            </a:extLst>
          </p:cNvPr>
          <p:cNvSpPr>
            <a:spLocks noRot="1" noChangeArrowheads="1" noTextEdit="1"/>
          </p:cNvSpPr>
          <p:nvPr>
            <p:ph type="sldImg"/>
          </p:nvPr>
        </p:nvSpPr>
        <p:spPr>
          <a:xfrm>
            <a:off x="-1187450" y="609600"/>
            <a:ext cx="9347200" cy="7010400"/>
          </a:xfrm>
          <a:ln/>
        </p:spPr>
      </p:sp>
      <p:sp>
        <p:nvSpPr>
          <p:cNvPr id="90116" name="Rectangle 3">
            <a:extLst>
              <a:ext uri="{FF2B5EF4-FFF2-40B4-BE49-F238E27FC236}">
                <a16:creationId xmlns:a16="http://schemas.microsoft.com/office/drawing/2014/main" id="{07BE09DB-3964-4578-A6B4-DDD4727787FB}"/>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8F96C5D7-F73E-469B-88B7-B54DECF3AF3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30000"/>
              </a:spcBef>
              <a:defRPr sz="1200">
                <a:solidFill>
                  <a:schemeClr val="tx1"/>
                </a:solidFill>
                <a:latin typeface="Arial" panose="020B0604020202020204" pitchFamily="34" charset="0"/>
                <a:ea typeface="Geneva" charset="0"/>
                <a:cs typeface="Geneva" charset="0"/>
              </a:defRPr>
            </a:lvl2pPr>
            <a:lvl3pPr marL="1143000" indent="-228600" eaLnBrk="0" hangingPunct="0">
              <a:spcBef>
                <a:spcPct val="30000"/>
              </a:spcBef>
              <a:defRPr sz="1200">
                <a:solidFill>
                  <a:schemeClr val="tx1"/>
                </a:solidFill>
                <a:latin typeface="Arial" panose="020B0604020202020204" pitchFamily="34" charset="0"/>
                <a:ea typeface="Geneva" charset="0"/>
                <a:cs typeface="Geneva" charset="0"/>
              </a:defRPr>
            </a:lvl3pPr>
            <a:lvl4pPr marL="1600200" indent="-228600" eaLnBrk="0" hangingPunct="0">
              <a:spcBef>
                <a:spcPct val="30000"/>
              </a:spcBef>
              <a:defRPr sz="1200">
                <a:solidFill>
                  <a:schemeClr val="tx1"/>
                </a:solidFill>
                <a:latin typeface="Arial" panose="020B0604020202020204" pitchFamily="34" charset="0"/>
                <a:ea typeface="Geneva" charset="0"/>
                <a:cs typeface="Geneva" charset="0"/>
              </a:defRPr>
            </a:lvl4pPr>
            <a:lvl5pPr marL="2057400" indent="-228600" eaLnBrk="0" hangingPunct="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eaLnBrk="1" hangingPunct="1">
              <a:spcBef>
                <a:spcPct val="0"/>
              </a:spcBef>
            </a:pPr>
            <a:fld id="{A7EC5E20-185F-4792-A096-BA19D1701E19}" type="slidenum">
              <a:rPr lang="en-US" altLang="en-US"/>
              <a:pPr eaLnBrk="1" hangingPunct="1">
                <a:spcBef>
                  <a:spcPct val="0"/>
                </a:spcBef>
              </a:pPr>
              <a:t>52</a:t>
            </a:fld>
            <a:endParaRPr lang="en-US" altLang="en-US"/>
          </a:p>
        </p:txBody>
      </p:sp>
      <p:sp>
        <p:nvSpPr>
          <p:cNvPr id="91139" name="Rectangle 2">
            <a:extLst>
              <a:ext uri="{FF2B5EF4-FFF2-40B4-BE49-F238E27FC236}">
                <a16:creationId xmlns:a16="http://schemas.microsoft.com/office/drawing/2014/main" id="{3A54B5CE-8B72-412F-8015-6E79AC3A0358}"/>
              </a:ext>
            </a:extLst>
          </p:cNvPr>
          <p:cNvSpPr>
            <a:spLocks noRot="1" noChangeArrowheads="1" noTextEdit="1"/>
          </p:cNvSpPr>
          <p:nvPr>
            <p:ph type="sldImg"/>
          </p:nvPr>
        </p:nvSpPr>
        <p:spPr>
          <a:xfrm>
            <a:off x="-1187450" y="609600"/>
            <a:ext cx="9347200" cy="7010400"/>
          </a:xfrm>
          <a:ln/>
        </p:spPr>
      </p:sp>
      <p:sp>
        <p:nvSpPr>
          <p:cNvPr id="91140" name="Rectangle 3">
            <a:extLst>
              <a:ext uri="{FF2B5EF4-FFF2-40B4-BE49-F238E27FC236}">
                <a16:creationId xmlns:a16="http://schemas.microsoft.com/office/drawing/2014/main" id="{8AD6A2A6-D771-4E0A-9E55-002A63A389BF}"/>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9775B7A8-7168-4026-98DB-4E8522609A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30000"/>
              </a:spcBef>
              <a:defRPr sz="1200">
                <a:solidFill>
                  <a:schemeClr val="tx1"/>
                </a:solidFill>
                <a:latin typeface="Arial" panose="020B0604020202020204" pitchFamily="34" charset="0"/>
                <a:ea typeface="Geneva" charset="0"/>
                <a:cs typeface="Geneva" charset="0"/>
              </a:defRPr>
            </a:lvl2pPr>
            <a:lvl3pPr marL="1143000" indent="-228600" eaLnBrk="0" hangingPunct="0">
              <a:spcBef>
                <a:spcPct val="30000"/>
              </a:spcBef>
              <a:defRPr sz="1200">
                <a:solidFill>
                  <a:schemeClr val="tx1"/>
                </a:solidFill>
                <a:latin typeface="Arial" panose="020B0604020202020204" pitchFamily="34" charset="0"/>
                <a:ea typeface="Geneva" charset="0"/>
                <a:cs typeface="Geneva" charset="0"/>
              </a:defRPr>
            </a:lvl3pPr>
            <a:lvl4pPr marL="1600200" indent="-228600" eaLnBrk="0" hangingPunct="0">
              <a:spcBef>
                <a:spcPct val="30000"/>
              </a:spcBef>
              <a:defRPr sz="1200">
                <a:solidFill>
                  <a:schemeClr val="tx1"/>
                </a:solidFill>
                <a:latin typeface="Arial" panose="020B0604020202020204" pitchFamily="34" charset="0"/>
                <a:ea typeface="Geneva" charset="0"/>
                <a:cs typeface="Geneva" charset="0"/>
              </a:defRPr>
            </a:lvl4pPr>
            <a:lvl5pPr marL="2057400" indent="-228600" eaLnBrk="0" hangingPunct="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eaLnBrk="1" hangingPunct="1">
              <a:spcBef>
                <a:spcPct val="0"/>
              </a:spcBef>
            </a:pPr>
            <a:fld id="{ED37833B-35A4-48BF-AB24-803B0FDD7474}" type="slidenum">
              <a:rPr lang="en-US" altLang="en-US"/>
              <a:pPr eaLnBrk="1" hangingPunct="1">
                <a:spcBef>
                  <a:spcPct val="0"/>
                </a:spcBef>
              </a:pPr>
              <a:t>14</a:t>
            </a:fld>
            <a:endParaRPr lang="en-US" altLang="en-US"/>
          </a:p>
        </p:txBody>
      </p:sp>
      <p:sp>
        <p:nvSpPr>
          <p:cNvPr id="64515" name="Rectangle 2">
            <a:extLst>
              <a:ext uri="{FF2B5EF4-FFF2-40B4-BE49-F238E27FC236}">
                <a16:creationId xmlns:a16="http://schemas.microsoft.com/office/drawing/2014/main" id="{D2C2A4B7-468B-43A5-9169-F9D3B47F7A7C}"/>
              </a:ext>
            </a:extLst>
          </p:cNvPr>
          <p:cNvSpPr>
            <a:spLocks noRot="1" noChangeArrowheads="1" noTextEdit="1"/>
          </p:cNvSpPr>
          <p:nvPr>
            <p:ph type="sldImg"/>
          </p:nvPr>
        </p:nvSpPr>
        <p:spPr>
          <a:xfrm>
            <a:off x="-1187450" y="609600"/>
            <a:ext cx="9347200" cy="7010400"/>
          </a:xfrm>
          <a:ln/>
        </p:spPr>
      </p:sp>
      <p:sp>
        <p:nvSpPr>
          <p:cNvPr id="64516" name="Rectangle 3">
            <a:extLst>
              <a:ext uri="{FF2B5EF4-FFF2-40B4-BE49-F238E27FC236}">
                <a16:creationId xmlns:a16="http://schemas.microsoft.com/office/drawing/2014/main" id="{929A9F62-95EB-4264-A0F8-0863E5F8BCB9}"/>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183AF8AB-5388-4BAD-8B9D-8A8D3BD7F39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30000"/>
              </a:spcBef>
              <a:defRPr sz="1200">
                <a:solidFill>
                  <a:schemeClr val="tx1"/>
                </a:solidFill>
                <a:latin typeface="Arial" panose="020B0604020202020204" pitchFamily="34" charset="0"/>
                <a:ea typeface="Geneva" charset="0"/>
                <a:cs typeface="Geneva" charset="0"/>
              </a:defRPr>
            </a:lvl2pPr>
            <a:lvl3pPr marL="1143000" indent="-228600" eaLnBrk="0" hangingPunct="0">
              <a:spcBef>
                <a:spcPct val="30000"/>
              </a:spcBef>
              <a:defRPr sz="1200">
                <a:solidFill>
                  <a:schemeClr val="tx1"/>
                </a:solidFill>
                <a:latin typeface="Arial" panose="020B0604020202020204" pitchFamily="34" charset="0"/>
                <a:ea typeface="Geneva" charset="0"/>
                <a:cs typeface="Geneva" charset="0"/>
              </a:defRPr>
            </a:lvl3pPr>
            <a:lvl4pPr marL="1600200" indent="-228600" eaLnBrk="0" hangingPunct="0">
              <a:spcBef>
                <a:spcPct val="30000"/>
              </a:spcBef>
              <a:defRPr sz="1200">
                <a:solidFill>
                  <a:schemeClr val="tx1"/>
                </a:solidFill>
                <a:latin typeface="Arial" panose="020B0604020202020204" pitchFamily="34" charset="0"/>
                <a:ea typeface="Geneva" charset="0"/>
                <a:cs typeface="Geneva" charset="0"/>
              </a:defRPr>
            </a:lvl4pPr>
            <a:lvl5pPr marL="2057400" indent="-228600" eaLnBrk="0" hangingPunct="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eaLnBrk="1" hangingPunct="1">
              <a:spcBef>
                <a:spcPct val="0"/>
              </a:spcBef>
            </a:pPr>
            <a:fld id="{717BC6F1-9860-422E-A1AC-7109D0E774B4}" type="slidenum">
              <a:rPr lang="en-US" altLang="en-US"/>
              <a:pPr eaLnBrk="1" hangingPunct="1">
                <a:spcBef>
                  <a:spcPct val="0"/>
                </a:spcBef>
              </a:pPr>
              <a:t>53</a:t>
            </a:fld>
            <a:endParaRPr lang="en-US" altLang="en-US"/>
          </a:p>
        </p:txBody>
      </p:sp>
      <p:sp>
        <p:nvSpPr>
          <p:cNvPr id="92163" name="Rectangle 2">
            <a:extLst>
              <a:ext uri="{FF2B5EF4-FFF2-40B4-BE49-F238E27FC236}">
                <a16:creationId xmlns:a16="http://schemas.microsoft.com/office/drawing/2014/main" id="{2085F6F5-252E-44C6-B794-6C8839722845}"/>
              </a:ext>
            </a:extLst>
          </p:cNvPr>
          <p:cNvSpPr>
            <a:spLocks noRot="1" noChangeArrowheads="1" noTextEdit="1"/>
          </p:cNvSpPr>
          <p:nvPr>
            <p:ph type="sldImg"/>
          </p:nvPr>
        </p:nvSpPr>
        <p:spPr>
          <a:xfrm>
            <a:off x="-1187450" y="609600"/>
            <a:ext cx="9347200" cy="7010400"/>
          </a:xfrm>
          <a:ln/>
        </p:spPr>
      </p:sp>
      <p:sp>
        <p:nvSpPr>
          <p:cNvPr id="92164" name="Rectangle 3">
            <a:extLst>
              <a:ext uri="{FF2B5EF4-FFF2-40B4-BE49-F238E27FC236}">
                <a16:creationId xmlns:a16="http://schemas.microsoft.com/office/drawing/2014/main" id="{F8CF142C-B59B-4E3D-949B-C0CF78D61210}"/>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A4030E51-101C-46CA-B714-457C2B76B6C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30000"/>
              </a:spcBef>
              <a:defRPr sz="1200">
                <a:solidFill>
                  <a:schemeClr val="tx1"/>
                </a:solidFill>
                <a:latin typeface="Arial" panose="020B0604020202020204" pitchFamily="34" charset="0"/>
                <a:ea typeface="Geneva" charset="0"/>
                <a:cs typeface="Geneva" charset="0"/>
              </a:defRPr>
            </a:lvl2pPr>
            <a:lvl3pPr marL="1143000" indent="-228600" eaLnBrk="0" hangingPunct="0">
              <a:spcBef>
                <a:spcPct val="30000"/>
              </a:spcBef>
              <a:defRPr sz="1200">
                <a:solidFill>
                  <a:schemeClr val="tx1"/>
                </a:solidFill>
                <a:latin typeface="Arial" panose="020B0604020202020204" pitchFamily="34" charset="0"/>
                <a:ea typeface="Geneva" charset="0"/>
                <a:cs typeface="Geneva" charset="0"/>
              </a:defRPr>
            </a:lvl3pPr>
            <a:lvl4pPr marL="1600200" indent="-228600" eaLnBrk="0" hangingPunct="0">
              <a:spcBef>
                <a:spcPct val="30000"/>
              </a:spcBef>
              <a:defRPr sz="1200">
                <a:solidFill>
                  <a:schemeClr val="tx1"/>
                </a:solidFill>
                <a:latin typeface="Arial" panose="020B0604020202020204" pitchFamily="34" charset="0"/>
                <a:ea typeface="Geneva" charset="0"/>
                <a:cs typeface="Geneva" charset="0"/>
              </a:defRPr>
            </a:lvl4pPr>
            <a:lvl5pPr marL="2057400" indent="-228600" eaLnBrk="0" hangingPunct="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eaLnBrk="1" hangingPunct="1">
              <a:spcBef>
                <a:spcPct val="0"/>
              </a:spcBef>
            </a:pPr>
            <a:fld id="{A886CFD9-D27E-4AE1-975C-CCD32AB6CC9C}" type="slidenum">
              <a:rPr lang="en-US" altLang="en-US"/>
              <a:pPr eaLnBrk="1" hangingPunct="1">
                <a:spcBef>
                  <a:spcPct val="0"/>
                </a:spcBef>
              </a:pPr>
              <a:t>54</a:t>
            </a:fld>
            <a:endParaRPr lang="en-US" altLang="en-US"/>
          </a:p>
        </p:txBody>
      </p:sp>
      <p:sp>
        <p:nvSpPr>
          <p:cNvPr id="93187" name="Rectangle 2">
            <a:extLst>
              <a:ext uri="{FF2B5EF4-FFF2-40B4-BE49-F238E27FC236}">
                <a16:creationId xmlns:a16="http://schemas.microsoft.com/office/drawing/2014/main" id="{AC2B80F4-21C7-44AD-898F-005CC694F9D3}"/>
              </a:ext>
            </a:extLst>
          </p:cNvPr>
          <p:cNvSpPr>
            <a:spLocks noRot="1" noChangeArrowheads="1" noTextEdit="1"/>
          </p:cNvSpPr>
          <p:nvPr>
            <p:ph type="sldImg"/>
          </p:nvPr>
        </p:nvSpPr>
        <p:spPr>
          <a:xfrm>
            <a:off x="-1187450" y="609600"/>
            <a:ext cx="9347200" cy="7010400"/>
          </a:xfrm>
          <a:ln/>
        </p:spPr>
      </p:sp>
      <p:sp>
        <p:nvSpPr>
          <p:cNvPr id="93188" name="Rectangle 3">
            <a:extLst>
              <a:ext uri="{FF2B5EF4-FFF2-40B4-BE49-F238E27FC236}">
                <a16:creationId xmlns:a16="http://schemas.microsoft.com/office/drawing/2014/main" id="{E34EC2FA-6F77-4045-B3F3-9EE2D31F70EB}"/>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44CF8FFB-9489-4242-8EAE-28F997DA565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30000"/>
              </a:spcBef>
              <a:defRPr sz="1200">
                <a:solidFill>
                  <a:schemeClr val="tx1"/>
                </a:solidFill>
                <a:latin typeface="Arial" panose="020B0604020202020204" pitchFamily="34" charset="0"/>
                <a:ea typeface="Geneva" charset="0"/>
                <a:cs typeface="Geneva" charset="0"/>
              </a:defRPr>
            </a:lvl2pPr>
            <a:lvl3pPr marL="1143000" indent="-228600" eaLnBrk="0" hangingPunct="0">
              <a:spcBef>
                <a:spcPct val="30000"/>
              </a:spcBef>
              <a:defRPr sz="1200">
                <a:solidFill>
                  <a:schemeClr val="tx1"/>
                </a:solidFill>
                <a:latin typeface="Arial" panose="020B0604020202020204" pitchFamily="34" charset="0"/>
                <a:ea typeface="Geneva" charset="0"/>
                <a:cs typeface="Geneva" charset="0"/>
              </a:defRPr>
            </a:lvl3pPr>
            <a:lvl4pPr marL="1600200" indent="-228600" eaLnBrk="0" hangingPunct="0">
              <a:spcBef>
                <a:spcPct val="30000"/>
              </a:spcBef>
              <a:defRPr sz="1200">
                <a:solidFill>
                  <a:schemeClr val="tx1"/>
                </a:solidFill>
                <a:latin typeface="Arial" panose="020B0604020202020204" pitchFamily="34" charset="0"/>
                <a:ea typeface="Geneva" charset="0"/>
                <a:cs typeface="Geneva" charset="0"/>
              </a:defRPr>
            </a:lvl4pPr>
            <a:lvl5pPr marL="2057400" indent="-228600" eaLnBrk="0" hangingPunct="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eaLnBrk="1" hangingPunct="1">
              <a:spcBef>
                <a:spcPct val="0"/>
              </a:spcBef>
            </a:pPr>
            <a:fld id="{11B83B38-C071-4B9D-9DA1-6D652F0A83CC}" type="slidenum">
              <a:rPr lang="en-US" altLang="en-US"/>
              <a:pPr eaLnBrk="1" hangingPunct="1">
                <a:spcBef>
                  <a:spcPct val="0"/>
                </a:spcBef>
              </a:pPr>
              <a:t>55</a:t>
            </a:fld>
            <a:endParaRPr lang="en-US" altLang="en-US"/>
          </a:p>
        </p:txBody>
      </p:sp>
      <p:sp>
        <p:nvSpPr>
          <p:cNvPr id="94211" name="Rectangle 2">
            <a:extLst>
              <a:ext uri="{FF2B5EF4-FFF2-40B4-BE49-F238E27FC236}">
                <a16:creationId xmlns:a16="http://schemas.microsoft.com/office/drawing/2014/main" id="{4AADE809-C374-47DE-837A-2EE7F6BD3B48}"/>
              </a:ext>
            </a:extLst>
          </p:cNvPr>
          <p:cNvSpPr>
            <a:spLocks noRot="1" noChangeArrowheads="1" noTextEdit="1"/>
          </p:cNvSpPr>
          <p:nvPr>
            <p:ph type="sldImg"/>
          </p:nvPr>
        </p:nvSpPr>
        <p:spPr>
          <a:xfrm>
            <a:off x="-1187450" y="609600"/>
            <a:ext cx="9347200" cy="7010400"/>
          </a:xfrm>
          <a:ln/>
        </p:spPr>
      </p:sp>
      <p:sp>
        <p:nvSpPr>
          <p:cNvPr id="94212" name="Rectangle 3">
            <a:extLst>
              <a:ext uri="{FF2B5EF4-FFF2-40B4-BE49-F238E27FC236}">
                <a16:creationId xmlns:a16="http://schemas.microsoft.com/office/drawing/2014/main" id="{22C6AE5A-8F2E-4515-842C-C81874522958}"/>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F0FA6CEF-AE01-4F53-A4E2-5A6BB6AE7C9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30000"/>
              </a:spcBef>
              <a:defRPr sz="1200">
                <a:solidFill>
                  <a:schemeClr val="tx1"/>
                </a:solidFill>
                <a:latin typeface="Arial" panose="020B0604020202020204" pitchFamily="34" charset="0"/>
                <a:ea typeface="Geneva" charset="0"/>
                <a:cs typeface="Geneva" charset="0"/>
              </a:defRPr>
            </a:lvl2pPr>
            <a:lvl3pPr marL="1143000" indent="-228600" eaLnBrk="0" hangingPunct="0">
              <a:spcBef>
                <a:spcPct val="30000"/>
              </a:spcBef>
              <a:defRPr sz="1200">
                <a:solidFill>
                  <a:schemeClr val="tx1"/>
                </a:solidFill>
                <a:latin typeface="Arial" panose="020B0604020202020204" pitchFamily="34" charset="0"/>
                <a:ea typeface="Geneva" charset="0"/>
                <a:cs typeface="Geneva" charset="0"/>
              </a:defRPr>
            </a:lvl3pPr>
            <a:lvl4pPr marL="1600200" indent="-228600" eaLnBrk="0" hangingPunct="0">
              <a:spcBef>
                <a:spcPct val="30000"/>
              </a:spcBef>
              <a:defRPr sz="1200">
                <a:solidFill>
                  <a:schemeClr val="tx1"/>
                </a:solidFill>
                <a:latin typeface="Arial" panose="020B0604020202020204" pitchFamily="34" charset="0"/>
                <a:ea typeface="Geneva" charset="0"/>
                <a:cs typeface="Geneva" charset="0"/>
              </a:defRPr>
            </a:lvl4pPr>
            <a:lvl5pPr marL="2057400" indent="-228600" eaLnBrk="0" hangingPunct="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eaLnBrk="1" hangingPunct="1">
              <a:spcBef>
                <a:spcPct val="0"/>
              </a:spcBef>
            </a:pPr>
            <a:fld id="{04C2E79C-276C-46CD-B957-011E58D2A160}" type="slidenum">
              <a:rPr lang="en-US" altLang="en-US"/>
              <a:pPr eaLnBrk="1" hangingPunct="1">
                <a:spcBef>
                  <a:spcPct val="0"/>
                </a:spcBef>
              </a:pPr>
              <a:t>57</a:t>
            </a:fld>
            <a:endParaRPr lang="en-US" altLang="en-US"/>
          </a:p>
        </p:txBody>
      </p:sp>
      <p:sp>
        <p:nvSpPr>
          <p:cNvPr id="95235" name="Rectangle 2">
            <a:extLst>
              <a:ext uri="{FF2B5EF4-FFF2-40B4-BE49-F238E27FC236}">
                <a16:creationId xmlns:a16="http://schemas.microsoft.com/office/drawing/2014/main" id="{900A6F0E-C6CB-462E-84BF-5E5B1242D836}"/>
              </a:ext>
            </a:extLst>
          </p:cNvPr>
          <p:cNvSpPr>
            <a:spLocks noRot="1" noChangeArrowheads="1" noTextEdit="1"/>
          </p:cNvSpPr>
          <p:nvPr>
            <p:ph type="sldImg"/>
          </p:nvPr>
        </p:nvSpPr>
        <p:spPr>
          <a:xfrm>
            <a:off x="-1187450" y="609600"/>
            <a:ext cx="9347200" cy="7010400"/>
          </a:xfrm>
          <a:ln/>
        </p:spPr>
      </p:sp>
      <p:sp>
        <p:nvSpPr>
          <p:cNvPr id="95236" name="Rectangle 3">
            <a:extLst>
              <a:ext uri="{FF2B5EF4-FFF2-40B4-BE49-F238E27FC236}">
                <a16:creationId xmlns:a16="http://schemas.microsoft.com/office/drawing/2014/main" id="{E60D3A1A-6FB4-4AEF-845A-FF468DBF76F2}"/>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7961205E-4C3B-47D3-AFBD-34E0BF9D2E2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30000"/>
              </a:spcBef>
              <a:defRPr sz="1200">
                <a:solidFill>
                  <a:schemeClr val="tx1"/>
                </a:solidFill>
                <a:latin typeface="Arial" panose="020B0604020202020204" pitchFamily="34" charset="0"/>
                <a:ea typeface="Geneva" charset="0"/>
                <a:cs typeface="Geneva" charset="0"/>
              </a:defRPr>
            </a:lvl2pPr>
            <a:lvl3pPr marL="1143000" indent="-228600" eaLnBrk="0" hangingPunct="0">
              <a:spcBef>
                <a:spcPct val="30000"/>
              </a:spcBef>
              <a:defRPr sz="1200">
                <a:solidFill>
                  <a:schemeClr val="tx1"/>
                </a:solidFill>
                <a:latin typeface="Arial" panose="020B0604020202020204" pitchFamily="34" charset="0"/>
                <a:ea typeface="Geneva" charset="0"/>
                <a:cs typeface="Geneva" charset="0"/>
              </a:defRPr>
            </a:lvl3pPr>
            <a:lvl4pPr marL="1600200" indent="-228600" eaLnBrk="0" hangingPunct="0">
              <a:spcBef>
                <a:spcPct val="30000"/>
              </a:spcBef>
              <a:defRPr sz="1200">
                <a:solidFill>
                  <a:schemeClr val="tx1"/>
                </a:solidFill>
                <a:latin typeface="Arial" panose="020B0604020202020204" pitchFamily="34" charset="0"/>
                <a:ea typeface="Geneva" charset="0"/>
                <a:cs typeface="Geneva" charset="0"/>
              </a:defRPr>
            </a:lvl4pPr>
            <a:lvl5pPr marL="2057400" indent="-228600" eaLnBrk="0" hangingPunct="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eaLnBrk="1" hangingPunct="1">
              <a:spcBef>
                <a:spcPct val="0"/>
              </a:spcBef>
            </a:pPr>
            <a:fld id="{183E207D-F613-487D-B6E0-F77D73EEA103}" type="slidenum">
              <a:rPr lang="en-US" altLang="en-US"/>
              <a:pPr eaLnBrk="1" hangingPunct="1">
                <a:spcBef>
                  <a:spcPct val="0"/>
                </a:spcBef>
              </a:pPr>
              <a:t>58</a:t>
            </a:fld>
            <a:endParaRPr lang="en-US" altLang="en-US"/>
          </a:p>
        </p:txBody>
      </p:sp>
      <p:sp>
        <p:nvSpPr>
          <p:cNvPr id="96259" name="Rectangle 2">
            <a:extLst>
              <a:ext uri="{FF2B5EF4-FFF2-40B4-BE49-F238E27FC236}">
                <a16:creationId xmlns:a16="http://schemas.microsoft.com/office/drawing/2014/main" id="{D912177A-9380-451D-BCA2-F09D31362F6A}"/>
              </a:ext>
            </a:extLst>
          </p:cNvPr>
          <p:cNvSpPr>
            <a:spLocks noRot="1" noChangeArrowheads="1" noTextEdit="1"/>
          </p:cNvSpPr>
          <p:nvPr>
            <p:ph type="sldImg"/>
          </p:nvPr>
        </p:nvSpPr>
        <p:spPr>
          <a:xfrm>
            <a:off x="-1187450" y="609600"/>
            <a:ext cx="9347200" cy="7010400"/>
          </a:xfrm>
          <a:ln/>
        </p:spPr>
      </p:sp>
      <p:sp>
        <p:nvSpPr>
          <p:cNvPr id="96260" name="Rectangle 3">
            <a:extLst>
              <a:ext uri="{FF2B5EF4-FFF2-40B4-BE49-F238E27FC236}">
                <a16:creationId xmlns:a16="http://schemas.microsoft.com/office/drawing/2014/main" id="{ECC76B4C-D92F-4C5E-A95F-B0D1BA20D239}"/>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3333F735-E3DF-4BFC-82B2-EDBA55E8E47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30000"/>
              </a:spcBef>
              <a:defRPr sz="1200">
                <a:solidFill>
                  <a:schemeClr val="tx1"/>
                </a:solidFill>
                <a:latin typeface="Arial" panose="020B0604020202020204" pitchFamily="34" charset="0"/>
                <a:ea typeface="Geneva" charset="0"/>
                <a:cs typeface="Geneva" charset="0"/>
              </a:defRPr>
            </a:lvl2pPr>
            <a:lvl3pPr marL="1143000" indent="-228600" eaLnBrk="0" hangingPunct="0">
              <a:spcBef>
                <a:spcPct val="30000"/>
              </a:spcBef>
              <a:defRPr sz="1200">
                <a:solidFill>
                  <a:schemeClr val="tx1"/>
                </a:solidFill>
                <a:latin typeface="Arial" panose="020B0604020202020204" pitchFamily="34" charset="0"/>
                <a:ea typeface="Geneva" charset="0"/>
                <a:cs typeface="Geneva" charset="0"/>
              </a:defRPr>
            </a:lvl3pPr>
            <a:lvl4pPr marL="1600200" indent="-228600" eaLnBrk="0" hangingPunct="0">
              <a:spcBef>
                <a:spcPct val="30000"/>
              </a:spcBef>
              <a:defRPr sz="1200">
                <a:solidFill>
                  <a:schemeClr val="tx1"/>
                </a:solidFill>
                <a:latin typeface="Arial" panose="020B0604020202020204" pitchFamily="34" charset="0"/>
                <a:ea typeface="Geneva" charset="0"/>
                <a:cs typeface="Geneva" charset="0"/>
              </a:defRPr>
            </a:lvl4pPr>
            <a:lvl5pPr marL="2057400" indent="-228600" eaLnBrk="0" hangingPunct="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eaLnBrk="1" hangingPunct="1">
              <a:spcBef>
                <a:spcPct val="0"/>
              </a:spcBef>
            </a:pPr>
            <a:fld id="{BFD027BE-7661-40E2-B09B-57C2EC7660A4}" type="slidenum">
              <a:rPr lang="en-US" altLang="en-US"/>
              <a:pPr eaLnBrk="1" hangingPunct="1">
                <a:spcBef>
                  <a:spcPct val="0"/>
                </a:spcBef>
              </a:pPr>
              <a:t>15</a:t>
            </a:fld>
            <a:endParaRPr lang="en-US" altLang="en-US"/>
          </a:p>
        </p:txBody>
      </p:sp>
      <p:sp>
        <p:nvSpPr>
          <p:cNvPr id="65539" name="Rectangle 2">
            <a:extLst>
              <a:ext uri="{FF2B5EF4-FFF2-40B4-BE49-F238E27FC236}">
                <a16:creationId xmlns:a16="http://schemas.microsoft.com/office/drawing/2014/main" id="{2C9678B6-0DD3-4424-92B7-CDE74BC40498}"/>
              </a:ext>
            </a:extLst>
          </p:cNvPr>
          <p:cNvSpPr>
            <a:spLocks noRot="1" noChangeArrowheads="1" noTextEdit="1"/>
          </p:cNvSpPr>
          <p:nvPr>
            <p:ph type="sldImg"/>
          </p:nvPr>
        </p:nvSpPr>
        <p:spPr>
          <a:xfrm>
            <a:off x="-1187450" y="609600"/>
            <a:ext cx="9347200" cy="7010400"/>
          </a:xfrm>
          <a:ln/>
        </p:spPr>
      </p:sp>
      <p:sp>
        <p:nvSpPr>
          <p:cNvPr id="65540" name="Rectangle 3">
            <a:extLst>
              <a:ext uri="{FF2B5EF4-FFF2-40B4-BE49-F238E27FC236}">
                <a16:creationId xmlns:a16="http://schemas.microsoft.com/office/drawing/2014/main" id="{7D95F906-21FA-4CC2-9678-D5CA28596CEA}"/>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C76C5858-014C-402A-B778-F51790CB49F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30000"/>
              </a:spcBef>
              <a:defRPr sz="1200">
                <a:solidFill>
                  <a:schemeClr val="tx1"/>
                </a:solidFill>
                <a:latin typeface="Arial" panose="020B0604020202020204" pitchFamily="34" charset="0"/>
                <a:ea typeface="Geneva" charset="0"/>
                <a:cs typeface="Geneva" charset="0"/>
              </a:defRPr>
            </a:lvl2pPr>
            <a:lvl3pPr marL="1143000" indent="-228600" eaLnBrk="0" hangingPunct="0">
              <a:spcBef>
                <a:spcPct val="30000"/>
              </a:spcBef>
              <a:defRPr sz="1200">
                <a:solidFill>
                  <a:schemeClr val="tx1"/>
                </a:solidFill>
                <a:latin typeface="Arial" panose="020B0604020202020204" pitchFamily="34" charset="0"/>
                <a:ea typeface="Geneva" charset="0"/>
                <a:cs typeface="Geneva" charset="0"/>
              </a:defRPr>
            </a:lvl3pPr>
            <a:lvl4pPr marL="1600200" indent="-228600" eaLnBrk="0" hangingPunct="0">
              <a:spcBef>
                <a:spcPct val="30000"/>
              </a:spcBef>
              <a:defRPr sz="1200">
                <a:solidFill>
                  <a:schemeClr val="tx1"/>
                </a:solidFill>
                <a:latin typeface="Arial" panose="020B0604020202020204" pitchFamily="34" charset="0"/>
                <a:ea typeface="Geneva" charset="0"/>
                <a:cs typeface="Geneva" charset="0"/>
              </a:defRPr>
            </a:lvl4pPr>
            <a:lvl5pPr marL="2057400" indent="-228600" eaLnBrk="0" hangingPunct="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eaLnBrk="1" hangingPunct="1">
              <a:spcBef>
                <a:spcPct val="0"/>
              </a:spcBef>
            </a:pPr>
            <a:fld id="{EAAA4E49-6448-4906-9216-1F60527D01BC}" type="slidenum">
              <a:rPr lang="en-US" altLang="en-US"/>
              <a:pPr eaLnBrk="1" hangingPunct="1">
                <a:spcBef>
                  <a:spcPct val="0"/>
                </a:spcBef>
              </a:pPr>
              <a:t>16</a:t>
            </a:fld>
            <a:endParaRPr lang="en-US" altLang="en-US"/>
          </a:p>
        </p:txBody>
      </p:sp>
      <p:sp>
        <p:nvSpPr>
          <p:cNvPr id="66563" name="Rectangle 2">
            <a:extLst>
              <a:ext uri="{FF2B5EF4-FFF2-40B4-BE49-F238E27FC236}">
                <a16:creationId xmlns:a16="http://schemas.microsoft.com/office/drawing/2014/main" id="{1068E919-32A7-46D4-9CB2-FFC28DAAD76F}"/>
              </a:ext>
            </a:extLst>
          </p:cNvPr>
          <p:cNvSpPr>
            <a:spLocks noRot="1" noChangeArrowheads="1" noTextEdit="1"/>
          </p:cNvSpPr>
          <p:nvPr>
            <p:ph type="sldImg"/>
          </p:nvPr>
        </p:nvSpPr>
        <p:spPr>
          <a:xfrm>
            <a:off x="-1187450" y="609600"/>
            <a:ext cx="9347200" cy="7010400"/>
          </a:xfrm>
          <a:ln/>
        </p:spPr>
      </p:sp>
      <p:sp>
        <p:nvSpPr>
          <p:cNvPr id="66564" name="Rectangle 3">
            <a:extLst>
              <a:ext uri="{FF2B5EF4-FFF2-40B4-BE49-F238E27FC236}">
                <a16:creationId xmlns:a16="http://schemas.microsoft.com/office/drawing/2014/main" id="{7FBA9C28-2D1E-4B59-A18A-ABDD1801F390}"/>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DC7C05CA-CF0A-43B3-A4B8-EEA147303F6D}"/>
              </a:ext>
            </a:extLst>
          </p:cNvPr>
          <p:cNvSpPr>
            <a:spLocks noGrp="1" noRot="1" noChangeAspect="1" noTextEdit="1"/>
          </p:cNvSpPr>
          <p:nvPr>
            <p:ph type="sldImg"/>
          </p:nvPr>
        </p:nvSpPr>
        <p:spPr>
          <a:ln/>
        </p:spPr>
      </p:sp>
      <p:sp>
        <p:nvSpPr>
          <p:cNvPr id="67587" name="Notes Placeholder 2">
            <a:extLst>
              <a:ext uri="{FF2B5EF4-FFF2-40B4-BE49-F238E27FC236}">
                <a16:creationId xmlns:a16="http://schemas.microsoft.com/office/drawing/2014/main" id="{6BD11A36-F1D8-4B14-AD81-CB433A3567C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7588" name="Slide Number Placeholder 3">
            <a:extLst>
              <a:ext uri="{FF2B5EF4-FFF2-40B4-BE49-F238E27FC236}">
                <a16:creationId xmlns:a16="http://schemas.microsoft.com/office/drawing/2014/main" id="{BFC51514-369E-41E6-83E3-29DFC252877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30000"/>
              </a:spcBef>
              <a:defRPr sz="1200">
                <a:solidFill>
                  <a:schemeClr val="tx1"/>
                </a:solidFill>
                <a:latin typeface="Arial" panose="020B0604020202020204" pitchFamily="34" charset="0"/>
                <a:ea typeface="Geneva" charset="0"/>
                <a:cs typeface="Geneva" charset="0"/>
              </a:defRPr>
            </a:lvl2pPr>
            <a:lvl3pPr marL="1143000" indent="-228600" eaLnBrk="0" hangingPunct="0">
              <a:spcBef>
                <a:spcPct val="30000"/>
              </a:spcBef>
              <a:defRPr sz="1200">
                <a:solidFill>
                  <a:schemeClr val="tx1"/>
                </a:solidFill>
                <a:latin typeface="Arial" panose="020B0604020202020204" pitchFamily="34" charset="0"/>
                <a:ea typeface="Geneva" charset="0"/>
                <a:cs typeface="Geneva" charset="0"/>
              </a:defRPr>
            </a:lvl3pPr>
            <a:lvl4pPr marL="1600200" indent="-228600" eaLnBrk="0" hangingPunct="0">
              <a:spcBef>
                <a:spcPct val="30000"/>
              </a:spcBef>
              <a:defRPr sz="1200">
                <a:solidFill>
                  <a:schemeClr val="tx1"/>
                </a:solidFill>
                <a:latin typeface="Arial" panose="020B0604020202020204" pitchFamily="34" charset="0"/>
                <a:ea typeface="Geneva" charset="0"/>
                <a:cs typeface="Geneva" charset="0"/>
              </a:defRPr>
            </a:lvl4pPr>
            <a:lvl5pPr marL="2057400" indent="-228600" eaLnBrk="0" hangingPunct="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eaLnBrk="1" hangingPunct="1">
              <a:spcBef>
                <a:spcPct val="0"/>
              </a:spcBef>
            </a:pPr>
            <a:fld id="{5A2B9E9B-5DC7-41C0-ACC1-F0D432F883F1}" type="slidenum">
              <a:rPr lang="en-US" altLang="en-US"/>
              <a:pPr eaLnBrk="1" hangingPunct="1">
                <a:spcBef>
                  <a:spcPct val="0"/>
                </a:spcBef>
              </a:pPr>
              <a:t>18</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E544F846-DD84-49FE-AABA-0DC2BB83CB5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30000"/>
              </a:spcBef>
              <a:defRPr sz="1200">
                <a:solidFill>
                  <a:schemeClr val="tx1"/>
                </a:solidFill>
                <a:latin typeface="Arial" panose="020B0604020202020204" pitchFamily="34" charset="0"/>
                <a:ea typeface="Geneva" charset="0"/>
                <a:cs typeface="Geneva" charset="0"/>
              </a:defRPr>
            </a:lvl2pPr>
            <a:lvl3pPr marL="1143000" indent="-228600" eaLnBrk="0" hangingPunct="0">
              <a:spcBef>
                <a:spcPct val="30000"/>
              </a:spcBef>
              <a:defRPr sz="1200">
                <a:solidFill>
                  <a:schemeClr val="tx1"/>
                </a:solidFill>
                <a:latin typeface="Arial" panose="020B0604020202020204" pitchFamily="34" charset="0"/>
                <a:ea typeface="Geneva" charset="0"/>
                <a:cs typeface="Geneva" charset="0"/>
              </a:defRPr>
            </a:lvl3pPr>
            <a:lvl4pPr marL="1600200" indent="-228600" eaLnBrk="0" hangingPunct="0">
              <a:spcBef>
                <a:spcPct val="30000"/>
              </a:spcBef>
              <a:defRPr sz="1200">
                <a:solidFill>
                  <a:schemeClr val="tx1"/>
                </a:solidFill>
                <a:latin typeface="Arial" panose="020B0604020202020204" pitchFamily="34" charset="0"/>
                <a:ea typeface="Geneva" charset="0"/>
                <a:cs typeface="Geneva" charset="0"/>
              </a:defRPr>
            </a:lvl4pPr>
            <a:lvl5pPr marL="2057400" indent="-228600" eaLnBrk="0" hangingPunct="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eaLnBrk="1" hangingPunct="1">
              <a:spcBef>
                <a:spcPct val="0"/>
              </a:spcBef>
            </a:pPr>
            <a:fld id="{15F4E007-8CB8-4A7F-B398-D3BD72ECA4D7}" type="slidenum">
              <a:rPr lang="en-US" altLang="en-US"/>
              <a:pPr eaLnBrk="1" hangingPunct="1">
                <a:spcBef>
                  <a:spcPct val="0"/>
                </a:spcBef>
              </a:pPr>
              <a:t>23</a:t>
            </a:fld>
            <a:endParaRPr lang="en-US" altLang="en-US"/>
          </a:p>
        </p:txBody>
      </p:sp>
      <p:sp>
        <p:nvSpPr>
          <p:cNvPr id="68611" name="Rectangle 2">
            <a:extLst>
              <a:ext uri="{FF2B5EF4-FFF2-40B4-BE49-F238E27FC236}">
                <a16:creationId xmlns:a16="http://schemas.microsoft.com/office/drawing/2014/main" id="{937983B7-E981-4238-A996-A6FB5E89E91C}"/>
              </a:ext>
            </a:extLst>
          </p:cNvPr>
          <p:cNvSpPr>
            <a:spLocks noRot="1" noChangeArrowheads="1" noTextEdit="1"/>
          </p:cNvSpPr>
          <p:nvPr>
            <p:ph type="sldImg"/>
          </p:nvPr>
        </p:nvSpPr>
        <p:spPr>
          <a:xfrm>
            <a:off x="-1187450" y="609600"/>
            <a:ext cx="9347200" cy="7010400"/>
          </a:xfrm>
          <a:ln/>
        </p:spPr>
      </p:sp>
      <p:sp>
        <p:nvSpPr>
          <p:cNvPr id="68612" name="Rectangle 3">
            <a:extLst>
              <a:ext uri="{FF2B5EF4-FFF2-40B4-BE49-F238E27FC236}">
                <a16:creationId xmlns:a16="http://schemas.microsoft.com/office/drawing/2014/main" id="{6CE136FA-B2FC-45AB-B069-B319FC29DEB1}"/>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40438DEC-B394-496C-80C4-9838E5F5BD5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30000"/>
              </a:spcBef>
              <a:defRPr sz="1200">
                <a:solidFill>
                  <a:schemeClr val="tx1"/>
                </a:solidFill>
                <a:latin typeface="Arial" panose="020B0604020202020204" pitchFamily="34" charset="0"/>
                <a:ea typeface="Geneva" charset="0"/>
                <a:cs typeface="Geneva" charset="0"/>
              </a:defRPr>
            </a:lvl2pPr>
            <a:lvl3pPr marL="1143000" indent="-228600" eaLnBrk="0" hangingPunct="0">
              <a:spcBef>
                <a:spcPct val="30000"/>
              </a:spcBef>
              <a:defRPr sz="1200">
                <a:solidFill>
                  <a:schemeClr val="tx1"/>
                </a:solidFill>
                <a:latin typeface="Arial" panose="020B0604020202020204" pitchFamily="34" charset="0"/>
                <a:ea typeface="Geneva" charset="0"/>
                <a:cs typeface="Geneva" charset="0"/>
              </a:defRPr>
            </a:lvl3pPr>
            <a:lvl4pPr marL="1600200" indent="-228600" eaLnBrk="0" hangingPunct="0">
              <a:spcBef>
                <a:spcPct val="30000"/>
              </a:spcBef>
              <a:defRPr sz="1200">
                <a:solidFill>
                  <a:schemeClr val="tx1"/>
                </a:solidFill>
                <a:latin typeface="Arial" panose="020B0604020202020204" pitchFamily="34" charset="0"/>
                <a:ea typeface="Geneva" charset="0"/>
                <a:cs typeface="Geneva" charset="0"/>
              </a:defRPr>
            </a:lvl4pPr>
            <a:lvl5pPr marL="2057400" indent="-228600" eaLnBrk="0" hangingPunct="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eaLnBrk="1" hangingPunct="1">
              <a:spcBef>
                <a:spcPct val="0"/>
              </a:spcBef>
            </a:pPr>
            <a:fld id="{ECE61C76-5FD9-4C13-96F2-AB560FA49D63}" type="slidenum">
              <a:rPr lang="en-US" altLang="en-US"/>
              <a:pPr eaLnBrk="1" hangingPunct="1">
                <a:spcBef>
                  <a:spcPct val="0"/>
                </a:spcBef>
              </a:pPr>
              <a:t>25</a:t>
            </a:fld>
            <a:endParaRPr lang="en-US" altLang="en-US"/>
          </a:p>
        </p:txBody>
      </p:sp>
      <p:sp>
        <p:nvSpPr>
          <p:cNvPr id="69635" name="Rectangle 2">
            <a:extLst>
              <a:ext uri="{FF2B5EF4-FFF2-40B4-BE49-F238E27FC236}">
                <a16:creationId xmlns:a16="http://schemas.microsoft.com/office/drawing/2014/main" id="{A6EBE83E-484F-49C9-A528-4C911C78617F}"/>
              </a:ext>
            </a:extLst>
          </p:cNvPr>
          <p:cNvSpPr>
            <a:spLocks noRot="1" noChangeArrowheads="1" noTextEdit="1"/>
          </p:cNvSpPr>
          <p:nvPr>
            <p:ph type="sldImg"/>
          </p:nvPr>
        </p:nvSpPr>
        <p:spPr>
          <a:xfrm>
            <a:off x="-1187450" y="609600"/>
            <a:ext cx="9347200" cy="7010400"/>
          </a:xfrm>
          <a:ln/>
        </p:spPr>
      </p:sp>
      <p:sp>
        <p:nvSpPr>
          <p:cNvPr id="69636" name="Rectangle 3">
            <a:extLst>
              <a:ext uri="{FF2B5EF4-FFF2-40B4-BE49-F238E27FC236}">
                <a16:creationId xmlns:a16="http://schemas.microsoft.com/office/drawing/2014/main" id="{7B47B283-8B93-42B5-8DE8-E34FD95A3396}"/>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BF88E605-6AE0-40E9-AFD2-13EA8745FA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30000"/>
              </a:spcBef>
              <a:defRPr sz="1200">
                <a:solidFill>
                  <a:schemeClr val="tx1"/>
                </a:solidFill>
                <a:latin typeface="Arial" panose="020B0604020202020204" pitchFamily="34" charset="0"/>
                <a:ea typeface="Geneva" charset="0"/>
                <a:cs typeface="Geneva" charset="0"/>
              </a:defRPr>
            </a:lvl2pPr>
            <a:lvl3pPr marL="1143000" indent="-228600" eaLnBrk="0" hangingPunct="0">
              <a:spcBef>
                <a:spcPct val="30000"/>
              </a:spcBef>
              <a:defRPr sz="1200">
                <a:solidFill>
                  <a:schemeClr val="tx1"/>
                </a:solidFill>
                <a:latin typeface="Arial" panose="020B0604020202020204" pitchFamily="34" charset="0"/>
                <a:ea typeface="Geneva" charset="0"/>
                <a:cs typeface="Geneva" charset="0"/>
              </a:defRPr>
            </a:lvl3pPr>
            <a:lvl4pPr marL="1600200" indent="-228600" eaLnBrk="0" hangingPunct="0">
              <a:spcBef>
                <a:spcPct val="30000"/>
              </a:spcBef>
              <a:defRPr sz="1200">
                <a:solidFill>
                  <a:schemeClr val="tx1"/>
                </a:solidFill>
                <a:latin typeface="Arial" panose="020B0604020202020204" pitchFamily="34" charset="0"/>
                <a:ea typeface="Geneva" charset="0"/>
                <a:cs typeface="Geneva" charset="0"/>
              </a:defRPr>
            </a:lvl4pPr>
            <a:lvl5pPr marL="2057400" indent="-228600" eaLnBrk="0" hangingPunct="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eaLnBrk="1" hangingPunct="1">
              <a:spcBef>
                <a:spcPct val="0"/>
              </a:spcBef>
            </a:pPr>
            <a:fld id="{70FADAF4-345F-440F-A835-6D8246E1BDBF}" type="slidenum">
              <a:rPr lang="en-US" altLang="en-US"/>
              <a:pPr eaLnBrk="1" hangingPunct="1">
                <a:spcBef>
                  <a:spcPct val="0"/>
                </a:spcBef>
              </a:pPr>
              <a:t>26</a:t>
            </a:fld>
            <a:endParaRPr lang="en-US" altLang="en-US"/>
          </a:p>
        </p:txBody>
      </p:sp>
      <p:sp>
        <p:nvSpPr>
          <p:cNvPr id="70659" name="Rectangle 2">
            <a:extLst>
              <a:ext uri="{FF2B5EF4-FFF2-40B4-BE49-F238E27FC236}">
                <a16:creationId xmlns:a16="http://schemas.microsoft.com/office/drawing/2014/main" id="{60FFF439-3B79-46A3-8D6A-E479EF4B3F0C}"/>
              </a:ext>
            </a:extLst>
          </p:cNvPr>
          <p:cNvSpPr>
            <a:spLocks noRot="1" noChangeArrowheads="1" noTextEdit="1"/>
          </p:cNvSpPr>
          <p:nvPr>
            <p:ph type="sldImg"/>
          </p:nvPr>
        </p:nvSpPr>
        <p:spPr>
          <a:xfrm>
            <a:off x="-1187450" y="609600"/>
            <a:ext cx="9347200" cy="7010400"/>
          </a:xfrm>
          <a:ln/>
        </p:spPr>
      </p:sp>
      <p:sp>
        <p:nvSpPr>
          <p:cNvPr id="70660" name="Rectangle 3">
            <a:extLst>
              <a:ext uri="{FF2B5EF4-FFF2-40B4-BE49-F238E27FC236}">
                <a16:creationId xmlns:a16="http://schemas.microsoft.com/office/drawing/2014/main" id="{3D6CA1F3-38E7-43AC-A486-1A5E8F6ED6C7}"/>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7843D7F-30C0-467E-9862-C947BE978B7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66BF356-80E0-4182-878A-34813F9C0B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D54871-DD79-401F-82FB-FCB250AFAA00}"/>
              </a:ext>
            </a:extLst>
          </p:cNvPr>
          <p:cNvSpPr>
            <a:spLocks noGrp="1" noChangeArrowheads="1"/>
          </p:cNvSpPr>
          <p:nvPr>
            <p:ph type="sldNum" sz="quarter" idx="12"/>
          </p:nvPr>
        </p:nvSpPr>
        <p:spPr>
          <a:ln/>
        </p:spPr>
        <p:txBody>
          <a:bodyPr/>
          <a:lstStyle>
            <a:lvl1pPr>
              <a:defRPr/>
            </a:lvl1pPr>
          </a:lstStyle>
          <a:p>
            <a:fld id="{5B48B385-40F1-4FD5-BE67-FA4C2480A215}" type="slidenum">
              <a:rPr lang="en-US" altLang="en-US"/>
              <a:pPr/>
              <a:t>‹#›</a:t>
            </a:fld>
            <a:endParaRPr lang="en-US" altLang="en-US"/>
          </a:p>
        </p:txBody>
      </p:sp>
    </p:spTree>
    <p:extLst>
      <p:ext uri="{BB962C8B-B14F-4D97-AF65-F5344CB8AC3E}">
        <p14:creationId xmlns:p14="http://schemas.microsoft.com/office/powerpoint/2010/main" val="2240504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ACB84C3-13F6-43DD-9F49-FBED61D5C4C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ACD2E84-5EBE-40CA-A46B-F570D9AB13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C8429F6-E6C0-4DA2-B522-4A539FBE1410}"/>
              </a:ext>
            </a:extLst>
          </p:cNvPr>
          <p:cNvSpPr>
            <a:spLocks noGrp="1" noChangeArrowheads="1"/>
          </p:cNvSpPr>
          <p:nvPr>
            <p:ph type="sldNum" sz="quarter" idx="12"/>
          </p:nvPr>
        </p:nvSpPr>
        <p:spPr>
          <a:ln/>
        </p:spPr>
        <p:txBody>
          <a:bodyPr/>
          <a:lstStyle>
            <a:lvl1pPr>
              <a:defRPr/>
            </a:lvl1pPr>
          </a:lstStyle>
          <a:p>
            <a:fld id="{A1815742-474E-465C-B1D9-54391CC7D8D5}" type="slidenum">
              <a:rPr lang="en-US" altLang="en-US"/>
              <a:pPr/>
              <a:t>‹#›</a:t>
            </a:fld>
            <a:endParaRPr lang="en-US" altLang="en-US"/>
          </a:p>
        </p:txBody>
      </p:sp>
    </p:spTree>
    <p:extLst>
      <p:ext uri="{BB962C8B-B14F-4D97-AF65-F5344CB8AC3E}">
        <p14:creationId xmlns:p14="http://schemas.microsoft.com/office/powerpoint/2010/main" val="903634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D011AEF-402E-4AB9-AD43-0CE6B7F157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970A6EA-B15D-4692-9D48-FBBFD54ACC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B2DB61F-3C35-4486-B2AA-73DB9A050849}"/>
              </a:ext>
            </a:extLst>
          </p:cNvPr>
          <p:cNvSpPr>
            <a:spLocks noGrp="1" noChangeArrowheads="1"/>
          </p:cNvSpPr>
          <p:nvPr>
            <p:ph type="sldNum" sz="quarter" idx="12"/>
          </p:nvPr>
        </p:nvSpPr>
        <p:spPr>
          <a:ln/>
        </p:spPr>
        <p:txBody>
          <a:bodyPr/>
          <a:lstStyle>
            <a:lvl1pPr>
              <a:defRPr/>
            </a:lvl1pPr>
          </a:lstStyle>
          <a:p>
            <a:fld id="{3F991968-D8B4-428C-B484-A811DB8C3655}" type="slidenum">
              <a:rPr lang="en-US" altLang="en-US"/>
              <a:pPr/>
              <a:t>‹#›</a:t>
            </a:fld>
            <a:endParaRPr lang="en-US" altLang="en-US"/>
          </a:p>
        </p:txBody>
      </p:sp>
    </p:spTree>
    <p:extLst>
      <p:ext uri="{BB962C8B-B14F-4D97-AF65-F5344CB8AC3E}">
        <p14:creationId xmlns:p14="http://schemas.microsoft.com/office/powerpoint/2010/main" val="869371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0B5C677-2DDC-442E-B171-932F5A2CE3D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F601103-968C-4E35-A810-5AF01A9D2F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DBAAD02-9511-4D11-BEEB-E1F5358A22A9}"/>
              </a:ext>
            </a:extLst>
          </p:cNvPr>
          <p:cNvSpPr>
            <a:spLocks noGrp="1" noChangeArrowheads="1"/>
          </p:cNvSpPr>
          <p:nvPr>
            <p:ph type="sldNum" sz="quarter" idx="12"/>
          </p:nvPr>
        </p:nvSpPr>
        <p:spPr>
          <a:ln/>
        </p:spPr>
        <p:txBody>
          <a:bodyPr/>
          <a:lstStyle>
            <a:lvl1pPr>
              <a:defRPr/>
            </a:lvl1pPr>
          </a:lstStyle>
          <a:p>
            <a:fld id="{8DC3333A-1A66-488E-8FB5-3F90DDBB0CA4}" type="slidenum">
              <a:rPr lang="en-US" altLang="en-US"/>
              <a:pPr/>
              <a:t>‹#›</a:t>
            </a:fld>
            <a:endParaRPr lang="en-US" altLang="en-US"/>
          </a:p>
        </p:txBody>
      </p:sp>
    </p:spTree>
    <p:extLst>
      <p:ext uri="{BB962C8B-B14F-4D97-AF65-F5344CB8AC3E}">
        <p14:creationId xmlns:p14="http://schemas.microsoft.com/office/powerpoint/2010/main" val="253320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691E3B3-5126-4A92-99F0-59A14C73259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C83DB70-61BE-4B6F-ADE7-9B6256E48A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3491ACD-5554-43A2-9F5F-BBBA1E62DDBF}"/>
              </a:ext>
            </a:extLst>
          </p:cNvPr>
          <p:cNvSpPr>
            <a:spLocks noGrp="1" noChangeArrowheads="1"/>
          </p:cNvSpPr>
          <p:nvPr>
            <p:ph type="sldNum" sz="quarter" idx="12"/>
          </p:nvPr>
        </p:nvSpPr>
        <p:spPr>
          <a:ln/>
        </p:spPr>
        <p:txBody>
          <a:bodyPr/>
          <a:lstStyle>
            <a:lvl1pPr>
              <a:defRPr/>
            </a:lvl1pPr>
          </a:lstStyle>
          <a:p>
            <a:fld id="{09CE1ADF-0B46-4A81-9BF3-C7AC5A96ED40}" type="slidenum">
              <a:rPr lang="en-US" altLang="en-US"/>
              <a:pPr/>
              <a:t>‹#›</a:t>
            </a:fld>
            <a:endParaRPr lang="en-US" altLang="en-US"/>
          </a:p>
        </p:txBody>
      </p:sp>
    </p:spTree>
    <p:extLst>
      <p:ext uri="{BB962C8B-B14F-4D97-AF65-F5344CB8AC3E}">
        <p14:creationId xmlns:p14="http://schemas.microsoft.com/office/powerpoint/2010/main" val="753633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BFB1780-5EA1-4BEE-BFF6-81F64A56480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ACE72A5-9ABD-4FE2-887C-076F70FCD1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2114507-DA0F-4BAC-9A1E-9D799E3BF443}"/>
              </a:ext>
            </a:extLst>
          </p:cNvPr>
          <p:cNvSpPr>
            <a:spLocks noGrp="1" noChangeArrowheads="1"/>
          </p:cNvSpPr>
          <p:nvPr>
            <p:ph type="sldNum" sz="quarter" idx="12"/>
          </p:nvPr>
        </p:nvSpPr>
        <p:spPr>
          <a:ln/>
        </p:spPr>
        <p:txBody>
          <a:bodyPr/>
          <a:lstStyle>
            <a:lvl1pPr>
              <a:defRPr/>
            </a:lvl1pPr>
          </a:lstStyle>
          <a:p>
            <a:fld id="{37836164-546D-4FDD-A92E-D86D3AB61E0E}" type="slidenum">
              <a:rPr lang="en-US" altLang="en-US"/>
              <a:pPr/>
              <a:t>‹#›</a:t>
            </a:fld>
            <a:endParaRPr lang="en-US" altLang="en-US"/>
          </a:p>
        </p:txBody>
      </p:sp>
    </p:spTree>
    <p:extLst>
      <p:ext uri="{BB962C8B-B14F-4D97-AF65-F5344CB8AC3E}">
        <p14:creationId xmlns:p14="http://schemas.microsoft.com/office/powerpoint/2010/main" val="1370553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943BD2B-21E0-4A33-9133-FC5F1226F4B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9AD3845-C725-40CB-8339-5B97A2113E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29BEFF1-FB23-4B42-A82F-DEB95C2F2B7A}"/>
              </a:ext>
            </a:extLst>
          </p:cNvPr>
          <p:cNvSpPr>
            <a:spLocks noGrp="1" noChangeArrowheads="1"/>
          </p:cNvSpPr>
          <p:nvPr>
            <p:ph type="sldNum" sz="quarter" idx="12"/>
          </p:nvPr>
        </p:nvSpPr>
        <p:spPr>
          <a:ln/>
        </p:spPr>
        <p:txBody>
          <a:bodyPr/>
          <a:lstStyle>
            <a:lvl1pPr>
              <a:defRPr/>
            </a:lvl1pPr>
          </a:lstStyle>
          <a:p>
            <a:fld id="{CE846842-3787-413E-BDCA-E808CBFB19A3}" type="slidenum">
              <a:rPr lang="en-US" altLang="en-US"/>
              <a:pPr/>
              <a:t>‹#›</a:t>
            </a:fld>
            <a:endParaRPr lang="en-US" altLang="en-US"/>
          </a:p>
        </p:txBody>
      </p:sp>
    </p:spTree>
    <p:extLst>
      <p:ext uri="{BB962C8B-B14F-4D97-AF65-F5344CB8AC3E}">
        <p14:creationId xmlns:p14="http://schemas.microsoft.com/office/powerpoint/2010/main" val="1375557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CD6484D-4E04-4DE8-A9F1-627EBF79CF5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C457799-ACB9-4B1B-B1BA-D657842C66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348358E-8670-4B8E-BEBA-590816672661}"/>
              </a:ext>
            </a:extLst>
          </p:cNvPr>
          <p:cNvSpPr>
            <a:spLocks noGrp="1" noChangeArrowheads="1"/>
          </p:cNvSpPr>
          <p:nvPr>
            <p:ph type="sldNum" sz="quarter" idx="12"/>
          </p:nvPr>
        </p:nvSpPr>
        <p:spPr>
          <a:ln/>
        </p:spPr>
        <p:txBody>
          <a:bodyPr/>
          <a:lstStyle>
            <a:lvl1pPr>
              <a:defRPr/>
            </a:lvl1pPr>
          </a:lstStyle>
          <a:p>
            <a:fld id="{7150DE41-C6E3-4BB0-BE2B-689B65A648FE}" type="slidenum">
              <a:rPr lang="en-US" altLang="en-US"/>
              <a:pPr/>
              <a:t>‹#›</a:t>
            </a:fld>
            <a:endParaRPr lang="en-US" altLang="en-US"/>
          </a:p>
        </p:txBody>
      </p:sp>
    </p:spTree>
    <p:extLst>
      <p:ext uri="{BB962C8B-B14F-4D97-AF65-F5344CB8AC3E}">
        <p14:creationId xmlns:p14="http://schemas.microsoft.com/office/powerpoint/2010/main" val="3861884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98B7B52-B424-4572-ADB0-CE2A237A2C7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6212F66-C2B4-438D-A631-048FE726DE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611E20E-61C9-463C-8E23-5945A255AE02}"/>
              </a:ext>
            </a:extLst>
          </p:cNvPr>
          <p:cNvSpPr>
            <a:spLocks noGrp="1" noChangeArrowheads="1"/>
          </p:cNvSpPr>
          <p:nvPr>
            <p:ph type="sldNum" sz="quarter" idx="12"/>
          </p:nvPr>
        </p:nvSpPr>
        <p:spPr>
          <a:ln/>
        </p:spPr>
        <p:txBody>
          <a:bodyPr/>
          <a:lstStyle>
            <a:lvl1pPr>
              <a:defRPr/>
            </a:lvl1pPr>
          </a:lstStyle>
          <a:p>
            <a:fld id="{229165C4-9271-44F8-9210-E350CC1D9579}" type="slidenum">
              <a:rPr lang="en-US" altLang="en-US"/>
              <a:pPr/>
              <a:t>‹#›</a:t>
            </a:fld>
            <a:endParaRPr lang="en-US" altLang="en-US"/>
          </a:p>
        </p:txBody>
      </p:sp>
    </p:spTree>
    <p:extLst>
      <p:ext uri="{BB962C8B-B14F-4D97-AF65-F5344CB8AC3E}">
        <p14:creationId xmlns:p14="http://schemas.microsoft.com/office/powerpoint/2010/main" val="2318522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B5A805E-5667-4AE0-A46F-4EDF6B6CBFF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A464747-EFA5-4541-9A5F-FFDDC0D35A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CF6717F-C1AE-4464-9ECF-8AC38988F45F}"/>
              </a:ext>
            </a:extLst>
          </p:cNvPr>
          <p:cNvSpPr>
            <a:spLocks noGrp="1" noChangeArrowheads="1"/>
          </p:cNvSpPr>
          <p:nvPr>
            <p:ph type="sldNum" sz="quarter" idx="12"/>
          </p:nvPr>
        </p:nvSpPr>
        <p:spPr>
          <a:ln/>
        </p:spPr>
        <p:txBody>
          <a:bodyPr/>
          <a:lstStyle>
            <a:lvl1pPr>
              <a:defRPr/>
            </a:lvl1pPr>
          </a:lstStyle>
          <a:p>
            <a:fld id="{2B5C49F9-6A2C-459E-AF08-977E30A24FAF}" type="slidenum">
              <a:rPr lang="en-US" altLang="en-US"/>
              <a:pPr/>
              <a:t>‹#›</a:t>
            </a:fld>
            <a:endParaRPr lang="en-US" altLang="en-US"/>
          </a:p>
        </p:txBody>
      </p:sp>
    </p:spTree>
    <p:extLst>
      <p:ext uri="{BB962C8B-B14F-4D97-AF65-F5344CB8AC3E}">
        <p14:creationId xmlns:p14="http://schemas.microsoft.com/office/powerpoint/2010/main" val="652225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572C1FB-F0D0-4504-B1B5-27D8CDB99D9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FA9C9B5-8BEF-4DF2-8211-BEBF34D1BC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31D4909-2E69-4BBC-9CB8-2A62FB82A1A5}"/>
              </a:ext>
            </a:extLst>
          </p:cNvPr>
          <p:cNvSpPr>
            <a:spLocks noGrp="1" noChangeArrowheads="1"/>
          </p:cNvSpPr>
          <p:nvPr>
            <p:ph type="sldNum" sz="quarter" idx="12"/>
          </p:nvPr>
        </p:nvSpPr>
        <p:spPr>
          <a:ln/>
        </p:spPr>
        <p:txBody>
          <a:bodyPr/>
          <a:lstStyle>
            <a:lvl1pPr>
              <a:defRPr/>
            </a:lvl1pPr>
          </a:lstStyle>
          <a:p>
            <a:fld id="{6D549D13-B361-47C0-9F2D-BEE31C742F9E}" type="slidenum">
              <a:rPr lang="en-US" altLang="en-US"/>
              <a:pPr/>
              <a:t>‹#›</a:t>
            </a:fld>
            <a:endParaRPr lang="en-US" altLang="en-US"/>
          </a:p>
        </p:txBody>
      </p:sp>
    </p:spTree>
    <p:extLst>
      <p:ext uri="{BB962C8B-B14F-4D97-AF65-F5344CB8AC3E}">
        <p14:creationId xmlns:p14="http://schemas.microsoft.com/office/powerpoint/2010/main" val="3292833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476E6FD-C9B2-434D-BED2-B6AEF0D92F0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3C1A2AC-E1C6-4541-9BFA-FC45FF91A3F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7BCD980-19FB-44EF-A270-9584AA1F2B09}"/>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BBC392BE-6FC4-4AC3-9DB6-318B459D1F75}"/>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C8DF1A2F-3279-4277-B7F1-8B7D2650C92C}"/>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fld id="{16D672EA-7705-4A5E-8F80-2414107E6CF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Geneva" charset="0"/>
        </a:defRPr>
      </a:lvl1pPr>
      <a:lvl2pPr algn="ctr" rtl="0" eaLnBrk="0" fontAlgn="base" hangingPunct="0">
        <a:spcBef>
          <a:spcPct val="0"/>
        </a:spcBef>
        <a:spcAft>
          <a:spcPct val="0"/>
        </a:spcAft>
        <a:defRPr sz="4400">
          <a:solidFill>
            <a:schemeClr val="tx2"/>
          </a:solidFill>
          <a:latin typeface="Arial" charset="0"/>
          <a:ea typeface="MS PGothic" pitchFamily="34" charset="-128"/>
          <a:cs typeface="Geneva"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Geneva"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Geneva"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Geneva"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Geneva" charset="0"/>
        </a:defRPr>
      </a:lvl1pPr>
      <a:lvl2pPr marL="742950" indent="-285750" algn="l" rtl="0" eaLnBrk="0" fontAlgn="base" hangingPunct="0">
        <a:spcBef>
          <a:spcPct val="20000"/>
        </a:spcBef>
        <a:spcAft>
          <a:spcPct val="0"/>
        </a:spcAft>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irc.ahajournals.org/content/early/2014/04/10/CIR.0000000000000041" TargetMode="External"/><Relationship Id="rId2" Type="http://schemas.openxmlformats.org/officeDocument/2006/relationships/hyperlink" Target="http://content.onlinejacc.org/article.aspx?articleid=1854231" TargetMode="External"/><Relationship Id="rId1" Type="http://schemas.openxmlformats.org/officeDocument/2006/relationships/slideLayout" Target="../slideLayouts/slideLayout7.xml"/><Relationship Id="rId5" Type="http://schemas.openxmlformats.org/officeDocument/2006/relationships/hyperlink" Target="http://www.my.americanheart.org/" TargetMode="External"/><Relationship Id="rId4" Type="http://schemas.openxmlformats.org/officeDocument/2006/relationships/hyperlink" Target="http://www.cardiosource.or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accessdata.fda.gov/drugsatfda_docs/label/2014/202155s002lbl.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6">
            <a:extLst>
              <a:ext uri="{FF2B5EF4-FFF2-40B4-BE49-F238E27FC236}">
                <a16:creationId xmlns:a16="http://schemas.microsoft.com/office/drawing/2014/main" id="{22D585D6-B18E-4FC9-87D4-EAE962DE494E}"/>
              </a:ext>
            </a:extLst>
          </p:cNvPr>
          <p:cNvSpPr>
            <a:spLocks noGrp="1"/>
          </p:cNvSpPr>
          <p:nvPr>
            <p:ph type="title" idx="4294967295"/>
          </p:nvPr>
        </p:nvSpPr>
        <p:spPr>
          <a:xfrm>
            <a:off x="304800" y="1447800"/>
            <a:ext cx="8610600" cy="1143000"/>
          </a:xfrm>
        </p:spPr>
        <p:txBody>
          <a:bodyPr/>
          <a:lstStyle/>
          <a:p>
            <a:pPr eaLnBrk="1" hangingPunct="1">
              <a:defRPr/>
            </a:pPr>
            <a:r>
              <a:rPr lang="en-US" altLang="en-US" b="1" dirty="0">
                <a:solidFill>
                  <a:srgbClr val="333399"/>
                </a:solidFill>
                <a:latin typeface="+mn-lt"/>
              </a:rPr>
              <a:t>2014 AHA/ACC/HRS Guideline for the Management of Patients With Atrial Fibrillation</a:t>
            </a:r>
          </a:p>
        </p:txBody>
      </p:sp>
      <p:sp>
        <p:nvSpPr>
          <p:cNvPr id="2051" name="Text Box 3">
            <a:extLst>
              <a:ext uri="{FF2B5EF4-FFF2-40B4-BE49-F238E27FC236}">
                <a16:creationId xmlns:a16="http://schemas.microsoft.com/office/drawing/2014/main" id="{4CC7525C-6708-4C66-B8AC-D840706E6FB2}"/>
              </a:ext>
            </a:extLst>
          </p:cNvPr>
          <p:cNvSpPr txBox="1">
            <a:spLocks noChangeArrowheads="1"/>
          </p:cNvSpPr>
          <p:nvPr/>
        </p:nvSpPr>
        <p:spPr bwMode="auto">
          <a:xfrm>
            <a:off x="152400" y="3429000"/>
            <a:ext cx="8763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spcBef>
                <a:spcPct val="0"/>
              </a:spcBef>
              <a:buFontTx/>
              <a:buNone/>
              <a:defRPr/>
            </a:pPr>
            <a:r>
              <a:rPr lang="en-US" altLang="en-US" sz="2000" dirty="0">
                <a:latin typeface="+mn-lt"/>
              </a:rPr>
              <a:t>Developed in Collaboration with the Society of Thoracic Surgeons </a:t>
            </a:r>
          </a:p>
          <a:p>
            <a:pPr algn="ctr" eaLnBrk="1" hangingPunct="1">
              <a:spcBef>
                <a:spcPct val="0"/>
              </a:spcBef>
              <a:buFontTx/>
              <a:buNone/>
              <a:defRPr/>
            </a:pPr>
            <a:endParaRPr lang="en-US" altLang="en-US" sz="1600" b="1" dirty="0">
              <a:latin typeface="+mn-lt"/>
            </a:endParaRPr>
          </a:p>
          <a:p>
            <a:pPr algn="ctr" eaLnBrk="1" hangingPunct="1">
              <a:spcBef>
                <a:spcPct val="0"/>
              </a:spcBef>
              <a:buFontTx/>
              <a:buNone/>
              <a:defRPr/>
            </a:pPr>
            <a:endParaRPr lang="en-US" altLang="en-US" sz="1600" b="1" dirty="0">
              <a:latin typeface="+mn-lt"/>
            </a:endParaRPr>
          </a:p>
          <a:p>
            <a:pPr algn="ctr" eaLnBrk="1" hangingPunct="1">
              <a:spcBef>
                <a:spcPct val="0"/>
              </a:spcBef>
              <a:buFontTx/>
              <a:buNone/>
              <a:defRPr/>
            </a:pPr>
            <a:endParaRPr lang="en-US" altLang="en-US" sz="1600" b="1" dirty="0">
              <a:latin typeface="+mn-lt"/>
            </a:endParaRPr>
          </a:p>
          <a:p>
            <a:pPr algn="ctr" eaLnBrk="1" hangingPunct="1">
              <a:spcBef>
                <a:spcPct val="0"/>
              </a:spcBef>
              <a:buFontTx/>
              <a:buNone/>
              <a:defRPr/>
            </a:pPr>
            <a:endParaRPr lang="en-US" altLang="en-US" sz="1600" b="1" dirty="0">
              <a:latin typeface="+mn-lt"/>
            </a:endParaRPr>
          </a:p>
          <a:p>
            <a:pPr algn="ctr" eaLnBrk="1" hangingPunct="1">
              <a:spcBef>
                <a:spcPct val="0"/>
              </a:spcBef>
              <a:buFontTx/>
              <a:buNone/>
              <a:defRPr/>
            </a:pPr>
            <a:endParaRPr lang="en-US" altLang="en-US" sz="1600" b="1" dirty="0">
              <a:latin typeface="+mn-lt"/>
            </a:endParaRPr>
          </a:p>
          <a:p>
            <a:pPr algn="ctr" eaLnBrk="1" hangingPunct="1">
              <a:spcBef>
                <a:spcPct val="0"/>
              </a:spcBef>
              <a:buFontTx/>
              <a:buNone/>
              <a:defRPr/>
            </a:pPr>
            <a:endParaRPr lang="en-US" altLang="en-US" sz="1600" b="1" dirty="0">
              <a:latin typeface="+mn-lt"/>
            </a:endParaRPr>
          </a:p>
          <a:p>
            <a:pPr algn="ctr" eaLnBrk="1" hangingPunct="1">
              <a:spcBef>
                <a:spcPct val="0"/>
              </a:spcBef>
              <a:buFontTx/>
              <a:buNone/>
              <a:defRPr/>
            </a:pPr>
            <a:endParaRPr lang="en-US" altLang="en-US" sz="1600" b="1" dirty="0">
              <a:latin typeface="+mn-lt"/>
            </a:endParaRPr>
          </a:p>
          <a:p>
            <a:pPr algn="ctr" eaLnBrk="1" hangingPunct="1">
              <a:spcBef>
                <a:spcPct val="0"/>
              </a:spcBef>
              <a:buFontTx/>
              <a:buNone/>
              <a:defRPr/>
            </a:pPr>
            <a:r>
              <a:rPr lang="en-US" altLang="en-US" sz="1200" b="1" dirty="0">
                <a:latin typeface="+mn-lt"/>
              </a:rPr>
              <a:t>© American College of Cardiology Foundation and American Heart Association</a:t>
            </a:r>
          </a:p>
        </p:txBody>
      </p:sp>
      <p:sp>
        <p:nvSpPr>
          <p:cNvPr id="2052" name="Rectangle 1">
            <a:extLst>
              <a:ext uri="{FF2B5EF4-FFF2-40B4-BE49-F238E27FC236}">
                <a16:creationId xmlns:a16="http://schemas.microsoft.com/office/drawing/2014/main" id="{16550016-0245-4C3E-988E-CD24E14D0D4F}"/>
              </a:ext>
            </a:extLst>
          </p:cNvPr>
          <p:cNvSpPr>
            <a:spLocks noChangeArrowheads="1"/>
          </p:cNvSpPr>
          <p:nvPr/>
        </p:nvSpPr>
        <p:spPr bwMode="auto">
          <a:xfrm>
            <a:off x="3838575" y="3244850"/>
            <a:ext cx="1466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a:t>0415582040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923074A-F47D-42F9-9D98-F77D4B4FC806}"/>
              </a:ext>
            </a:extLst>
          </p:cNvPr>
          <p:cNvSpPr>
            <a:spLocks noChangeArrowheads="1"/>
          </p:cNvSpPr>
          <p:nvPr/>
        </p:nvSpPr>
        <p:spPr bwMode="auto">
          <a:xfrm>
            <a:off x="990600" y="228600"/>
            <a:ext cx="723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spcBef>
                <a:spcPct val="0"/>
              </a:spcBef>
              <a:buFontTx/>
              <a:buNone/>
              <a:defRPr/>
            </a:pPr>
            <a:r>
              <a:rPr lang="en-US" altLang="en-US" sz="2400" b="1" dirty="0">
                <a:solidFill>
                  <a:schemeClr val="accent2"/>
                </a:solidFill>
                <a:latin typeface="+mn-lt"/>
                <a:ea typeface="Arial Unicode MS" pitchFamily="34" charset="-128"/>
                <a:cs typeface="Arial Unicode MS" pitchFamily="34" charset="-128"/>
              </a:rPr>
              <a:t>Clinical Evaluation</a:t>
            </a:r>
          </a:p>
        </p:txBody>
      </p:sp>
      <p:graphicFrame>
        <p:nvGraphicFramePr>
          <p:cNvPr id="4" name="Table 3">
            <a:extLst>
              <a:ext uri="{FF2B5EF4-FFF2-40B4-BE49-F238E27FC236}">
                <a16:creationId xmlns:a16="http://schemas.microsoft.com/office/drawing/2014/main" id="{921C7CE3-EAEE-4A33-8FFC-44DD9E7E3EFD}"/>
              </a:ext>
            </a:extLst>
          </p:cNvPr>
          <p:cNvGraphicFramePr>
            <a:graphicFrameLocks noGrp="1"/>
          </p:cNvGraphicFramePr>
          <p:nvPr/>
        </p:nvGraphicFramePr>
        <p:xfrm>
          <a:off x="266700" y="1143000"/>
          <a:ext cx="8686800" cy="990600"/>
        </p:xfrm>
        <a:graphic>
          <a:graphicData uri="http://schemas.openxmlformats.org/drawingml/2006/table">
            <a:tbl>
              <a:tblPr firstRow="1" bandRow="1"/>
              <a:tblGrid>
                <a:gridCol w="6898259">
                  <a:extLst>
                    <a:ext uri="{9D8B030D-6E8A-4147-A177-3AD203B41FA5}">
                      <a16:colId xmlns:a16="http://schemas.microsoft.com/office/drawing/2014/main" val="20000"/>
                    </a:ext>
                  </a:extLst>
                </a:gridCol>
                <a:gridCol w="950341">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04800">
                <a:tc>
                  <a:txBody>
                    <a:bodyPr/>
                    <a:lstStyle/>
                    <a:p>
                      <a:pPr marL="0" marR="0" algn="ctr">
                        <a:spcBef>
                          <a:spcPts val="0"/>
                        </a:spcBef>
                        <a:spcAft>
                          <a:spcPts val="0"/>
                        </a:spcAft>
                      </a:pPr>
                      <a:r>
                        <a:rPr lang="en-US" sz="2000" b="1" dirty="0">
                          <a:effectLst/>
                          <a:latin typeface="+mn-lt"/>
                          <a:ea typeface="Calibri"/>
                        </a:rPr>
                        <a:t>Recommendations</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COR</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mn-lt"/>
                          <a:ea typeface="Calibri"/>
                        </a:rPr>
                        <a:t>LOE</a:t>
                      </a:r>
                      <a:endParaRPr lang="en-US" sz="200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85800">
                <a:tc>
                  <a:txBody>
                    <a:bodyPr/>
                    <a:lstStyle/>
                    <a:p>
                      <a:pPr marL="0" marR="0">
                        <a:spcBef>
                          <a:spcPts val="0"/>
                        </a:spcBef>
                        <a:spcAft>
                          <a:spcPts val="0"/>
                        </a:spcAft>
                      </a:pPr>
                      <a:r>
                        <a:rPr lang="en-US" sz="2000" dirty="0">
                          <a:effectLst/>
                          <a:latin typeface="+mn-lt"/>
                          <a:ea typeface="Times New Roman"/>
                        </a:rPr>
                        <a:t>ECG documentation is recommended to establish the diagnosis of AF.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Calibri"/>
                        </a:rPr>
                        <a:t>I</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63847DC-5AC3-4790-BFD5-BFEEBBEB8D88}"/>
              </a:ext>
            </a:extLst>
          </p:cNvPr>
          <p:cNvSpPr>
            <a:spLocks noChangeArrowheads="1"/>
          </p:cNvSpPr>
          <p:nvPr/>
        </p:nvSpPr>
        <p:spPr bwMode="auto">
          <a:xfrm>
            <a:off x="990600" y="2498725"/>
            <a:ext cx="723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spcBef>
                <a:spcPct val="0"/>
              </a:spcBef>
              <a:buFontTx/>
              <a:buNone/>
              <a:defRPr/>
            </a:pPr>
            <a:r>
              <a:rPr lang="en-US" altLang="en-US" sz="2400" b="1" dirty="0">
                <a:solidFill>
                  <a:schemeClr val="accent2"/>
                </a:solidFill>
                <a:latin typeface="+mn-lt"/>
                <a:ea typeface="Arial Unicode MS" pitchFamily="34" charset="-128"/>
                <a:cs typeface="Arial Unicode MS" pitchFamily="34" charset="-128"/>
              </a:rPr>
              <a:t>Prevention of Thromboembolism</a:t>
            </a:r>
          </a:p>
        </p:txBody>
      </p:sp>
      <p:sp>
        <p:nvSpPr>
          <p:cNvPr id="8195" name="Rectangle 3">
            <a:extLst>
              <a:ext uri="{FF2B5EF4-FFF2-40B4-BE49-F238E27FC236}">
                <a16:creationId xmlns:a16="http://schemas.microsoft.com/office/drawing/2014/main" id="{18EF4759-8A27-4220-8560-239FB9F7FABA}"/>
              </a:ext>
            </a:extLst>
          </p:cNvPr>
          <p:cNvSpPr>
            <a:spLocks noChangeArrowheads="1"/>
          </p:cNvSpPr>
          <p:nvPr/>
        </p:nvSpPr>
        <p:spPr bwMode="auto">
          <a:xfrm>
            <a:off x="0" y="371475"/>
            <a:ext cx="9144000" cy="682625"/>
          </a:xfrm>
          <a:prstGeom prst="rect">
            <a:avLst/>
          </a:prstGeom>
          <a:solidFill>
            <a:schemeClr val="accent2"/>
          </a:solidFill>
          <a:ln w="9525">
            <a:solidFill>
              <a:schemeClr val="accent2"/>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Guideline for the Management of Patients </a:t>
            </a:r>
          </a:p>
          <a:p>
            <a:pPr algn="ctr" eaLnBrk="1" hangingPunct="1">
              <a:lnSpc>
                <a:spcPct val="80000"/>
              </a:lnSpc>
              <a:spcBef>
                <a:spcPct val="0"/>
              </a:spcBef>
              <a:buFontTx/>
              <a:buNone/>
              <a:defRPr/>
            </a:pPr>
            <a:r>
              <a:rPr lang="en-US" altLang="en-US" sz="2400" b="1" dirty="0">
                <a:solidFill>
                  <a:schemeClr val="bg1"/>
                </a:solidFill>
                <a:latin typeface="+mn-lt"/>
              </a:rPr>
              <a:t>With Atrial Fibrillation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a:extLst>
              <a:ext uri="{FF2B5EF4-FFF2-40B4-BE49-F238E27FC236}">
                <a16:creationId xmlns:a16="http://schemas.microsoft.com/office/drawing/2014/main" id="{BEF9809A-85AF-470D-BA07-067980495856}"/>
              </a:ext>
            </a:extLst>
          </p:cNvPr>
          <p:cNvSpPr>
            <a:spLocks noGrp="1" noChangeArrowheads="1"/>
          </p:cNvSpPr>
          <p:nvPr>
            <p:ph type="title"/>
          </p:nvPr>
        </p:nvSpPr>
        <p:spPr>
          <a:xfrm>
            <a:off x="457200" y="0"/>
            <a:ext cx="8229600" cy="914400"/>
          </a:xfrm>
        </p:spPr>
        <p:txBody>
          <a:bodyPr/>
          <a:lstStyle/>
          <a:p>
            <a:pPr eaLnBrk="1" hangingPunct="1">
              <a:defRPr/>
            </a:pPr>
            <a:r>
              <a:rPr lang="en-US" altLang="en-US" sz="2400" b="1" dirty="0">
                <a:solidFill>
                  <a:schemeClr val="accent2"/>
                </a:solidFill>
                <a:latin typeface="+mn-lt"/>
              </a:rPr>
              <a:t>Risk-Based Antithrombotic Therapy</a:t>
            </a:r>
          </a:p>
        </p:txBody>
      </p:sp>
      <p:graphicFrame>
        <p:nvGraphicFramePr>
          <p:cNvPr id="4" name="Table 3">
            <a:extLst>
              <a:ext uri="{FF2B5EF4-FFF2-40B4-BE49-F238E27FC236}">
                <a16:creationId xmlns:a16="http://schemas.microsoft.com/office/drawing/2014/main" id="{70F9D97E-155C-45D4-A5E8-8EB3C3881284}"/>
              </a:ext>
            </a:extLst>
          </p:cNvPr>
          <p:cNvGraphicFramePr>
            <a:graphicFrameLocks noGrp="1"/>
          </p:cNvGraphicFramePr>
          <p:nvPr/>
        </p:nvGraphicFramePr>
        <p:xfrm>
          <a:off x="228600" y="914400"/>
          <a:ext cx="8686800" cy="4419600"/>
        </p:xfrm>
        <a:graphic>
          <a:graphicData uri="http://schemas.openxmlformats.org/drawingml/2006/table">
            <a:tbl>
              <a:tblPr firstRow="1" bandRow="1"/>
              <a:tblGrid>
                <a:gridCol w="6898259">
                  <a:extLst>
                    <a:ext uri="{9D8B030D-6E8A-4147-A177-3AD203B41FA5}">
                      <a16:colId xmlns:a16="http://schemas.microsoft.com/office/drawing/2014/main" val="20000"/>
                    </a:ext>
                  </a:extLst>
                </a:gridCol>
                <a:gridCol w="950341">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04800">
                <a:tc>
                  <a:txBody>
                    <a:bodyPr/>
                    <a:lstStyle/>
                    <a:p>
                      <a:pPr marL="0" marR="0" algn="ctr">
                        <a:spcBef>
                          <a:spcPts val="0"/>
                        </a:spcBef>
                        <a:spcAft>
                          <a:spcPts val="0"/>
                        </a:spcAft>
                      </a:pPr>
                      <a:r>
                        <a:rPr lang="en-US" sz="2000" b="1" dirty="0">
                          <a:effectLst/>
                          <a:latin typeface="+mn-lt"/>
                          <a:ea typeface="Calibri"/>
                        </a:rPr>
                        <a:t>Recommendations</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COR</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mn-lt"/>
                          <a:ea typeface="Calibri"/>
                        </a:rPr>
                        <a:t>LOE</a:t>
                      </a:r>
                      <a:endParaRPr lang="en-US" sz="200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53753">
                <a:tc>
                  <a:txBody>
                    <a:bodyPr/>
                    <a:lstStyle/>
                    <a:p>
                      <a:pPr marL="0" marR="0">
                        <a:spcBef>
                          <a:spcPts val="0"/>
                        </a:spcBef>
                        <a:spcAft>
                          <a:spcPts val="0"/>
                        </a:spcAft>
                      </a:pPr>
                      <a:r>
                        <a:rPr lang="en-US" sz="2000" b="0" dirty="0">
                          <a:effectLst/>
                          <a:latin typeface="Arial" panose="020B0604020202020204" pitchFamily="34" charset="0"/>
                          <a:ea typeface="Calibri"/>
                          <a:cs typeface="Arial" panose="020B0604020202020204" pitchFamily="34" charset="0"/>
                        </a:rPr>
                        <a:t>In patients with AF, </a:t>
                      </a:r>
                      <a:r>
                        <a:rPr lang="en-US" sz="2000" b="0" dirty="0">
                          <a:effectLst/>
                          <a:latin typeface="Arial" panose="020B0604020202020204" pitchFamily="34" charset="0"/>
                          <a:ea typeface="Times New Roman"/>
                          <a:cs typeface="Arial" panose="020B0604020202020204" pitchFamily="34" charset="0"/>
                        </a:rPr>
                        <a:t>antithrombotic </a:t>
                      </a:r>
                      <a:r>
                        <a:rPr lang="en-US" sz="2000" b="0" dirty="0">
                          <a:effectLst/>
                          <a:latin typeface="Arial" panose="020B0604020202020204" pitchFamily="34" charset="0"/>
                          <a:ea typeface="Calibri"/>
                          <a:cs typeface="Arial" panose="020B0604020202020204" pitchFamily="34" charset="0"/>
                        </a:rPr>
                        <a:t>therapy should be individualized based on shared decision</a:t>
                      </a:r>
                      <a:r>
                        <a:rPr lang="en-US" sz="2000" b="0" baseline="0" dirty="0">
                          <a:effectLst/>
                          <a:latin typeface="Arial" panose="020B0604020202020204" pitchFamily="34" charset="0"/>
                          <a:ea typeface="Calibri"/>
                          <a:cs typeface="Arial" panose="020B0604020202020204" pitchFamily="34" charset="0"/>
                        </a:rPr>
                        <a:t> </a:t>
                      </a:r>
                      <a:r>
                        <a:rPr lang="en-US" sz="2000" b="0" dirty="0">
                          <a:effectLst/>
                          <a:latin typeface="Arial" panose="020B0604020202020204" pitchFamily="34" charset="0"/>
                          <a:ea typeface="Calibri"/>
                          <a:cs typeface="Arial" panose="020B0604020202020204" pitchFamily="34" charset="0"/>
                        </a:rPr>
                        <a:t>making after discussion of the absolute risks</a:t>
                      </a:r>
                      <a:r>
                        <a:rPr lang="en-US" sz="2000" b="0" baseline="0" dirty="0">
                          <a:effectLst/>
                          <a:latin typeface="Arial" panose="020B0604020202020204" pitchFamily="34" charset="0"/>
                          <a:ea typeface="Calibri"/>
                          <a:cs typeface="Arial" panose="020B0604020202020204" pitchFamily="34" charset="0"/>
                        </a:rPr>
                        <a:t> </a:t>
                      </a:r>
                      <a:r>
                        <a:rPr lang="en-US" sz="2000" b="0" dirty="0">
                          <a:effectLst/>
                          <a:latin typeface="Arial" panose="020B0604020202020204" pitchFamily="34" charset="0"/>
                          <a:ea typeface="Calibri"/>
                          <a:cs typeface="Arial" panose="020B0604020202020204" pitchFamily="34" charset="0"/>
                        </a:rPr>
                        <a:t>and RRs of stroke and bleeding and the patient’s values and preferences. </a:t>
                      </a:r>
                      <a:endParaRPr lang="en-US" sz="2000" b="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Calibri"/>
                        </a:rPr>
                        <a:t>I</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1"/>
                  </a:ext>
                </a:extLst>
              </a:tr>
              <a:tr h="987775">
                <a:tc>
                  <a:txBody>
                    <a:bodyPr/>
                    <a:lstStyle/>
                    <a:p>
                      <a:pPr marL="0" marR="0">
                        <a:spcBef>
                          <a:spcPts val="0"/>
                        </a:spcBef>
                        <a:spcAft>
                          <a:spcPts val="0"/>
                        </a:spcAft>
                      </a:pPr>
                      <a:r>
                        <a:rPr lang="en-US" sz="2000" dirty="0">
                          <a:effectLst/>
                          <a:latin typeface="+mn-lt"/>
                          <a:ea typeface="Times New Roman"/>
                        </a:rPr>
                        <a:t>Selection of antithrombotic therapy should be based on the risk of thromboembolism irrespective of whether the AF pattern is paroxysmal, persistent, or permanent.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Calibri"/>
                        </a:rPr>
                        <a:t>I</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0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2"/>
                  </a:ext>
                </a:extLst>
              </a:tr>
              <a:tr h="654043">
                <a:tc>
                  <a:txBody>
                    <a:bodyPr/>
                    <a:lstStyle/>
                    <a:p>
                      <a:pPr marL="0" marR="0">
                        <a:spcBef>
                          <a:spcPts val="0"/>
                        </a:spcBef>
                        <a:spcAft>
                          <a:spcPts val="0"/>
                        </a:spcAft>
                      </a:pPr>
                      <a:r>
                        <a:rPr lang="en-US" sz="2000" dirty="0">
                          <a:effectLst/>
                          <a:latin typeface="+mn-lt"/>
                          <a:ea typeface="Times New Roman"/>
                        </a:rPr>
                        <a:t>In patients with </a:t>
                      </a:r>
                      <a:r>
                        <a:rPr lang="en-US" sz="2000" dirty="0" err="1">
                          <a:effectLst/>
                          <a:latin typeface="+mn-lt"/>
                          <a:ea typeface="Times New Roman"/>
                        </a:rPr>
                        <a:t>nonvalvular</a:t>
                      </a:r>
                      <a:r>
                        <a:rPr lang="en-US" sz="2000" dirty="0">
                          <a:effectLst/>
                          <a:latin typeface="+mn-lt"/>
                          <a:ea typeface="Times New Roman"/>
                        </a:rPr>
                        <a:t> AF, the CHA</a:t>
                      </a:r>
                      <a:r>
                        <a:rPr lang="en-US" sz="2000" baseline="-25000" dirty="0">
                          <a:effectLst/>
                          <a:latin typeface="+mn-lt"/>
                          <a:ea typeface="Times New Roman"/>
                        </a:rPr>
                        <a:t>2</a:t>
                      </a:r>
                      <a:r>
                        <a:rPr lang="en-US" sz="2000" dirty="0">
                          <a:effectLst/>
                          <a:latin typeface="+mn-lt"/>
                          <a:ea typeface="Times New Roman"/>
                        </a:rPr>
                        <a:t>DS</a:t>
                      </a:r>
                      <a:r>
                        <a:rPr lang="en-US" sz="2000" baseline="-25000" dirty="0">
                          <a:effectLst/>
                          <a:latin typeface="+mn-lt"/>
                          <a:ea typeface="Times New Roman"/>
                        </a:rPr>
                        <a:t>2</a:t>
                      </a:r>
                      <a:r>
                        <a:rPr lang="en-US" sz="2000" dirty="0">
                          <a:effectLst/>
                          <a:latin typeface="+mn-lt"/>
                          <a:ea typeface="Times New Roman"/>
                        </a:rPr>
                        <a:t>-VASc* score is recommended for assessment of stroke risk.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0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3"/>
                  </a:ext>
                </a:extLst>
              </a:tr>
              <a:tr h="12192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mn-lt"/>
                          <a:ea typeface="Times New Roman"/>
                        </a:rPr>
                        <a:t>For patients with AF who have mechanical heart valves, warfarin is recommended, and the target INR intensity (2.0 to 3.0 or 2.5 to 3.5) should be based on the type and location of the prosthesis.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0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4"/>
                  </a:ext>
                </a:extLst>
              </a:tr>
            </a:tbl>
          </a:graphicData>
        </a:graphic>
      </p:graphicFrame>
      <p:sp>
        <p:nvSpPr>
          <p:cNvPr id="13341" name="Rectangle 1">
            <a:extLst>
              <a:ext uri="{FF2B5EF4-FFF2-40B4-BE49-F238E27FC236}">
                <a16:creationId xmlns:a16="http://schemas.microsoft.com/office/drawing/2014/main" id="{BF9ED1D7-5C41-4B4A-B382-6B07458F3FD2}"/>
              </a:ext>
            </a:extLst>
          </p:cNvPr>
          <p:cNvSpPr>
            <a:spLocks noChangeArrowheads="1"/>
          </p:cNvSpPr>
          <p:nvPr/>
        </p:nvSpPr>
        <p:spPr bwMode="auto">
          <a:xfrm rot="10800000" flipV="1">
            <a:off x="228600" y="5405438"/>
            <a:ext cx="868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spcBef>
                <a:spcPct val="0"/>
              </a:spcBef>
              <a:buFontTx/>
              <a:buNone/>
            </a:pPr>
            <a:r>
              <a:rPr lang="en-US" altLang="en-US" sz="1200"/>
              <a:t>*CHA</a:t>
            </a:r>
            <a:r>
              <a:rPr lang="en-US" altLang="en-US" sz="1200" baseline="-25000"/>
              <a:t>2</a:t>
            </a:r>
            <a:r>
              <a:rPr lang="en-US" altLang="en-US" sz="1200"/>
              <a:t>DS</a:t>
            </a:r>
            <a:r>
              <a:rPr lang="en-US" altLang="en-US" sz="1200" baseline="-25000"/>
              <a:t>2</a:t>
            </a:r>
            <a:r>
              <a:rPr lang="en-US" altLang="en-US" sz="1200"/>
              <a:t>-VASc indicates Congestive heart failure, Hypertension, Age ≥75 years (doubled), Diabetes mellitus, Prior Stroke or TIA or thromboembolism (doubled), Vascular disease, Age 65 to 74 years, Sex category.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a:extLst>
              <a:ext uri="{FF2B5EF4-FFF2-40B4-BE49-F238E27FC236}">
                <a16:creationId xmlns:a16="http://schemas.microsoft.com/office/drawing/2014/main" id="{4999CA46-28EE-4BDC-A22A-D622D0E2DF56}"/>
              </a:ext>
            </a:extLst>
          </p:cNvPr>
          <p:cNvSpPr>
            <a:spLocks noGrp="1" noChangeArrowheads="1"/>
          </p:cNvSpPr>
          <p:nvPr>
            <p:ph type="title"/>
          </p:nvPr>
        </p:nvSpPr>
        <p:spPr>
          <a:xfrm>
            <a:off x="457200" y="106363"/>
            <a:ext cx="8229600" cy="655637"/>
          </a:xfrm>
        </p:spPr>
        <p:txBody>
          <a:bodyPr/>
          <a:lstStyle/>
          <a:p>
            <a:pPr eaLnBrk="1" hangingPunct="1">
              <a:defRPr/>
            </a:pPr>
            <a:r>
              <a:rPr lang="en-US" altLang="en-US" sz="2400" b="1" dirty="0">
                <a:solidFill>
                  <a:schemeClr val="accent2"/>
                </a:solidFill>
                <a:latin typeface="+mn-lt"/>
              </a:rPr>
              <a:t>Risk-Based Antithrombotic Therapy </a:t>
            </a:r>
            <a:r>
              <a:rPr lang="en-US" altLang="en-US" sz="1800" b="1" dirty="0">
                <a:solidFill>
                  <a:schemeClr val="accent2"/>
                </a:solidFill>
                <a:latin typeface="+mn-lt"/>
              </a:rPr>
              <a:t>(cont’d)</a:t>
            </a:r>
          </a:p>
        </p:txBody>
      </p:sp>
      <p:graphicFrame>
        <p:nvGraphicFramePr>
          <p:cNvPr id="4" name="Table 3">
            <a:extLst>
              <a:ext uri="{FF2B5EF4-FFF2-40B4-BE49-F238E27FC236}">
                <a16:creationId xmlns:a16="http://schemas.microsoft.com/office/drawing/2014/main" id="{69649DCF-DC99-4A84-ACC4-BAA355291091}"/>
              </a:ext>
            </a:extLst>
          </p:cNvPr>
          <p:cNvGraphicFramePr>
            <a:graphicFrameLocks noGrp="1"/>
          </p:cNvGraphicFramePr>
          <p:nvPr/>
        </p:nvGraphicFramePr>
        <p:xfrm>
          <a:off x="228600" y="762000"/>
          <a:ext cx="8686800" cy="5105400"/>
        </p:xfrm>
        <a:graphic>
          <a:graphicData uri="http://schemas.openxmlformats.org/drawingml/2006/table">
            <a:tbl>
              <a:tblPr firstRow="1" bandRow="1"/>
              <a:tblGrid>
                <a:gridCol w="6898259">
                  <a:extLst>
                    <a:ext uri="{9D8B030D-6E8A-4147-A177-3AD203B41FA5}">
                      <a16:colId xmlns:a16="http://schemas.microsoft.com/office/drawing/2014/main" val="20000"/>
                    </a:ext>
                  </a:extLst>
                </a:gridCol>
                <a:gridCol w="950341">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04837">
                <a:tc>
                  <a:txBody>
                    <a:bodyPr/>
                    <a:lstStyle/>
                    <a:p>
                      <a:pPr marL="0" marR="0" algn="ctr">
                        <a:spcBef>
                          <a:spcPts val="0"/>
                        </a:spcBef>
                        <a:spcAft>
                          <a:spcPts val="0"/>
                        </a:spcAft>
                      </a:pPr>
                      <a:r>
                        <a:rPr lang="en-US" sz="1800" b="1" dirty="0">
                          <a:effectLst/>
                          <a:latin typeface="+mn-lt"/>
                          <a:ea typeface="Calibri"/>
                        </a:rPr>
                        <a:t>Recommendations</a:t>
                      </a:r>
                      <a:endParaRPr lang="en-US" sz="18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mn-lt"/>
                          <a:ea typeface="Calibri"/>
                        </a:rPr>
                        <a:t>COR</a:t>
                      </a:r>
                      <a:endParaRPr lang="en-US" sz="180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mn-lt"/>
                          <a:ea typeface="Calibri"/>
                        </a:rPr>
                        <a:t>LOE</a:t>
                      </a:r>
                      <a:endParaRPr lang="en-US" sz="180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38002">
                <a:tc>
                  <a:txBody>
                    <a:bodyPr/>
                    <a:lstStyle/>
                    <a:p>
                      <a:pPr marL="0" marR="0">
                        <a:spcBef>
                          <a:spcPts val="0"/>
                        </a:spcBef>
                        <a:spcAft>
                          <a:spcPts val="0"/>
                        </a:spcAft>
                      </a:pPr>
                      <a:r>
                        <a:rPr lang="en-US" sz="1800" dirty="0">
                          <a:effectLst/>
                          <a:latin typeface="+mn-lt"/>
                          <a:ea typeface="Times New Roman"/>
                        </a:rPr>
                        <a:t>For patients with nonvalvular AF with prior stroke, transient ischemic attack, or a CHA</a:t>
                      </a:r>
                      <a:r>
                        <a:rPr lang="en-US" sz="1800" baseline="-25000" dirty="0">
                          <a:effectLst/>
                          <a:latin typeface="+mn-lt"/>
                          <a:ea typeface="Times New Roman"/>
                        </a:rPr>
                        <a:t>2</a:t>
                      </a:r>
                      <a:r>
                        <a:rPr lang="en-US" sz="1800" dirty="0">
                          <a:effectLst/>
                          <a:latin typeface="+mn-lt"/>
                          <a:ea typeface="Times New Roman"/>
                        </a:rPr>
                        <a:t>DS</a:t>
                      </a:r>
                      <a:r>
                        <a:rPr lang="en-US" sz="1800" baseline="-25000" dirty="0">
                          <a:effectLst/>
                          <a:latin typeface="+mn-lt"/>
                          <a:ea typeface="Times New Roman"/>
                        </a:rPr>
                        <a:t>2</a:t>
                      </a:r>
                      <a:r>
                        <a:rPr lang="en-US" sz="1800" dirty="0">
                          <a:effectLst/>
                          <a:latin typeface="+mn-lt"/>
                          <a:ea typeface="Times New Roman"/>
                        </a:rPr>
                        <a:t>-VASc score of 2 or greater, oral anticoagulants are recommended. Options include: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marL="0" marR="0" algn="ctr">
                        <a:spcBef>
                          <a:spcPts val="0"/>
                        </a:spcBef>
                        <a:spcAft>
                          <a:spcPts val="0"/>
                        </a:spcAft>
                      </a:pP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1"/>
                  </a:ext>
                </a:extLst>
              </a:tr>
              <a:tr h="304837">
                <a:tc>
                  <a:txBody>
                    <a:bodyPr/>
                    <a:lstStyle/>
                    <a:p>
                      <a:pPr marL="742950" marR="0" lvl="1" indent="-285750">
                        <a:spcBef>
                          <a:spcPts val="0"/>
                        </a:spcBef>
                        <a:spcAft>
                          <a:spcPts val="0"/>
                        </a:spcAft>
                        <a:buFont typeface="Arial" panose="020B0604020202020204" pitchFamily="34" charset="0"/>
                        <a:buChar char="•"/>
                      </a:pPr>
                      <a:r>
                        <a:rPr lang="en-US" sz="1800" b="0" dirty="0">
                          <a:effectLst/>
                          <a:latin typeface="+mn-lt"/>
                          <a:ea typeface="Times New Roman"/>
                        </a:rPr>
                        <a:t>warfarin</a:t>
                      </a:r>
                      <a:r>
                        <a:rPr lang="en-US" sz="1800" b="0" baseline="0" dirty="0">
                          <a:effectLst/>
                          <a:latin typeface="+mn-lt"/>
                          <a:ea typeface="Times New Roman"/>
                        </a:rPr>
                        <a:t> (INR 2.0 TO 3.0), or</a:t>
                      </a:r>
                      <a:endParaRPr lang="en-US" sz="1800" b="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1800" dirty="0">
                          <a:effectLst/>
                          <a:latin typeface="+mn-lt"/>
                          <a:ea typeface="Times New Roman"/>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2"/>
                  </a:ext>
                </a:extLst>
              </a:tr>
              <a:tr h="304837">
                <a:tc>
                  <a:txBody>
                    <a:bodyPr/>
                    <a:lstStyle/>
                    <a:p>
                      <a:pPr marL="742950" marR="0" lvl="1" indent="-285750">
                        <a:spcBef>
                          <a:spcPts val="0"/>
                        </a:spcBef>
                        <a:spcAft>
                          <a:spcPts val="0"/>
                        </a:spcAft>
                        <a:buFont typeface="Arial" panose="020B0604020202020204" pitchFamily="34" charset="0"/>
                        <a:buChar char="•"/>
                      </a:pPr>
                      <a:r>
                        <a:rPr lang="en-US" sz="1800" b="0" dirty="0">
                          <a:effectLst/>
                          <a:latin typeface="+mn-lt"/>
                          <a:ea typeface="Times New Roman"/>
                        </a:rPr>
                        <a:t>dabigatran,</a:t>
                      </a:r>
                      <a:r>
                        <a:rPr lang="en-US" sz="1800" b="0" baseline="0" dirty="0">
                          <a:effectLst/>
                          <a:latin typeface="+mn-lt"/>
                          <a:ea typeface="Times New Roman"/>
                        </a:rPr>
                        <a:t> or</a:t>
                      </a:r>
                      <a:endParaRPr lang="en-US" sz="1800" b="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mn-lt"/>
                          <a:ea typeface="Calibri"/>
                        </a:rPr>
                        <a:t>I</a:t>
                      </a:r>
                      <a:endParaRPr lang="en-US"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18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3"/>
                  </a:ext>
                </a:extLst>
              </a:tr>
              <a:tr h="304837">
                <a:tc>
                  <a:txBody>
                    <a:bodyPr/>
                    <a:lstStyle/>
                    <a:p>
                      <a:pPr marL="742950" marR="0" lvl="1" indent="-285750">
                        <a:spcBef>
                          <a:spcPts val="0"/>
                        </a:spcBef>
                        <a:spcAft>
                          <a:spcPts val="0"/>
                        </a:spcAft>
                        <a:buFont typeface="Arial" panose="020B0604020202020204" pitchFamily="34" charset="0"/>
                        <a:buChar char="•"/>
                      </a:pPr>
                      <a:r>
                        <a:rPr lang="en-US" sz="1800" b="0" dirty="0" err="1">
                          <a:effectLst/>
                          <a:latin typeface="+mn-lt"/>
                          <a:ea typeface="Times New Roman"/>
                        </a:rPr>
                        <a:t>rivaroxaban</a:t>
                      </a:r>
                      <a:r>
                        <a:rPr lang="en-US" sz="1800" b="0" dirty="0">
                          <a:effectLst/>
                          <a:latin typeface="+mn-lt"/>
                          <a:ea typeface="Times New Roman"/>
                        </a:rPr>
                        <a:t>, 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18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4"/>
                  </a:ext>
                </a:extLst>
              </a:tr>
              <a:tr h="304837">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err="1">
                          <a:effectLst/>
                          <a:latin typeface="+mn-lt"/>
                          <a:ea typeface="Times New Roman"/>
                        </a:rPr>
                        <a:t>apixaban</a:t>
                      </a:r>
                      <a:r>
                        <a:rPr lang="en-US" sz="1800" b="0" dirty="0">
                          <a:effectLst/>
                          <a:latin typeface="+mn-lt"/>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18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5"/>
                  </a:ext>
                </a:extLst>
              </a:tr>
              <a:tr h="109728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Times New Roman"/>
                        </a:rPr>
                        <a:t>Among patients treated with warfarin, the INR should be determined at least weekly during initiation of antithrombotic therapy and at least monthly when anticoagulation (INR in range) is stable.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1800" dirty="0">
                          <a:effectLst/>
                          <a:latin typeface="+mn-lt"/>
                          <a:ea typeface="Times New Roman"/>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6"/>
                  </a:ext>
                </a:extLst>
              </a:tr>
              <a:tr h="82296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Times New Roman"/>
                        </a:rPr>
                        <a:t>For patients with nonvalvular AF unable to maintain a therapeutic INR level with warfarin, use of a direct thrombin or factor </a:t>
                      </a:r>
                      <a:r>
                        <a:rPr lang="en-US" sz="1800" dirty="0" err="1">
                          <a:effectLst/>
                          <a:latin typeface="+mn-lt"/>
                          <a:ea typeface="Times New Roman"/>
                        </a:rPr>
                        <a:t>Xa</a:t>
                      </a:r>
                      <a:r>
                        <a:rPr lang="en-US" sz="1800" dirty="0">
                          <a:effectLst/>
                          <a:latin typeface="+mn-lt"/>
                          <a:ea typeface="Times New Roman"/>
                        </a:rPr>
                        <a:t> inhibitor (dabigatran, rivaroxaban, or apixaban) is recommended.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18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7"/>
                  </a:ext>
                </a:extLst>
              </a:tr>
              <a:tr h="822964">
                <a:tc>
                  <a:txBody>
                    <a:bodyPr/>
                    <a:lstStyle/>
                    <a:p>
                      <a:pPr marL="0" marR="0">
                        <a:spcBef>
                          <a:spcPts val="0"/>
                        </a:spcBef>
                        <a:spcAft>
                          <a:spcPts val="0"/>
                        </a:spcAft>
                      </a:pPr>
                      <a:r>
                        <a:rPr lang="en-US" sz="1800" dirty="0">
                          <a:effectLst/>
                          <a:latin typeface="+mn-lt"/>
                          <a:ea typeface="Times New Roman"/>
                        </a:rPr>
                        <a:t>Re-evaluation of the need for and choice of antithrombotic therapy at periodic intervals is recommended to reassess stroke and bleeding risks.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18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a:extLst>
              <a:ext uri="{FF2B5EF4-FFF2-40B4-BE49-F238E27FC236}">
                <a16:creationId xmlns:a16="http://schemas.microsoft.com/office/drawing/2014/main" id="{CD0B1C8B-29A3-4CD7-A999-3E1132625465}"/>
              </a:ext>
            </a:extLst>
          </p:cNvPr>
          <p:cNvSpPr>
            <a:spLocks noGrp="1" noChangeArrowheads="1"/>
          </p:cNvSpPr>
          <p:nvPr>
            <p:ph type="title"/>
          </p:nvPr>
        </p:nvSpPr>
        <p:spPr>
          <a:xfrm>
            <a:off x="457200" y="0"/>
            <a:ext cx="8229600" cy="579438"/>
          </a:xfrm>
        </p:spPr>
        <p:txBody>
          <a:bodyPr/>
          <a:lstStyle/>
          <a:p>
            <a:pPr eaLnBrk="1" hangingPunct="1">
              <a:defRPr/>
            </a:pPr>
            <a:r>
              <a:rPr lang="en-US" altLang="en-US" sz="2400" b="1" dirty="0">
                <a:solidFill>
                  <a:schemeClr val="accent2"/>
                </a:solidFill>
              </a:rPr>
              <a:t>Risk-Based Antithrombotic Therapy </a:t>
            </a:r>
            <a:r>
              <a:rPr lang="en-US" altLang="en-US" sz="1800" b="1" dirty="0">
                <a:solidFill>
                  <a:schemeClr val="accent2"/>
                </a:solidFill>
              </a:rPr>
              <a:t>(cont’d)</a:t>
            </a:r>
            <a:endParaRPr lang="en-US" altLang="en-US" sz="1800" b="1" dirty="0">
              <a:solidFill>
                <a:schemeClr val="tx1"/>
              </a:solidFill>
              <a:latin typeface="+mn-lt"/>
            </a:endParaRPr>
          </a:p>
        </p:txBody>
      </p:sp>
      <p:graphicFrame>
        <p:nvGraphicFramePr>
          <p:cNvPr id="4" name="Table 3">
            <a:extLst>
              <a:ext uri="{FF2B5EF4-FFF2-40B4-BE49-F238E27FC236}">
                <a16:creationId xmlns:a16="http://schemas.microsoft.com/office/drawing/2014/main" id="{D6B38464-658A-482C-AEAD-94305FC4ABAC}"/>
              </a:ext>
            </a:extLst>
          </p:cNvPr>
          <p:cNvGraphicFramePr>
            <a:graphicFrameLocks noGrp="1"/>
          </p:cNvGraphicFramePr>
          <p:nvPr/>
        </p:nvGraphicFramePr>
        <p:xfrm>
          <a:off x="228600" y="609600"/>
          <a:ext cx="8686800" cy="5197475"/>
        </p:xfrm>
        <a:graphic>
          <a:graphicData uri="http://schemas.openxmlformats.org/drawingml/2006/table">
            <a:tbl>
              <a:tblPr firstRow="1" firstCol="1" bandRow="1"/>
              <a:tblGrid>
                <a:gridCol w="6898259">
                  <a:extLst>
                    <a:ext uri="{9D8B030D-6E8A-4147-A177-3AD203B41FA5}">
                      <a16:colId xmlns:a16="http://schemas.microsoft.com/office/drawing/2014/main" val="20000"/>
                    </a:ext>
                  </a:extLst>
                </a:gridCol>
                <a:gridCol w="950341">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20846">
                <a:tc>
                  <a:txBody>
                    <a:bodyPr/>
                    <a:lstStyle/>
                    <a:p>
                      <a:pPr marL="0" marR="0" algn="ctr">
                        <a:spcBef>
                          <a:spcPts val="0"/>
                        </a:spcBef>
                        <a:spcAft>
                          <a:spcPts val="0"/>
                        </a:spcAft>
                      </a:pPr>
                      <a:r>
                        <a:rPr lang="en-US" sz="2000" b="1" dirty="0">
                          <a:effectLst/>
                          <a:latin typeface="+mn-lt"/>
                          <a:ea typeface="Calibri"/>
                        </a:rPr>
                        <a:t>Recommendations</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mn-lt"/>
                          <a:ea typeface="Calibri"/>
                        </a:rPr>
                        <a:t>COR</a:t>
                      </a:r>
                      <a:endParaRPr lang="en-US" sz="200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mn-lt"/>
                          <a:ea typeface="Calibri"/>
                        </a:rPr>
                        <a:t>LOE</a:t>
                      </a:r>
                      <a:endParaRPr lang="en-US" sz="200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23947">
                <a:tc>
                  <a:txBody>
                    <a:bodyPr/>
                    <a:lstStyle/>
                    <a:p>
                      <a:pPr marL="0" marR="0">
                        <a:spcBef>
                          <a:spcPts val="0"/>
                        </a:spcBef>
                        <a:spcAft>
                          <a:spcPts val="0"/>
                        </a:spcAft>
                      </a:pPr>
                      <a:r>
                        <a:rPr lang="en-US" sz="2000" dirty="0">
                          <a:effectLst/>
                          <a:latin typeface="+mn-lt"/>
                          <a:ea typeface="Times New Roman"/>
                        </a:rPr>
                        <a:t>Bridging therapy with UFH or LMWH is recommended for patients with AF and a mechanical heart valve undergoing procedures that require interruption of warfarin. Decisions on bridging therapy should balance the risks of stroke and bleeding.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Calibri"/>
                        </a:rPr>
                        <a:t>I</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1"/>
                  </a:ext>
                </a:extLst>
              </a:tr>
              <a:tr h="1523947">
                <a:tc>
                  <a:txBody>
                    <a:bodyPr/>
                    <a:lstStyle/>
                    <a:p>
                      <a:pPr marL="0" marR="0">
                        <a:spcBef>
                          <a:spcPts val="0"/>
                        </a:spcBef>
                        <a:spcAft>
                          <a:spcPts val="0"/>
                        </a:spcAft>
                      </a:pPr>
                      <a:r>
                        <a:rPr lang="en-US" sz="2000" dirty="0">
                          <a:effectLst/>
                          <a:latin typeface="+mn-lt"/>
                          <a:ea typeface="Times New Roman"/>
                        </a:rPr>
                        <a:t>For patients with AF without mechanical heart valves who require interruption of warfarin or new anticoagulants for procedures, decisions about bridging therapy (LMWH or UFH) should balance the risks of stroke and bleeding and the duration of time a patient will not be </a:t>
                      </a:r>
                      <a:r>
                        <a:rPr lang="en-US" sz="2000" dirty="0" err="1">
                          <a:effectLst/>
                          <a:latin typeface="+mn-lt"/>
                          <a:ea typeface="Times New Roman"/>
                        </a:rPr>
                        <a:t>anticoagulated</a:t>
                      </a:r>
                      <a:r>
                        <a:rPr lang="en-US" sz="2000" dirty="0">
                          <a:effectLst/>
                          <a:latin typeface="+mn-lt"/>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Calibri"/>
                        </a:rPr>
                        <a:t>I</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2"/>
                  </a:ext>
                </a:extLst>
              </a:tr>
              <a:tr h="914368">
                <a:tc>
                  <a:txBody>
                    <a:bodyPr/>
                    <a:lstStyle/>
                    <a:p>
                      <a:pPr marL="0" marR="0">
                        <a:spcBef>
                          <a:spcPts val="0"/>
                        </a:spcBef>
                        <a:spcAft>
                          <a:spcPts val="0"/>
                        </a:spcAft>
                      </a:pPr>
                      <a:r>
                        <a:rPr lang="en-US" sz="2000" dirty="0">
                          <a:effectLst/>
                          <a:latin typeface="+mn-lt"/>
                          <a:ea typeface="Times New Roman"/>
                        </a:rPr>
                        <a:t>Renal function should be evaluated before initiation of direct thrombin or factor </a:t>
                      </a:r>
                      <a:r>
                        <a:rPr lang="en-US" sz="2000" dirty="0" err="1">
                          <a:effectLst/>
                          <a:latin typeface="+mn-lt"/>
                          <a:ea typeface="Times New Roman"/>
                        </a:rPr>
                        <a:t>Xa</a:t>
                      </a:r>
                      <a:r>
                        <a:rPr lang="en-US" sz="2000" dirty="0">
                          <a:effectLst/>
                          <a:latin typeface="+mn-lt"/>
                          <a:ea typeface="Times New Roman"/>
                        </a:rPr>
                        <a:t> inhibitors and should be re-evaluated when clinically indicated and at least annually.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Calibri"/>
                        </a:rPr>
                        <a:t>I</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0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3"/>
                  </a:ext>
                </a:extLst>
              </a:tr>
              <a:tr h="914368">
                <a:tc>
                  <a:txBody>
                    <a:bodyPr/>
                    <a:lstStyle/>
                    <a:p>
                      <a:pPr marL="0" marR="0">
                        <a:spcBef>
                          <a:spcPts val="0"/>
                        </a:spcBef>
                        <a:spcAft>
                          <a:spcPts val="0"/>
                        </a:spcAft>
                      </a:pPr>
                      <a:r>
                        <a:rPr lang="en-US" sz="2000" dirty="0">
                          <a:effectLst/>
                          <a:latin typeface="+mn-lt"/>
                          <a:ea typeface="Times New Roman"/>
                        </a:rPr>
                        <a:t>For patients with atrial flutter, antithrombotic therapy is recommended according to the same risk profile used for AF.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Calibri"/>
                        </a:rPr>
                        <a:t>I</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a:extLst>
              <a:ext uri="{FF2B5EF4-FFF2-40B4-BE49-F238E27FC236}">
                <a16:creationId xmlns:a16="http://schemas.microsoft.com/office/drawing/2014/main" id="{1DB73010-3EC5-4456-89FA-F4C2939460D7}"/>
              </a:ext>
            </a:extLst>
          </p:cNvPr>
          <p:cNvSpPr>
            <a:spLocks noGrp="1" noChangeArrowheads="1"/>
          </p:cNvSpPr>
          <p:nvPr>
            <p:ph type="title"/>
          </p:nvPr>
        </p:nvSpPr>
        <p:spPr>
          <a:xfrm>
            <a:off x="457200" y="182563"/>
            <a:ext cx="8229600" cy="655637"/>
          </a:xfrm>
        </p:spPr>
        <p:txBody>
          <a:bodyPr/>
          <a:lstStyle/>
          <a:p>
            <a:pPr eaLnBrk="1" hangingPunct="1">
              <a:defRPr/>
            </a:pPr>
            <a:r>
              <a:rPr lang="en-US" altLang="en-US" sz="2400" b="1" dirty="0">
                <a:solidFill>
                  <a:schemeClr val="accent2"/>
                </a:solidFill>
              </a:rPr>
              <a:t>Risk-Based Antithrombotic Therapy</a:t>
            </a:r>
            <a:r>
              <a:rPr lang="en-US" altLang="en-US" sz="1800" b="1" dirty="0">
                <a:solidFill>
                  <a:schemeClr val="accent2"/>
                </a:solidFill>
              </a:rPr>
              <a:t> (cont’d)</a:t>
            </a:r>
            <a:endParaRPr lang="en-US" altLang="en-US" sz="1800" b="1" dirty="0">
              <a:solidFill>
                <a:schemeClr val="tx1"/>
              </a:solidFill>
              <a:latin typeface="+mn-lt"/>
            </a:endParaRPr>
          </a:p>
        </p:txBody>
      </p:sp>
      <p:graphicFrame>
        <p:nvGraphicFramePr>
          <p:cNvPr id="4" name="Table 3">
            <a:extLst>
              <a:ext uri="{FF2B5EF4-FFF2-40B4-BE49-F238E27FC236}">
                <a16:creationId xmlns:a16="http://schemas.microsoft.com/office/drawing/2014/main" id="{A8C07ED2-2E8A-4ABE-B46A-2DC5664D2891}"/>
              </a:ext>
            </a:extLst>
          </p:cNvPr>
          <p:cNvGraphicFramePr>
            <a:graphicFrameLocks noGrp="1"/>
          </p:cNvGraphicFramePr>
          <p:nvPr/>
        </p:nvGraphicFramePr>
        <p:xfrm>
          <a:off x="228600" y="914400"/>
          <a:ext cx="8686800" cy="4897438"/>
        </p:xfrm>
        <a:graphic>
          <a:graphicData uri="http://schemas.openxmlformats.org/drawingml/2006/table">
            <a:tbl>
              <a:tblPr firstRow="1" firstCol="1" bandRow="1"/>
              <a:tblGrid>
                <a:gridCol w="6898259">
                  <a:extLst>
                    <a:ext uri="{9D8B030D-6E8A-4147-A177-3AD203B41FA5}">
                      <a16:colId xmlns:a16="http://schemas.microsoft.com/office/drawing/2014/main" val="20000"/>
                    </a:ext>
                  </a:extLst>
                </a:gridCol>
                <a:gridCol w="950341">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09654">
                <a:tc>
                  <a:txBody>
                    <a:bodyPr/>
                    <a:lstStyle/>
                    <a:p>
                      <a:pPr marL="0" marR="0" algn="ctr">
                        <a:spcBef>
                          <a:spcPts val="0"/>
                        </a:spcBef>
                        <a:spcAft>
                          <a:spcPts val="0"/>
                        </a:spcAft>
                      </a:pPr>
                      <a:r>
                        <a:rPr lang="en-US" sz="2000" b="1" dirty="0">
                          <a:effectLst/>
                          <a:latin typeface="+mn-lt"/>
                          <a:ea typeface="Calibri"/>
                        </a:rPr>
                        <a:t>Recommendations</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COR</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LOE</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09600">
                <a:tc>
                  <a:txBody>
                    <a:bodyPr/>
                    <a:lstStyle/>
                    <a:p>
                      <a:pPr marL="0" marR="0">
                        <a:spcBef>
                          <a:spcPts val="0"/>
                        </a:spcBef>
                        <a:spcAft>
                          <a:spcPts val="0"/>
                        </a:spcAft>
                      </a:pPr>
                      <a:r>
                        <a:rPr lang="en-US" sz="2000" dirty="0">
                          <a:effectLst/>
                          <a:latin typeface="+mn-lt"/>
                          <a:ea typeface="Times New Roman"/>
                        </a:rPr>
                        <a:t>For patients with </a:t>
                      </a:r>
                      <a:r>
                        <a:rPr lang="en-US" sz="2000" dirty="0" err="1">
                          <a:effectLst/>
                          <a:latin typeface="+mn-lt"/>
                          <a:ea typeface="Times New Roman"/>
                        </a:rPr>
                        <a:t>nonvalvular</a:t>
                      </a:r>
                      <a:r>
                        <a:rPr lang="en-US" sz="2000" dirty="0">
                          <a:effectLst/>
                          <a:latin typeface="+mn-lt"/>
                          <a:ea typeface="Times New Roman"/>
                        </a:rPr>
                        <a:t> AF and a CHA</a:t>
                      </a:r>
                      <a:r>
                        <a:rPr lang="en-US" sz="2000" baseline="-25000" dirty="0">
                          <a:effectLst/>
                          <a:latin typeface="+mn-lt"/>
                          <a:ea typeface="Times New Roman"/>
                        </a:rPr>
                        <a:t>2</a:t>
                      </a:r>
                      <a:r>
                        <a:rPr lang="en-US" sz="2000" dirty="0">
                          <a:effectLst/>
                          <a:latin typeface="+mn-lt"/>
                          <a:ea typeface="Times New Roman"/>
                        </a:rPr>
                        <a:t>DS</a:t>
                      </a:r>
                      <a:r>
                        <a:rPr lang="en-US" sz="2000" baseline="-25000" dirty="0">
                          <a:effectLst/>
                          <a:latin typeface="+mn-lt"/>
                          <a:ea typeface="Times New Roman"/>
                        </a:rPr>
                        <a:t>2</a:t>
                      </a:r>
                      <a:r>
                        <a:rPr lang="en-US" sz="2000" dirty="0">
                          <a:effectLst/>
                          <a:latin typeface="+mn-lt"/>
                          <a:ea typeface="Times New Roman"/>
                        </a:rPr>
                        <a:t>-VASc score of 0, it is reasonable to omit antithrombotic therapy.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Calibri"/>
                        </a:rPr>
                        <a:t>IIa</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1"/>
                  </a:ext>
                </a:extLst>
              </a:tr>
              <a:tr h="1219200">
                <a:tc>
                  <a:txBody>
                    <a:bodyPr/>
                    <a:lstStyle/>
                    <a:p>
                      <a:pPr marL="0" marR="0">
                        <a:spcBef>
                          <a:spcPts val="0"/>
                        </a:spcBef>
                        <a:spcAft>
                          <a:spcPts val="0"/>
                        </a:spcAft>
                      </a:pPr>
                      <a:r>
                        <a:rPr lang="en-US" sz="2000" dirty="0">
                          <a:effectLst/>
                          <a:latin typeface="+mn-lt"/>
                          <a:ea typeface="Times New Roman"/>
                        </a:rPr>
                        <a:t>For patients with nonvalvular AF with a CHA</a:t>
                      </a:r>
                      <a:r>
                        <a:rPr lang="en-US" sz="2000" baseline="-25000" dirty="0">
                          <a:effectLst/>
                          <a:latin typeface="+mn-lt"/>
                          <a:ea typeface="Times New Roman"/>
                        </a:rPr>
                        <a:t>2</a:t>
                      </a:r>
                      <a:r>
                        <a:rPr lang="en-US" sz="2000" dirty="0">
                          <a:effectLst/>
                          <a:latin typeface="+mn-lt"/>
                          <a:ea typeface="Times New Roman"/>
                        </a:rPr>
                        <a:t>DS</a:t>
                      </a:r>
                      <a:r>
                        <a:rPr lang="en-US" sz="2000" baseline="-25000" dirty="0">
                          <a:effectLst/>
                          <a:latin typeface="+mn-lt"/>
                          <a:ea typeface="Times New Roman"/>
                        </a:rPr>
                        <a:t>2</a:t>
                      </a:r>
                      <a:r>
                        <a:rPr lang="en-US" sz="2000" dirty="0">
                          <a:effectLst/>
                          <a:latin typeface="+mn-lt"/>
                          <a:ea typeface="Times New Roman"/>
                        </a:rPr>
                        <a:t>-VASc score of 2 or greater and who have end-stage</a:t>
                      </a:r>
                      <a:r>
                        <a:rPr lang="en-US" sz="2000" baseline="0" dirty="0">
                          <a:effectLst/>
                          <a:latin typeface="+mn-lt"/>
                          <a:ea typeface="Times New Roman"/>
                        </a:rPr>
                        <a:t> CKD</a:t>
                      </a:r>
                      <a:r>
                        <a:rPr lang="en-US" sz="2000" dirty="0">
                          <a:effectLst/>
                          <a:latin typeface="+mn-lt"/>
                          <a:ea typeface="Times New Roman"/>
                        </a:rPr>
                        <a:t> (</a:t>
                      </a:r>
                      <a:r>
                        <a:rPr lang="en-US" sz="2000" dirty="0" err="1">
                          <a:effectLst/>
                          <a:latin typeface="+mn-lt"/>
                          <a:ea typeface="Times New Roman"/>
                        </a:rPr>
                        <a:t>CrCl</a:t>
                      </a:r>
                      <a:r>
                        <a:rPr lang="en-US" sz="2000" dirty="0">
                          <a:effectLst/>
                          <a:latin typeface="+mn-lt"/>
                          <a:ea typeface="Times New Roman"/>
                        </a:rPr>
                        <a:t> &lt;15 mL/min) or are on hemodialysis, it is reasonable to prescribe warfarin (INR 2.0 to 3.0) for oral anticoagulation.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Calibri"/>
                        </a:rPr>
                        <a:t>IIa</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2"/>
                  </a:ext>
                </a:extLst>
              </a:tr>
              <a:tr h="930186">
                <a:tc>
                  <a:txBody>
                    <a:bodyPr/>
                    <a:lstStyle/>
                    <a:p>
                      <a:pPr marL="0" marR="0">
                        <a:spcBef>
                          <a:spcPts val="0"/>
                        </a:spcBef>
                        <a:spcAft>
                          <a:spcPts val="0"/>
                        </a:spcAft>
                      </a:pPr>
                      <a:r>
                        <a:rPr lang="en-US" sz="2000" dirty="0">
                          <a:effectLst/>
                          <a:latin typeface="+mn-lt"/>
                          <a:ea typeface="Times New Roman"/>
                        </a:rPr>
                        <a:t>For patients with </a:t>
                      </a:r>
                      <a:r>
                        <a:rPr lang="en-US" sz="2000" dirty="0" err="1">
                          <a:effectLst/>
                          <a:latin typeface="+mn-lt"/>
                          <a:ea typeface="Times New Roman"/>
                        </a:rPr>
                        <a:t>nonvalvular</a:t>
                      </a:r>
                      <a:r>
                        <a:rPr lang="en-US" sz="2000" dirty="0">
                          <a:effectLst/>
                          <a:latin typeface="+mn-lt"/>
                          <a:ea typeface="Times New Roman"/>
                        </a:rPr>
                        <a:t> AF and a CHA</a:t>
                      </a:r>
                      <a:r>
                        <a:rPr lang="en-US" sz="2000" baseline="-25000" dirty="0">
                          <a:effectLst/>
                          <a:latin typeface="+mn-lt"/>
                          <a:ea typeface="Times New Roman"/>
                        </a:rPr>
                        <a:t>2</a:t>
                      </a:r>
                      <a:r>
                        <a:rPr lang="en-US" sz="2000" dirty="0">
                          <a:effectLst/>
                          <a:latin typeface="+mn-lt"/>
                          <a:ea typeface="Times New Roman"/>
                        </a:rPr>
                        <a:t>DS</a:t>
                      </a:r>
                      <a:r>
                        <a:rPr lang="en-US" sz="2000" baseline="-25000" dirty="0">
                          <a:effectLst/>
                          <a:latin typeface="+mn-lt"/>
                          <a:ea typeface="Times New Roman"/>
                        </a:rPr>
                        <a:t>2</a:t>
                      </a:r>
                      <a:r>
                        <a:rPr lang="en-US" sz="2000" dirty="0">
                          <a:effectLst/>
                          <a:latin typeface="+mn-lt"/>
                          <a:ea typeface="Times New Roman"/>
                        </a:rPr>
                        <a:t>-VASc score of 1, no antithrombotic therapy or treatment with an oral anticoagulant or aspirin may be considered.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Times New Roman"/>
                        </a:rPr>
                        <a:t>IIb</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3"/>
                  </a:ext>
                </a:extLst>
              </a:tr>
              <a:tr h="1828799">
                <a:tc>
                  <a:txBody>
                    <a:bodyPr/>
                    <a:lstStyle/>
                    <a:p>
                      <a:pPr marL="0" marR="0">
                        <a:spcBef>
                          <a:spcPts val="0"/>
                        </a:spcBef>
                        <a:spcAft>
                          <a:spcPts val="0"/>
                        </a:spcAft>
                      </a:pPr>
                      <a:r>
                        <a:rPr lang="en-US" sz="2000" dirty="0">
                          <a:effectLst/>
                          <a:latin typeface="+mn-lt"/>
                          <a:ea typeface="Times New Roman"/>
                        </a:rPr>
                        <a:t>For patients with </a:t>
                      </a:r>
                      <a:r>
                        <a:rPr lang="en-US" sz="2000" dirty="0" err="1">
                          <a:effectLst/>
                          <a:latin typeface="+mn-lt"/>
                          <a:ea typeface="Times New Roman"/>
                        </a:rPr>
                        <a:t>nonvalvular</a:t>
                      </a:r>
                      <a:r>
                        <a:rPr lang="en-US" sz="2000" dirty="0">
                          <a:effectLst/>
                          <a:latin typeface="+mn-lt"/>
                          <a:ea typeface="Times New Roman"/>
                        </a:rPr>
                        <a:t> AF and moderate-to-severe CKD with CHA</a:t>
                      </a:r>
                      <a:r>
                        <a:rPr lang="en-US" sz="2000" baseline="-25000" dirty="0">
                          <a:effectLst/>
                          <a:latin typeface="+mn-lt"/>
                          <a:ea typeface="Times New Roman"/>
                        </a:rPr>
                        <a:t>2</a:t>
                      </a:r>
                      <a:r>
                        <a:rPr lang="en-US" sz="2000" dirty="0">
                          <a:effectLst/>
                          <a:latin typeface="+mn-lt"/>
                          <a:ea typeface="Times New Roman"/>
                        </a:rPr>
                        <a:t>DS</a:t>
                      </a:r>
                      <a:r>
                        <a:rPr lang="en-US" sz="2000" baseline="-25000" dirty="0">
                          <a:effectLst/>
                          <a:latin typeface="+mn-lt"/>
                          <a:ea typeface="Times New Roman"/>
                        </a:rPr>
                        <a:t>2</a:t>
                      </a:r>
                      <a:r>
                        <a:rPr lang="en-US" sz="2000" dirty="0">
                          <a:effectLst/>
                          <a:latin typeface="+mn-lt"/>
                          <a:ea typeface="Times New Roman"/>
                        </a:rPr>
                        <a:t>-VASc scores of 2 or greater, treatment with reduced doses of direct thrombin or factor </a:t>
                      </a:r>
                      <a:r>
                        <a:rPr lang="en-US" sz="2000" dirty="0" err="1">
                          <a:effectLst/>
                          <a:latin typeface="+mn-lt"/>
                          <a:ea typeface="Times New Roman"/>
                        </a:rPr>
                        <a:t>Xa</a:t>
                      </a:r>
                      <a:r>
                        <a:rPr lang="en-US" sz="2000" dirty="0">
                          <a:effectLst/>
                          <a:latin typeface="+mn-lt"/>
                          <a:ea typeface="Times New Roman"/>
                        </a:rPr>
                        <a:t> inhibitors may be considered (e.g., </a:t>
                      </a:r>
                      <a:r>
                        <a:rPr lang="en-US" sz="2000" dirty="0" err="1">
                          <a:effectLst/>
                          <a:latin typeface="+mn-lt"/>
                          <a:ea typeface="Times New Roman"/>
                        </a:rPr>
                        <a:t>dabigatran</a:t>
                      </a:r>
                      <a:r>
                        <a:rPr lang="en-US" sz="2000" dirty="0">
                          <a:effectLst/>
                          <a:latin typeface="+mn-lt"/>
                          <a:ea typeface="Times New Roman"/>
                        </a:rPr>
                        <a:t>, </a:t>
                      </a:r>
                      <a:r>
                        <a:rPr lang="en-US" sz="2000" dirty="0" err="1">
                          <a:effectLst/>
                          <a:latin typeface="+mn-lt"/>
                          <a:ea typeface="Times New Roman"/>
                        </a:rPr>
                        <a:t>rivaroxaban</a:t>
                      </a:r>
                      <a:r>
                        <a:rPr lang="en-US" sz="2000" dirty="0">
                          <a:effectLst/>
                          <a:latin typeface="+mn-lt"/>
                          <a:ea typeface="Times New Roman"/>
                        </a:rPr>
                        <a:t>, or </a:t>
                      </a:r>
                      <a:r>
                        <a:rPr lang="en-US" sz="2000" dirty="0" err="1">
                          <a:effectLst/>
                          <a:latin typeface="+mn-lt"/>
                          <a:ea typeface="Times New Roman"/>
                        </a:rPr>
                        <a:t>apixaban</a:t>
                      </a:r>
                      <a:r>
                        <a:rPr lang="en-US" sz="2000" dirty="0">
                          <a:effectLst/>
                          <a:latin typeface="+mn-lt"/>
                          <a:ea typeface="Times New Roman"/>
                        </a:rPr>
                        <a:t>), but safety and efficacy have not been established.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Calibri"/>
                        </a:rPr>
                        <a:t>IIb</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a:extLst>
              <a:ext uri="{FF2B5EF4-FFF2-40B4-BE49-F238E27FC236}">
                <a16:creationId xmlns:a16="http://schemas.microsoft.com/office/drawing/2014/main" id="{650B97E9-8D66-4692-9053-5F48B645C4BE}"/>
              </a:ext>
            </a:extLst>
          </p:cNvPr>
          <p:cNvSpPr>
            <a:spLocks noGrp="1" noChangeArrowheads="1"/>
          </p:cNvSpPr>
          <p:nvPr>
            <p:ph type="title"/>
          </p:nvPr>
        </p:nvSpPr>
        <p:spPr>
          <a:xfrm>
            <a:off x="457200" y="228600"/>
            <a:ext cx="8229600" cy="503238"/>
          </a:xfrm>
        </p:spPr>
        <p:txBody>
          <a:bodyPr/>
          <a:lstStyle/>
          <a:p>
            <a:pPr eaLnBrk="1" hangingPunct="1">
              <a:defRPr/>
            </a:pPr>
            <a:r>
              <a:rPr lang="en-US" altLang="en-US" sz="2400" b="1" dirty="0">
                <a:solidFill>
                  <a:schemeClr val="accent2"/>
                </a:solidFill>
              </a:rPr>
              <a:t>Risk-Based Antithrombotic Therapy </a:t>
            </a:r>
            <a:r>
              <a:rPr lang="en-US" altLang="en-US" sz="1800" b="1" dirty="0">
                <a:solidFill>
                  <a:schemeClr val="accent2"/>
                </a:solidFill>
              </a:rPr>
              <a:t>(cont’d)</a:t>
            </a:r>
            <a:endParaRPr lang="en-US" altLang="en-US" sz="1800" b="1" dirty="0">
              <a:solidFill>
                <a:schemeClr val="tx1"/>
              </a:solidFill>
              <a:latin typeface="+mn-lt"/>
            </a:endParaRPr>
          </a:p>
        </p:txBody>
      </p:sp>
      <p:graphicFrame>
        <p:nvGraphicFramePr>
          <p:cNvPr id="4" name="Table 3">
            <a:extLst>
              <a:ext uri="{FF2B5EF4-FFF2-40B4-BE49-F238E27FC236}">
                <a16:creationId xmlns:a16="http://schemas.microsoft.com/office/drawing/2014/main" id="{6A7CA04B-7B29-4590-AAF8-F3D73D7FDA0F}"/>
              </a:ext>
            </a:extLst>
          </p:cNvPr>
          <p:cNvGraphicFramePr>
            <a:graphicFrameLocks noGrp="1"/>
          </p:cNvGraphicFramePr>
          <p:nvPr/>
        </p:nvGraphicFramePr>
        <p:xfrm>
          <a:off x="228600" y="912813"/>
          <a:ext cx="8686800" cy="4421187"/>
        </p:xfrm>
        <a:graphic>
          <a:graphicData uri="http://schemas.openxmlformats.org/drawingml/2006/table">
            <a:tbl>
              <a:tblPr firstRow="1" firstCol="1" bandRow="1"/>
              <a:tblGrid>
                <a:gridCol w="6898259">
                  <a:extLst>
                    <a:ext uri="{9D8B030D-6E8A-4147-A177-3AD203B41FA5}">
                      <a16:colId xmlns:a16="http://schemas.microsoft.com/office/drawing/2014/main" val="20000"/>
                    </a:ext>
                  </a:extLst>
                </a:gridCol>
                <a:gridCol w="950341">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270315">
                <a:tc>
                  <a:txBody>
                    <a:bodyPr/>
                    <a:lstStyle/>
                    <a:p>
                      <a:pPr marL="0" marR="0" algn="ctr">
                        <a:spcBef>
                          <a:spcPts val="0"/>
                        </a:spcBef>
                        <a:spcAft>
                          <a:spcPts val="0"/>
                        </a:spcAft>
                      </a:pPr>
                      <a:r>
                        <a:rPr lang="en-US" sz="1800" b="1" dirty="0">
                          <a:effectLst/>
                          <a:latin typeface="+mn-lt"/>
                          <a:ea typeface="Calibri"/>
                        </a:rPr>
                        <a:t>Recommendations</a:t>
                      </a:r>
                      <a:endParaRPr lang="en-US" sz="18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mn-lt"/>
                          <a:ea typeface="Calibri"/>
                        </a:rPr>
                        <a:t>COR</a:t>
                      </a:r>
                      <a:endParaRPr lang="en-US" sz="18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mn-lt"/>
                          <a:ea typeface="Calibri"/>
                        </a:rPr>
                        <a:t>LOE</a:t>
                      </a:r>
                      <a:endParaRPr lang="en-US" sz="180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51575">
                <a:tc>
                  <a:txBody>
                    <a:bodyPr/>
                    <a:lstStyle/>
                    <a:p>
                      <a:pPr marL="0" marR="0">
                        <a:spcBef>
                          <a:spcPts val="0"/>
                        </a:spcBef>
                        <a:spcAft>
                          <a:spcPts val="0"/>
                        </a:spcAft>
                      </a:pPr>
                      <a:r>
                        <a:rPr lang="en-US" sz="1800" dirty="0">
                          <a:effectLst/>
                          <a:latin typeface="+mn-lt"/>
                          <a:ea typeface="Times New Roman"/>
                        </a:rPr>
                        <a:t>In patients with AF undergoing percutaneous coronary intervention,† bare-metal stents may be considered to minimize the required duration of dual antiplatelet therapy. Anticoagulation may be interrupted at the time of the procedure to reduce the risk of bleeding at the site of peripheral arterial puncture.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err="1">
                          <a:effectLst/>
                          <a:latin typeface="+mn-lt"/>
                          <a:ea typeface="Calibri"/>
                        </a:rPr>
                        <a:t>IIb</a:t>
                      </a:r>
                      <a:endParaRPr lang="en-US"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18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1"/>
                  </a:ext>
                </a:extLst>
              </a:tr>
              <a:tr h="1081260">
                <a:tc>
                  <a:txBody>
                    <a:bodyPr/>
                    <a:lstStyle/>
                    <a:p>
                      <a:pPr marL="0" marR="0">
                        <a:spcBef>
                          <a:spcPts val="0"/>
                        </a:spcBef>
                        <a:spcAft>
                          <a:spcPts val="0"/>
                        </a:spcAft>
                      </a:pPr>
                      <a:r>
                        <a:rPr lang="en-US" sz="1800" dirty="0">
                          <a:effectLst/>
                          <a:latin typeface="+mn-lt"/>
                          <a:ea typeface="Times New Roman"/>
                        </a:rPr>
                        <a:t>Following coronary revascularization (percutaneous or surgical) in patients with AF and a CHA</a:t>
                      </a:r>
                      <a:r>
                        <a:rPr lang="en-US" sz="1800" baseline="-25000" dirty="0">
                          <a:effectLst/>
                          <a:latin typeface="+mn-lt"/>
                          <a:ea typeface="Times New Roman"/>
                        </a:rPr>
                        <a:t>2</a:t>
                      </a:r>
                      <a:r>
                        <a:rPr lang="en-US" sz="1800" dirty="0">
                          <a:effectLst/>
                          <a:latin typeface="+mn-lt"/>
                          <a:ea typeface="Times New Roman"/>
                        </a:rPr>
                        <a:t>DS</a:t>
                      </a:r>
                      <a:r>
                        <a:rPr lang="en-US" sz="1800" baseline="-25000" dirty="0">
                          <a:effectLst/>
                          <a:latin typeface="+mn-lt"/>
                          <a:ea typeface="Times New Roman"/>
                        </a:rPr>
                        <a:t>2</a:t>
                      </a:r>
                      <a:r>
                        <a:rPr lang="en-US" sz="1800" dirty="0">
                          <a:effectLst/>
                          <a:latin typeface="+mn-lt"/>
                          <a:ea typeface="Times New Roman"/>
                        </a:rPr>
                        <a:t>-VASc score of 2 or greater, it may be reasonable to use </a:t>
                      </a:r>
                      <a:r>
                        <a:rPr lang="en-US" sz="1800" dirty="0" err="1">
                          <a:effectLst/>
                          <a:latin typeface="+mn-lt"/>
                          <a:ea typeface="Times New Roman"/>
                        </a:rPr>
                        <a:t>clopidogrel</a:t>
                      </a:r>
                      <a:r>
                        <a:rPr lang="en-US" sz="1800" dirty="0">
                          <a:effectLst/>
                          <a:latin typeface="+mn-lt"/>
                          <a:ea typeface="Times New Roman"/>
                        </a:rPr>
                        <a:t> (75 mg once daily) concurrently with oral anticoagulants but without aspirin.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err="1">
                          <a:effectLst/>
                          <a:latin typeface="+mn-lt"/>
                          <a:ea typeface="Calibri"/>
                        </a:rPr>
                        <a:t>IIb</a:t>
                      </a:r>
                      <a:endParaRPr lang="en-US"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18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2"/>
                  </a:ext>
                </a:extLst>
              </a:tr>
              <a:tr h="1081260">
                <a:tc>
                  <a:txBody>
                    <a:bodyPr/>
                    <a:lstStyle/>
                    <a:p>
                      <a:pPr marL="0" marR="0">
                        <a:spcBef>
                          <a:spcPts val="0"/>
                        </a:spcBef>
                        <a:spcAft>
                          <a:spcPts val="0"/>
                        </a:spcAft>
                      </a:pPr>
                      <a:r>
                        <a:rPr lang="en-US" sz="1800" dirty="0">
                          <a:effectLst/>
                          <a:latin typeface="+mn-lt"/>
                          <a:ea typeface="Times New Roman"/>
                        </a:rPr>
                        <a:t>The direct thrombin inhibitor </a:t>
                      </a:r>
                      <a:r>
                        <a:rPr lang="en-US" sz="1800" dirty="0" err="1">
                          <a:effectLst/>
                          <a:latin typeface="+mn-lt"/>
                          <a:ea typeface="Times New Roman"/>
                        </a:rPr>
                        <a:t>dabigatran</a:t>
                      </a:r>
                      <a:r>
                        <a:rPr lang="en-US" sz="1800" dirty="0">
                          <a:effectLst/>
                          <a:latin typeface="+mn-lt"/>
                          <a:ea typeface="Times New Roman"/>
                        </a:rPr>
                        <a:t> and the factor </a:t>
                      </a:r>
                      <a:r>
                        <a:rPr lang="en-US" sz="1800" dirty="0" err="1">
                          <a:effectLst/>
                          <a:latin typeface="+mn-lt"/>
                          <a:ea typeface="Times New Roman"/>
                        </a:rPr>
                        <a:t>Xa</a:t>
                      </a:r>
                      <a:r>
                        <a:rPr lang="en-US" sz="1800" dirty="0">
                          <a:effectLst/>
                          <a:latin typeface="+mn-lt"/>
                          <a:ea typeface="Times New Roman"/>
                        </a:rPr>
                        <a:t> inhibitor </a:t>
                      </a:r>
                      <a:r>
                        <a:rPr lang="en-US" sz="1800" dirty="0" err="1">
                          <a:effectLst/>
                          <a:latin typeface="+mn-lt"/>
                          <a:ea typeface="Times New Roman"/>
                        </a:rPr>
                        <a:t>rivaroxaban</a:t>
                      </a:r>
                      <a:r>
                        <a:rPr lang="en-US" sz="1800" dirty="0">
                          <a:effectLst/>
                          <a:latin typeface="+mn-lt"/>
                          <a:ea typeface="Times New Roman"/>
                        </a:rPr>
                        <a:t> are not recommended in patients with AF and end-stage CKD or on dialysis because of the lack of evidence from clinical trials regarding the balance of risks and benefits.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mn-lt"/>
                          <a:ea typeface="Calibri"/>
                        </a:rPr>
                        <a:t>III:</a:t>
                      </a:r>
                      <a:r>
                        <a:rPr lang="en-US" sz="1800" baseline="0" dirty="0">
                          <a:effectLst/>
                          <a:latin typeface="+mn-lt"/>
                          <a:ea typeface="Calibri"/>
                        </a:rPr>
                        <a:t> No Benefit</a:t>
                      </a:r>
                      <a:endParaRPr lang="en-US"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8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3"/>
                  </a:ext>
                </a:extLst>
              </a:tr>
              <a:tr h="580707">
                <a:tc>
                  <a:txBody>
                    <a:bodyPr/>
                    <a:lstStyle/>
                    <a:p>
                      <a:pPr marL="0" marR="0">
                        <a:spcBef>
                          <a:spcPts val="0"/>
                        </a:spcBef>
                        <a:spcAft>
                          <a:spcPts val="0"/>
                        </a:spcAft>
                      </a:pPr>
                      <a:r>
                        <a:rPr lang="en-US" sz="1800" dirty="0">
                          <a:effectLst/>
                          <a:latin typeface="+mn-lt"/>
                          <a:ea typeface="Times New Roman"/>
                        </a:rPr>
                        <a:t>The direct thrombin inhibitor </a:t>
                      </a:r>
                      <a:r>
                        <a:rPr lang="en-US" sz="1800" dirty="0" err="1">
                          <a:effectLst/>
                          <a:latin typeface="+mn-lt"/>
                          <a:ea typeface="Times New Roman"/>
                        </a:rPr>
                        <a:t>dabigatran</a:t>
                      </a:r>
                      <a:r>
                        <a:rPr lang="en-US" sz="1800" dirty="0">
                          <a:effectLst/>
                          <a:latin typeface="+mn-lt"/>
                          <a:ea typeface="Times New Roman"/>
                        </a:rPr>
                        <a:t> should not be used in patients with AF and a mechanical heart valve.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mn-lt"/>
                          <a:ea typeface="Times New Roman"/>
                        </a:rPr>
                        <a:t>III: Harm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8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4"/>
                  </a:ext>
                </a:extLst>
              </a:tr>
            </a:tbl>
          </a:graphicData>
        </a:graphic>
      </p:graphicFrame>
      <p:sp>
        <p:nvSpPr>
          <p:cNvPr id="17437" name="Rectangle 21">
            <a:extLst>
              <a:ext uri="{FF2B5EF4-FFF2-40B4-BE49-F238E27FC236}">
                <a16:creationId xmlns:a16="http://schemas.microsoft.com/office/drawing/2014/main" id="{EE07CBD7-3885-42B1-B927-D1CAD373A0BB}"/>
              </a:ext>
            </a:extLst>
          </p:cNvPr>
          <p:cNvSpPr>
            <a:spLocks noChangeArrowheads="1"/>
          </p:cNvSpPr>
          <p:nvPr/>
        </p:nvSpPr>
        <p:spPr bwMode="auto">
          <a:xfrm>
            <a:off x="228600" y="5410200"/>
            <a:ext cx="8686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a:spcBef>
                <a:spcPct val="0"/>
              </a:spcBef>
              <a:buFontTx/>
              <a:buNone/>
            </a:pPr>
            <a:r>
              <a:rPr lang="en-US" altLang="en-US" sz="1200"/>
              <a:t>†See the 2011 percutaneous coronary intervention guideline for type of stent and duration of dual antiplatelet therapy recommendations.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E9F43FC-9B66-49E2-BD29-3C3A1F91E18D}"/>
              </a:ext>
            </a:extLst>
          </p:cNvPr>
          <p:cNvSpPr>
            <a:spLocks noGrp="1"/>
          </p:cNvSpPr>
          <p:nvPr>
            <p:ph type="title"/>
          </p:nvPr>
        </p:nvSpPr>
        <p:spPr>
          <a:xfrm>
            <a:off x="457200" y="0"/>
            <a:ext cx="8229600" cy="762000"/>
          </a:xfrm>
        </p:spPr>
        <p:txBody>
          <a:bodyPr/>
          <a:lstStyle/>
          <a:p>
            <a:r>
              <a:rPr lang="en-US" altLang="en-US" sz="1800" b="1">
                <a:solidFill>
                  <a:schemeClr val="accent2"/>
                </a:solidFill>
              </a:rPr>
              <a:t>Comparison of the CHADS</a:t>
            </a:r>
            <a:r>
              <a:rPr lang="en-US" altLang="en-US" sz="1800" b="1" baseline="-25000">
                <a:solidFill>
                  <a:schemeClr val="accent2"/>
                </a:solidFill>
              </a:rPr>
              <a:t>2</a:t>
            </a:r>
            <a:r>
              <a:rPr lang="en-US" altLang="en-US" sz="1800" b="1">
                <a:solidFill>
                  <a:schemeClr val="accent2"/>
                </a:solidFill>
              </a:rPr>
              <a:t> and CHA</a:t>
            </a:r>
            <a:r>
              <a:rPr lang="en-US" altLang="en-US" sz="1800" b="1" baseline="-25000">
                <a:solidFill>
                  <a:schemeClr val="accent2"/>
                </a:solidFill>
              </a:rPr>
              <a:t>2</a:t>
            </a:r>
            <a:r>
              <a:rPr lang="en-US" altLang="en-US" sz="1800" b="1">
                <a:solidFill>
                  <a:schemeClr val="accent2"/>
                </a:solidFill>
              </a:rPr>
              <a:t>DS</a:t>
            </a:r>
            <a:r>
              <a:rPr lang="en-US" altLang="en-US" sz="1800" b="1" baseline="-25000">
                <a:solidFill>
                  <a:schemeClr val="accent2"/>
                </a:solidFill>
              </a:rPr>
              <a:t>2</a:t>
            </a:r>
            <a:r>
              <a:rPr lang="en-US" altLang="en-US" sz="1800" b="1">
                <a:solidFill>
                  <a:schemeClr val="accent2"/>
                </a:solidFill>
              </a:rPr>
              <a:t>-VASc Risk Stratification Scores for Subjects With Nonvalvular AF</a:t>
            </a:r>
          </a:p>
        </p:txBody>
      </p:sp>
      <p:graphicFrame>
        <p:nvGraphicFramePr>
          <p:cNvPr id="4" name="Table 3">
            <a:extLst>
              <a:ext uri="{FF2B5EF4-FFF2-40B4-BE49-F238E27FC236}">
                <a16:creationId xmlns:a16="http://schemas.microsoft.com/office/drawing/2014/main" id="{9FD62096-29A4-4A33-AF49-DF3A0EB46CBD}"/>
              </a:ext>
            </a:extLst>
          </p:cNvPr>
          <p:cNvGraphicFramePr>
            <a:graphicFrameLocks noGrp="1"/>
          </p:cNvGraphicFramePr>
          <p:nvPr/>
        </p:nvGraphicFramePr>
        <p:xfrm>
          <a:off x="457200" y="1011238"/>
          <a:ext cx="8305800" cy="4237037"/>
        </p:xfrm>
        <a:graphic>
          <a:graphicData uri="http://schemas.openxmlformats.org/drawingml/2006/table">
            <a:tbl>
              <a:tblPr/>
              <a:tblGrid>
                <a:gridCol w="3176588">
                  <a:extLst>
                    <a:ext uri="{9D8B030D-6E8A-4147-A177-3AD203B41FA5}">
                      <a16:colId xmlns:a16="http://schemas.microsoft.com/office/drawing/2014/main" val="20000"/>
                    </a:ext>
                  </a:extLst>
                </a:gridCol>
                <a:gridCol w="631825">
                  <a:extLst>
                    <a:ext uri="{9D8B030D-6E8A-4147-A177-3AD203B41FA5}">
                      <a16:colId xmlns:a16="http://schemas.microsoft.com/office/drawing/2014/main" val="20001"/>
                    </a:ext>
                  </a:extLst>
                </a:gridCol>
                <a:gridCol w="219075">
                  <a:extLst>
                    <a:ext uri="{9D8B030D-6E8A-4147-A177-3AD203B41FA5}">
                      <a16:colId xmlns:a16="http://schemas.microsoft.com/office/drawing/2014/main" val="20002"/>
                    </a:ext>
                  </a:extLst>
                </a:gridCol>
                <a:gridCol w="2144712">
                  <a:extLst>
                    <a:ext uri="{9D8B030D-6E8A-4147-A177-3AD203B41FA5}">
                      <a16:colId xmlns:a16="http://schemas.microsoft.com/office/drawing/2014/main" val="20003"/>
                    </a:ext>
                  </a:extLst>
                </a:gridCol>
                <a:gridCol w="2133600">
                  <a:extLst>
                    <a:ext uri="{9D8B030D-6E8A-4147-A177-3AD203B41FA5}">
                      <a16:colId xmlns:a16="http://schemas.microsoft.com/office/drawing/2014/main" val="20004"/>
                    </a:ext>
                  </a:extLst>
                </a:gridCol>
              </a:tblGrid>
              <a:tr h="335310">
                <a:tc gridSpan="2">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mn-lt"/>
                          <a:ea typeface="MS PGothic" pitchFamily="34" charset="-128"/>
                          <a:cs typeface="Times New Roman" pitchFamily="18" charset="0"/>
                        </a:rPr>
                        <a:t>Definition and Scores for CHADS</a:t>
                      </a:r>
                      <a:r>
                        <a:rPr kumimoji="0" lang="en-US" altLang="en-US" sz="1100" b="1" i="0" u="none" strike="noStrike" cap="none" normalizeH="0" baseline="-25000" dirty="0">
                          <a:ln>
                            <a:noFill/>
                          </a:ln>
                          <a:solidFill>
                            <a:srgbClr val="000000"/>
                          </a:solidFill>
                          <a:effectLst/>
                          <a:latin typeface="+mn-lt"/>
                          <a:ea typeface="MS PGothic" pitchFamily="34" charset="-128"/>
                          <a:cs typeface="Times New Roman" pitchFamily="18" charset="0"/>
                        </a:rPr>
                        <a:t>2</a:t>
                      </a:r>
                      <a:r>
                        <a:rPr kumimoji="0" lang="en-US" altLang="en-US" sz="1100" b="1" i="0" u="none" strike="noStrike" cap="none" normalizeH="0" baseline="0" dirty="0">
                          <a:ln>
                            <a:noFill/>
                          </a:ln>
                          <a:solidFill>
                            <a:srgbClr val="000000"/>
                          </a:solidFill>
                          <a:effectLst/>
                          <a:latin typeface="+mn-lt"/>
                          <a:ea typeface="MS PGothic" pitchFamily="34" charset="-128"/>
                          <a:cs typeface="Times New Roman" pitchFamily="18" charset="0"/>
                        </a:rPr>
                        <a:t> and CHA</a:t>
                      </a:r>
                      <a:r>
                        <a:rPr kumimoji="0" lang="en-US" altLang="en-US" sz="1100" b="1" i="0" u="none" strike="noStrike" cap="none" normalizeH="0" baseline="-25000" dirty="0">
                          <a:ln>
                            <a:noFill/>
                          </a:ln>
                          <a:solidFill>
                            <a:srgbClr val="000000"/>
                          </a:solidFill>
                          <a:effectLst/>
                          <a:latin typeface="+mn-lt"/>
                          <a:ea typeface="MS PGothic" pitchFamily="34" charset="-128"/>
                          <a:cs typeface="Times New Roman" pitchFamily="18" charset="0"/>
                        </a:rPr>
                        <a:t>2</a:t>
                      </a:r>
                      <a:r>
                        <a:rPr kumimoji="0" lang="en-US" altLang="en-US" sz="1100" b="1" i="0" u="none" strike="noStrike" cap="none" normalizeH="0" baseline="0" dirty="0">
                          <a:ln>
                            <a:noFill/>
                          </a:ln>
                          <a:solidFill>
                            <a:srgbClr val="000000"/>
                          </a:solidFill>
                          <a:effectLst/>
                          <a:latin typeface="+mn-lt"/>
                          <a:ea typeface="MS PGothic" pitchFamily="34" charset="-128"/>
                          <a:cs typeface="Times New Roman" pitchFamily="18" charset="0"/>
                        </a:rPr>
                        <a:t>DS</a:t>
                      </a:r>
                      <a:r>
                        <a:rPr kumimoji="0" lang="en-US" altLang="en-US" sz="1100" b="1" i="0" u="none" strike="noStrike" cap="none" normalizeH="0" baseline="-25000" dirty="0">
                          <a:ln>
                            <a:noFill/>
                          </a:ln>
                          <a:solidFill>
                            <a:srgbClr val="000000"/>
                          </a:solidFill>
                          <a:effectLst/>
                          <a:latin typeface="+mn-lt"/>
                          <a:ea typeface="MS PGothic" pitchFamily="34" charset="-128"/>
                          <a:cs typeface="Times New Roman" pitchFamily="18" charset="0"/>
                        </a:rPr>
                        <a:t>2</a:t>
                      </a:r>
                      <a:r>
                        <a:rPr kumimoji="0" lang="en-US" altLang="en-US" sz="1100" b="1" i="0" u="none" strike="noStrike" cap="none" normalizeH="0" baseline="0" dirty="0">
                          <a:ln>
                            <a:noFill/>
                          </a:ln>
                          <a:solidFill>
                            <a:srgbClr val="000000"/>
                          </a:solidFill>
                          <a:effectLst/>
                          <a:latin typeface="+mn-lt"/>
                          <a:ea typeface="MS PGothic" pitchFamily="34" charset="-128"/>
                          <a:cs typeface="Times New Roman" pitchFamily="18" charset="0"/>
                        </a:rPr>
                        <a:t>-VASc</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mn-lt"/>
                          <a:ea typeface="MS PGothic" pitchFamily="34" charset="-128"/>
                          <a:cs typeface="Times New Roman" pitchFamily="18" charset="0"/>
                        </a:rPr>
                        <a:t> </a:t>
                      </a:r>
                      <a:endParaRPr kumimoji="0" lang="en-US" altLang="en-US" sz="12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mn-lt"/>
                          <a:ea typeface="MS PGothic" pitchFamily="34" charset="-128"/>
                          <a:cs typeface="Times New Roman" pitchFamily="18" charset="0"/>
                        </a:rPr>
                        <a:t>Stroke Risk Stratification With the CHADS</a:t>
                      </a:r>
                      <a:r>
                        <a:rPr kumimoji="0" lang="en-US" altLang="en-US" sz="1100" b="1" i="0" u="none" strike="noStrike" cap="none" normalizeH="0" baseline="-25000" dirty="0">
                          <a:ln>
                            <a:noFill/>
                          </a:ln>
                          <a:solidFill>
                            <a:srgbClr val="000000"/>
                          </a:solidFill>
                          <a:effectLst/>
                          <a:latin typeface="+mn-lt"/>
                          <a:ea typeface="MS PGothic" pitchFamily="34" charset="-128"/>
                          <a:cs typeface="Times New Roman" pitchFamily="18" charset="0"/>
                        </a:rPr>
                        <a:t>2</a:t>
                      </a:r>
                      <a:r>
                        <a:rPr kumimoji="0" lang="en-US" altLang="en-US" sz="1100" b="1" i="0" u="none" strike="noStrike" cap="none" normalizeH="0" baseline="0" dirty="0">
                          <a:ln>
                            <a:noFill/>
                          </a:ln>
                          <a:solidFill>
                            <a:srgbClr val="000000"/>
                          </a:solidFill>
                          <a:effectLst/>
                          <a:latin typeface="+mn-lt"/>
                          <a:ea typeface="MS PGothic" pitchFamily="34" charset="-128"/>
                          <a:cs typeface="Times New Roman" pitchFamily="18" charset="0"/>
                        </a:rPr>
                        <a:t> and CHA</a:t>
                      </a:r>
                      <a:r>
                        <a:rPr kumimoji="0" lang="en-US" altLang="en-US" sz="1100" b="1" i="0" u="none" strike="noStrike" cap="none" normalizeH="0" baseline="-25000" dirty="0">
                          <a:ln>
                            <a:noFill/>
                          </a:ln>
                          <a:solidFill>
                            <a:srgbClr val="000000"/>
                          </a:solidFill>
                          <a:effectLst/>
                          <a:latin typeface="+mn-lt"/>
                          <a:ea typeface="MS PGothic" pitchFamily="34" charset="-128"/>
                          <a:cs typeface="Times New Roman" pitchFamily="18" charset="0"/>
                        </a:rPr>
                        <a:t>2</a:t>
                      </a:r>
                      <a:r>
                        <a:rPr kumimoji="0" lang="en-US" altLang="en-US" sz="1100" b="1" i="0" u="none" strike="noStrike" cap="none" normalizeH="0" baseline="0" dirty="0">
                          <a:ln>
                            <a:noFill/>
                          </a:ln>
                          <a:solidFill>
                            <a:srgbClr val="000000"/>
                          </a:solidFill>
                          <a:effectLst/>
                          <a:latin typeface="+mn-lt"/>
                          <a:ea typeface="MS PGothic" pitchFamily="34" charset="-128"/>
                          <a:cs typeface="Times New Roman" pitchFamily="18" charset="0"/>
                        </a:rPr>
                        <a:t>DS</a:t>
                      </a:r>
                      <a:r>
                        <a:rPr kumimoji="0" lang="en-US" altLang="en-US" sz="1100" b="1" i="0" u="none" strike="noStrike" cap="none" normalizeH="0" baseline="-25000" dirty="0">
                          <a:ln>
                            <a:noFill/>
                          </a:ln>
                          <a:solidFill>
                            <a:srgbClr val="000000"/>
                          </a:solidFill>
                          <a:effectLst/>
                          <a:latin typeface="+mn-lt"/>
                          <a:ea typeface="MS PGothic" pitchFamily="34" charset="-128"/>
                          <a:cs typeface="Times New Roman" pitchFamily="18" charset="0"/>
                        </a:rPr>
                        <a:t>2</a:t>
                      </a:r>
                      <a:r>
                        <a:rPr kumimoji="0" lang="en-US" altLang="en-US" sz="1100" b="1" i="0" u="none" strike="noStrike" cap="none" normalizeH="0" baseline="0" dirty="0">
                          <a:ln>
                            <a:noFill/>
                          </a:ln>
                          <a:solidFill>
                            <a:srgbClr val="000000"/>
                          </a:solidFill>
                          <a:effectLst/>
                          <a:latin typeface="+mn-lt"/>
                          <a:ea typeface="MS PGothic" pitchFamily="34" charset="-128"/>
                          <a:cs typeface="Times New Roman" pitchFamily="18" charset="0"/>
                        </a:rPr>
                        <a:t>-VASc Scores</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274343">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mn-lt"/>
                          <a:ea typeface="MS PGothic" pitchFamily="34" charset="-128"/>
                          <a:cs typeface="Times New Roman" pitchFamily="18" charset="0"/>
                        </a:rPr>
                        <a:t> </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mn-lt"/>
                          <a:ea typeface="MS PGothic" pitchFamily="34" charset="-128"/>
                          <a:cs typeface="Times New Roman" pitchFamily="18" charset="0"/>
                        </a:rPr>
                        <a:t>Score</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n-lt"/>
                          <a:ea typeface="MS PGothic" pitchFamily="34" charset="-128"/>
                          <a:cs typeface="Times New Roman" pitchFamily="18" charset="0"/>
                        </a:rPr>
                        <a:t> </a:t>
                      </a:r>
                      <a:endParaRPr kumimoji="0" lang="en-US" altLang="en-US" sz="12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mn-lt"/>
                          <a:ea typeface="MS PGothic" pitchFamily="34" charset="-128"/>
                          <a:cs typeface="Times New Roman" pitchFamily="18" charset="0"/>
                        </a:rPr>
                        <a:t> </a:t>
                      </a:r>
                      <a:endParaRPr kumimoji="0" lang="en-US" altLang="en-US" sz="11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mn-lt"/>
                          <a:ea typeface="MS PGothic" pitchFamily="34" charset="-128"/>
                          <a:cs typeface="Times New Roman" pitchFamily="18" charset="0"/>
                        </a:rPr>
                        <a:t>Adjusted stroke rate (% per y)</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82895">
                <a:tc gridSpan="2">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mn-lt"/>
                          <a:ea typeface="MS PGothic" pitchFamily="34" charset="-128"/>
                          <a:cs typeface="Times New Roman" pitchFamily="18" charset="0"/>
                        </a:rPr>
                        <a:t>CHADS</a:t>
                      </a:r>
                      <a:r>
                        <a:rPr kumimoji="0" lang="en-US" altLang="en-US" sz="1100" b="1" i="0" u="none" strike="noStrike" cap="none" normalizeH="0" baseline="-25000" dirty="0">
                          <a:ln>
                            <a:noFill/>
                          </a:ln>
                          <a:solidFill>
                            <a:srgbClr val="000000"/>
                          </a:solidFill>
                          <a:effectLst/>
                          <a:latin typeface="+mn-lt"/>
                          <a:ea typeface="MS PGothic" pitchFamily="34" charset="-128"/>
                          <a:cs typeface="Times New Roman" pitchFamily="18" charset="0"/>
                        </a:rPr>
                        <a:t>2</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5D9F1"/>
                    </a:solidFill>
                  </a:tcPr>
                </a:tc>
                <a:tc hMerge="1">
                  <a:txBody>
                    <a:bodyPr/>
                    <a:lstStyle/>
                    <a:p>
                      <a:endParaRPr lang="en-US"/>
                    </a:p>
                  </a:txBody>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n-lt"/>
                          <a:ea typeface="MS PGothic" pitchFamily="34" charset="-128"/>
                          <a:cs typeface="Times New Roman" pitchFamily="18" charset="0"/>
                        </a:rPr>
                        <a:t> </a:t>
                      </a:r>
                      <a:endParaRPr kumimoji="0" lang="en-US" altLang="en-US" sz="12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mn-lt"/>
                          <a:ea typeface="MS PGothic" pitchFamily="34" charset="-128"/>
                          <a:cs typeface="Times New Roman" pitchFamily="18" charset="0"/>
                        </a:rPr>
                        <a:t>CHADS</a:t>
                      </a:r>
                      <a:r>
                        <a:rPr kumimoji="0" lang="en-US" altLang="en-US" sz="1100" b="1" i="0" u="none" strike="noStrike" cap="none" normalizeH="0" baseline="-25000" dirty="0">
                          <a:ln>
                            <a:noFill/>
                          </a:ln>
                          <a:solidFill>
                            <a:srgbClr val="000000"/>
                          </a:solidFill>
                          <a:effectLst/>
                          <a:latin typeface="+mn-lt"/>
                          <a:ea typeface="MS PGothic" pitchFamily="34" charset="-128"/>
                          <a:cs typeface="Times New Roman" pitchFamily="18" charset="0"/>
                        </a:rPr>
                        <a:t>2</a:t>
                      </a:r>
                      <a:r>
                        <a:rPr kumimoji="0" lang="en-US" altLang="en-US" sz="1100" b="1" i="0" u="none" strike="noStrike" cap="none" normalizeH="0" baseline="0" dirty="0">
                          <a:ln>
                            <a:noFill/>
                          </a:ln>
                          <a:solidFill>
                            <a:srgbClr val="000000"/>
                          </a:solidFill>
                          <a:effectLst/>
                          <a:latin typeface="+mn-lt"/>
                          <a:ea typeface="MS PGothic" pitchFamily="34" charset="-128"/>
                          <a:cs typeface="Times New Roman" pitchFamily="18" charset="0"/>
                        </a:rPr>
                        <a:t>*</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5D9F1"/>
                    </a:solidFill>
                  </a:tcPr>
                </a:tc>
                <a:tc hMerge="1">
                  <a:txBody>
                    <a:bodyPr/>
                    <a:lstStyle/>
                    <a:p>
                      <a:endParaRPr lang="en-US"/>
                    </a:p>
                  </a:txBody>
                  <a:tcPr/>
                </a:tc>
                <a:extLst>
                  <a:ext uri="{0D108BD9-81ED-4DB2-BD59-A6C34878D82A}">
                    <a16:rowId xmlns:a16="http://schemas.microsoft.com/office/drawing/2014/main" val="10002"/>
                  </a:ext>
                </a:extLst>
              </a:tr>
              <a:tr h="182895">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mn-lt"/>
                          <a:ea typeface="MS PGothic" pitchFamily="34" charset="-128"/>
                          <a:cs typeface="Times New Roman" pitchFamily="18" charset="0"/>
                        </a:rPr>
                        <a:t>Congestive HF</a:t>
                      </a:r>
                      <a:endParaRPr kumimoji="0" lang="en-US" altLang="en-US" sz="11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n-lt"/>
                          <a:ea typeface="MS PGothic" pitchFamily="34" charset="-128"/>
                          <a:cs typeface="Times New Roman" pitchFamily="18" charset="0"/>
                        </a:rPr>
                        <a:t>1</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mn-lt"/>
                          <a:ea typeface="MS PGothic" pitchFamily="34" charset="-128"/>
                          <a:cs typeface="Times New Roman" pitchFamily="18" charset="0"/>
                        </a:rPr>
                        <a:t> </a:t>
                      </a:r>
                      <a:endParaRPr kumimoji="0" lang="en-US" altLang="en-US" sz="12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mn-lt"/>
                          <a:ea typeface="MS PGothic" pitchFamily="34" charset="-128"/>
                          <a:cs typeface="Times New Roman" pitchFamily="18" charset="0"/>
                        </a:rPr>
                        <a:t>0</a:t>
                      </a:r>
                      <a:endParaRPr kumimoji="0" lang="en-US" altLang="en-US" sz="11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n-lt"/>
                          <a:ea typeface="MS PGothic" pitchFamily="34" charset="-128"/>
                          <a:cs typeface="Times New Roman" pitchFamily="18" charset="0"/>
                        </a:rPr>
                        <a:t>1.9</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182895">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n-lt"/>
                          <a:ea typeface="MS PGothic" pitchFamily="34" charset="-128"/>
                          <a:cs typeface="Times New Roman" pitchFamily="18" charset="0"/>
                        </a:rPr>
                        <a:t>Hypertension</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mn-lt"/>
                          <a:ea typeface="MS PGothic" pitchFamily="34" charset="-128"/>
                          <a:cs typeface="Times New Roman" pitchFamily="18" charset="0"/>
                        </a:rPr>
                        <a:t>1</a:t>
                      </a:r>
                      <a:endParaRPr kumimoji="0" lang="en-US" altLang="en-US" sz="11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mn-lt"/>
                          <a:ea typeface="MS PGothic" pitchFamily="34" charset="-128"/>
                          <a:cs typeface="Times New Roman" pitchFamily="18" charset="0"/>
                        </a:rPr>
                        <a:t> </a:t>
                      </a:r>
                      <a:endParaRPr kumimoji="0" lang="en-US" altLang="en-US" sz="12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n-lt"/>
                          <a:ea typeface="MS PGothic" pitchFamily="34" charset="-128"/>
                          <a:cs typeface="Times New Roman" pitchFamily="18" charset="0"/>
                        </a:rPr>
                        <a:t>1</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n-lt"/>
                          <a:ea typeface="MS PGothic" pitchFamily="34" charset="-128"/>
                          <a:cs typeface="Times New Roman" pitchFamily="18" charset="0"/>
                        </a:rPr>
                        <a:t>2.8</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182895">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n-lt"/>
                          <a:ea typeface="MS PGothic" pitchFamily="34" charset="-128"/>
                          <a:cs typeface="Times New Roman" pitchFamily="18" charset="0"/>
                        </a:rPr>
                        <a:t>Age ≥75 y </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mn-lt"/>
                          <a:ea typeface="MS PGothic" pitchFamily="34" charset="-128"/>
                          <a:cs typeface="Times New Roman" pitchFamily="18" charset="0"/>
                        </a:rPr>
                        <a:t>1</a:t>
                      </a:r>
                      <a:endParaRPr kumimoji="0" lang="en-US" altLang="en-US" sz="11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mn-lt"/>
                          <a:ea typeface="MS PGothic" pitchFamily="34" charset="-128"/>
                          <a:cs typeface="Times New Roman" pitchFamily="18" charset="0"/>
                        </a:rPr>
                        <a:t> </a:t>
                      </a:r>
                      <a:endParaRPr kumimoji="0" lang="en-US" altLang="en-US" sz="12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mn-lt"/>
                          <a:ea typeface="MS PGothic" pitchFamily="34" charset="-128"/>
                          <a:cs typeface="Times New Roman" pitchFamily="18" charset="0"/>
                        </a:rPr>
                        <a:t>2</a:t>
                      </a:r>
                      <a:endParaRPr kumimoji="0" lang="en-US" altLang="en-US" sz="11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n-lt"/>
                          <a:ea typeface="MS PGothic" pitchFamily="34" charset="-128"/>
                          <a:cs typeface="Times New Roman" pitchFamily="18" charset="0"/>
                        </a:rPr>
                        <a:t>4.0</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182895">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n-lt"/>
                          <a:ea typeface="MS PGothic" pitchFamily="34" charset="-128"/>
                          <a:cs typeface="Times New Roman" pitchFamily="18" charset="0"/>
                        </a:rPr>
                        <a:t>Diabetes mellitus</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mn-lt"/>
                          <a:ea typeface="MS PGothic" pitchFamily="34" charset="-128"/>
                          <a:cs typeface="Times New Roman" pitchFamily="18" charset="0"/>
                        </a:rPr>
                        <a:t>1</a:t>
                      </a:r>
                      <a:endParaRPr kumimoji="0" lang="en-US" altLang="en-US" sz="11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mn-lt"/>
                          <a:ea typeface="MS PGothic" pitchFamily="34" charset="-128"/>
                          <a:cs typeface="Times New Roman" pitchFamily="18" charset="0"/>
                        </a:rPr>
                        <a:t> </a:t>
                      </a:r>
                      <a:endParaRPr kumimoji="0" lang="en-US" altLang="en-US" sz="12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mn-lt"/>
                          <a:ea typeface="MS PGothic" pitchFamily="34" charset="-128"/>
                          <a:cs typeface="Times New Roman" pitchFamily="18" charset="0"/>
                        </a:rPr>
                        <a:t>3</a:t>
                      </a:r>
                      <a:endParaRPr kumimoji="0" lang="en-US" altLang="en-US" sz="11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n-lt"/>
                          <a:ea typeface="MS PGothic" pitchFamily="34" charset="-128"/>
                          <a:cs typeface="Times New Roman" pitchFamily="18" charset="0"/>
                        </a:rPr>
                        <a:t>5.9</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182895">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n-lt"/>
                          <a:ea typeface="MS PGothic" pitchFamily="34" charset="-128"/>
                          <a:cs typeface="Times New Roman" pitchFamily="18" charset="0"/>
                        </a:rPr>
                        <a:t>Stroke/TIA/TE</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mn-lt"/>
                          <a:ea typeface="MS PGothic" pitchFamily="34" charset="-128"/>
                          <a:cs typeface="Times New Roman" pitchFamily="18" charset="0"/>
                        </a:rPr>
                        <a:t>2</a:t>
                      </a:r>
                      <a:endParaRPr kumimoji="0" lang="en-US" altLang="en-US" sz="11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mn-lt"/>
                          <a:ea typeface="MS PGothic" pitchFamily="34" charset="-128"/>
                          <a:cs typeface="Times New Roman" pitchFamily="18" charset="0"/>
                        </a:rPr>
                        <a:t> </a:t>
                      </a:r>
                      <a:endParaRPr kumimoji="0" lang="en-US" altLang="en-US" sz="12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n-lt"/>
                          <a:ea typeface="MS PGothic" pitchFamily="34" charset="-128"/>
                          <a:cs typeface="Times New Roman" pitchFamily="18" charset="0"/>
                        </a:rPr>
                        <a:t>4</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n-lt"/>
                          <a:ea typeface="MS PGothic" pitchFamily="34" charset="-128"/>
                          <a:cs typeface="Times New Roman" pitchFamily="18" charset="0"/>
                        </a:rPr>
                        <a:t>8.5</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7"/>
                  </a:ext>
                </a:extLst>
              </a:tr>
              <a:tr h="182895">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mn-lt"/>
                          <a:ea typeface="MS PGothic" pitchFamily="34" charset="-128"/>
                          <a:cs typeface="Times New Roman" pitchFamily="18" charset="0"/>
                        </a:rPr>
                        <a:t>Maximum score</a:t>
                      </a:r>
                      <a:endParaRPr kumimoji="0" lang="en-US" altLang="en-US" sz="1100" b="1"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mn-lt"/>
                          <a:ea typeface="MS PGothic" pitchFamily="34" charset="-128"/>
                          <a:cs typeface="Times New Roman" pitchFamily="18" charset="0"/>
                        </a:rPr>
                        <a:t>6</a:t>
                      </a:r>
                      <a:endParaRPr kumimoji="0" lang="en-US" altLang="en-US" sz="11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mn-lt"/>
                          <a:ea typeface="MS PGothic" pitchFamily="34" charset="-128"/>
                          <a:cs typeface="Times New Roman" pitchFamily="18" charset="0"/>
                        </a:rPr>
                        <a:t> </a:t>
                      </a:r>
                      <a:endParaRPr kumimoji="0" lang="en-US" altLang="en-US" sz="12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mn-lt"/>
                          <a:ea typeface="MS PGothic" pitchFamily="34" charset="-128"/>
                          <a:cs typeface="Times New Roman" pitchFamily="18" charset="0"/>
                        </a:rPr>
                        <a:t>5</a:t>
                      </a:r>
                      <a:endParaRPr kumimoji="0" lang="en-US" altLang="en-US" sz="11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n-lt"/>
                          <a:ea typeface="MS PGothic" pitchFamily="34" charset="-128"/>
                          <a:cs typeface="Times New Roman" pitchFamily="18" charset="0"/>
                        </a:rPr>
                        <a:t>12.5</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8"/>
                  </a:ext>
                </a:extLst>
              </a:tr>
              <a:tr h="182895">
                <a:tc gridSpan="2">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mn-lt"/>
                          <a:ea typeface="MS PGothic" pitchFamily="34" charset="-128"/>
                          <a:cs typeface="Times New Roman" pitchFamily="18" charset="0"/>
                        </a:rPr>
                        <a:t>CHA</a:t>
                      </a:r>
                      <a:r>
                        <a:rPr kumimoji="0" lang="en-US" altLang="en-US" sz="1100" b="1" i="0" u="none" strike="noStrike" cap="none" normalizeH="0" baseline="-25000" dirty="0">
                          <a:ln>
                            <a:noFill/>
                          </a:ln>
                          <a:solidFill>
                            <a:srgbClr val="000000"/>
                          </a:solidFill>
                          <a:effectLst/>
                          <a:latin typeface="+mn-lt"/>
                          <a:ea typeface="MS PGothic" pitchFamily="34" charset="-128"/>
                          <a:cs typeface="Times New Roman" pitchFamily="18" charset="0"/>
                        </a:rPr>
                        <a:t>2</a:t>
                      </a:r>
                      <a:r>
                        <a:rPr kumimoji="0" lang="en-US" altLang="en-US" sz="1100" b="1" i="0" u="none" strike="noStrike" cap="none" normalizeH="0" baseline="0" dirty="0">
                          <a:ln>
                            <a:noFill/>
                          </a:ln>
                          <a:solidFill>
                            <a:srgbClr val="000000"/>
                          </a:solidFill>
                          <a:effectLst/>
                          <a:latin typeface="+mn-lt"/>
                          <a:ea typeface="MS PGothic" pitchFamily="34" charset="-128"/>
                          <a:cs typeface="Times New Roman" pitchFamily="18" charset="0"/>
                        </a:rPr>
                        <a:t>DS</a:t>
                      </a:r>
                      <a:r>
                        <a:rPr kumimoji="0" lang="en-US" altLang="en-US" sz="1100" b="1" i="0" u="none" strike="noStrike" cap="none" normalizeH="0" baseline="-25000" dirty="0">
                          <a:ln>
                            <a:noFill/>
                          </a:ln>
                          <a:solidFill>
                            <a:srgbClr val="000000"/>
                          </a:solidFill>
                          <a:effectLst/>
                          <a:latin typeface="+mn-lt"/>
                          <a:ea typeface="MS PGothic" pitchFamily="34" charset="-128"/>
                          <a:cs typeface="Times New Roman" pitchFamily="18" charset="0"/>
                        </a:rPr>
                        <a:t>2</a:t>
                      </a:r>
                      <a:r>
                        <a:rPr kumimoji="0" lang="en-US" altLang="en-US" sz="1100" b="1" i="0" u="none" strike="noStrike" cap="none" normalizeH="0" baseline="0" dirty="0">
                          <a:ln>
                            <a:noFill/>
                          </a:ln>
                          <a:solidFill>
                            <a:srgbClr val="000000"/>
                          </a:solidFill>
                          <a:effectLst/>
                          <a:latin typeface="+mn-lt"/>
                          <a:ea typeface="MS PGothic" pitchFamily="34" charset="-128"/>
                          <a:cs typeface="Times New Roman" pitchFamily="18" charset="0"/>
                        </a:rPr>
                        <a:t>-VASc</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5D9F1"/>
                    </a:solidFill>
                  </a:tcPr>
                </a:tc>
                <a:tc hMerge="1">
                  <a:txBody>
                    <a:bodyPr/>
                    <a:lstStyle/>
                    <a:p>
                      <a:endParaRPr lang="en-US"/>
                    </a:p>
                  </a:txBody>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n-lt"/>
                          <a:ea typeface="MS PGothic" pitchFamily="34" charset="-128"/>
                          <a:cs typeface="Times New Roman" pitchFamily="18" charset="0"/>
                        </a:rPr>
                        <a:t> </a:t>
                      </a:r>
                      <a:endParaRPr kumimoji="0" lang="en-US" altLang="en-US" sz="12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mn-lt"/>
                          <a:ea typeface="MS PGothic" pitchFamily="34" charset="-128"/>
                          <a:cs typeface="Times New Roman" pitchFamily="18" charset="0"/>
                        </a:rPr>
                        <a:t>6</a:t>
                      </a:r>
                      <a:endParaRPr kumimoji="0" lang="en-US" altLang="en-US" sz="11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n-lt"/>
                          <a:ea typeface="MS PGothic" pitchFamily="34" charset="-128"/>
                          <a:cs typeface="Times New Roman" pitchFamily="18" charset="0"/>
                        </a:rPr>
                        <a:t>18.2</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9"/>
                  </a:ext>
                </a:extLst>
              </a:tr>
              <a:tr h="182895">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mn-lt"/>
                          <a:ea typeface="MS PGothic" pitchFamily="34" charset="-128"/>
                          <a:cs typeface="Times New Roman" pitchFamily="18" charset="0"/>
                        </a:rPr>
                        <a:t>Congestive HF</a:t>
                      </a:r>
                      <a:endParaRPr kumimoji="0" lang="en-US" altLang="en-US" sz="11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n-lt"/>
                          <a:ea typeface="MS PGothic" pitchFamily="34" charset="-128"/>
                          <a:cs typeface="Times New Roman" pitchFamily="18" charset="0"/>
                        </a:rPr>
                        <a:t>1</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mn-lt"/>
                          <a:ea typeface="MS PGothic" pitchFamily="34" charset="-128"/>
                          <a:cs typeface="Times New Roman" pitchFamily="18" charset="0"/>
                        </a:rPr>
                        <a:t> </a:t>
                      </a:r>
                      <a:endParaRPr kumimoji="0" lang="en-US" altLang="en-US" sz="12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mn-lt"/>
                          <a:ea typeface="MS PGothic" pitchFamily="34" charset="-128"/>
                          <a:cs typeface="Times New Roman" pitchFamily="18" charset="0"/>
                        </a:rPr>
                        <a:t>CHA</a:t>
                      </a:r>
                      <a:r>
                        <a:rPr kumimoji="0" lang="en-US" altLang="en-US" sz="1100" b="1" i="0" u="none" strike="noStrike" cap="none" normalizeH="0" baseline="-25000" dirty="0">
                          <a:ln>
                            <a:noFill/>
                          </a:ln>
                          <a:solidFill>
                            <a:srgbClr val="000000"/>
                          </a:solidFill>
                          <a:effectLst/>
                          <a:latin typeface="+mn-lt"/>
                          <a:ea typeface="MS PGothic" pitchFamily="34" charset="-128"/>
                          <a:cs typeface="Times New Roman" pitchFamily="18" charset="0"/>
                        </a:rPr>
                        <a:t>2</a:t>
                      </a:r>
                      <a:r>
                        <a:rPr kumimoji="0" lang="en-US" altLang="en-US" sz="1100" b="1" i="0" u="none" strike="noStrike" cap="none" normalizeH="0" baseline="0" dirty="0">
                          <a:ln>
                            <a:noFill/>
                          </a:ln>
                          <a:solidFill>
                            <a:srgbClr val="000000"/>
                          </a:solidFill>
                          <a:effectLst/>
                          <a:latin typeface="+mn-lt"/>
                          <a:ea typeface="MS PGothic" pitchFamily="34" charset="-128"/>
                          <a:cs typeface="Times New Roman" pitchFamily="18" charset="0"/>
                        </a:rPr>
                        <a:t>DS</a:t>
                      </a:r>
                      <a:r>
                        <a:rPr kumimoji="0" lang="en-US" altLang="en-US" sz="1100" b="1" i="0" u="none" strike="noStrike" cap="none" normalizeH="0" baseline="-25000" dirty="0">
                          <a:ln>
                            <a:noFill/>
                          </a:ln>
                          <a:solidFill>
                            <a:srgbClr val="000000"/>
                          </a:solidFill>
                          <a:effectLst/>
                          <a:latin typeface="+mn-lt"/>
                          <a:ea typeface="MS PGothic" pitchFamily="34" charset="-128"/>
                          <a:cs typeface="Times New Roman" pitchFamily="18" charset="0"/>
                        </a:rPr>
                        <a:t>2</a:t>
                      </a:r>
                      <a:r>
                        <a:rPr kumimoji="0" lang="en-US" altLang="en-US" sz="1100" b="1" i="0" u="none" strike="noStrike" cap="none" normalizeH="0" baseline="0" dirty="0">
                          <a:ln>
                            <a:noFill/>
                          </a:ln>
                          <a:solidFill>
                            <a:srgbClr val="000000"/>
                          </a:solidFill>
                          <a:effectLst/>
                          <a:latin typeface="+mn-lt"/>
                          <a:ea typeface="MS PGothic" pitchFamily="34" charset="-128"/>
                          <a:cs typeface="Times New Roman" pitchFamily="18" charset="0"/>
                        </a:rPr>
                        <a:t>-VASc</a:t>
                      </a:r>
                      <a:r>
                        <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5D9F1"/>
                    </a:solidFill>
                  </a:tcPr>
                </a:tc>
                <a:tc hMerge="1">
                  <a:txBody>
                    <a:bodyPr/>
                    <a:lstStyle/>
                    <a:p>
                      <a:endParaRPr lang="en-US"/>
                    </a:p>
                  </a:txBody>
                  <a:tcPr/>
                </a:tc>
                <a:extLst>
                  <a:ext uri="{0D108BD9-81ED-4DB2-BD59-A6C34878D82A}">
                    <a16:rowId xmlns:a16="http://schemas.microsoft.com/office/drawing/2014/main" val="10010"/>
                  </a:ext>
                </a:extLst>
              </a:tr>
              <a:tr h="182895">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n-lt"/>
                          <a:ea typeface="MS PGothic" pitchFamily="34" charset="-128"/>
                          <a:cs typeface="Times New Roman" pitchFamily="18" charset="0"/>
                        </a:rPr>
                        <a:t>Hypertension</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mn-lt"/>
                          <a:ea typeface="MS PGothic" pitchFamily="34" charset="-128"/>
                          <a:cs typeface="Times New Roman" pitchFamily="18" charset="0"/>
                        </a:rPr>
                        <a:t>1</a:t>
                      </a:r>
                      <a:endParaRPr kumimoji="0" lang="en-US" altLang="en-US" sz="11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mn-lt"/>
                          <a:ea typeface="MS PGothic" pitchFamily="34" charset="-128"/>
                          <a:cs typeface="Times New Roman" pitchFamily="18" charset="0"/>
                        </a:rPr>
                        <a:t> </a:t>
                      </a:r>
                      <a:endParaRPr kumimoji="0" lang="en-US" altLang="en-US" sz="12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n-lt"/>
                          <a:ea typeface="MS PGothic" pitchFamily="34" charset="-128"/>
                          <a:cs typeface="Times New Roman" pitchFamily="18" charset="0"/>
                        </a:rPr>
                        <a:t>0</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n-lt"/>
                          <a:ea typeface="MS PGothic" pitchFamily="34" charset="-128"/>
                          <a:cs typeface="Times New Roman" pitchFamily="18" charset="0"/>
                        </a:rPr>
                        <a:t>0</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1"/>
                  </a:ext>
                </a:extLst>
              </a:tr>
              <a:tr h="182895">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mn-lt"/>
                          <a:ea typeface="MS PGothic" pitchFamily="34" charset="-128"/>
                          <a:cs typeface="Times New Roman" pitchFamily="18" charset="0"/>
                        </a:rPr>
                        <a:t>Age ≥75 y</a:t>
                      </a:r>
                      <a:endParaRPr kumimoji="0" lang="en-US" altLang="en-US" sz="11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mn-lt"/>
                          <a:ea typeface="MS PGothic" pitchFamily="34" charset="-128"/>
                          <a:cs typeface="Times New Roman" pitchFamily="18" charset="0"/>
                        </a:rPr>
                        <a:t>2</a:t>
                      </a:r>
                      <a:endParaRPr kumimoji="0" lang="en-US" altLang="en-US" sz="11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mn-lt"/>
                          <a:ea typeface="MS PGothic" pitchFamily="34" charset="-128"/>
                          <a:cs typeface="Times New Roman" pitchFamily="18" charset="0"/>
                        </a:rPr>
                        <a:t> </a:t>
                      </a:r>
                      <a:endParaRPr kumimoji="0" lang="en-US" altLang="en-US" sz="12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mn-lt"/>
                          <a:ea typeface="MS PGothic" pitchFamily="34" charset="-128"/>
                          <a:cs typeface="Times New Roman" pitchFamily="18" charset="0"/>
                        </a:rPr>
                        <a:t>1</a:t>
                      </a:r>
                      <a:endParaRPr kumimoji="0" lang="en-US" altLang="en-US" sz="11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n-lt"/>
                          <a:ea typeface="MS PGothic" pitchFamily="34" charset="-128"/>
                          <a:cs typeface="Times New Roman" pitchFamily="18" charset="0"/>
                        </a:rPr>
                        <a:t>1.3</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2"/>
                  </a:ext>
                </a:extLst>
              </a:tr>
              <a:tr h="182895">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n-lt"/>
                          <a:ea typeface="MS PGothic" pitchFamily="34" charset="-128"/>
                          <a:cs typeface="Times New Roman" pitchFamily="18" charset="0"/>
                        </a:rPr>
                        <a:t>Diabetes mellitus</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mn-lt"/>
                          <a:ea typeface="MS PGothic" pitchFamily="34" charset="-128"/>
                          <a:cs typeface="Times New Roman" pitchFamily="18" charset="0"/>
                        </a:rPr>
                        <a:t>1</a:t>
                      </a:r>
                      <a:endParaRPr kumimoji="0" lang="en-US" altLang="en-US" sz="11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mn-lt"/>
                          <a:ea typeface="MS PGothic" pitchFamily="34" charset="-128"/>
                          <a:cs typeface="Times New Roman" pitchFamily="18" charset="0"/>
                        </a:rPr>
                        <a:t> </a:t>
                      </a:r>
                      <a:endParaRPr kumimoji="0" lang="en-US" altLang="en-US" sz="12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n-lt"/>
                          <a:ea typeface="MS PGothic" pitchFamily="34" charset="-128"/>
                          <a:cs typeface="Times New Roman" pitchFamily="18" charset="0"/>
                        </a:rPr>
                        <a:t>2</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n-lt"/>
                          <a:ea typeface="MS PGothic" pitchFamily="34" charset="-128"/>
                          <a:cs typeface="Times New Roman" pitchFamily="18" charset="0"/>
                        </a:rPr>
                        <a:t>2.2</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3"/>
                  </a:ext>
                </a:extLst>
              </a:tr>
              <a:tr h="182895">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mn-lt"/>
                          <a:ea typeface="MS PGothic" pitchFamily="34" charset="-128"/>
                          <a:cs typeface="Times New Roman" pitchFamily="18" charset="0"/>
                        </a:rPr>
                        <a:t>Stroke/TIA/TE</a:t>
                      </a:r>
                      <a:endParaRPr kumimoji="0" lang="en-US" altLang="en-US" sz="11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mn-lt"/>
                          <a:ea typeface="MS PGothic" pitchFamily="34" charset="-128"/>
                          <a:cs typeface="Times New Roman" pitchFamily="18" charset="0"/>
                        </a:rPr>
                        <a:t>2</a:t>
                      </a:r>
                      <a:endParaRPr kumimoji="0" lang="en-US" altLang="en-US" sz="11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mn-lt"/>
                          <a:ea typeface="MS PGothic" pitchFamily="34" charset="-128"/>
                          <a:cs typeface="Times New Roman" pitchFamily="18" charset="0"/>
                        </a:rPr>
                        <a:t> </a:t>
                      </a:r>
                      <a:endParaRPr kumimoji="0" lang="en-US" altLang="en-US" sz="12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n-lt"/>
                          <a:ea typeface="MS PGothic" pitchFamily="34" charset="-128"/>
                          <a:cs typeface="Times New Roman" pitchFamily="18" charset="0"/>
                        </a:rPr>
                        <a:t>3</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n-lt"/>
                          <a:ea typeface="MS PGothic" pitchFamily="34" charset="-128"/>
                          <a:cs typeface="Times New Roman" pitchFamily="18" charset="0"/>
                        </a:rPr>
                        <a:t>3.2</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4"/>
                  </a:ext>
                </a:extLst>
              </a:tr>
              <a:tr h="335280">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mn-lt"/>
                          <a:ea typeface="MS PGothic" pitchFamily="34" charset="-128"/>
                          <a:cs typeface="Times New Roman" pitchFamily="18" charset="0"/>
                        </a:rPr>
                        <a:t>Vascular disease (prior MI, PAD, or aortic plaque)</a:t>
                      </a:r>
                      <a:endParaRPr kumimoji="0" lang="en-US" altLang="en-US" sz="11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mn-lt"/>
                          <a:ea typeface="MS PGothic" pitchFamily="34" charset="-128"/>
                          <a:cs typeface="Times New Roman" pitchFamily="18" charset="0"/>
                        </a:rPr>
                        <a:t>1</a:t>
                      </a:r>
                      <a:endParaRPr kumimoji="0" lang="en-US" altLang="en-US" sz="11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mn-lt"/>
                          <a:ea typeface="MS PGothic" pitchFamily="34" charset="-128"/>
                          <a:cs typeface="Times New Roman" pitchFamily="18" charset="0"/>
                        </a:rPr>
                        <a:t> </a:t>
                      </a:r>
                      <a:endParaRPr kumimoji="0" lang="en-US" altLang="en-US" sz="12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mn-lt"/>
                          <a:ea typeface="MS PGothic" pitchFamily="34" charset="-128"/>
                          <a:cs typeface="Times New Roman" pitchFamily="18" charset="0"/>
                        </a:rPr>
                        <a:t>4</a:t>
                      </a:r>
                      <a:endParaRPr kumimoji="0" lang="en-US" altLang="en-US" sz="11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n-lt"/>
                          <a:ea typeface="MS PGothic" pitchFamily="34" charset="-128"/>
                          <a:cs typeface="Times New Roman" pitchFamily="18" charset="0"/>
                        </a:rPr>
                        <a:t>4.0</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5"/>
                  </a:ext>
                </a:extLst>
              </a:tr>
              <a:tr h="182895">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mn-lt"/>
                          <a:ea typeface="MS PGothic" pitchFamily="34" charset="-128"/>
                          <a:cs typeface="Times New Roman" pitchFamily="18" charset="0"/>
                        </a:rPr>
                        <a:t>Age 65–74 y</a:t>
                      </a:r>
                      <a:endParaRPr kumimoji="0" lang="en-US" altLang="en-US" sz="11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mn-lt"/>
                          <a:ea typeface="MS PGothic" pitchFamily="34" charset="-128"/>
                          <a:cs typeface="Times New Roman" pitchFamily="18" charset="0"/>
                        </a:rPr>
                        <a:t>1</a:t>
                      </a:r>
                      <a:endParaRPr kumimoji="0" lang="en-US" altLang="en-US" sz="11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mn-lt"/>
                          <a:ea typeface="MS PGothic" pitchFamily="34" charset="-128"/>
                          <a:cs typeface="Times New Roman" pitchFamily="18" charset="0"/>
                        </a:rPr>
                        <a:t> </a:t>
                      </a:r>
                      <a:endParaRPr kumimoji="0" lang="en-US" altLang="en-US" sz="12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n-lt"/>
                          <a:ea typeface="MS PGothic" pitchFamily="34" charset="-128"/>
                          <a:cs typeface="Times New Roman" pitchFamily="18" charset="0"/>
                        </a:rPr>
                        <a:t>5</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n-lt"/>
                          <a:ea typeface="MS PGothic" pitchFamily="34" charset="-128"/>
                          <a:cs typeface="Times New Roman" pitchFamily="18" charset="0"/>
                        </a:rPr>
                        <a:t>6.7</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6"/>
                  </a:ext>
                </a:extLst>
              </a:tr>
              <a:tr h="182895">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mn-lt"/>
                          <a:ea typeface="MS PGothic" pitchFamily="34" charset="-128"/>
                          <a:cs typeface="Times New Roman" pitchFamily="18" charset="0"/>
                        </a:rPr>
                        <a:t>Sex category (i.e., female sex)</a:t>
                      </a:r>
                      <a:endParaRPr kumimoji="0" lang="en-US" altLang="en-US" sz="11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mn-lt"/>
                          <a:ea typeface="MS PGothic" pitchFamily="34" charset="-128"/>
                          <a:cs typeface="Times New Roman" pitchFamily="18" charset="0"/>
                        </a:rPr>
                        <a:t>1</a:t>
                      </a:r>
                      <a:endParaRPr kumimoji="0" lang="en-US" altLang="en-US" sz="11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mn-lt"/>
                          <a:ea typeface="MS PGothic" pitchFamily="34" charset="-128"/>
                          <a:cs typeface="Times New Roman" pitchFamily="18" charset="0"/>
                        </a:rPr>
                        <a:t> </a:t>
                      </a:r>
                      <a:endParaRPr kumimoji="0" lang="en-US" altLang="en-US" sz="12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n-lt"/>
                          <a:ea typeface="MS PGothic" pitchFamily="34" charset="-128"/>
                          <a:cs typeface="Times New Roman" pitchFamily="18" charset="0"/>
                        </a:rPr>
                        <a:t>6</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n-lt"/>
                          <a:ea typeface="MS PGothic" pitchFamily="34" charset="-128"/>
                          <a:cs typeface="Times New Roman" pitchFamily="18" charset="0"/>
                        </a:rPr>
                        <a:t>9.8</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7"/>
                  </a:ext>
                </a:extLst>
              </a:tr>
              <a:tr h="182895">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mn-lt"/>
                          <a:ea typeface="MS PGothic" pitchFamily="34" charset="-128"/>
                          <a:cs typeface="Times New Roman" pitchFamily="18" charset="0"/>
                        </a:rPr>
                        <a:t>Maximum score</a:t>
                      </a:r>
                      <a:endParaRPr kumimoji="0" lang="en-US" altLang="en-US" sz="1100" b="1"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n-lt"/>
                          <a:ea typeface="MS PGothic" pitchFamily="34" charset="-128"/>
                          <a:cs typeface="Times New Roman" pitchFamily="18" charset="0"/>
                        </a:rPr>
                        <a:t>9</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mn-lt"/>
                          <a:ea typeface="MS PGothic" pitchFamily="34" charset="-128"/>
                          <a:cs typeface="Times New Roman" pitchFamily="18" charset="0"/>
                        </a:rPr>
                        <a:t> </a:t>
                      </a:r>
                      <a:endParaRPr kumimoji="0" lang="en-US" altLang="en-US" sz="12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mn-lt"/>
                          <a:ea typeface="MS PGothic" pitchFamily="34" charset="-128"/>
                          <a:cs typeface="Times New Roman" pitchFamily="18" charset="0"/>
                        </a:rPr>
                        <a:t>7</a:t>
                      </a:r>
                      <a:endParaRPr kumimoji="0" lang="en-US" altLang="en-US" sz="11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n-lt"/>
                          <a:ea typeface="MS PGothic" pitchFamily="34" charset="-128"/>
                          <a:cs typeface="Times New Roman" pitchFamily="18" charset="0"/>
                        </a:rPr>
                        <a:t>9.6</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8"/>
                  </a:ext>
                </a:extLst>
              </a:tr>
              <a:tr h="182895">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mn-lt"/>
                          <a:ea typeface="MS PGothic" pitchFamily="34" charset="-128"/>
                          <a:cs typeface="Times New Roman" pitchFamily="18" charset="0"/>
                        </a:rPr>
                        <a:t> </a:t>
                      </a:r>
                      <a:endParaRPr kumimoji="0" lang="en-US" altLang="en-US" sz="12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mn-lt"/>
                          <a:ea typeface="MS PGothic" pitchFamily="34" charset="-128"/>
                          <a:cs typeface="Times New Roman" pitchFamily="18" charset="0"/>
                        </a:rPr>
                        <a:t> </a:t>
                      </a:r>
                      <a:endParaRPr kumimoji="0" lang="en-US" altLang="en-US" sz="12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mn-lt"/>
                          <a:ea typeface="MS PGothic" pitchFamily="34" charset="-128"/>
                          <a:cs typeface="Times New Roman" pitchFamily="18" charset="0"/>
                        </a:rPr>
                        <a:t> </a:t>
                      </a:r>
                      <a:endParaRPr kumimoji="0" lang="en-US" altLang="en-US" sz="12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n-lt"/>
                          <a:ea typeface="MS PGothic" pitchFamily="34" charset="-128"/>
                          <a:cs typeface="Times New Roman" pitchFamily="18" charset="0"/>
                        </a:rPr>
                        <a:t>8</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n-lt"/>
                          <a:ea typeface="MS PGothic" pitchFamily="34" charset="-128"/>
                          <a:cs typeface="Times New Roman" pitchFamily="18" charset="0"/>
                        </a:rPr>
                        <a:t>6.7</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9"/>
                  </a:ext>
                </a:extLst>
              </a:tr>
              <a:tr h="182895">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mn-lt"/>
                          <a:ea typeface="MS PGothic" pitchFamily="34" charset="-128"/>
                          <a:cs typeface="Times New Roman" pitchFamily="18" charset="0"/>
                        </a:rPr>
                        <a:t> </a:t>
                      </a:r>
                      <a:endParaRPr kumimoji="0" lang="en-US" altLang="en-US" sz="12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mn-lt"/>
                          <a:ea typeface="MS PGothic" pitchFamily="34" charset="-128"/>
                          <a:cs typeface="Times New Roman" pitchFamily="18" charset="0"/>
                        </a:rPr>
                        <a:t> </a:t>
                      </a:r>
                      <a:endParaRPr kumimoji="0" lang="en-US" altLang="en-US" sz="12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mn-lt"/>
                          <a:ea typeface="MS PGothic" pitchFamily="34" charset="-128"/>
                          <a:cs typeface="Times New Roman" pitchFamily="18" charset="0"/>
                        </a:rPr>
                        <a:t> </a:t>
                      </a:r>
                      <a:endParaRPr kumimoji="0" lang="en-US" altLang="en-US" sz="12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n-lt"/>
                          <a:ea typeface="MS PGothic" pitchFamily="34" charset="-128"/>
                          <a:cs typeface="Times New Roman" pitchFamily="18" charset="0"/>
                        </a:rPr>
                        <a:t>9</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n-lt"/>
                          <a:ea typeface="MS PGothic" pitchFamily="34" charset="-128"/>
                          <a:cs typeface="Times New Roman" pitchFamily="18" charset="0"/>
                        </a:rPr>
                        <a:t>15.20</a:t>
                      </a:r>
                      <a:endParaRPr kumimoji="0" lang="en-US" altLang="en-US" sz="11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67AE5E0-2D7A-4471-9220-C222C17B050A}"/>
              </a:ext>
            </a:extLst>
          </p:cNvPr>
          <p:cNvSpPr>
            <a:spLocks noGrp="1"/>
          </p:cNvSpPr>
          <p:nvPr>
            <p:ph type="title"/>
          </p:nvPr>
        </p:nvSpPr>
        <p:spPr>
          <a:xfrm>
            <a:off x="457200" y="0"/>
            <a:ext cx="8229600" cy="762000"/>
          </a:xfrm>
        </p:spPr>
        <p:txBody>
          <a:bodyPr/>
          <a:lstStyle/>
          <a:p>
            <a:r>
              <a:rPr lang="en-US" altLang="en-US" sz="2000" b="1">
                <a:solidFill>
                  <a:schemeClr val="accent2"/>
                </a:solidFill>
              </a:rPr>
              <a:t>Antithrombotic Therapy to Prevent Stroke in Patients who Have Nonvalvular AF (Meta-Analysis) </a:t>
            </a:r>
          </a:p>
        </p:txBody>
      </p:sp>
      <p:grpSp>
        <p:nvGrpSpPr>
          <p:cNvPr id="19459" name="Group 19455">
            <a:extLst>
              <a:ext uri="{FF2B5EF4-FFF2-40B4-BE49-F238E27FC236}">
                <a16:creationId xmlns:a16="http://schemas.microsoft.com/office/drawing/2014/main" id="{8C421F4A-F8A7-48CD-BD72-65724D8D2C5B}"/>
              </a:ext>
            </a:extLst>
          </p:cNvPr>
          <p:cNvGrpSpPr>
            <a:grpSpLocks/>
          </p:cNvGrpSpPr>
          <p:nvPr/>
        </p:nvGrpSpPr>
        <p:grpSpPr bwMode="auto">
          <a:xfrm>
            <a:off x="1260475" y="695325"/>
            <a:ext cx="6623050" cy="5353050"/>
            <a:chOff x="354365" y="564592"/>
            <a:chExt cx="7989536" cy="6064807"/>
          </a:xfrm>
        </p:grpSpPr>
        <p:sp>
          <p:nvSpPr>
            <p:cNvPr id="19460" name="TextBox 1">
              <a:extLst>
                <a:ext uri="{FF2B5EF4-FFF2-40B4-BE49-F238E27FC236}">
                  <a16:creationId xmlns:a16="http://schemas.microsoft.com/office/drawing/2014/main" id="{87A9D060-4AC4-4C09-9535-13341BD8D89C}"/>
                </a:ext>
              </a:extLst>
            </p:cNvPr>
            <p:cNvSpPr txBox="1">
              <a:spLocks noChangeArrowheads="1"/>
            </p:cNvSpPr>
            <p:nvPr/>
          </p:nvSpPr>
          <p:spPr bwMode="auto">
            <a:xfrm>
              <a:off x="4800600" y="5638800"/>
              <a:ext cx="3505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spcBef>
                  <a:spcPct val="0"/>
                </a:spcBef>
                <a:buFontTx/>
                <a:buNone/>
              </a:pPr>
              <a:r>
                <a:rPr lang="en-US" altLang="en-US" sz="1000">
                  <a:cs typeface="Times New Roman" panose="02020603050405020304" pitchFamily="18" charset="0"/>
                </a:rPr>
                <a:t>Adapted with permission from Hart et al. </a:t>
              </a:r>
            </a:p>
          </p:txBody>
        </p:sp>
        <p:grpSp>
          <p:nvGrpSpPr>
            <p:cNvPr id="19461" name="Group 49">
              <a:extLst>
                <a:ext uri="{FF2B5EF4-FFF2-40B4-BE49-F238E27FC236}">
                  <a16:creationId xmlns:a16="http://schemas.microsoft.com/office/drawing/2014/main" id="{98E0A0BB-38F0-4C38-8E07-A3BDDC390003}"/>
                </a:ext>
              </a:extLst>
            </p:cNvPr>
            <p:cNvGrpSpPr>
              <a:grpSpLocks/>
            </p:cNvGrpSpPr>
            <p:nvPr/>
          </p:nvGrpSpPr>
          <p:grpSpPr bwMode="auto">
            <a:xfrm>
              <a:off x="685800" y="586725"/>
              <a:ext cx="7658101" cy="6042674"/>
              <a:chOff x="0" y="0"/>
              <a:chExt cx="6324601" cy="4922405"/>
            </a:xfrm>
          </p:grpSpPr>
          <p:sp>
            <p:nvSpPr>
              <p:cNvPr id="51" name="Rectangle 50">
                <a:extLst>
                  <a:ext uri="{FF2B5EF4-FFF2-40B4-BE49-F238E27FC236}">
                    <a16:creationId xmlns:a16="http://schemas.microsoft.com/office/drawing/2014/main" id="{45854149-6266-4136-BDFC-8D3585CFB5C3}"/>
                  </a:ext>
                </a:extLst>
              </p:cNvPr>
              <p:cNvSpPr/>
              <p:nvPr/>
            </p:nvSpPr>
            <p:spPr>
              <a:xfrm>
                <a:off x="2248887" y="2292488"/>
                <a:ext cx="251470" cy="152374"/>
              </a:xfrm>
              <a:prstGeom prst="rect">
                <a:avLst/>
              </a:prstGeom>
              <a:solidFill>
                <a:sysClr val="window" lastClr="FFFFFF"/>
              </a:solidFill>
              <a:ln w="25400" cap="flat" cmpd="sng" algn="ctr">
                <a:noFill/>
                <a:prstDash val="solid"/>
              </a:ln>
              <a:effectLst/>
            </p:spPr>
            <p:txBody>
              <a:bodyPr anchor="ctr"/>
              <a:lstStyle/>
              <a:p>
                <a:pPr fontAlgn="auto">
                  <a:spcBef>
                    <a:spcPts val="0"/>
                  </a:spcBef>
                  <a:spcAft>
                    <a:spcPts val="0"/>
                  </a:spcAft>
                  <a:defRPr/>
                </a:pPr>
                <a:r>
                  <a:rPr lang="en-US" sz="1100" kern="0">
                    <a:solidFill>
                      <a:sysClr val="window" lastClr="FFFFFF"/>
                    </a:solidFill>
                    <a:latin typeface="Times New Roman"/>
                    <a:ea typeface="Times New Roman"/>
                  </a:rPr>
                  <a:t> </a:t>
                </a:r>
              </a:p>
            </p:txBody>
          </p:sp>
          <p:grpSp>
            <p:nvGrpSpPr>
              <p:cNvPr id="19469" name="Group 51">
                <a:extLst>
                  <a:ext uri="{FF2B5EF4-FFF2-40B4-BE49-F238E27FC236}">
                    <a16:creationId xmlns:a16="http://schemas.microsoft.com/office/drawing/2014/main" id="{6E9CBB4A-E17A-4BDB-98AE-5BFD99ED0494}"/>
                  </a:ext>
                </a:extLst>
              </p:cNvPr>
              <p:cNvGrpSpPr>
                <a:grpSpLocks/>
              </p:cNvGrpSpPr>
              <p:nvPr/>
            </p:nvGrpSpPr>
            <p:grpSpPr bwMode="auto">
              <a:xfrm>
                <a:off x="1" y="2209799"/>
                <a:ext cx="3143250" cy="2712606"/>
                <a:chOff x="1" y="2209799"/>
                <a:chExt cx="3143250" cy="2712606"/>
              </a:xfrm>
            </p:grpSpPr>
            <p:pic>
              <p:nvPicPr>
                <p:cNvPr id="19494" name="Picture 76" descr="Cover">
                  <a:extLst>
                    <a:ext uri="{FF2B5EF4-FFF2-40B4-BE49-F238E27FC236}">
                      <a16:creationId xmlns:a16="http://schemas.microsoft.com/office/drawing/2014/main" id="{D531A770-8E23-469C-870E-FFCAF4FB9D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t="55685" r="48439"/>
                <a:stretch>
                  <a:fillRect/>
                </a:stretch>
              </p:blipFill>
              <p:spPr bwMode="auto">
                <a:xfrm>
                  <a:off x="1" y="2209799"/>
                  <a:ext cx="3143250" cy="271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77">
                  <a:extLst>
                    <a:ext uri="{FF2B5EF4-FFF2-40B4-BE49-F238E27FC236}">
                      <a16:creationId xmlns:a16="http://schemas.microsoft.com/office/drawing/2014/main" id="{B6931329-69B9-4628-AA1C-BD71C03659B1}"/>
                    </a:ext>
                  </a:extLst>
                </p:cNvPr>
                <p:cNvSpPr/>
                <p:nvPr/>
              </p:nvSpPr>
              <p:spPr>
                <a:xfrm>
                  <a:off x="717925" y="2856565"/>
                  <a:ext cx="188207" cy="152374"/>
                </a:xfrm>
                <a:prstGeom prst="rect">
                  <a:avLst/>
                </a:prstGeom>
                <a:solidFill>
                  <a:sysClr val="window" lastClr="FFFFFF"/>
                </a:solidFill>
                <a:ln w="25400" cap="flat" cmpd="sng" algn="ctr">
                  <a:noFill/>
                  <a:prstDash val="solid"/>
                </a:ln>
                <a:effectLst/>
              </p:spPr>
              <p:txBody>
                <a:bodyPr anchor="ctr"/>
                <a:lstStyle/>
                <a:p>
                  <a:pPr fontAlgn="auto">
                    <a:spcBef>
                      <a:spcPts val="0"/>
                    </a:spcBef>
                    <a:spcAft>
                      <a:spcPts val="0"/>
                    </a:spcAft>
                    <a:defRPr/>
                  </a:pPr>
                  <a:r>
                    <a:rPr lang="en-US" sz="1100" kern="0">
                      <a:solidFill>
                        <a:sysClr val="window" lastClr="FFFFFF"/>
                      </a:solidFill>
                      <a:latin typeface="Times New Roman"/>
                      <a:ea typeface="Times New Roman"/>
                    </a:rPr>
                    <a:t> </a:t>
                  </a:r>
                </a:p>
              </p:txBody>
            </p:sp>
            <p:sp>
              <p:nvSpPr>
                <p:cNvPr id="79" name="Rectangle 78">
                  <a:extLst>
                    <a:ext uri="{FF2B5EF4-FFF2-40B4-BE49-F238E27FC236}">
                      <a16:creationId xmlns:a16="http://schemas.microsoft.com/office/drawing/2014/main" id="{F129EF4D-BB71-4A6B-8C7E-45687EEE3ACE}"/>
                    </a:ext>
                  </a:extLst>
                </p:cNvPr>
                <p:cNvSpPr/>
                <p:nvPr/>
              </p:nvSpPr>
              <p:spPr>
                <a:xfrm>
                  <a:off x="899805" y="3008939"/>
                  <a:ext cx="189789" cy="152374"/>
                </a:xfrm>
                <a:prstGeom prst="rect">
                  <a:avLst/>
                </a:prstGeom>
                <a:solidFill>
                  <a:sysClr val="window" lastClr="FFFFFF"/>
                </a:solidFill>
                <a:ln w="25400" cap="flat" cmpd="sng" algn="ctr">
                  <a:noFill/>
                  <a:prstDash val="solid"/>
                </a:ln>
                <a:effectLst/>
              </p:spPr>
              <p:txBody>
                <a:bodyPr anchor="ctr"/>
                <a:lstStyle/>
                <a:p>
                  <a:pPr fontAlgn="auto">
                    <a:spcBef>
                      <a:spcPts val="0"/>
                    </a:spcBef>
                    <a:spcAft>
                      <a:spcPts val="0"/>
                    </a:spcAft>
                    <a:defRPr/>
                  </a:pPr>
                  <a:r>
                    <a:rPr lang="en-US" sz="1100" kern="0">
                      <a:solidFill>
                        <a:sysClr val="window" lastClr="FFFFFF"/>
                      </a:solidFill>
                      <a:latin typeface="Times New Roman"/>
                      <a:ea typeface="Times New Roman"/>
                    </a:rPr>
                    <a:t> </a:t>
                  </a:r>
                </a:p>
              </p:txBody>
            </p:sp>
            <p:sp>
              <p:nvSpPr>
                <p:cNvPr id="80" name="Rectangle 79">
                  <a:extLst>
                    <a:ext uri="{FF2B5EF4-FFF2-40B4-BE49-F238E27FC236}">
                      <a16:creationId xmlns:a16="http://schemas.microsoft.com/office/drawing/2014/main" id="{EC286CAD-ECDD-4742-93E0-FCBBCE626033}"/>
                    </a:ext>
                  </a:extLst>
                </p:cNvPr>
                <p:cNvSpPr/>
                <p:nvPr/>
              </p:nvSpPr>
              <p:spPr>
                <a:xfrm>
                  <a:off x="521810" y="3121754"/>
                  <a:ext cx="188207" cy="152374"/>
                </a:xfrm>
                <a:prstGeom prst="rect">
                  <a:avLst/>
                </a:prstGeom>
                <a:solidFill>
                  <a:sysClr val="window" lastClr="FFFFFF"/>
                </a:solidFill>
                <a:ln w="25400" cap="flat" cmpd="sng" algn="ctr">
                  <a:noFill/>
                  <a:prstDash val="solid"/>
                </a:ln>
                <a:effectLst/>
              </p:spPr>
              <p:txBody>
                <a:bodyPr anchor="ctr"/>
                <a:lstStyle/>
                <a:p>
                  <a:pPr fontAlgn="auto">
                    <a:spcBef>
                      <a:spcPts val="0"/>
                    </a:spcBef>
                    <a:spcAft>
                      <a:spcPts val="0"/>
                    </a:spcAft>
                    <a:defRPr/>
                  </a:pPr>
                  <a:r>
                    <a:rPr lang="en-US" sz="1100" kern="0">
                      <a:solidFill>
                        <a:sysClr val="window" lastClr="FFFFFF"/>
                      </a:solidFill>
                      <a:latin typeface="Times New Roman"/>
                      <a:ea typeface="Times New Roman"/>
                    </a:rPr>
                    <a:t> </a:t>
                  </a:r>
                </a:p>
              </p:txBody>
            </p:sp>
            <p:sp>
              <p:nvSpPr>
                <p:cNvPr id="81" name="Rectangle 80">
                  <a:extLst>
                    <a:ext uri="{FF2B5EF4-FFF2-40B4-BE49-F238E27FC236}">
                      <a16:creationId xmlns:a16="http://schemas.microsoft.com/office/drawing/2014/main" id="{465C3DF4-2370-4BF1-B8EF-7F3DC0842B02}"/>
                    </a:ext>
                  </a:extLst>
                </p:cNvPr>
                <p:cNvSpPr/>
                <p:nvPr/>
              </p:nvSpPr>
              <p:spPr>
                <a:xfrm>
                  <a:off x="570838" y="3259477"/>
                  <a:ext cx="189789" cy="152374"/>
                </a:xfrm>
                <a:prstGeom prst="rect">
                  <a:avLst/>
                </a:prstGeom>
                <a:solidFill>
                  <a:sysClr val="window" lastClr="FFFFFF"/>
                </a:solidFill>
                <a:ln w="25400" cap="flat" cmpd="sng" algn="ctr">
                  <a:noFill/>
                  <a:prstDash val="solid"/>
                </a:ln>
                <a:effectLst/>
              </p:spPr>
              <p:txBody>
                <a:bodyPr anchor="ctr"/>
                <a:lstStyle/>
                <a:p>
                  <a:pPr fontAlgn="auto">
                    <a:spcBef>
                      <a:spcPts val="0"/>
                    </a:spcBef>
                    <a:spcAft>
                      <a:spcPts val="0"/>
                    </a:spcAft>
                    <a:defRPr/>
                  </a:pPr>
                  <a:r>
                    <a:rPr lang="en-US" sz="1100" kern="0">
                      <a:solidFill>
                        <a:sysClr val="window" lastClr="FFFFFF"/>
                      </a:solidFill>
                      <a:latin typeface="Times New Roman"/>
                      <a:ea typeface="Times New Roman"/>
                    </a:rPr>
                    <a:t> </a:t>
                  </a:r>
                </a:p>
              </p:txBody>
            </p:sp>
            <p:sp>
              <p:nvSpPr>
                <p:cNvPr id="82" name="Rectangle 81">
                  <a:extLst>
                    <a:ext uri="{FF2B5EF4-FFF2-40B4-BE49-F238E27FC236}">
                      <a16:creationId xmlns:a16="http://schemas.microsoft.com/office/drawing/2014/main" id="{5B08D27E-9EC7-4F3E-8945-8BA1CA50CDD7}"/>
                    </a:ext>
                  </a:extLst>
                </p:cNvPr>
                <p:cNvSpPr/>
                <p:nvPr/>
              </p:nvSpPr>
              <p:spPr>
                <a:xfrm>
                  <a:off x="600888" y="3408921"/>
                  <a:ext cx="188207" cy="152374"/>
                </a:xfrm>
                <a:prstGeom prst="rect">
                  <a:avLst/>
                </a:prstGeom>
                <a:solidFill>
                  <a:sysClr val="window" lastClr="FFFFFF"/>
                </a:solidFill>
                <a:ln w="25400" cap="flat" cmpd="sng" algn="ctr">
                  <a:noFill/>
                  <a:prstDash val="solid"/>
                </a:ln>
                <a:effectLst/>
              </p:spPr>
              <p:txBody>
                <a:bodyPr anchor="ctr"/>
                <a:lstStyle/>
                <a:p>
                  <a:pPr fontAlgn="auto">
                    <a:spcBef>
                      <a:spcPts val="0"/>
                    </a:spcBef>
                    <a:spcAft>
                      <a:spcPts val="0"/>
                    </a:spcAft>
                    <a:defRPr/>
                  </a:pPr>
                  <a:r>
                    <a:rPr lang="en-US" sz="1100" kern="0">
                      <a:solidFill>
                        <a:sysClr val="window" lastClr="FFFFFF"/>
                      </a:solidFill>
                      <a:latin typeface="Times New Roman"/>
                      <a:ea typeface="Times New Roman"/>
                    </a:rPr>
                    <a:t> </a:t>
                  </a:r>
                </a:p>
              </p:txBody>
            </p:sp>
            <p:sp>
              <p:nvSpPr>
                <p:cNvPr id="83" name="Rectangle 82">
                  <a:extLst>
                    <a:ext uri="{FF2B5EF4-FFF2-40B4-BE49-F238E27FC236}">
                      <a16:creationId xmlns:a16="http://schemas.microsoft.com/office/drawing/2014/main" id="{520BB1E2-A368-4F8A-9467-957C67C81014}"/>
                    </a:ext>
                  </a:extLst>
                </p:cNvPr>
                <p:cNvSpPr/>
                <p:nvPr/>
              </p:nvSpPr>
              <p:spPr>
                <a:xfrm>
                  <a:off x="507575" y="4084348"/>
                  <a:ext cx="188208" cy="152374"/>
                </a:xfrm>
                <a:prstGeom prst="rect">
                  <a:avLst/>
                </a:prstGeom>
                <a:solidFill>
                  <a:sysClr val="window" lastClr="FFFFFF"/>
                </a:solidFill>
                <a:ln w="25400" cap="flat" cmpd="sng" algn="ctr">
                  <a:noFill/>
                  <a:prstDash val="solid"/>
                </a:ln>
                <a:effectLst/>
              </p:spPr>
              <p:txBody>
                <a:bodyPr anchor="ctr"/>
                <a:lstStyle/>
                <a:p>
                  <a:pPr fontAlgn="auto">
                    <a:spcBef>
                      <a:spcPts val="0"/>
                    </a:spcBef>
                    <a:spcAft>
                      <a:spcPts val="0"/>
                    </a:spcAft>
                    <a:defRPr/>
                  </a:pPr>
                  <a:r>
                    <a:rPr lang="en-US" sz="1100" kern="0">
                      <a:solidFill>
                        <a:sysClr val="window" lastClr="FFFFFF"/>
                      </a:solidFill>
                      <a:latin typeface="Times New Roman"/>
                      <a:ea typeface="Times New Roman"/>
                    </a:rPr>
                    <a:t> </a:t>
                  </a:r>
                </a:p>
              </p:txBody>
            </p:sp>
            <p:sp>
              <p:nvSpPr>
                <p:cNvPr id="84" name="Rectangle 83">
                  <a:extLst>
                    <a:ext uri="{FF2B5EF4-FFF2-40B4-BE49-F238E27FC236}">
                      <a16:creationId xmlns:a16="http://schemas.microsoft.com/office/drawing/2014/main" id="{5C767D73-00F7-4B15-9885-B44776D8010B}"/>
                    </a:ext>
                  </a:extLst>
                </p:cNvPr>
                <p:cNvSpPr/>
                <p:nvPr/>
              </p:nvSpPr>
              <p:spPr>
                <a:xfrm>
                  <a:off x="768535" y="4229397"/>
                  <a:ext cx="189789" cy="152374"/>
                </a:xfrm>
                <a:prstGeom prst="rect">
                  <a:avLst/>
                </a:prstGeom>
                <a:solidFill>
                  <a:sysClr val="window" lastClr="FFFFFF"/>
                </a:solidFill>
                <a:ln w="25400" cap="flat" cmpd="sng" algn="ctr">
                  <a:noFill/>
                  <a:prstDash val="solid"/>
                </a:ln>
                <a:effectLst/>
              </p:spPr>
              <p:txBody>
                <a:bodyPr anchor="ctr"/>
                <a:lstStyle/>
                <a:p>
                  <a:pPr fontAlgn="auto">
                    <a:spcBef>
                      <a:spcPts val="0"/>
                    </a:spcBef>
                    <a:spcAft>
                      <a:spcPts val="0"/>
                    </a:spcAft>
                    <a:defRPr/>
                  </a:pPr>
                  <a:r>
                    <a:rPr lang="en-US" sz="1100" kern="0">
                      <a:solidFill>
                        <a:sysClr val="window" lastClr="FFFFFF"/>
                      </a:solidFill>
                      <a:latin typeface="Times New Roman"/>
                      <a:ea typeface="Times New Roman"/>
                    </a:rPr>
                    <a:t> </a:t>
                  </a:r>
                </a:p>
              </p:txBody>
            </p:sp>
            <p:sp>
              <p:nvSpPr>
                <p:cNvPr id="85" name="Rectangle 84">
                  <a:extLst>
                    <a:ext uri="{FF2B5EF4-FFF2-40B4-BE49-F238E27FC236}">
                      <a16:creationId xmlns:a16="http://schemas.microsoft.com/office/drawing/2014/main" id="{07A2803E-D13A-45EF-BF42-ED769F4D3247}"/>
                    </a:ext>
                  </a:extLst>
                </p:cNvPr>
                <p:cNvSpPr/>
                <p:nvPr/>
              </p:nvSpPr>
              <p:spPr>
                <a:xfrm>
                  <a:off x="686293" y="4367119"/>
                  <a:ext cx="188207" cy="152374"/>
                </a:xfrm>
                <a:prstGeom prst="rect">
                  <a:avLst/>
                </a:prstGeom>
                <a:solidFill>
                  <a:sysClr val="window" lastClr="FFFFFF"/>
                </a:solidFill>
                <a:ln w="25400" cap="flat" cmpd="sng" algn="ctr">
                  <a:noFill/>
                  <a:prstDash val="solid"/>
                </a:ln>
                <a:effectLst/>
              </p:spPr>
              <p:txBody>
                <a:bodyPr anchor="ctr"/>
                <a:lstStyle/>
                <a:p>
                  <a:pPr fontAlgn="auto">
                    <a:spcBef>
                      <a:spcPts val="0"/>
                    </a:spcBef>
                    <a:spcAft>
                      <a:spcPts val="0"/>
                    </a:spcAft>
                    <a:defRPr/>
                  </a:pPr>
                  <a:r>
                    <a:rPr lang="en-US" sz="1100" kern="0">
                      <a:solidFill>
                        <a:sysClr val="window" lastClr="FFFFFF"/>
                      </a:solidFill>
                      <a:latin typeface="Times New Roman"/>
                      <a:ea typeface="Times New Roman"/>
                    </a:rPr>
                    <a:t> </a:t>
                  </a:r>
                </a:p>
              </p:txBody>
            </p:sp>
            <p:pic>
              <p:nvPicPr>
                <p:cNvPr id="19503" name="Picture 85" descr="Cover">
                  <a:extLst>
                    <a:ext uri="{FF2B5EF4-FFF2-40B4-BE49-F238E27FC236}">
                      <a16:creationId xmlns:a16="http://schemas.microsoft.com/office/drawing/2014/main" id="{D6480155-C727-4B68-BF9D-68E36BC53E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345" t="64761" r="81238" b="33919"/>
                <a:stretch>
                  <a:fillRect/>
                </a:stretch>
              </p:blipFill>
              <p:spPr bwMode="auto">
                <a:xfrm>
                  <a:off x="685801" y="2761958"/>
                  <a:ext cx="330200" cy="8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Rectangle 86">
                  <a:extLst>
                    <a:ext uri="{FF2B5EF4-FFF2-40B4-BE49-F238E27FC236}">
                      <a16:creationId xmlns:a16="http://schemas.microsoft.com/office/drawing/2014/main" id="{A4254A8B-7AA9-4268-9605-431176C3E7A8}"/>
                    </a:ext>
                  </a:extLst>
                </p:cNvPr>
                <p:cNvSpPr/>
                <p:nvPr/>
              </p:nvSpPr>
              <p:spPr>
                <a:xfrm>
                  <a:off x="944089" y="2711517"/>
                  <a:ext cx="275194" cy="152374"/>
                </a:xfrm>
                <a:prstGeom prst="rect">
                  <a:avLst/>
                </a:prstGeom>
                <a:solidFill>
                  <a:sysClr val="window" lastClr="FFFFFF"/>
                </a:solidFill>
                <a:ln w="25400" cap="flat" cmpd="sng" algn="ctr">
                  <a:noFill/>
                  <a:prstDash val="solid"/>
                </a:ln>
                <a:effectLst/>
              </p:spPr>
              <p:txBody>
                <a:bodyPr anchor="ctr"/>
                <a:lstStyle/>
                <a:p>
                  <a:pPr fontAlgn="auto">
                    <a:spcBef>
                      <a:spcPts val="0"/>
                    </a:spcBef>
                    <a:spcAft>
                      <a:spcPts val="0"/>
                    </a:spcAft>
                    <a:defRPr/>
                  </a:pPr>
                  <a:r>
                    <a:rPr lang="en-US" sz="1100" kern="0">
                      <a:solidFill>
                        <a:sysClr val="window" lastClr="FFFFFF"/>
                      </a:solidFill>
                      <a:latin typeface="Times New Roman"/>
                      <a:ea typeface="Times New Roman"/>
                    </a:rPr>
                    <a:t> </a:t>
                  </a:r>
                </a:p>
              </p:txBody>
            </p:sp>
          </p:grpSp>
          <p:grpSp>
            <p:nvGrpSpPr>
              <p:cNvPr id="19470" name="Group 52">
                <a:extLst>
                  <a:ext uri="{FF2B5EF4-FFF2-40B4-BE49-F238E27FC236}">
                    <a16:creationId xmlns:a16="http://schemas.microsoft.com/office/drawing/2014/main" id="{8700CC97-A74B-4AED-AFED-8C6E2E2EE576}"/>
                  </a:ext>
                </a:extLst>
              </p:cNvPr>
              <p:cNvGrpSpPr>
                <a:grpSpLocks/>
              </p:cNvGrpSpPr>
              <p:nvPr/>
            </p:nvGrpSpPr>
            <p:grpSpPr bwMode="auto">
              <a:xfrm>
                <a:off x="0" y="0"/>
                <a:ext cx="3048001" cy="2054015"/>
                <a:chOff x="0" y="0"/>
                <a:chExt cx="3048001" cy="2054015"/>
              </a:xfrm>
            </p:grpSpPr>
            <p:pic>
              <p:nvPicPr>
                <p:cNvPr id="19484" name="Picture 66" descr="Cover">
                  <a:extLst>
                    <a:ext uri="{FF2B5EF4-FFF2-40B4-BE49-F238E27FC236}">
                      <a16:creationId xmlns:a16="http://schemas.microsoft.com/office/drawing/2014/main" id="{449DB589-C27D-4BAC-A536-0FE5A8637A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50000" b="67223"/>
                <a:stretch>
                  <a:fillRect/>
                </a:stretch>
              </p:blipFill>
              <p:spPr bwMode="auto">
                <a:xfrm>
                  <a:off x="0" y="47625"/>
                  <a:ext cx="3048000" cy="200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Rectangle 67">
                  <a:extLst>
                    <a:ext uri="{FF2B5EF4-FFF2-40B4-BE49-F238E27FC236}">
                      <a16:creationId xmlns:a16="http://schemas.microsoft.com/office/drawing/2014/main" id="{1B45C473-AC50-4FC5-9DAA-883E4262700B}"/>
                    </a:ext>
                  </a:extLst>
                </p:cNvPr>
                <p:cNvSpPr/>
                <p:nvPr/>
              </p:nvSpPr>
              <p:spPr>
                <a:xfrm>
                  <a:off x="1065871" y="521140"/>
                  <a:ext cx="153412" cy="152374"/>
                </a:xfrm>
                <a:prstGeom prst="rect">
                  <a:avLst/>
                </a:prstGeom>
                <a:solidFill>
                  <a:sysClr val="window" lastClr="FFFFFF"/>
                </a:solidFill>
                <a:ln w="25400" cap="flat" cmpd="sng" algn="ctr">
                  <a:noFill/>
                  <a:prstDash val="solid"/>
                </a:ln>
                <a:effectLst/>
              </p:spPr>
              <p:txBody>
                <a:bodyPr anchor="ctr"/>
                <a:lstStyle/>
                <a:p>
                  <a:pPr fontAlgn="auto">
                    <a:spcBef>
                      <a:spcPts val="0"/>
                    </a:spcBef>
                    <a:spcAft>
                      <a:spcPts val="0"/>
                    </a:spcAft>
                    <a:defRPr/>
                  </a:pPr>
                  <a:r>
                    <a:rPr lang="en-US" sz="1100" kern="0">
                      <a:solidFill>
                        <a:sysClr val="window" lastClr="FFFFFF"/>
                      </a:solidFill>
                      <a:latin typeface="Times New Roman"/>
                      <a:ea typeface="Times New Roman"/>
                    </a:rPr>
                    <a:t> </a:t>
                  </a:r>
                </a:p>
              </p:txBody>
            </p:sp>
            <p:sp>
              <p:nvSpPr>
                <p:cNvPr id="69" name="Rectangle 68">
                  <a:extLst>
                    <a:ext uri="{FF2B5EF4-FFF2-40B4-BE49-F238E27FC236}">
                      <a16:creationId xmlns:a16="http://schemas.microsoft.com/office/drawing/2014/main" id="{48F5DD77-50EB-446A-9E17-7E96E851783F}"/>
                    </a:ext>
                  </a:extLst>
                </p:cNvPr>
                <p:cNvSpPr/>
                <p:nvPr/>
              </p:nvSpPr>
              <p:spPr>
                <a:xfrm>
                  <a:off x="575583" y="658862"/>
                  <a:ext cx="153412" cy="152374"/>
                </a:xfrm>
                <a:prstGeom prst="rect">
                  <a:avLst/>
                </a:prstGeom>
                <a:solidFill>
                  <a:sysClr val="window" lastClr="FFFFFF"/>
                </a:solidFill>
                <a:ln w="25400" cap="flat" cmpd="sng" algn="ctr">
                  <a:noFill/>
                  <a:prstDash val="solid"/>
                </a:ln>
                <a:effectLst/>
              </p:spPr>
              <p:txBody>
                <a:bodyPr anchor="ctr"/>
                <a:lstStyle/>
                <a:p>
                  <a:pPr fontAlgn="auto">
                    <a:spcBef>
                      <a:spcPts val="0"/>
                    </a:spcBef>
                    <a:spcAft>
                      <a:spcPts val="0"/>
                    </a:spcAft>
                    <a:defRPr/>
                  </a:pPr>
                  <a:r>
                    <a:rPr lang="en-US" sz="1100" kern="0">
                      <a:solidFill>
                        <a:sysClr val="window" lastClr="FFFFFF"/>
                      </a:solidFill>
                      <a:latin typeface="Times New Roman"/>
                      <a:ea typeface="Times New Roman"/>
                    </a:rPr>
                    <a:t> </a:t>
                  </a:r>
                </a:p>
              </p:txBody>
            </p:sp>
            <p:sp>
              <p:nvSpPr>
                <p:cNvPr id="70" name="Rectangle 69">
                  <a:extLst>
                    <a:ext uri="{FF2B5EF4-FFF2-40B4-BE49-F238E27FC236}">
                      <a16:creationId xmlns:a16="http://schemas.microsoft.com/office/drawing/2014/main" id="{8BB65F61-7EE2-4692-8B4B-AD4946722026}"/>
                    </a:ext>
                  </a:extLst>
                </p:cNvPr>
                <p:cNvSpPr/>
                <p:nvPr/>
              </p:nvSpPr>
              <p:spPr>
                <a:xfrm>
                  <a:off x="638846" y="776073"/>
                  <a:ext cx="151831" cy="152374"/>
                </a:xfrm>
                <a:prstGeom prst="rect">
                  <a:avLst/>
                </a:prstGeom>
                <a:solidFill>
                  <a:sysClr val="window" lastClr="FFFFFF"/>
                </a:solidFill>
                <a:ln w="25400" cap="flat" cmpd="sng" algn="ctr">
                  <a:noFill/>
                  <a:prstDash val="solid"/>
                </a:ln>
                <a:effectLst/>
              </p:spPr>
              <p:txBody>
                <a:bodyPr anchor="ctr"/>
                <a:lstStyle/>
                <a:p>
                  <a:pPr fontAlgn="auto">
                    <a:spcBef>
                      <a:spcPts val="0"/>
                    </a:spcBef>
                    <a:spcAft>
                      <a:spcPts val="0"/>
                    </a:spcAft>
                    <a:defRPr/>
                  </a:pPr>
                  <a:r>
                    <a:rPr lang="en-US" sz="1100" kern="0">
                      <a:solidFill>
                        <a:sysClr val="window" lastClr="FFFFFF"/>
                      </a:solidFill>
                      <a:latin typeface="Times New Roman"/>
                      <a:ea typeface="Times New Roman"/>
                    </a:rPr>
                    <a:t> </a:t>
                  </a:r>
                </a:p>
              </p:txBody>
            </p:sp>
            <p:sp>
              <p:nvSpPr>
                <p:cNvPr id="71" name="Rectangle 70">
                  <a:extLst>
                    <a:ext uri="{FF2B5EF4-FFF2-40B4-BE49-F238E27FC236}">
                      <a16:creationId xmlns:a16="http://schemas.microsoft.com/office/drawing/2014/main" id="{0AB8C8D7-F5D3-49FD-8DAA-ADEF6F5B2DE3}"/>
                    </a:ext>
                  </a:extLst>
                </p:cNvPr>
                <p:cNvSpPr/>
                <p:nvPr/>
              </p:nvSpPr>
              <p:spPr>
                <a:xfrm>
                  <a:off x="558185" y="913796"/>
                  <a:ext cx="151831" cy="152374"/>
                </a:xfrm>
                <a:prstGeom prst="rect">
                  <a:avLst/>
                </a:prstGeom>
                <a:solidFill>
                  <a:sysClr val="window" lastClr="FFFFFF"/>
                </a:solidFill>
                <a:ln w="25400" cap="flat" cmpd="sng" algn="ctr">
                  <a:noFill/>
                  <a:prstDash val="solid"/>
                </a:ln>
                <a:effectLst/>
              </p:spPr>
              <p:txBody>
                <a:bodyPr anchor="ctr"/>
                <a:lstStyle/>
                <a:p>
                  <a:pPr fontAlgn="auto">
                    <a:spcBef>
                      <a:spcPts val="0"/>
                    </a:spcBef>
                    <a:spcAft>
                      <a:spcPts val="0"/>
                    </a:spcAft>
                    <a:defRPr/>
                  </a:pPr>
                  <a:r>
                    <a:rPr lang="en-US" sz="1100" kern="0">
                      <a:solidFill>
                        <a:sysClr val="window" lastClr="FFFFFF"/>
                      </a:solidFill>
                      <a:latin typeface="Times New Roman"/>
                      <a:ea typeface="Times New Roman"/>
                    </a:rPr>
                    <a:t> </a:t>
                  </a:r>
                </a:p>
              </p:txBody>
            </p:sp>
            <p:sp>
              <p:nvSpPr>
                <p:cNvPr id="72" name="Rectangle 71">
                  <a:extLst>
                    <a:ext uri="{FF2B5EF4-FFF2-40B4-BE49-F238E27FC236}">
                      <a16:creationId xmlns:a16="http://schemas.microsoft.com/office/drawing/2014/main" id="{F6B3343F-D8F9-4FA2-BC43-71023196B373}"/>
                    </a:ext>
                  </a:extLst>
                </p:cNvPr>
                <p:cNvSpPr/>
                <p:nvPr/>
              </p:nvSpPr>
              <p:spPr>
                <a:xfrm>
                  <a:off x="608796" y="1066170"/>
                  <a:ext cx="153413" cy="152374"/>
                </a:xfrm>
                <a:prstGeom prst="rect">
                  <a:avLst/>
                </a:prstGeom>
                <a:solidFill>
                  <a:sysClr val="window" lastClr="FFFFFF"/>
                </a:solidFill>
                <a:ln w="25400" cap="flat" cmpd="sng" algn="ctr">
                  <a:noFill/>
                  <a:prstDash val="solid"/>
                </a:ln>
                <a:effectLst/>
              </p:spPr>
              <p:txBody>
                <a:bodyPr anchor="ctr"/>
                <a:lstStyle/>
                <a:p>
                  <a:pPr fontAlgn="auto">
                    <a:spcBef>
                      <a:spcPts val="0"/>
                    </a:spcBef>
                    <a:spcAft>
                      <a:spcPts val="0"/>
                    </a:spcAft>
                    <a:defRPr/>
                  </a:pPr>
                  <a:r>
                    <a:rPr lang="en-US" sz="1100" kern="0">
                      <a:solidFill>
                        <a:sysClr val="window" lastClr="FFFFFF"/>
                      </a:solidFill>
                      <a:latin typeface="Times New Roman"/>
                      <a:ea typeface="Times New Roman"/>
                    </a:rPr>
                    <a:t> </a:t>
                  </a:r>
                </a:p>
              </p:txBody>
            </p:sp>
            <p:sp>
              <p:nvSpPr>
                <p:cNvPr id="73" name="Rectangle 72">
                  <a:extLst>
                    <a:ext uri="{FF2B5EF4-FFF2-40B4-BE49-F238E27FC236}">
                      <a16:creationId xmlns:a16="http://schemas.microsoft.com/office/drawing/2014/main" id="{CF86F833-87C1-49F7-AFF1-83AA8613F73F}"/>
                    </a:ext>
                  </a:extLst>
                </p:cNvPr>
                <p:cNvSpPr/>
                <p:nvPr/>
              </p:nvSpPr>
              <p:spPr>
                <a:xfrm>
                  <a:off x="526554" y="1218544"/>
                  <a:ext cx="194534" cy="152374"/>
                </a:xfrm>
                <a:prstGeom prst="rect">
                  <a:avLst/>
                </a:prstGeom>
                <a:solidFill>
                  <a:sysClr val="window" lastClr="FFFFFF"/>
                </a:solidFill>
                <a:ln w="25400" cap="flat" cmpd="sng" algn="ctr">
                  <a:noFill/>
                  <a:prstDash val="solid"/>
                </a:ln>
                <a:effectLst/>
              </p:spPr>
              <p:txBody>
                <a:bodyPr anchor="ctr"/>
                <a:lstStyle/>
                <a:p>
                  <a:pPr fontAlgn="auto">
                    <a:spcBef>
                      <a:spcPts val="0"/>
                    </a:spcBef>
                    <a:spcAft>
                      <a:spcPts val="0"/>
                    </a:spcAft>
                    <a:defRPr/>
                  </a:pPr>
                  <a:r>
                    <a:rPr lang="en-US" sz="1100" kern="0">
                      <a:solidFill>
                        <a:sysClr val="window" lastClr="FFFFFF"/>
                      </a:solidFill>
                      <a:latin typeface="Times New Roman"/>
                      <a:ea typeface="Times New Roman"/>
                    </a:rPr>
                    <a:t> </a:t>
                  </a:r>
                </a:p>
              </p:txBody>
            </p:sp>
            <p:pic>
              <p:nvPicPr>
                <p:cNvPr id="19491" name="Picture 73" descr="Cover">
                  <a:extLst>
                    <a:ext uri="{FF2B5EF4-FFF2-40B4-BE49-F238E27FC236}">
                      <a16:creationId xmlns:a16="http://schemas.microsoft.com/office/drawing/2014/main" id="{AABFA5B8-0CF3-4C4A-AB5D-74D8D62241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345" t="64761" r="81238" b="33919"/>
                <a:stretch>
                  <a:fillRect/>
                </a:stretch>
              </p:blipFill>
              <p:spPr bwMode="auto">
                <a:xfrm>
                  <a:off x="694390" y="560592"/>
                  <a:ext cx="330200" cy="8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Rectangle 74">
                  <a:extLst>
                    <a:ext uri="{FF2B5EF4-FFF2-40B4-BE49-F238E27FC236}">
                      <a16:creationId xmlns:a16="http://schemas.microsoft.com/office/drawing/2014/main" id="{5BE8DBEB-4115-4090-A7ED-9FAFD48BA97C}"/>
                    </a:ext>
                  </a:extLst>
                </p:cNvPr>
                <p:cNvSpPr/>
                <p:nvPr/>
              </p:nvSpPr>
              <p:spPr>
                <a:xfrm>
                  <a:off x="940926" y="519675"/>
                  <a:ext cx="202441" cy="152374"/>
                </a:xfrm>
                <a:prstGeom prst="rect">
                  <a:avLst/>
                </a:prstGeom>
                <a:solidFill>
                  <a:sysClr val="window" lastClr="FFFFFF"/>
                </a:solidFill>
                <a:ln w="25400" cap="flat" cmpd="sng" algn="ctr">
                  <a:noFill/>
                  <a:prstDash val="solid"/>
                </a:ln>
                <a:effectLst/>
              </p:spPr>
              <p:txBody>
                <a:bodyPr anchor="ctr"/>
                <a:lstStyle/>
                <a:p>
                  <a:pPr fontAlgn="auto">
                    <a:spcBef>
                      <a:spcPts val="0"/>
                    </a:spcBef>
                    <a:spcAft>
                      <a:spcPts val="0"/>
                    </a:spcAft>
                    <a:defRPr/>
                  </a:pPr>
                  <a:r>
                    <a:rPr lang="en-US" sz="1100" kern="0">
                      <a:solidFill>
                        <a:sysClr val="window" lastClr="FFFFFF"/>
                      </a:solidFill>
                      <a:latin typeface="Times New Roman"/>
                      <a:ea typeface="Times New Roman"/>
                    </a:rPr>
                    <a:t> </a:t>
                  </a:r>
                </a:p>
              </p:txBody>
            </p:sp>
            <p:sp>
              <p:nvSpPr>
                <p:cNvPr id="76" name="Rectangle 75">
                  <a:extLst>
                    <a:ext uri="{FF2B5EF4-FFF2-40B4-BE49-F238E27FC236}">
                      <a16:creationId xmlns:a16="http://schemas.microsoft.com/office/drawing/2014/main" id="{1E921594-F315-45DE-A2A2-DDE28C18B1F3}"/>
                    </a:ext>
                  </a:extLst>
                </p:cNvPr>
                <p:cNvSpPr/>
                <p:nvPr/>
              </p:nvSpPr>
              <p:spPr>
                <a:xfrm>
                  <a:off x="2949524" y="-449"/>
                  <a:ext cx="98058" cy="684219"/>
                </a:xfrm>
                <a:prstGeom prst="rect">
                  <a:avLst/>
                </a:prstGeom>
                <a:solidFill>
                  <a:sysClr val="window" lastClr="FFFFFF"/>
                </a:solidFill>
                <a:ln w="25400" cap="flat" cmpd="sng" algn="ctr">
                  <a:noFill/>
                  <a:prstDash val="solid"/>
                </a:ln>
                <a:effectLst/>
              </p:spPr>
              <p:txBody>
                <a:bodyPr anchor="ctr"/>
                <a:lstStyle/>
                <a:p>
                  <a:pPr fontAlgn="auto">
                    <a:spcBef>
                      <a:spcPts val="0"/>
                    </a:spcBef>
                    <a:spcAft>
                      <a:spcPts val="0"/>
                    </a:spcAft>
                    <a:defRPr/>
                  </a:pPr>
                  <a:r>
                    <a:rPr lang="en-US" sz="1100" kern="0">
                      <a:solidFill>
                        <a:sysClr val="window" lastClr="FFFFFF"/>
                      </a:solidFill>
                      <a:latin typeface="Times New Roman"/>
                      <a:ea typeface="Times New Roman"/>
                    </a:rPr>
                    <a:t> </a:t>
                  </a:r>
                </a:p>
              </p:txBody>
            </p:sp>
          </p:grpSp>
          <p:grpSp>
            <p:nvGrpSpPr>
              <p:cNvPr id="19471" name="Group 53">
                <a:extLst>
                  <a:ext uri="{FF2B5EF4-FFF2-40B4-BE49-F238E27FC236}">
                    <a16:creationId xmlns:a16="http://schemas.microsoft.com/office/drawing/2014/main" id="{E0CE0C96-028F-4294-A477-6713D6ABBE99}"/>
                  </a:ext>
                </a:extLst>
              </p:cNvPr>
              <p:cNvGrpSpPr>
                <a:grpSpLocks/>
              </p:cNvGrpSpPr>
              <p:nvPr/>
            </p:nvGrpSpPr>
            <p:grpSpPr bwMode="auto">
              <a:xfrm>
                <a:off x="3174799" y="51010"/>
                <a:ext cx="3149802" cy="3358940"/>
                <a:chOff x="3174799" y="51010"/>
                <a:chExt cx="3149802" cy="3358940"/>
              </a:xfrm>
            </p:grpSpPr>
            <p:pic>
              <p:nvPicPr>
                <p:cNvPr id="19472" name="Picture 54" descr="Cover">
                  <a:extLst>
                    <a:ext uri="{FF2B5EF4-FFF2-40B4-BE49-F238E27FC236}">
                      <a16:creationId xmlns:a16="http://schemas.microsoft.com/office/drawing/2014/main" id="{67285972-31B6-43FA-9026-1070A97D1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750" b="45126"/>
                <a:stretch>
                  <a:fillRect/>
                </a:stretch>
              </p:blipFill>
              <p:spPr bwMode="auto">
                <a:xfrm>
                  <a:off x="3200401" y="51010"/>
                  <a:ext cx="3124200" cy="335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55">
                  <a:extLst>
                    <a:ext uri="{FF2B5EF4-FFF2-40B4-BE49-F238E27FC236}">
                      <a16:creationId xmlns:a16="http://schemas.microsoft.com/office/drawing/2014/main" id="{73E1F99A-D6F3-4BED-93C1-ED80553BAEC8}"/>
                    </a:ext>
                  </a:extLst>
                </p:cNvPr>
                <p:cNvSpPr/>
                <p:nvPr/>
              </p:nvSpPr>
              <p:spPr>
                <a:xfrm>
                  <a:off x="3816226" y="651537"/>
                  <a:ext cx="153413" cy="152374"/>
                </a:xfrm>
                <a:prstGeom prst="rect">
                  <a:avLst/>
                </a:prstGeom>
                <a:solidFill>
                  <a:sysClr val="window" lastClr="FFFFFF"/>
                </a:solidFill>
                <a:ln w="25400" cap="flat" cmpd="sng" algn="ctr">
                  <a:noFill/>
                  <a:prstDash val="solid"/>
                </a:ln>
                <a:effectLst/>
              </p:spPr>
              <p:txBody>
                <a:bodyPr anchor="ctr"/>
                <a:lstStyle/>
                <a:p>
                  <a:pPr fontAlgn="auto">
                    <a:spcBef>
                      <a:spcPts val="0"/>
                    </a:spcBef>
                    <a:spcAft>
                      <a:spcPts val="0"/>
                    </a:spcAft>
                    <a:defRPr/>
                  </a:pPr>
                  <a:r>
                    <a:rPr lang="en-US" sz="1100" kern="0">
                      <a:solidFill>
                        <a:sysClr val="window" lastClr="FFFFFF"/>
                      </a:solidFill>
                      <a:latin typeface="Times New Roman"/>
                      <a:ea typeface="Times New Roman"/>
                    </a:rPr>
                    <a:t> </a:t>
                  </a:r>
                </a:p>
              </p:txBody>
            </p:sp>
            <p:sp>
              <p:nvSpPr>
                <p:cNvPr id="57" name="Rectangle 56">
                  <a:extLst>
                    <a:ext uri="{FF2B5EF4-FFF2-40B4-BE49-F238E27FC236}">
                      <a16:creationId xmlns:a16="http://schemas.microsoft.com/office/drawing/2014/main" id="{338AE6DB-CDA4-4DCE-9D29-9C36AAB8ED0A}"/>
                    </a:ext>
                  </a:extLst>
                </p:cNvPr>
                <p:cNvSpPr/>
                <p:nvPr/>
              </p:nvSpPr>
              <p:spPr>
                <a:xfrm>
                  <a:off x="3767198" y="786330"/>
                  <a:ext cx="207186" cy="152374"/>
                </a:xfrm>
                <a:prstGeom prst="rect">
                  <a:avLst/>
                </a:prstGeom>
                <a:solidFill>
                  <a:sysClr val="window" lastClr="FFFFFF"/>
                </a:solidFill>
                <a:ln w="25400" cap="flat" cmpd="sng" algn="ctr">
                  <a:noFill/>
                  <a:prstDash val="solid"/>
                </a:ln>
                <a:effectLst/>
              </p:spPr>
              <p:txBody>
                <a:bodyPr anchor="ctr"/>
                <a:lstStyle/>
                <a:p>
                  <a:pPr fontAlgn="auto">
                    <a:spcBef>
                      <a:spcPts val="0"/>
                    </a:spcBef>
                    <a:spcAft>
                      <a:spcPts val="0"/>
                    </a:spcAft>
                    <a:defRPr/>
                  </a:pPr>
                  <a:r>
                    <a:rPr lang="en-US" sz="1100" kern="0">
                      <a:solidFill>
                        <a:sysClr val="window" lastClr="FFFFFF"/>
                      </a:solidFill>
                      <a:latin typeface="Times New Roman"/>
                      <a:ea typeface="Times New Roman"/>
                    </a:rPr>
                    <a:t> </a:t>
                  </a:r>
                </a:p>
              </p:txBody>
            </p:sp>
            <p:sp>
              <p:nvSpPr>
                <p:cNvPr id="58" name="Rectangle 57">
                  <a:extLst>
                    <a:ext uri="{FF2B5EF4-FFF2-40B4-BE49-F238E27FC236}">
                      <a16:creationId xmlns:a16="http://schemas.microsoft.com/office/drawing/2014/main" id="{1734BAA1-B050-4AD6-8B02-299774446C8D}"/>
                    </a:ext>
                  </a:extLst>
                </p:cNvPr>
                <p:cNvSpPr/>
                <p:nvPr/>
              </p:nvSpPr>
              <p:spPr>
                <a:xfrm>
                  <a:off x="3835205" y="913796"/>
                  <a:ext cx="264123" cy="152374"/>
                </a:xfrm>
                <a:prstGeom prst="rect">
                  <a:avLst/>
                </a:prstGeom>
                <a:solidFill>
                  <a:sysClr val="window" lastClr="FFFFFF"/>
                </a:solidFill>
                <a:ln w="25400" cap="flat" cmpd="sng" algn="ctr">
                  <a:noFill/>
                  <a:prstDash val="solid"/>
                </a:ln>
                <a:effectLst/>
              </p:spPr>
              <p:txBody>
                <a:bodyPr anchor="ctr"/>
                <a:lstStyle/>
                <a:p>
                  <a:pPr fontAlgn="auto">
                    <a:spcBef>
                      <a:spcPts val="0"/>
                    </a:spcBef>
                    <a:spcAft>
                      <a:spcPts val="0"/>
                    </a:spcAft>
                    <a:defRPr/>
                  </a:pPr>
                  <a:r>
                    <a:rPr lang="en-US" sz="1100" kern="0">
                      <a:solidFill>
                        <a:sysClr val="window" lastClr="FFFFFF"/>
                      </a:solidFill>
                      <a:latin typeface="Times New Roman"/>
                      <a:ea typeface="Times New Roman"/>
                    </a:rPr>
                    <a:t> </a:t>
                  </a:r>
                </a:p>
              </p:txBody>
            </p:sp>
            <p:sp>
              <p:nvSpPr>
                <p:cNvPr id="59" name="Rectangle 58">
                  <a:extLst>
                    <a:ext uri="{FF2B5EF4-FFF2-40B4-BE49-F238E27FC236}">
                      <a16:creationId xmlns:a16="http://schemas.microsoft.com/office/drawing/2014/main" id="{76C4A21B-F111-4229-849A-8B8C9FF83145}"/>
                    </a:ext>
                  </a:extLst>
                </p:cNvPr>
                <p:cNvSpPr/>
                <p:nvPr/>
              </p:nvSpPr>
              <p:spPr>
                <a:xfrm>
                  <a:off x="3817808" y="1066170"/>
                  <a:ext cx="199278" cy="152374"/>
                </a:xfrm>
                <a:prstGeom prst="rect">
                  <a:avLst/>
                </a:prstGeom>
                <a:solidFill>
                  <a:sysClr val="window" lastClr="FFFFFF"/>
                </a:solidFill>
                <a:ln w="25400" cap="flat" cmpd="sng" algn="ctr">
                  <a:noFill/>
                  <a:prstDash val="solid"/>
                </a:ln>
                <a:effectLst/>
              </p:spPr>
              <p:txBody>
                <a:bodyPr anchor="ctr"/>
                <a:lstStyle/>
                <a:p>
                  <a:pPr fontAlgn="auto">
                    <a:spcBef>
                      <a:spcPts val="0"/>
                    </a:spcBef>
                    <a:spcAft>
                      <a:spcPts val="0"/>
                    </a:spcAft>
                    <a:defRPr/>
                  </a:pPr>
                  <a:r>
                    <a:rPr lang="en-US" sz="1100" kern="0">
                      <a:solidFill>
                        <a:sysClr val="window" lastClr="FFFFFF"/>
                      </a:solidFill>
                      <a:latin typeface="Times New Roman"/>
                      <a:ea typeface="Times New Roman"/>
                    </a:rPr>
                    <a:t> </a:t>
                  </a:r>
                </a:p>
              </p:txBody>
            </p:sp>
            <p:sp>
              <p:nvSpPr>
                <p:cNvPr id="60" name="Rectangle 59">
                  <a:extLst>
                    <a:ext uri="{FF2B5EF4-FFF2-40B4-BE49-F238E27FC236}">
                      <a16:creationId xmlns:a16="http://schemas.microsoft.com/office/drawing/2014/main" id="{77DFB207-6173-40E9-B7E5-D4FD0B3FE327}"/>
                    </a:ext>
                  </a:extLst>
                </p:cNvPr>
                <p:cNvSpPr/>
                <p:nvPr/>
              </p:nvSpPr>
              <p:spPr>
                <a:xfrm>
                  <a:off x="3863673" y="1463222"/>
                  <a:ext cx="235655" cy="152374"/>
                </a:xfrm>
                <a:prstGeom prst="rect">
                  <a:avLst/>
                </a:prstGeom>
                <a:solidFill>
                  <a:sysClr val="window" lastClr="FFFFFF"/>
                </a:solidFill>
                <a:ln w="25400" cap="flat" cmpd="sng" algn="ctr">
                  <a:noFill/>
                  <a:prstDash val="solid"/>
                </a:ln>
                <a:effectLst/>
              </p:spPr>
              <p:txBody>
                <a:bodyPr anchor="ctr"/>
                <a:lstStyle/>
                <a:p>
                  <a:pPr fontAlgn="auto">
                    <a:spcBef>
                      <a:spcPts val="0"/>
                    </a:spcBef>
                    <a:spcAft>
                      <a:spcPts val="0"/>
                    </a:spcAft>
                    <a:defRPr/>
                  </a:pPr>
                  <a:r>
                    <a:rPr lang="en-US" sz="1100" kern="0">
                      <a:solidFill>
                        <a:sysClr val="window" lastClr="FFFFFF"/>
                      </a:solidFill>
                      <a:latin typeface="Times New Roman"/>
                      <a:ea typeface="Times New Roman"/>
                    </a:rPr>
                    <a:t> </a:t>
                  </a:r>
                </a:p>
              </p:txBody>
            </p:sp>
            <p:sp>
              <p:nvSpPr>
                <p:cNvPr id="61" name="Rectangle 60">
                  <a:extLst>
                    <a:ext uri="{FF2B5EF4-FFF2-40B4-BE49-F238E27FC236}">
                      <a16:creationId xmlns:a16="http://schemas.microsoft.com/office/drawing/2014/main" id="{804CB759-EAA2-41CB-BF9E-BFA431E55964}"/>
                    </a:ext>
                  </a:extLst>
                </p:cNvPr>
                <p:cNvSpPr/>
                <p:nvPr/>
              </p:nvSpPr>
              <p:spPr>
                <a:xfrm>
                  <a:off x="3765616" y="1905693"/>
                  <a:ext cx="216676" cy="152374"/>
                </a:xfrm>
                <a:prstGeom prst="rect">
                  <a:avLst/>
                </a:prstGeom>
                <a:solidFill>
                  <a:sysClr val="window" lastClr="FFFFFF"/>
                </a:solidFill>
                <a:ln w="25400" cap="flat" cmpd="sng" algn="ctr">
                  <a:noFill/>
                  <a:prstDash val="solid"/>
                </a:ln>
                <a:effectLst/>
              </p:spPr>
              <p:txBody>
                <a:bodyPr anchor="ctr"/>
                <a:lstStyle/>
                <a:p>
                  <a:pPr fontAlgn="auto">
                    <a:spcBef>
                      <a:spcPts val="0"/>
                    </a:spcBef>
                    <a:spcAft>
                      <a:spcPts val="0"/>
                    </a:spcAft>
                    <a:defRPr/>
                  </a:pPr>
                  <a:r>
                    <a:rPr lang="en-US" sz="1100" kern="0">
                      <a:solidFill>
                        <a:sysClr val="window" lastClr="FFFFFF"/>
                      </a:solidFill>
                      <a:latin typeface="Times New Roman"/>
                      <a:ea typeface="Times New Roman"/>
                    </a:rPr>
                    <a:t> </a:t>
                  </a:r>
                </a:p>
              </p:txBody>
            </p:sp>
            <p:sp>
              <p:nvSpPr>
                <p:cNvPr id="62" name="Rectangle 61">
                  <a:extLst>
                    <a:ext uri="{FF2B5EF4-FFF2-40B4-BE49-F238E27FC236}">
                      <a16:creationId xmlns:a16="http://schemas.microsoft.com/office/drawing/2014/main" id="{9AB9CC75-6284-454A-A449-F006E68DD254}"/>
                    </a:ext>
                  </a:extLst>
                </p:cNvPr>
                <p:cNvSpPr/>
                <p:nvPr/>
              </p:nvSpPr>
              <p:spPr>
                <a:xfrm>
                  <a:off x="3773524" y="2293953"/>
                  <a:ext cx="249889" cy="152374"/>
                </a:xfrm>
                <a:prstGeom prst="rect">
                  <a:avLst/>
                </a:prstGeom>
                <a:solidFill>
                  <a:sysClr val="window" lastClr="FFFFFF"/>
                </a:solidFill>
                <a:ln w="25400" cap="flat" cmpd="sng" algn="ctr">
                  <a:noFill/>
                  <a:prstDash val="solid"/>
                </a:ln>
                <a:effectLst/>
              </p:spPr>
              <p:txBody>
                <a:bodyPr anchor="ctr"/>
                <a:lstStyle/>
                <a:p>
                  <a:pPr fontAlgn="auto">
                    <a:spcBef>
                      <a:spcPts val="0"/>
                    </a:spcBef>
                    <a:spcAft>
                      <a:spcPts val="0"/>
                    </a:spcAft>
                    <a:defRPr/>
                  </a:pPr>
                  <a:r>
                    <a:rPr lang="en-US" sz="1100" kern="0">
                      <a:solidFill>
                        <a:sysClr val="window" lastClr="FFFFFF"/>
                      </a:solidFill>
                      <a:latin typeface="Times New Roman"/>
                      <a:ea typeface="Times New Roman"/>
                    </a:rPr>
                    <a:t> </a:t>
                  </a:r>
                </a:p>
              </p:txBody>
            </p:sp>
            <p:sp>
              <p:nvSpPr>
                <p:cNvPr id="63" name="Rectangle 62">
                  <a:extLst>
                    <a:ext uri="{FF2B5EF4-FFF2-40B4-BE49-F238E27FC236}">
                      <a16:creationId xmlns:a16="http://schemas.microsoft.com/office/drawing/2014/main" id="{FDF6DE74-5CB6-44B7-A663-564DB6062087}"/>
                    </a:ext>
                  </a:extLst>
                </p:cNvPr>
                <p:cNvSpPr/>
                <p:nvPr/>
              </p:nvSpPr>
              <p:spPr>
                <a:xfrm>
                  <a:off x="3835205" y="2439002"/>
                  <a:ext cx="188208" cy="152374"/>
                </a:xfrm>
                <a:prstGeom prst="rect">
                  <a:avLst/>
                </a:prstGeom>
                <a:solidFill>
                  <a:sysClr val="window" lastClr="FFFFFF"/>
                </a:solidFill>
                <a:ln w="25400" cap="flat" cmpd="sng" algn="ctr">
                  <a:noFill/>
                  <a:prstDash val="solid"/>
                </a:ln>
                <a:effectLst/>
              </p:spPr>
              <p:txBody>
                <a:bodyPr anchor="ctr"/>
                <a:lstStyle/>
                <a:p>
                  <a:pPr fontAlgn="auto">
                    <a:spcBef>
                      <a:spcPts val="0"/>
                    </a:spcBef>
                    <a:spcAft>
                      <a:spcPts val="0"/>
                    </a:spcAft>
                    <a:defRPr/>
                  </a:pPr>
                  <a:r>
                    <a:rPr lang="en-US" sz="1100" kern="0">
                      <a:solidFill>
                        <a:sysClr val="window" lastClr="FFFFFF"/>
                      </a:solidFill>
                      <a:latin typeface="Times New Roman"/>
                      <a:ea typeface="Times New Roman"/>
                    </a:rPr>
                    <a:t> </a:t>
                  </a:r>
                </a:p>
              </p:txBody>
            </p:sp>
            <p:pic>
              <p:nvPicPr>
                <p:cNvPr id="19481" name="Picture 63" descr="Cover">
                  <a:extLst>
                    <a:ext uri="{FF2B5EF4-FFF2-40B4-BE49-F238E27FC236}">
                      <a16:creationId xmlns:a16="http://schemas.microsoft.com/office/drawing/2014/main" id="{2D2F2502-1CF1-4B58-B36A-C36ABA558C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345" t="64761" r="81238" b="33919"/>
                <a:stretch>
                  <a:fillRect/>
                </a:stretch>
              </p:blipFill>
              <p:spPr bwMode="auto">
                <a:xfrm>
                  <a:off x="3930203" y="563543"/>
                  <a:ext cx="330200" cy="8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Rectangle 64">
                  <a:extLst>
                    <a:ext uri="{FF2B5EF4-FFF2-40B4-BE49-F238E27FC236}">
                      <a16:creationId xmlns:a16="http://schemas.microsoft.com/office/drawing/2014/main" id="{07F55DA9-EF18-4EDE-B11D-499947812ACB}"/>
                    </a:ext>
                  </a:extLst>
                </p:cNvPr>
                <p:cNvSpPr/>
                <p:nvPr/>
              </p:nvSpPr>
              <p:spPr>
                <a:xfrm>
                  <a:off x="4179988" y="527000"/>
                  <a:ext cx="314734" cy="152374"/>
                </a:xfrm>
                <a:prstGeom prst="rect">
                  <a:avLst/>
                </a:prstGeom>
                <a:solidFill>
                  <a:sysClr val="window" lastClr="FFFFFF"/>
                </a:solidFill>
                <a:ln w="25400" cap="flat" cmpd="sng" algn="ctr">
                  <a:noFill/>
                  <a:prstDash val="solid"/>
                </a:ln>
                <a:effectLst/>
              </p:spPr>
              <p:txBody>
                <a:bodyPr anchor="ctr"/>
                <a:lstStyle/>
                <a:p>
                  <a:pPr fontAlgn="auto">
                    <a:spcBef>
                      <a:spcPts val="0"/>
                    </a:spcBef>
                    <a:spcAft>
                      <a:spcPts val="0"/>
                    </a:spcAft>
                    <a:defRPr/>
                  </a:pPr>
                  <a:r>
                    <a:rPr lang="en-US" sz="1100" kern="0">
                      <a:solidFill>
                        <a:sysClr val="window" lastClr="FFFFFF"/>
                      </a:solidFill>
                      <a:latin typeface="Times New Roman"/>
                      <a:ea typeface="Times New Roman"/>
                    </a:rPr>
                    <a:t> </a:t>
                  </a:r>
                </a:p>
              </p:txBody>
            </p:sp>
            <p:sp>
              <p:nvSpPr>
                <p:cNvPr id="66" name="Rectangle 65">
                  <a:extLst>
                    <a:ext uri="{FF2B5EF4-FFF2-40B4-BE49-F238E27FC236}">
                      <a16:creationId xmlns:a16="http://schemas.microsoft.com/office/drawing/2014/main" id="{C3C13401-98BF-4C2F-9CB1-F411A8A6FC05}"/>
                    </a:ext>
                  </a:extLst>
                </p:cNvPr>
                <p:cNvSpPr/>
                <p:nvPr/>
              </p:nvSpPr>
              <p:spPr>
                <a:xfrm>
                  <a:off x="3174108" y="1696178"/>
                  <a:ext cx="107547" cy="76187"/>
                </a:xfrm>
                <a:prstGeom prst="rect">
                  <a:avLst/>
                </a:prstGeom>
                <a:solidFill>
                  <a:sysClr val="window" lastClr="FFFFFF"/>
                </a:solidFill>
                <a:ln w="25400" cap="flat" cmpd="sng" algn="ctr">
                  <a:noFill/>
                  <a:prstDash val="solid"/>
                </a:ln>
                <a:effectLst/>
              </p:spPr>
              <p:txBody>
                <a:bodyPr anchor="ctr"/>
                <a:lstStyle/>
                <a:p>
                  <a:pPr fontAlgn="auto">
                    <a:spcBef>
                      <a:spcPts val="0"/>
                    </a:spcBef>
                    <a:spcAft>
                      <a:spcPts val="0"/>
                    </a:spcAft>
                    <a:defRPr/>
                  </a:pPr>
                  <a:r>
                    <a:rPr lang="en-US" sz="1100" kern="0">
                      <a:solidFill>
                        <a:sysClr val="window" lastClr="FFFFFF"/>
                      </a:solidFill>
                      <a:latin typeface="Times New Roman"/>
                      <a:ea typeface="Times New Roman"/>
                    </a:rPr>
                    <a:t> </a:t>
                  </a:r>
                </a:p>
              </p:txBody>
            </p:sp>
          </p:grpSp>
        </p:grpSp>
        <p:sp>
          <p:nvSpPr>
            <p:cNvPr id="19462" name="TextBox 88">
              <a:extLst>
                <a:ext uri="{FF2B5EF4-FFF2-40B4-BE49-F238E27FC236}">
                  <a16:creationId xmlns:a16="http://schemas.microsoft.com/office/drawing/2014/main" id="{A84350F9-648E-4366-8A05-6FB918A356DA}"/>
                </a:ext>
              </a:extLst>
            </p:cNvPr>
            <p:cNvSpPr txBox="1">
              <a:spLocks noChangeArrowheads="1"/>
            </p:cNvSpPr>
            <p:nvPr/>
          </p:nvSpPr>
          <p:spPr bwMode="auto">
            <a:xfrm>
              <a:off x="354365" y="564592"/>
              <a:ext cx="2160235" cy="679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spcBef>
                  <a:spcPct val="0"/>
                </a:spcBef>
                <a:buFontTx/>
                <a:buNone/>
              </a:pPr>
              <a:r>
                <a:rPr lang="en-US" altLang="en-US" sz="1100" b="1">
                  <a:cs typeface="Arial" panose="020B0604020202020204" pitchFamily="34" charset="0"/>
                </a:rPr>
                <a:t>Adjusted-dose warfarin compared with placebo or control</a:t>
              </a:r>
            </a:p>
          </p:txBody>
        </p:sp>
        <p:sp>
          <p:nvSpPr>
            <p:cNvPr id="19463" name="TextBox 89">
              <a:extLst>
                <a:ext uri="{FF2B5EF4-FFF2-40B4-BE49-F238E27FC236}">
                  <a16:creationId xmlns:a16="http://schemas.microsoft.com/office/drawing/2014/main" id="{77881E5D-949A-4A20-B0C6-F6DF93382FE3}"/>
                </a:ext>
              </a:extLst>
            </p:cNvPr>
            <p:cNvSpPr txBox="1">
              <a:spLocks noChangeArrowheads="1"/>
            </p:cNvSpPr>
            <p:nvPr/>
          </p:nvSpPr>
          <p:spPr bwMode="auto">
            <a:xfrm>
              <a:off x="4433603" y="564592"/>
              <a:ext cx="2176748" cy="679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spcBef>
                  <a:spcPct val="0"/>
                </a:spcBef>
                <a:buFontTx/>
                <a:buNone/>
              </a:pPr>
              <a:r>
                <a:rPr lang="en-US" altLang="en-US" sz="1100" b="1">
                  <a:cs typeface="Arial" panose="020B0604020202020204" pitchFamily="34" charset="0"/>
                </a:rPr>
                <a:t>Antiplatelet agents compared with placebo or control</a:t>
              </a:r>
            </a:p>
          </p:txBody>
        </p:sp>
        <p:sp>
          <p:nvSpPr>
            <p:cNvPr id="19464" name="TextBox 90">
              <a:extLst>
                <a:ext uri="{FF2B5EF4-FFF2-40B4-BE49-F238E27FC236}">
                  <a16:creationId xmlns:a16="http://schemas.microsoft.com/office/drawing/2014/main" id="{AAA9387C-E339-496B-ADE3-E844F95768A5}"/>
                </a:ext>
              </a:extLst>
            </p:cNvPr>
            <p:cNvSpPr txBox="1">
              <a:spLocks noChangeArrowheads="1"/>
            </p:cNvSpPr>
            <p:nvPr/>
          </p:nvSpPr>
          <p:spPr bwMode="auto">
            <a:xfrm>
              <a:off x="354365" y="3240771"/>
              <a:ext cx="2160235" cy="679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spcBef>
                  <a:spcPct val="0"/>
                </a:spcBef>
                <a:buFontTx/>
                <a:buNone/>
              </a:pPr>
              <a:r>
                <a:rPr lang="en-US" altLang="en-US" sz="1100" b="1">
                  <a:cs typeface="Arial" panose="020B0604020202020204" pitchFamily="34" charset="0"/>
                </a:rPr>
                <a:t>Adjusted-dose warfarin compared with antiplatelet agents</a:t>
              </a:r>
            </a:p>
          </p:txBody>
        </p:sp>
        <p:cxnSp>
          <p:nvCxnSpPr>
            <p:cNvPr id="92" name="Straight Connector 91">
              <a:extLst>
                <a:ext uri="{FF2B5EF4-FFF2-40B4-BE49-F238E27FC236}">
                  <a16:creationId xmlns:a16="http://schemas.microsoft.com/office/drawing/2014/main" id="{3A554F90-47B1-4434-9D72-49142F11C187}"/>
                </a:ext>
              </a:extLst>
            </p:cNvPr>
            <p:cNvCxnSpPr/>
            <p:nvPr/>
          </p:nvCxnSpPr>
          <p:spPr>
            <a:xfrm flipV="1">
              <a:off x="7171898" y="1158123"/>
              <a:ext cx="0" cy="315290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C6FC4CF-F269-4C78-8322-A1883F57700C}"/>
                </a:ext>
              </a:extLst>
            </p:cNvPr>
            <p:cNvCxnSpPr/>
            <p:nvPr/>
          </p:nvCxnSpPr>
          <p:spPr>
            <a:xfrm flipV="1">
              <a:off x="3157980" y="958481"/>
              <a:ext cx="0" cy="16277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68FBB65-118C-47E1-BB5A-94666FBA127C}"/>
                </a:ext>
              </a:extLst>
            </p:cNvPr>
            <p:cNvCxnSpPr/>
            <p:nvPr/>
          </p:nvCxnSpPr>
          <p:spPr>
            <a:xfrm flipV="1">
              <a:off x="3313098" y="3834408"/>
              <a:ext cx="0" cy="24622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453869D-6A5B-4627-8CB5-9F96E41DFBEC}"/>
              </a:ext>
            </a:extLst>
          </p:cNvPr>
          <p:cNvSpPr>
            <a:spLocks noGrp="1"/>
          </p:cNvSpPr>
          <p:nvPr>
            <p:ph type="title"/>
          </p:nvPr>
        </p:nvSpPr>
        <p:spPr>
          <a:xfrm>
            <a:off x="457200" y="76200"/>
            <a:ext cx="8229600" cy="457200"/>
          </a:xfrm>
        </p:spPr>
        <p:txBody>
          <a:bodyPr/>
          <a:lstStyle/>
          <a:p>
            <a:r>
              <a:rPr lang="en-US" altLang="en-US" sz="2400" b="1">
                <a:solidFill>
                  <a:schemeClr val="accent2"/>
                </a:solidFill>
              </a:rPr>
              <a:t>Coagulation Cascade </a:t>
            </a:r>
          </a:p>
        </p:txBody>
      </p:sp>
      <p:pic>
        <p:nvPicPr>
          <p:cNvPr id="20483" name="Picture 3" descr="Q:\Clinical Policy &amp; Documents\Guidelines\2013 AF Full Revision\Current Draft\Figures\Figure 4_Coagulation Cascade_02142014.emf">
            <a:extLst>
              <a:ext uri="{FF2B5EF4-FFF2-40B4-BE49-F238E27FC236}">
                <a16:creationId xmlns:a16="http://schemas.microsoft.com/office/drawing/2014/main" id="{93171EB8-1025-4CAC-8A07-A77D748AA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09600"/>
            <a:ext cx="5638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4">
            <a:extLst>
              <a:ext uri="{FF2B5EF4-FFF2-40B4-BE49-F238E27FC236}">
                <a16:creationId xmlns:a16="http://schemas.microsoft.com/office/drawing/2014/main" id="{B4827989-4480-465D-97C7-FF854B8C75EE}"/>
              </a:ext>
            </a:extLst>
          </p:cNvPr>
          <p:cNvSpPr>
            <a:spLocks noChangeArrowheads="1"/>
          </p:cNvSpPr>
          <p:nvPr/>
        </p:nvSpPr>
        <p:spPr bwMode="auto">
          <a:xfrm>
            <a:off x="7620000" y="5410200"/>
            <a:ext cx="12954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spcBef>
                <a:spcPct val="0"/>
              </a:spcBef>
              <a:buFontTx/>
              <a:buNone/>
            </a:pPr>
            <a:r>
              <a:rPr lang="en-US" altLang="en-US" sz="1100"/>
              <a:t>Adapted with permission from Nutescu et al.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466799F-646E-4E0B-959C-266C6C6395C9}"/>
              </a:ext>
            </a:extLst>
          </p:cNvPr>
          <p:cNvSpPr>
            <a:spLocks noGrp="1" noChangeArrowheads="1"/>
          </p:cNvSpPr>
          <p:nvPr>
            <p:ph type="title" idx="4294967295"/>
          </p:nvPr>
        </p:nvSpPr>
        <p:spPr>
          <a:xfrm>
            <a:off x="1104900" y="304800"/>
            <a:ext cx="7010400" cy="944563"/>
          </a:xfrm>
        </p:spPr>
        <p:txBody>
          <a:bodyPr/>
          <a:lstStyle/>
          <a:p>
            <a:pPr eaLnBrk="1" hangingPunct="1">
              <a:defRPr/>
            </a:pPr>
            <a:r>
              <a:rPr lang="en-US" altLang="en-US" sz="2400" b="1" dirty="0">
                <a:solidFill>
                  <a:srgbClr val="333399"/>
                </a:solidFill>
                <a:latin typeface="+mn-lt"/>
              </a:rPr>
              <a:t>Citation</a:t>
            </a:r>
          </a:p>
        </p:txBody>
      </p:sp>
      <p:sp>
        <p:nvSpPr>
          <p:cNvPr id="3075" name="Text Box 3">
            <a:extLst>
              <a:ext uri="{FF2B5EF4-FFF2-40B4-BE49-F238E27FC236}">
                <a16:creationId xmlns:a16="http://schemas.microsoft.com/office/drawing/2014/main" id="{812A6D3B-281B-4B8B-A789-596A5397ED10}"/>
              </a:ext>
            </a:extLst>
          </p:cNvPr>
          <p:cNvSpPr txBox="1">
            <a:spLocks noChangeArrowheads="1"/>
          </p:cNvSpPr>
          <p:nvPr/>
        </p:nvSpPr>
        <p:spPr bwMode="auto">
          <a:xfrm>
            <a:off x="228600" y="1139825"/>
            <a:ext cx="8763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a:spcBef>
                <a:spcPct val="50000"/>
              </a:spcBef>
              <a:buFontTx/>
              <a:buNone/>
            </a:pPr>
            <a:endParaRPr lang="en-US" altLang="en-US" sz="2200"/>
          </a:p>
          <a:p>
            <a:pPr>
              <a:spcBef>
                <a:spcPct val="50000"/>
              </a:spcBef>
              <a:buFontTx/>
              <a:buNone/>
            </a:pPr>
            <a:r>
              <a:rPr lang="en-US" altLang="en-US" sz="2200"/>
              <a:t>This slide set is adapted from the 2014 AHA/ACC/HRS Guideline for the Management of Patients With Atrial Fibrillation</a:t>
            </a:r>
            <a:r>
              <a:rPr lang="en-US" altLang="en-US" sz="2200" i="1"/>
              <a:t>.</a:t>
            </a:r>
            <a:r>
              <a:rPr lang="en-US" altLang="en-US" sz="2200"/>
              <a:t> Published on March 22, 2014, available at: </a:t>
            </a:r>
            <a:r>
              <a:rPr lang="en-US" altLang="en-US" sz="2200" i="1"/>
              <a:t>Journal of the American College of Cardiology </a:t>
            </a:r>
            <a:r>
              <a:rPr lang="en-US" altLang="en-US" sz="2200"/>
              <a:t>(</a:t>
            </a:r>
            <a:r>
              <a:rPr lang="en-US" altLang="en-US" sz="2200">
                <a:hlinkClick r:id="rId2"/>
              </a:rPr>
              <a:t>http://content.onlinejacc.org/article.aspx?articleid=1854231</a:t>
            </a:r>
            <a:r>
              <a:rPr lang="en-US" altLang="en-US" sz="2200"/>
              <a:t>) and </a:t>
            </a:r>
            <a:r>
              <a:rPr lang="en-US" altLang="en-US" sz="2200" i="1"/>
              <a:t>Circulation</a:t>
            </a:r>
            <a:r>
              <a:rPr lang="en-US" altLang="en-US" sz="2200"/>
              <a:t> (</a:t>
            </a:r>
            <a:r>
              <a:rPr lang="en-US" altLang="en-US" sz="2200" u="sng">
                <a:hlinkClick r:id="rId3"/>
              </a:rPr>
              <a:t>http://circ.ahajournals.org/content/early/2014/04/10/CIR.0000000000000041</a:t>
            </a:r>
            <a:r>
              <a:rPr lang="en-US" altLang="en-US" sz="2200" u="sng"/>
              <a:t>) </a:t>
            </a:r>
            <a:endParaRPr lang="en-US" altLang="en-US" sz="2200"/>
          </a:p>
          <a:p>
            <a:pPr>
              <a:spcBef>
                <a:spcPct val="50000"/>
              </a:spcBef>
              <a:buFontTx/>
              <a:buNone/>
            </a:pPr>
            <a:r>
              <a:rPr lang="en-US" altLang="en-US" sz="2200"/>
              <a:t>The full-text guidelines are also available on the following Web sites:</a:t>
            </a:r>
          </a:p>
          <a:p>
            <a:pPr>
              <a:spcBef>
                <a:spcPct val="0"/>
              </a:spcBef>
              <a:buFontTx/>
              <a:buNone/>
            </a:pPr>
            <a:r>
              <a:rPr lang="en-US" altLang="en-US" sz="2200"/>
              <a:t>ACC (</a:t>
            </a:r>
            <a:r>
              <a:rPr lang="en-US" altLang="en-US" sz="2200">
                <a:hlinkClick r:id="rId4"/>
              </a:rPr>
              <a:t>www.cardiosource.org</a:t>
            </a:r>
            <a:r>
              <a:rPr lang="en-US" altLang="en-US" sz="2200"/>
              <a:t>) and AHA (</a:t>
            </a:r>
            <a:r>
              <a:rPr lang="en-US" altLang="en-US" sz="2200">
                <a:hlinkClick r:id="rId5"/>
              </a:rPr>
              <a:t>my.americanheart.org</a:t>
            </a:r>
            <a:r>
              <a:rPr lang="en-US" altLang="en-US" sz="220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CC9613F-DEC3-45C4-B49A-B9B04D4D6BF0}"/>
              </a:ext>
            </a:extLst>
          </p:cNvPr>
          <p:cNvSpPr>
            <a:spLocks noGrp="1"/>
          </p:cNvSpPr>
          <p:nvPr>
            <p:ph type="title"/>
          </p:nvPr>
        </p:nvSpPr>
        <p:spPr>
          <a:xfrm>
            <a:off x="457200" y="76200"/>
            <a:ext cx="8229600" cy="838200"/>
          </a:xfrm>
        </p:spPr>
        <p:txBody>
          <a:bodyPr/>
          <a:lstStyle/>
          <a:p>
            <a:r>
              <a:rPr lang="en-US" altLang="en-US" sz="2400" b="1">
                <a:solidFill>
                  <a:schemeClr val="accent2"/>
                </a:solidFill>
              </a:rPr>
              <a:t>Pooled Estimates of Stroke or Systemic Embolism in Patients With AF Treated With Warfarin </a:t>
            </a:r>
          </a:p>
        </p:txBody>
      </p:sp>
      <p:sp>
        <p:nvSpPr>
          <p:cNvPr id="27652" name="Rectangle 2">
            <a:extLst>
              <a:ext uri="{FF2B5EF4-FFF2-40B4-BE49-F238E27FC236}">
                <a16:creationId xmlns:a16="http://schemas.microsoft.com/office/drawing/2014/main" id="{E4436333-9CD2-4EB9-817E-FE3057053C87}"/>
              </a:ext>
            </a:extLst>
          </p:cNvPr>
          <p:cNvSpPr>
            <a:spLocks noChangeArrowheads="1"/>
          </p:cNvSpPr>
          <p:nvPr/>
        </p:nvSpPr>
        <p:spPr bwMode="auto">
          <a:xfrm>
            <a:off x="457200" y="5486400"/>
            <a:ext cx="845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spcBef>
                <a:spcPct val="0"/>
              </a:spcBef>
              <a:buFontTx/>
              <a:buNone/>
              <a:defRPr/>
            </a:pPr>
            <a:endParaRPr lang="en-US" altLang="en-US" sz="1200" dirty="0">
              <a:latin typeface="+mn-lt"/>
              <a:cs typeface="Times New Roman" pitchFamily="18" charset="0"/>
            </a:endParaRPr>
          </a:p>
          <a:p>
            <a:pPr eaLnBrk="1" hangingPunct="1">
              <a:spcBef>
                <a:spcPct val="0"/>
              </a:spcBef>
              <a:buFontTx/>
              <a:buNone/>
              <a:defRPr/>
            </a:pPr>
            <a:r>
              <a:rPr lang="en-US" altLang="en-US" sz="1200" dirty="0">
                <a:latin typeface="+mn-lt"/>
                <a:cs typeface="Times New Roman" pitchFamily="18" charset="0"/>
              </a:rPr>
              <a:t>Adapted with permission from Agarwal et al. </a:t>
            </a:r>
          </a:p>
        </p:txBody>
      </p:sp>
      <p:pic>
        <p:nvPicPr>
          <p:cNvPr id="21508" name="Picture 5" descr="Q:\Clinical Policy &amp; Documents\Guidelines\2013 AF Full Revision\Publication\Typeset Proofs\Updated Figures for Proofs\Figure 5. Pooled Estimates of Stroke or Systemic Embolism in Patients Treated With Warfarin_07222014_Final.tif">
            <a:extLst>
              <a:ext uri="{FF2B5EF4-FFF2-40B4-BE49-F238E27FC236}">
                <a16:creationId xmlns:a16="http://schemas.microsoft.com/office/drawing/2014/main" id="{E9AB1CEB-A742-4DE3-A2C4-A34AEEA4FA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1090613"/>
            <a:ext cx="7286625"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4D5B64DE-6937-4131-820C-D95030D60A11}"/>
              </a:ext>
            </a:extLst>
          </p:cNvPr>
          <p:cNvSpPr>
            <a:spLocks noGrp="1"/>
          </p:cNvSpPr>
          <p:nvPr>
            <p:ph type="title"/>
          </p:nvPr>
        </p:nvSpPr>
        <p:spPr>
          <a:xfrm>
            <a:off x="457200" y="76200"/>
            <a:ext cx="8229600" cy="762000"/>
          </a:xfrm>
        </p:spPr>
        <p:txBody>
          <a:bodyPr/>
          <a:lstStyle/>
          <a:p>
            <a:r>
              <a:rPr lang="en-US" altLang="en-US" sz="2000" b="1">
                <a:solidFill>
                  <a:schemeClr val="accent2"/>
                </a:solidFill>
              </a:rPr>
              <a:t>Dose Selection of Oral Anticoagulant Options for Patients With Nonvalvular AF and CKD </a:t>
            </a:r>
            <a:br>
              <a:rPr lang="en-US" altLang="en-US" sz="1800" b="1">
                <a:solidFill>
                  <a:schemeClr val="accent2"/>
                </a:solidFill>
              </a:rPr>
            </a:br>
            <a:r>
              <a:rPr lang="en-US" altLang="en-US" sz="1600" b="1">
                <a:solidFill>
                  <a:schemeClr val="accent2"/>
                </a:solidFill>
              </a:rPr>
              <a:t>(Based on Prescribing Information for the United States)*</a:t>
            </a:r>
          </a:p>
        </p:txBody>
      </p:sp>
      <p:graphicFrame>
        <p:nvGraphicFramePr>
          <p:cNvPr id="4" name="Table 3">
            <a:extLst>
              <a:ext uri="{FF2B5EF4-FFF2-40B4-BE49-F238E27FC236}">
                <a16:creationId xmlns:a16="http://schemas.microsoft.com/office/drawing/2014/main" id="{1BF2C161-85A0-41B5-9DAD-A1C7EB6797E9}"/>
              </a:ext>
            </a:extLst>
          </p:cNvPr>
          <p:cNvGraphicFramePr>
            <a:graphicFrameLocks noGrp="1"/>
          </p:cNvGraphicFramePr>
          <p:nvPr/>
        </p:nvGraphicFramePr>
        <p:xfrm>
          <a:off x="592138" y="990600"/>
          <a:ext cx="8094662" cy="4876800"/>
        </p:xfrm>
        <a:graphic>
          <a:graphicData uri="http://schemas.openxmlformats.org/drawingml/2006/table">
            <a:tbl>
              <a:tblPr/>
              <a:tblGrid>
                <a:gridCol w="1503018">
                  <a:extLst>
                    <a:ext uri="{9D8B030D-6E8A-4147-A177-3AD203B41FA5}">
                      <a16:colId xmlns:a16="http://schemas.microsoft.com/office/drawing/2014/main" val="20000"/>
                    </a:ext>
                  </a:extLst>
                </a:gridCol>
                <a:gridCol w="1666073">
                  <a:extLst>
                    <a:ext uri="{9D8B030D-6E8A-4147-A177-3AD203B41FA5}">
                      <a16:colId xmlns:a16="http://schemas.microsoft.com/office/drawing/2014/main" val="20001"/>
                    </a:ext>
                  </a:extLst>
                </a:gridCol>
                <a:gridCol w="1667687">
                  <a:extLst>
                    <a:ext uri="{9D8B030D-6E8A-4147-A177-3AD203B41FA5}">
                      <a16:colId xmlns:a16="http://schemas.microsoft.com/office/drawing/2014/main" val="20002"/>
                    </a:ext>
                  </a:extLst>
                </a:gridCol>
                <a:gridCol w="1667688">
                  <a:extLst>
                    <a:ext uri="{9D8B030D-6E8A-4147-A177-3AD203B41FA5}">
                      <a16:colId xmlns:a16="http://schemas.microsoft.com/office/drawing/2014/main" val="20003"/>
                    </a:ext>
                  </a:extLst>
                </a:gridCol>
                <a:gridCol w="1590195">
                  <a:extLst>
                    <a:ext uri="{9D8B030D-6E8A-4147-A177-3AD203B41FA5}">
                      <a16:colId xmlns:a16="http://schemas.microsoft.com/office/drawing/2014/main" val="20004"/>
                    </a:ext>
                  </a:extLst>
                </a:gridCol>
              </a:tblGrid>
              <a:tr h="706756">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mn-lt"/>
                          <a:ea typeface="MS PGothic" pitchFamily="34" charset="-128"/>
                          <a:cs typeface="Times New Roman" pitchFamily="18" charset="0"/>
                        </a:rPr>
                        <a:t>Renal Function</a:t>
                      </a:r>
                      <a:endPar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mn-lt"/>
                          <a:ea typeface="MS PGothic" pitchFamily="34" charset="-128"/>
                          <a:cs typeface="Times New Roman" pitchFamily="18" charset="0"/>
                        </a:rPr>
                        <a:t>Warfarin</a:t>
                      </a:r>
                      <a:endPar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mn-lt"/>
                          <a:ea typeface="MS PGothic" pitchFamily="34" charset="-128"/>
                          <a:cs typeface="Times New Roman" pitchFamily="18" charset="0"/>
                        </a:rPr>
                        <a:t>Dabigatran</a:t>
                      </a: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mn-lt"/>
                          <a:ea typeface="MS PGothic" pitchFamily="34" charset="-128"/>
                          <a:cs typeface="Times New Roman" pitchFamily="18" charset="0"/>
                        </a:rPr>
                        <a:t>Rivaroxaban</a:t>
                      </a: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mn-lt"/>
                          <a:ea typeface="MS PGothic" pitchFamily="34" charset="-128"/>
                          <a:cs typeface="Times New Roman" pitchFamily="18" charset="0"/>
                        </a:rPr>
                        <a:t>Apixaban</a:t>
                      </a: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0400">
                <a:tc>
                  <a:txBody>
                    <a:bodyPr/>
                    <a:lstStyle>
                      <a:lvl1pPr marL="47625"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47625"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Normal/mild impairment</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7150"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5715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Dose adjusted for INR 2.0–3.0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7150"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5715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150 mg BID</a:t>
                      </a:r>
                    </a:p>
                    <a:p>
                      <a:pPr marL="5715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a:t>
                      </a:r>
                      <a:r>
                        <a:rPr kumimoji="0" lang="en-US" altLang="en-US" sz="1400" b="0" i="0" u="none" strike="noStrike" cap="none" normalizeH="0" baseline="0" dirty="0" err="1">
                          <a:ln>
                            <a:noFill/>
                          </a:ln>
                          <a:solidFill>
                            <a:schemeClr val="tx1"/>
                          </a:solidFill>
                          <a:effectLst/>
                          <a:latin typeface="+mn-lt"/>
                          <a:ea typeface="MS PGothic" pitchFamily="34" charset="-128"/>
                          <a:cs typeface="Times New Roman" pitchFamily="18" charset="0"/>
                        </a:rPr>
                        <a:t>CrCl</a:t>
                      </a: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 &gt;30 mL/min)</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7150"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5715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20 mg QD with the evening meal</a:t>
                      </a:r>
                    </a:p>
                    <a:p>
                      <a:pPr marL="5715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a:t>
                      </a:r>
                      <a:r>
                        <a:rPr kumimoji="0" lang="en-US" altLang="en-US" sz="1400" b="0" i="0" u="none" strike="noStrike" cap="none" normalizeH="0" baseline="0" dirty="0" err="1">
                          <a:ln>
                            <a:noFill/>
                          </a:ln>
                          <a:solidFill>
                            <a:schemeClr val="tx1"/>
                          </a:solidFill>
                          <a:effectLst/>
                          <a:latin typeface="+mn-lt"/>
                          <a:ea typeface="MS PGothic" pitchFamily="34" charset="-128"/>
                          <a:cs typeface="Times New Roman" pitchFamily="18" charset="0"/>
                        </a:rPr>
                        <a:t>CrCl</a:t>
                      </a: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 &gt;50 mL/min)</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7150"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5715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rPr>
                        <a:t>5.0 or 2.5 mg BID‡</a:t>
                      </a:r>
                    </a:p>
                    <a:p>
                      <a:pPr marL="5715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rPr>
                        <a:t>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0400">
                <a:tc>
                  <a:txBody>
                    <a:bodyPr/>
                    <a:lstStyle>
                      <a:lvl1pPr marL="47625"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47625"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rPr>
                        <a:t>Moderate impairment</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7150"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5715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Dose adjusted for INR 2.0–3.0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7150"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5715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150 mg BID</a:t>
                      </a:r>
                    </a:p>
                    <a:p>
                      <a:pPr marL="5715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a:t>
                      </a:r>
                      <a:r>
                        <a:rPr kumimoji="0" lang="en-US" altLang="en-US" sz="1400" b="0" i="0" u="none" strike="noStrike" cap="none" normalizeH="0" baseline="0" dirty="0" err="1">
                          <a:ln>
                            <a:noFill/>
                          </a:ln>
                          <a:solidFill>
                            <a:schemeClr val="tx1"/>
                          </a:solidFill>
                          <a:effectLst/>
                          <a:latin typeface="+mn-lt"/>
                          <a:ea typeface="MS PGothic" pitchFamily="34" charset="-128"/>
                          <a:cs typeface="Times New Roman" pitchFamily="18" charset="0"/>
                        </a:rPr>
                        <a:t>CrCl</a:t>
                      </a: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 &gt;30 mL/min)</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7150"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5715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15 mg QD with the evening meal</a:t>
                      </a:r>
                    </a:p>
                    <a:p>
                      <a:pPr marL="5715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a:t>
                      </a:r>
                      <a:r>
                        <a:rPr kumimoji="0" lang="en-US" altLang="en-US" sz="1400" b="0" i="0" u="none" strike="noStrike" cap="none" normalizeH="0" baseline="0" dirty="0" err="1">
                          <a:ln>
                            <a:noFill/>
                          </a:ln>
                          <a:solidFill>
                            <a:schemeClr val="tx1"/>
                          </a:solidFill>
                          <a:effectLst/>
                          <a:latin typeface="+mn-lt"/>
                          <a:ea typeface="MS PGothic" pitchFamily="34" charset="-128"/>
                          <a:cs typeface="Times New Roman" pitchFamily="18" charset="0"/>
                        </a:rPr>
                        <a:t>CrCl</a:t>
                      </a: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 30–50 mL/min)</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7150"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5715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5.0 or 2.5 mg BID‡</a:t>
                      </a:r>
                    </a:p>
                    <a:p>
                      <a:pPr marL="5715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0400">
                <a:tc>
                  <a:txBody>
                    <a:bodyPr/>
                    <a:lstStyle>
                      <a:lvl1pPr marL="47625"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47625"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Severe impairment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7150"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5715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Dose adjusted for INR 2.0–3.0§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7150"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5715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75 mg BID║</a:t>
                      </a:r>
                    </a:p>
                    <a:p>
                      <a:pPr marL="5715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a:t>
                      </a:r>
                      <a:r>
                        <a:rPr kumimoji="0" lang="en-US" altLang="en-US" sz="1400" b="0" i="0" u="none" strike="noStrike" cap="none" normalizeH="0" baseline="0" dirty="0" err="1">
                          <a:ln>
                            <a:noFill/>
                          </a:ln>
                          <a:solidFill>
                            <a:schemeClr val="tx1"/>
                          </a:solidFill>
                          <a:effectLst/>
                          <a:latin typeface="+mn-lt"/>
                          <a:ea typeface="MS PGothic" pitchFamily="34" charset="-128"/>
                          <a:cs typeface="Times New Roman" pitchFamily="18" charset="0"/>
                        </a:rPr>
                        <a:t>CrCl</a:t>
                      </a: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 15–30 mL/min)</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7150"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5715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15 mg QD with the evening meal</a:t>
                      </a:r>
                    </a:p>
                    <a:p>
                      <a:pPr marL="5715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a:t>
                      </a:r>
                      <a:r>
                        <a:rPr kumimoji="0" lang="en-US" altLang="en-US" sz="1400" b="0" i="0" u="none" strike="noStrike" cap="none" normalizeH="0" baseline="0" dirty="0" err="1">
                          <a:ln>
                            <a:noFill/>
                          </a:ln>
                          <a:solidFill>
                            <a:schemeClr val="tx1"/>
                          </a:solidFill>
                          <a:effectLst/>
                          <a:latin typeface="+mn-lt"/>
                          <a:ea typeface="MS PGothic" pitchFamily="34" charset="-128"/>
                          <a:cs typeface="Times New Roman" pitchFamily="18" charset="0"/>
                        </a:rPr>
                        <a:t>CrCl</a:t>
                      </a: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 15–30 mL/min)</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7150"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5715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No recommendation¶</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6756">
                <a:tc>
                  <a:txBody>
                    <a:bodyPr/>
                    <a:lstStyle>
                      <a:lvl1pPr marL="47625"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47625"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rPr>
                        <a:t>End-stage CKD not on dialysis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7150"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5715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Dose adjusted for INR 2.0–3.0§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7150"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5715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rPr>
                        <a:t>Not recommended¶</a:t>
                      </a:r>
                    </a:p>
                    <a:p>
                      <a:pPr marL="5715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rPr>
                        <a:t>(CrCl &lt;15 mL/min)</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7150"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5715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rPr>
                        <a:t>Not recommended¶</a:t>
                      </a:r>
                    </a:p>
                    <a:p>
                      <a:pPr marL="5715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rPr>
                        <a:t>(CrCl &lt;15 mL/min)</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7150"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5715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No recommendation¶</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92087">
                <a:tc>
                  <a:txBody>
                    <a:bodyPr/>
                    <a:lstStyle>
                      <a:lvl1pPr marL="47625"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47625"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rPr>
                        <a:t>End-stage CKD on dialysis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7150"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5715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Dose adjusted for INR 2.0–3.0§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7150"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5715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Not recommended¶</a:t>
                      </a:r>
                    </a:p>
                    <a:p>
                      <a:pPr marL="5715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a:t>
                      </a:r>
                      <a:r>
                        <a:rPr kumimoji="0" lang="en-US" altLang="en-US" sz="1400" b="0" i="0" u="none" strike="noStrike" cap="none" normalizeH="0" baseline="0" dirty="0" err="1">
                          <a:ln>
                            <a:noFill/>
                          </a:ln>
                          <a:solidFill>
                            <a:schemeClr val="tx1"/>
                          </a:solidFill>
                          <a:effectLst/>
                          <a:latin typeface="+mn-lt"/>
                          <a:ea typeface="MS PGothic" pitchFamily="34" charset="-128"/>
                          <a:cs typeface="Times New Roman" pitchFamily="18" charset="0"/>
                        </a:rPr>
                        <a:t>CrCl</a:t>
                      </a: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 &lt;15 mL/min)</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7150"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5715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Not recommended¶ (</a:t>
                      </a:r>
                      <a:r>
                        <a:rPr kumimoji="0" lang="en-US" altLang="en-US" sz="1400" b="0" i="0" u="none" strike="noStrike" cap="none" normalizeH="0" baseline="0" dirty="0" err="1">
                          <a:ln>
                            <a:noFill/>
                          </a:ln>
                          <a:solidFill>
                            <a:schemeClr val="tx1"/>
                          </a:solidFill>
                          <a:effectLst/>
                          <a:latin typeface="+mn-lt"/>
                          <a:ea typeface="MS PGothic" pitchFamily="34" charset="-128"/>
                          <a:cs typeface="Times New Roman" pitchFamily="18" charset="0"/>
                        </a:rPr>
                        <a:t>CrCl</a:t>
                      </a: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 &lt;15 mL/min)</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7150"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5715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No recommendation¶#</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EA1AB730-FF1B-417C-9B4C-453664EA336F}"/>
              </a:ext>
            </a:extLst>
          </p:cNvPr>
          <p:cNvSpPr>
            <a:spLocks noGrp="1"/>
          </p:cNvSpPr>
          <p:nvPr>
            <p:ph type="title"/>
          </p:nvPr>
        </p:nvSpPr>
        <p:spPr>
          <a:xfrm>
            <a:off x="190500" y="76200"/>
            <a:ext cx="8763000" cy="914400"/>
          </a:xfrm>
        </p:spPr>
        <p:txBody>
          <a:bodyPr/>
          <a:lstStyle/>
          <a:p>
            <a:r>
              <a:rPr lang="en-US" altLang="en-US" sz="2000" b="1">
                <a:solidFill>
                  <a:schemeClr val="accent2"/>
                </a:solidFill>
              </a:rPr>
              <a:t>Dose Selection of Oral Anticoagulant Options for Patients With Nonvalvular AF and CKD </a:t>
            </a:r>
            <a:br>
              <a:rPr lang="en-US" altLang="en-US" sz="2000" b="1">
                <a:solidFill>
                  <a:schemeClr val="accent2"/>
                </a:solidFill>
              </a:rPr>
            </a:br>
            <a:r>
              <a:rPr lang="en-US" altLang="en-US" sz="1600" b="1">
                <a:solidFill>
                  <a:schemeClr val="accent2"/>
                </a:solidFill>
              </a:rPr>
              <a:t>(Based on Prescribing Information for the United States)* (cont’d)</a:t>
            </a:r>
          </a:p>
        </p:txBody>
      </p:sp>
      <p:sp>
        <p:nvSpPr>
          <p:cNvPr id="24579" name="Rectangle 1">
            <a:extLst>
              <a:ext uri="{FF2B5EF4-FFF2-40B4-BE49-F238E27FC236}">
                <a16:creationId xmlns:a16="http://schemas.microsoft.com/office/drawing/2014/main" id="{E1FC7942-E626-4DE4-B6C1-7DC67347F861}"/>
              </a:ext>
            </a:extLst>
          </p:cNvPr>
          <p:cNvSpPr>
            <a:spLocks noChangeArrowheads="1"/>
          </p:cNvSpPr>
          <p:nvPr/>
        </p:nvSpPr>
        <p:spPr bwMode="auto">
          <a:xfrm>
            <a:off x="292100" y="1250950"/>
            <a:ext cx="8534400" cy="375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spcBef>
                <a:spcPct val="0"/>
              </a:spcBef>
              <a:buFontTx/>
              <a:buNone/>
              <a:defRPr/>
            </a:pPr>
            <a:r>
              <a:rPr lang="en-US" altLang="en-US" sz="1400" dirty="0"/>
              <a:t>*Renal function should be evaluated before initiation of direct thrombin or factor </a:t>
            </a:r>
            <a:r>
              <a:rPr lang="en-US" altLang="en-US" sz="1400" dirty="0" err="1"/>
              <a:t>Xa</a:t>
            </a:r>
            <a:r>
              <a:rPr lang="en-US" altLang="en-US" sz="1400" dirty="0"/>
              <a:t> inhibitors and should be re-evaluated when clinically indicated and at least annually. </a:t>
            </a:r>
            <a:r>
              <a:rPr lang="en-US" altLang="en-US" sz="1400" dirty="0" err="1"/>
              <a:t>CrCl</a:t>
            </a:r>
            <a:r>
              <a:rPr lang="en-US" altLang="en-US" sz="1400" dirty="0"/>
              <a:t> should be measured using the Cockcroft-</a:t>
            </a:r>
            <a:r>
              <a:rPr lang="en-US" altLang="en-US" sz="1400" dirty="0" err="1"/>
              <a:t>Gault</a:t>
            </a:r>
            <a:r>
              <a:rPr lang="en-US" altLang="en-US" sz="1400" dirty="0"/>
              <a:t> method.</a:t>
            </a:r>
          </a:p>
          <a:p>
            <a:pPr>
              <a:spcBef>
                <a:spcPct val="0"/>
              </a:spcBef>
              <a:buFontTx/>
              <a:buNone/>
              <a:defRPr/>
            </a:pPr>
            <a:r>
              <a:rPr lang="en-US" altLang="en-US" sz="1400" dirty="0"/>
              <a:t>†The concomitant use of P-glycoprotein inducers or inhibitors with dabigatran or the concomitant use of dual P-glycoprotein and strong CYP3A4 inducers or inhibitors with either rivaroxaban or apixaban, particularly in the setting of CKD, may require dosing adjustment or avoidance of concomitant drug use (see the FDA drug label at </a:t>
            </a:r>
            <a:r>
              <a:rPr lang="en-US" altLang="en-US" sz="1400" dirty="0">
                <a:hlinkClick r:id="rId2"/>
              </a:rPr>
              <a:t>http://www.accessdata.fda.gov/drugsatfda_docs/label/2014/202155s002lbl.pdf</a:t>
            </a:r>
            <a:r>
              <a:rPr lang="en-US" altLang="en-US" sz="1400" dirty="0"/>
              <a:t>).  </a:t>
            </a:r>
          </a:p>
          <a:p>
            <a:pPr>
              <a:spcBef>
                <a:spcPct val="0"/>
              </a:spcBef>
              <a:buFontTx/>
              <a:buNone/>
              <a:defRPr/>
            </a:pPr>
            <a:r>
              <a:rPr lang="en-US" altLang="en-US" sz="1400" dirty="0">
                <a:latin typeface="+mn-lt"/>
              </a:rPr>
              <a:t>‡Use </a:t>
            </a:r>
            <a:r>
              <a:rPr lang="en-US" altLang="en-US" sz="1400" dirty="0" err="1">
                <a:latin typeface="+mn-lt"/>
              </a:rPr>
              <a:t>apixaban</a:t>
            </a:r>
            <a:r>
              <a:rPr lang="en-US" altLang="en-US" sz="1400" dirty="0">
                <a:latin typeface="+mn-lt"/>
              </a:rPr>
              <a:t> 2.5 mg BID if any 2 patient characteristics are present: Cr ≥1.5 mg/</a:t>
            </a:r>
            <a:r>
              <a:rPr lang="en-US" altLang="en-US" sz="1400" dirty="0" err="1">
                <a:latin typeface="+mn-lt"/>
              </a:rPr>
              <a:t>dL</a:t>
            </a:r>
            <a:r>
              <a:rPr lang="en-US" altLang="en-US" sz="1400" dirty="0">
                <a:latin typeface="+mn-lt"/>
              </a:rPr>
              <a:t>, ≥80 y of age, body weight ≤60 kg. </a:t>
            </a:r>
            <a:r>
              <a:rPr lang="en-US" altLang="en-US" sz="1400" dirty="0" err="1">
                <a:latin typeface="+mn-lt"/>
              </a:rPr>
              <a:t>Apixaban</a:t>
            </a:r>
            <a:r>
              <a:rPr lang="en-US" altLang="en-US" sz="1400" dirty="0">
                <a:latin typeface="+mn-lt"/>
              </a:rPr>
              <a:t> is not recommended in patients with severe hepatic impairment.</a:t>
            </a:r>
          </a:p>
          <a:p>
            <a:pPr>
              <a:spcBef>
                <a:spcPct val="0"/>
              </a:spcBef>
              <a:buFontTx/>
              <a:buNone/>
              <a:defRPr/>
            </a:pPr>
            <a:r>
              <a:rPr lang="en-US" altLang="en-US" sz="1400" dirty="0">
                <a:latin typeface="+mn-lt"/>
              </a:rPr>
              <a:t>§Dose-adjusted warfarin has been used, but observational data on safety and efficacy are conflicting.</a:t>
            </a:r>
          </a:p>
          <a:p>
            <a:pPr>
              <a:spcBef>
                <a:spcPct val="0"/>
              </a:spcBef>
              <a:buFontTx/>
              <a:buNone/>
              <a:defRPr/>
            </a:pPr>
            <a:r>
              <a:rPr lang="en-US" altLang="en-US" sz="1400" dirty="0"/>
              <a:t>║Modeling studies suggest that </a:t>
            </a:r>
            <a:r>
              <a:rPr lang="en-US" altLang="en-US" sz="1400" dirty="0" err="1"/>
              <a:t>dabigatran</a:t>
            </a:r>
            <a:r>
              <a:rPr lang="en-US" altLang="en-US" sz="1400" dirty="0"/>
              <a:t> 75 mg BID might be safe for patients with </a:t>
            </a:r>
            <a:r>
              <a:rPr lang="en-US" altLang="en-US" sz="1400" dirty="0" err="1"/>
              <a:t>CrCl</a:t>
            </a:r>
            <a:r>
              <a:rPr lang="en-US" altLang="en-US" sz="1400" dirty="0"/>
              <a:t> 15–30 mL/min, but this has not been validated in a prospective cohort. Some countries outside the United States use 110 mg BID.</a:t>
            </a:r>
          </a:p>
          <a:p>
            <a:pPr>
              <a:spcBef>
                <a:spcPct val="0"/>
              </a:spcBef>
              <a:buFontTx/>
              <a:buNone/>
              <a:defRPr/>
            </a:pPr>
            <a:r>
              <a:rPr lang="en-US" altLang="en-US" sz="1400" dirty="0"/>
              <a:t>¶No published studies support a dose for this level of renal function.</a:t>
            </a:r>
            <a:endParaRPr lang="en-US" altLang="en-US" sz="1400" dirty="0">
              <a:latin typeface="+mn-lt"/>
            </a:endParaRPr>
          </a:p>
          <a:p>
            <a:pPr>
              <a:spcBef>
                <a:spcPct val="0"/>
              </a:spcBef>
              <a:buFontTx/>
              <a:buNone/>
              <a:defRPr/>
            </a:pPr>
            <a:r>
              <a:rPr lang="en-US" altLang="en-US" sz="1400" dirty="0">
                <a:latin typeface="+mn-lt"/>
              </a:rPr>
              <a:t>#In patients with </a:t>
            </a:r>
            <a:r>
              <a:rPr lang="en-US" altLang="en-US" sz="1400" dirty="0"/>
              <a:t>end-stage CKD on stable hemodialysis, prescribing information indicates the use of apixaban 5 mg BID with dose reduction to 2.5 mg BID if the patient is ≥80 y of age or body weight is ≤60 kg.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a:extLst>
              <a:ext uri="{FF2B5EF4-FFF2-40B4-BE49-F238E27FC236}">
                <a16:creationId xmlns:a16="http://schemas.microsoft.com/office/drawing/2014/main" id="{7F53AACC-3D49-48AD-94EA-0EE917961986}"/>
              </a:ext>
            </a:extLst>
          </p:cNvPr>
          <p:cNvSpPr>
            <a:spLocks noGrp="1" noChangeArrowheads="1"/>
          </p:cNvSpPr>
          <p:nvPr>
            <p:ph type="title"/>
          </p:nvPr>
        </p:nvSpPr>
        <p:spPr>
          <a:xfrm>
            <a:off x="457200" y="0"/>
            <a:ext cx="8229600" cy="838200"/>
          </a:xfrm>
        </p:spPr>
        <p:txBody>
          <a:bodyPr/>
          <a:lstStyle/>
          <a:p>
            <a:pPr eaLnBrk="1" hangingPunct="1">
              <a:defRPr/>
            </a:pPr>
            <a:r>
              <a:rPr lang="en-US" altLang="en-US" sz="2400" b="1" dirty="0">
                <a:solidFill>
                  <a:schemeClr val="accent2"/>
                </a:solidFill>
              </a:rPr>
              <a:t>Cardiac Surgery</a:t>
            </a:r>
            <a:r>
              <a:rPr lang="en-US" sz="2400" b="1" dirty="0">
                <a:solidFill>
                  <a:schemeClr val="accent2"/>
                </a:solidFill>
              </a:rPr>
              <a:t>—LAA Occlusion/Excision</a:t>
            </a:r>
            <a:endParaRPr lang="en-US" altLang="en-US" sz="2400" b="1" dirty="0">
              <a:solidFill>
                <a:schemeClr val="accent2"/>
              </a:solidFill>
              <a:latin typeface="+mn-lt"/>
            </a:endParaRPr>
          </a:p>
        </p:txBody>
      </p:sp>
      <p:graphicFrame>
        <p:nvGraphicFramePr>
          <p:cNvPr id="4" name="Table 3">
            <a:extLst>
              <a:ext uri="{FF2B5EF4-FFF2-40B4-BE49-F238E27FC236}">
                <a16:creationId xmlns:a16="http://schemas.microsoft.com/office/drawing/2014/main" id="{AE53CFDC-1342-4D9E-85B6-7DA88F19D0BE}"/>
              </a:ext>
            </a:extLst>
          </p:cNvPr>
          <p:cNvGraphicFramePr>
            <a:graphicFrameLocks noGrp="1"/>
          </p:cNvGraphicFramePr>
          <p:nvPr/>
        </p:nvGraphicFramePr>
        <p:xfrm>
          <a:off x="304800" y="1219200"/>
          <a:ext cx="8686800" cy="914400"/>
        </p:xfrm>
        <a:graphic>
          <a:graphicData uri="http://schemas.openxmlformats.org/drawingml/2006/table">
            <a:tbl>
              <a:tblPr firstRow="1" firstCol="1" bandRow="1"/>
              <a:tblGrid>
                <a:gridCol w="6898259">
                  <a:extLst>
                    <a:ext uri="{9D8B030D-6E8A-4147-A177-3AD203B41FA5}">
                      <a16:colId xmlns:a16="http://schemas.microsoft.com/office/drawing/2014/main" val="20000"/>
                    </a:ext>
                  </a:extLst>
                </a:gridCol>
                <a:gridCol w="950341">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228600">
                <a:tc>
                  <a:txBody>
                    <a:bodyPr/>
                    <a:lstStyle/>
                    <a:p>
                      <a:pPr marL="0" marR="0" algn="ctr">
                        <a:spcBef>
                          <a:spcPts val="0"/>
                        </a:spcBef>
                        <a:spcAft>
                          <a:spcPts val="0"/>
                        </a:spcAft>
                      </a:pPr>
                      <a:r>
                        <a:rPr lang="en-US" sz="2000" b="1" dirty="0">
                          <a:effectLst/>
                          <a:latin typeface="+mn-lt"/>
                          <a:ea typeface="Calibri"/>
                        </a:rPr>
                        <a:t>Recommendation</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COR</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mn-lt"/>
                          <a:ea typeface="Calibri"/>
                        </a:rPr>
                        <a:t>LOE</a:t>
                      </a:r>
                      <a:endParaRPr lang="en-US" sz="200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0392">
                <a:tc>
                  <a:txBody>
                    <a:bodyPr/>
                    <a:lstStyle/>
                    <a:p>
                      <a:pPr marL="0" marR="0" algn="l">
                        <a:spcBef>
                          <a:spcPts val="0"/>
                        </a:spcBef>
                        <a:spcAft>
                          <a:spcPts val="0"/>
                        </a:spcAft>
                      </a:pPr>
                      <a:r>
                        <a:rPr lang="en-US" sz="2000" b="0" kern="1200" dirty="0">
                          <a:solidFill>
                            <a:schemeClr val="tx1"/>
                          </a:solidFill>
                          <a:effectLst/>
                          <a:latin typeface="+mn-lt"/>
                          <a:ea typeface="+mn-ea"/>
                          <a:cs typeface="+mn-cs"/>
                        </a:rPr>
                        <a:t>Surgical excision of the LAA may be considered in patients undergoing cardiac surgery. </a:t>
                      </a:r>
                      <a:endParaRPr lang="en-US" sz="2000" b="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Calibri"/>
                        </a:rPr>
                        <a:t>IIb</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A92210A-0E60-4758-9CFC-B00FED5103A1}"/>
              </a:ext>
            </a:extLst>
          </p:cNvPr>
          <p:cNvSpPr>
            <a:spLocks noChangeArrowheads="1"/>
          </p:cNvSpPr>
          <p:nvPr/>
        </p:nvSpPr>
        <p:spPr bwMode="auto">
          <a:xfrm>
            <a:off x="990600" y="2498725"/>
            <a:ext cx="723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spcBef>
                <a:spcPct val="0"/>
              </a:spcBef>
              <a:buFontTx/>
              <a:buNone/>
              <a:defRPr/>
            </a:pPr>
            <a:r>
              <a:rPr lang="en-US" altLang="en-US" sz="2400" b="1" dirty="0">
                <a:solidFill>
                  <a:schemeClr val="accent2"/>
                </a:solidFill>
                <a:latin typeface="+mn-lt"/>
                <a:ea typeface="Arial Unicode MS" pitchFamily="34" charset="-128"/>
                <a:cs typeface="Arial Unicode MS" pitchFamily="34" charset="-128"/>
              </a:rPr>
              <a:t>Rate Control</a:t>
            </a:r>
          </a:p>
        </p:txBody>
      </p:sp>
      <p:sp>
        <p:nvSpPr>
          <p:cNvPr id="8195" name="Rectangle 3">
            <a:extLst>
              <a:ext uri="{FF2B5EF4-FFF2-40B4-BE49-F238E27FC236}">
                <a16:creationId xmlns:a16="http://schemas.microsoft.com/office/drawing/2014/main" id="{889055C0-D59E-4C81-A5B8-3DB7D40B6180}"/>
              </a:ext>
            </a:extLst>
          </p:cNvPr>
          <p:cNvSpPr>
            <a:spLocks noChangeArrowheads="1"/>
          </p:cNvSpPr>
          <p:nvPr/>
        </p:nvSpPr>
        <p:spPr bwMode="auto">
          <a:xfrm>
            <a:off x="0" y="371475"/>
            <a:ext cx="9144000" cy="682625"/>
          </a:xfrm>
          <a:prstGeom prst="rect">
            <a:avLst/>
          </a:prstGeom>
          <a:solidFill>
            <a:schemeClr val="accent2"/>
          </a:solidFill>
          <a:ln w="9525">
            <a:solidFill>
              <a:schemeClr val="accent2"/>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Guideline for the Management of Patients </a:t>
            </a:r>
          </a:p>
          <a:p>
            <a:pPr algn="ctr" eaLnBrk="1" hangingPunct="1">
              <a:lnSpc>
                <a:spcPct val="80000"/>
              </a:lnSpc>
              <a:spcBef>
                <a:spcPct val="0"/>
              </a:spcBef>
              <a:buFontTx/>
              <a:buNone/>
              <a:defRPr/>
            </a:pPr>
            <a:r>
              <a:rPr lang="en-US" altLang="en-US" sz="2400" b="1" dirty="0">
                <a:solidFill>
                  <a:schemeClr val="bg1"/>
                </a:solidFill>
                <a:latin typeface="+mn-lt"/>
              </a:rPr>
              <a:t>With Atrial Fibrillation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a:extLst>
              <a:ext uri="{FF2B5EF4-FFF2-40B4-BE49-F238E27FC236}">
                <a16:creationId xmlns:a16="http://schemas.microsoft.com/office/drawing/2014/main" id="{130E52D7-B874-4C94-AB21-C27AC8E85601}"/>
              </a:ext>
            </a:extLst>
          </p:cNvPr>
          <p:cNvSpPr>
            <a:spLocks noGrp="1" noChangeArrowheads="1"/>
          </p:cNvSpPr>
          <p:nvPr>
            <p:ph type="title"/>
          </p:nvPr>
        </p:nvSpPr>
        <p:spPr>
          <a:xfrm>
            <a:off x="457200" y="-228600"/>
            <a:ext cx="8229600" cy="1143000"/>
          </a:xfrm>
        </p:spPr>
        <p:txBody>
          <a:bodyPr/>
          <a:lstStyle/>
          <a:p>
            <a:pPr eaLnBrk="1" hangingPunct="1">
              <a:defRPr/>
            </a:pPr>
            <a:r>
              <a:rPr lang="en-US" altLang="en-US" sz="2400" b="1" dirty="0">
                <a:solidFill>
                  <a:schemeClr val="accent2"/>
                </a:solidFill>
                <a:latin typeface="+mn-lt"/>
              </a:rPr>
              <a:t>Rate Control</a:t>
            </a:r>
          </a:p>
        </p:txBody>
      </p:sp>
      <p:graphicFrame>
        <p:nvGraphicFramePr>
          <p:cNvPr id="4" name="Table 3">
            <a:extLst>
              <a:ext uri="{FF2B5EF4-FFF2-40B4-BE49-F238E27FC236}">
                <a16:creationId xmlns:a16="http://schemas.microsoft.com/office/drawing/2014/main" id="{FD5F4BBA-7AC0-45B5-9D59-EC52703FE804}"/>
              </a:ext>
            </a:extLst>
          </p:cNvPr>
          <p:cNvGraphicFramePr>
            <a:graphicFrameLocks noGrp="1"/>
          </p:cNvGraphicFramePr>
          <p:nvPr/>
        </p:nvGraphicFramePr>
        <p:xfrm>
          <a:off x="228600" y="685800"/>
          <a:ext cx="8686800" cy="4899025"/>
        </p:xfrm>
        <a:graphic>
          <a:graphicData uri="http://schemas.openxmlformats.org/drawingml/2006/table">
            <a:tbl>
              <a:tblPr firstRow="1" firstCol="1" bandRow="1"/>
              <a:tblGrid>
                <a:gridCol w="6898259">
                  <a:extLst>
                    <a:ext uri="{9D8B030D-6E8A-4147-A177-3AD203B41FA5}">
                      <a16:colId xmlns:a16="http://schemas.microsoft.com/office/drawing/2014/main" val="20000"/>
                    </a:ext>
                  </a:extLst>
                </a:gridCol>
                <a:gridCol w="950341">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04830">
                <a:tc>
                  <a:txBody>
                    <a:bodyPr/>
                    <a:lstStyle/>
                    <a:p>
                      <a:pPr marL="0" marR="0" algn="ctr">
                        <a:spcBef>
                          <a:spcPts val="0"/>
                        </a:spcBef>
                        <a:spcAft>
                          <a:spcPts val="0"/>
                        </a:spcAft>
                      </a:pPr>
                      <a:r>
                        <a:rPr lang="en-US" sz="2000" b="1" dirty="0">
                          <a:effectLst/>
                          <a:latin typeface="+mn-lt"/>
                          <a:ea typeface="Calibri"/>
                        </a:rPr>
                        <a:t>Recommendations</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COR</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LOE</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41060">
                <a:tc>
                  <a:txBody>
                    <a:bodyPr/>
                    <a:lstStyle/>
                    <a:p>
                      <a:pPr marL="0" marR="0">
                        <a:spcBef>
                          <a:spcPts val="0"/>
                        </a:spcBef>
                        <a:spcAft>
                          <a:spcPts val="0"/>
                        </a:spcAft>
                      </a:pPr>
                      <a:r>
                        <a:rPr lang="en-US" sz="2000" b="0" dirty="0">
                          <a:effectLst/>
                          <a:latin typeface="+mn-lt"/>
                          <a:ea typeface="Times New Roman"/>
                        </a:rPr>
                        <a:t>Control of the ventricular rate using a beta blocker or </a:t>
                      </a:r>
                      <a:r>
                        <a:rPr lang="en-US" sz="2000" b="0" dirty="0" err="1">
                          <a:effectLst/>
                          <a:latin typeface="+mn-lt"/>
                          <a:ea typeface="Times New Roman"/>
                        </a:rPr>
                        <a:t>nondihydropyridine</a:t>
                      </a:r>
                      <a:r>
                        <a:rPr lang="en-US" sz="2000" b="0" dirty="0">
                          <a:effectLst/>
                          <a:latin typeface="+mn-lt"/>
                          <a:ea typeface="Times New Roman"/>
                        </a:rPr>
                        <a:t> calcium channel antagonist is recommended for patients with paroxysmal, persistent, or permanent AF.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Calibri"/>
                        </a:rPr>
                        <a:t>I</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0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1"/>
                  </a:ext>
                </a:extLst>
              </a:tr>
              <a:tr h="1828983">
                <a:tc>
                  <a:txBody>
                    <a:bodyPr/>
                    <a:lstStyle/>
                    <a:p>
                      <a:pPr marL="0" marR="0">
                        <a:spcBef>
                          <a:spcPts val="0"/>
                        </a:spcBef>
                        <a:spcAft>
                          <a:spcPts val="0"/>
                        </a:spcAft>
                      </a:pPr>
                      <a:r>
                        <a:rPr lang="en-US" sz="2000" b="0" dirty="0">
                          <a:effectLst/>
                          <a:latin typeface="+mn-lt"/>
                          <a:ea typeface="Times New Roman"/>
                        </a:rPr>
                        <a:t>Intravenous administration of a beta blocker or </a:t>
                      </a:r>
                      <a:r>
                        <a:rPr lang="en-US" sz="2000" b="0" dirty="0" err="1">
                          <a:effectLst/>
                          <a:latin typeface="+mn-lt"/>
                          <a:ea typeface="Times New Roman"/>
                        </a:rPr>
                        <a:t>nondihydropyridine</a:t>
                      </a:r>
                      <a:r>
                        <a:rPr lang="en-US" sz="2000" b="0" dirty="0">
                          <a:effectLst/>
                          <a:latin typeface="+mn-lt"/>
                          <a:ea typeface="Times New Roman"/>
                        </a:rPr>
                        <a:t> calcium channel blocker is recommended to slow the ventricular heart rate in the acute setting in patients without pre-excitation. In hemodynamically unstable patients, electrical cardioversion is indicated.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0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2"/>
                  </a:ext>
                </a:extLst>
              </a:tr>
              <a:tr h="1524152">
                <a:tc>
                  <a:txBody>
                    <a:bodyPr/>
                    <a:lstStyle/>
                    <a:p>
                      <a:pPr marL="0" marR="0">
                        <a:spcBef>
                          <a:spcPts val="0"/>
                        </a:spcBef>
                        <a:spcAft>
                          <a:spcPts val="0"/>
                        </a:spcAft>
                      </a:pPr>
                      <a:r>
                        <a:rPr lang="en-US" sz="2000" b="0" dirty="0">
                          <a:effectLst/>
                          <a:latin typeface="+mn-lt"/>
                          <a:ea typeface="Times New Roman"/>
                        </a:rPr>
                        <a:t>In patients who experience AF-related symptoms during activity, the adequacy of heart rate control should be assessed during exertion, adjusting pharmacological treatment as necessary to keep the ventricular rate within the physiological range.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a:extLst>
              <a:ext uri="{FF2B5EF4-FFF2-40B4-BE49-F238E27FC236}">
                <a16:creationId xmlns:a16="http://schemas.microsoft.com/office/drawing/2014/main" id="{F2BAC517-8A13-4482-A482-200D3278D71B}"/>
              </a:ext>
            </a:extLst>
          </p:cNvPr>
          <p:cNvSpPr>
            <a:spLocks noGrp="1" noChangeArrowheads="1"/>
          </p:cNvSpPr>
          <p:nvPr>
            <p:ph type="title"/>
          </p:nvPr>
        </p:nvSpPr>
        <p:spPr>
          <a:xfrm>
            <a:off x="457200" y="76200"/>
            <a:ext cx="8229600" cy="457200"/>
          </a:xfrm>
        </p:spPr>
        <p:txBody>
          <a:bodyPr/>
          <a:lstStyle/>
          <a:p>
            <a:pPr eaLnBrk="1" hangingPunct="1">
              <a:defRPr/>
            </a:pPr>
            <a:r>
              <a:rPr lang="en-US" altLang="en-US" sz="2400" b="1" dirty="0">
                <a:solidFill>
                  <a:schemeClr val="accent2"/>
                </a:solidFill>
              </a:rPr>
              <a:t>Rate Control </a:t>
            </a:r>
            <a:r>
              <a:rPr lang="en-US" altLang="en-US" sz="1800" b="1" dirty="0">
                <a:solidFill>
                  <a:schemeClr val="accent2"/>
                </a:solidFill>
              </a:rPr>
              <a:t>(cont’d)</a:t>
            </a:r>
            <a:endParaRPr lang="en-US" altLang="en-US" sz="1800" b="1" dirty="0">
              <a:solidFill>
                <a:schemeClr val="tx1"/>
              </a:solidFill>
              <a:latin typeface="+mn-lt"/>
            </a:endParaRPr>
          </a:p>
        </p:txBody>
      </p:sp>
      <p:graphicFrame>
        <p:nvGraphicFramePr>
          <p:cNvPr id="4" name="Table 3">
            <a:extLst>
              <a:ext uri="{FF2B5EF4-FFF2-40B4-BE49-F238E27FC236}">
                <a16:creationId xmlns:a16="http://schemas.microsoft.com/office/drawing/2014/main" id="{E3541799-7D02-4816-AB80-A8ED15170A25}"/>
              </a:ext>
            </a:extLst>
          </p:cNvPr>
          <p:cNvGraphicFramePr>
            <a:graphicFrameLocks noGrp="1"/>
          </p:cNvGraphicFramePr>
          <p:nvPr/>
        </p:nvGraphicFramePr>
        <p:xfrm>
          <a:off x="228600" y="712788"/>
          <a:ext cx="8686800" cy="5111750"/>
        </p:xfrm>
        <a:graphic>
          <a:graphicData uri="http://schemas.openxmlformats.org/drawingml/2006/table">
            <a:tbl>
              <a:tblPr firstRow="1" firstCol="1" bandRow="1"/>
              <a:tblGrid>
                <a:gridCol w="6898259">
                  <a:extLst>
                    <a:ext uri="{9D8B030D-6E8A-4147-A177-3AD203B41FA5}">
                      <a16:colId xmlns:a16="http://schemas.microsoft.com/office/drawing/2014/main" val="20000"/>
                    </a:ext>
                  </a:extLst>
                </a:gridCol>
                <a:gridCol w="950341">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04801">
                <a:tc>
                  <a:txBody>
                    <a:bodyPr/>
                    <a:lstStyle/>
                    <a:p>
                      <a:pPr marL="0" marR="0" algn="ctr">
                        <a:spcBef>
                          <a:spcPts val="0"/>
                        </a:spcBef>
                        <a:spcAft>
                          <a:spcPts val="0"/>
                        </a:spcAft>
                      </a:pPr>
                      <a:r>
                        <a:rPr lang="en-US" sz="2000" b="1" dirty="0">
                          <a:effectLst/>
                          <a:latin typeface="+mn-lt"/>
                          <a:ea typeface="Calibri"/>
                        </a:rPr>
                        <a:t>Recommendations</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COR</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LOE</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09600">
                <a:tc>
                  <a:txBody>
                    <a:bodyPr/>
                    <a:lstStyle/>
                    <a:p>
                      <a:pPr marL="0" marR="0">
                        <a:spcBef>
                          <a:spcPts val="0"/>
                        </a:spcBef>
                        <a:spcAft>
                          <a:spcPts val="0"/>
                        </a:spcAft>
                      </a:pPr>
                      <a:r>
                        <a:rPr lang="en-US" sz="2000" b="0" dirty="0">
                          <a:effectLst/>
                          <a:latin typeface="+mn-lt"/>
                          <a:ea typeface="Times New Roman"/>
                        </a:rPr>
                        <a:t>A heart rate control (resting heart rate &lt;80 bpm) strategy is reasonable for symptomatic management of AF.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Calibri"/>
                        </a:rPr>
                        <a:t>IIa</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1"/>
                  </a:ext>
                </a:extLst>
              </a:tr>
              <a:tr h="609600">
                <a:tc>
                  <a:txBody>
                    <a:bodyPr/>
                    <a:lstStyle/>
                    <a:p>
                      <a:pPr marL="0" marR="0">
                        <a:spcBef>
                          <a:spcPts val="0"/>
                        </a:spcBef>
                        <a:spcAft>
                          <a:spcPts val="0"/>
                        </a:spcAft>
                      </a:pPr>
                      <a:r>
                        <a:rPr lang="en-US" sz="2000" b="0" dirty="0">
                          <a:effectLst/>
                          <a:latin typeface="+mn-lt"/>
                          <a:ea typeface="Times New Roman"/>
                        </a:rPr>
                        <a:t>Intravenous </a:t>
                      </a:r>
                      <a:r>
                        <a:rPr lang="en-US" sz="2000" b="0" dirty="0" err="1">
                          <a:effectLst/>
                          <a:latin typeface="+mn-lt"/>
                          <a:ea typeface="Times New Roman"/>
                        </a:rPr>
                        <a:t>amiodarone</a:t>
                      </a:r>
                      <a:r>
                        <a:rPr lang="en-US" sz="2000" b="0" dirty="0">
                          <a:effectLst/>
                          <a:latin typeface="+mn-lt"/>
                          <a:ea typeface="Times New Roman"/>
                        </a:rPr>
                        <a:t> can be useful for rate control in critically ill patients without pre-excitation.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Times New Roman"/>
                        </a:rPr>
                        <a:t>IIa</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2"/>
                  </a:ext>
                </a:extLst>
              </a:tr>
              <a:tr h="963083">
                <a:tc>
                  <a:txBody>
                    <a:bodyPr/>
                    <a:lstStyle/>
                    <a:p>
                      <a:pPr marL="0" marR="0">
                        <a:spcBef>
                          <a:spcPts val="0"/>
                        </a:spcBef>
                        <a:spcAft>
                          <a:spcPts val="0"/>
                        </a:spcAft>
                      </a:pPr>
                      <a:r>
                        <a:rPr lang="en-US" sz="2000" b="0" dirty="0">
                          <a:effectLst/>
                          <a:latin typeface="+mn-lt"/>
                          <a:ea typeface="Times New Roman"/>
                        </a:rPr>
                        <a:t>AV nodal ablation with permanent ventricular pacing is reasonable to control heart rate when pharmacological therapy is inadequate and rhythm control is not</a:t>
                      </a:r>
                      <a:r>
                        <a:rPr lang="en-US" sz="2000" b="0" baseline="0" dirty="0">
                          <a:effectLst/>
                          <a:latin typeface="+mn-lt"/>
                          <a:ea typeface="Times New Roman"/>
                        </a:rPr>
                        <a:t> achievable</a:t>
                      </a:r>
                      <a:r>
                        <a:rPr lang="en-US" sz="2000" b="0" dirty="0">
                          <a:effectLst/>
                          <a:latin typeface="+mn-lt"/>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Times New Roman"/>
                        </a:rPr>
                        <a:t>IIa</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3"/>
                  </a:ext>
                </a:extLst>
              </a:tr>
              <a:tr h="963083">
                <a:tc>
                  <a:txBody>
                    <a:bodyPr/>
                    <a:lstStyle/>
                    <a:p>
                      <a:pPr marL="0" marR="0">
                        <a:spcBef>
                          <a:spcPts val="0"/>
                        </a:spcBef>
                        <a:spcAft>
                          <a:spcPts val="0"/>
                        </a:spcAft>
                      </a:pPr>
                      <a:r>
                        <a:rPr lang="en-US" sz="2000" b="0" dirty="0">
                          <a:effectLst/>
                          <a:latin typeface="+mn-lt"/>
                          <a:ea typeface="Times New Roman"/>
                        </a:rPr>
                        <a:t>A lenient rate-control strategy (resting heart rate &lt;110 bpm) may be reasonable as long as patients remain asymptomatic and LV systolic function is preserved.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Calibri"/>
                        </a:rPr>
                        <a:t>IIb</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4"/>
                  </a:ext>
                </a:extLst>
              </a:tr>
              <a:tr h="698501">
                <a:tc>
                  <a:txBody>
                    <a:bodyPr/>
                    <a:lstStyle/>
                    <a:p>
                      <a:pPr marL="0" marR="0">
                        <a:spcBef>
                          <a:spcPts val="0"/>
                        </a:spcBef>
                        <a:spcAft>
                          <a:spcPts val="0"/>
                        </a:spcAft>
                      </a:pPr>
                      <a:r>
                        <a:rPr lang="en-US" sz="2000" b="0" dirty="0">
                          <a:effectLst/>
                          <a:latin typeface="+mn-lt"/>
                          <a:ea typeface="Times New Roman"/>
                        </a:rPr>
                        <a:t>Oral </a:t>
                      </a:r>
                      <a:r>
                        <a:rPr lang="en-US" sz="2000" b="0" dirty="0" err="1">
                          <a:effectLst/>
                          <a:latin typeface="+mn-lt"/>
                          <a:ea typeface="Times New Roman"/>
                        </a:rPr>
                        <a:t>amiodarone</a:t>
                      </a:r>
                      <a:r>
                        <a:rPr lang="en-US" sz="2000" b="0" dirty="0">
                          <a:effectLst/>
                          <a:latin typeface="+mn-lt"/>
                          <a:ea typeface="Times New Roman"/>
                        </a:rPr>
                        <a:t> may be useful for ventricular rate control when other measures are unsuccessful or contraindicated.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Times New Roman"/>
                        </a:rPr>
                        <a:t>IIb</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5"/>
                  </a:ext>
                </a:extLst>
              </a:tr>
              <a:tr h="963083">
                <a:tc>
                  <a:txBody>
                    <a:bodyPr/>
                    <a:lstStyle/>
                    <a:p>
                      <a:pPr marL="0" marR="0">
                        <a:spcBef>
                          <a:spcPts val="0"/>
                        </a:spcBef>
                        <a:spcAft>
                          <a:spcPts val="0"/>
                        </a:spcAft>
                      </a:pPr>
                      <a:r>
                        <a:rPr lang="en-US" sz="2000" b="0" dirty="0">
                          <a:effectLst/>
                          <a:latin typeface="+mn-lt"/>
                          <a:ea typeface="Times New Roman"/>
                        </a:rPr>
                        <a:t>AV nodal ablation with permanent ventricular pacing should not be performed to improve rate control without prior attempts to achieve rate control with medications.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III:</a:t>
                      </a:r>
                      <a:r>
                        <a:rPr lang="en-US" sz="2000" baseline="0" dirty="0">
                          <a:effectLst/>
                          <a:latin typeface="+mn-lt"/>
                          <a:ea typeface="Times New Roman"/>
                        </a:rPr>
                        <a:t> Harm</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a:extLst>
              <a:ext uri="{FF2B5EF4-FFF2-40B4-BE49-F238E27FC236}">
                <a16:creationId xmlns:a16="http://schemas.microsoft.com/office/drawing/2014/main" id="{B4E17515-6B67-414E-9D30-C8E66C4BFE26}"/>
              </a:ext>
            </a:extLst>
          </p:cNvPr>
          <p:cNvSpPr>
            <a:spLocks noGrp="1" noChangeArrowheads="1"/>
          </p:cNvSpPr>
          <p:nvPr>
            <p:ph type="title"/>
          </p:nvPr>
        </p:nvSpPr>
        <p:spPr>
          <a:xfrm>
            <a:off x="457200" y="-228600"/>
            <a:ext cx="8229600" cy="1143000"/>
          </a:xfrm>
        </p:spPr>
        <p:txBody>
          <a:bodyPr/>
          <a:lstStyle/>
          <a:p>
            <a:pPr eaLnBrk="1" hangingPunct="1">
              <a:defRPr/>
            </a:pPr>
            <a:r>
              <a:rPr lang="en-US" altLang="en-US" sz="2400" b="1" dirty="0">
                <a:solidFill>
                  <a:schemeClr val="accent2"/>
                </a:solidFill>
              </a:rPr>
              <a:t>Rate Control</a:t>
            </a:r>
            <a:r>
              <a:rPr lang="en-US" altLang="en-US" sz="1800" b="1" dirty="0">
                <a:solidFill>
                  <a:schemeClr val="accent2"/>
                </a:solidFill>
              </a:rPr>
              <a:t> (cont’d)</a:t>
            </a:r>
            <a:endParaRPr lang="en-US" altLang="en-US" sz="1800" b="1" dirty="0">
              <a:solidFill>
                <a:schemeClr val="tx1"/>
              </a:solidFill>
              <a:latin typeface="+mn-lt"/>
            </a:endParaRPr>
          </a:p>
        </p:txBody>
      </p:sp>
      <p:graphicFrame>
        <p:nvGraphicFramePr>
          <p:cNvPr id="4" name="Table 3">
            <a:extLst>
              <a:ext uri="{FF2B5EF4-FFF2-40B4-BE49-F238E27FC236}">
                <a16:creationId xmlns:a16="http://schemas.microsoft.com/office/drawing/2014/main" id="{714E7358-45C5-44E2-98D9-83FBBADD1C32}"/>
              </a:ext>
            </a:extLst>
          </p:cNvPr>
          <p:cNvGraphicFramePr>
            <a:graphicFrameLocks noGrp="1"/>
          </p:cNvGraphicFramePr>
          <p:nvPr/>
        </p:nvGraphicFramePr>
        <p:xfrm>
          <a:off x="228600" y="685800"/>
          <a:ext cx="8686800" cy="3984625"/>
        </p:xfrm>
        <a:graphic>
          <a:graphicData uri="http://schemas.openxmlformats.org/drawingml/2006/table">
            <a:tbl>
              <a:tblPr firstRow="1" firstCol="1" bandRow="1"/>
              <a:tblGrid>
                <a:gridCol w="6898259">
                  <a:extLst>
                    <a:ext uri="{9D8B030D-6E8A-4147-A177-3AD203B41FA5}">
                      <a16:colId xmlns:a16="http://schemas.microsoft.com/office/drawing/2014/main" val="20000"/>
                    </a:ext>
                  </a:extLst>
                </a:gridCol>
                <a:gridCol w="950341">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04824">
                <a:tc>
                  <a:txBody>
                    <a:bodyPr/>
                    <a:lstStyle/>
                    <a:p>
                      <a:pPr marL="0" marR="0" algn="ctr">
                        <a:spcBef>
                          <a:spcPts val="0"/>
                        </a:spcBef>
                        <a:spcAft>
                          <a:spcPts val="0"/>
                        </a:spcAft>
                      </a:pPr>
                      <a:r>
                        <a:rPr lang="en-US" sz="2000" b="1" dirty="0">
                          <a:effectLst/>
                          <a:latin typeface="+mn-lt"/>
                          <a:ea typeface="Calibri"/>
                        </a:rPr>
                        <a:t>Recommendations</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COR</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LOE</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14471">
                <a:tc>
                  <a:txBody>
                    <a:bodyPr/>
                    <a:lstStyle/>
                    <a:p>
                      <a:pPr marL="0" marR="0">
                        <a:spcBef>
                          <a:spcPts val="0"/>
                        </a:spcBef>
                        <a:spcAft>
                          <a:spcPts val="0"/>
                        </a:spcAft>
                      </a:pPr>
                      <a:r>
                        <a:rPr lang="en-US" sz="2000" b="0" dirty="0" err="1">
                          <a:effectLst/>
                          <a:latin typeface="+mn-lt"/>
                          <a:ea typeface="Times New Roman"/>
                        </a:rPr>
                        <a:t>Nondihydropyridine</a:t>
                      </a:r>
                      <a:r>
                        <a:rPr lang="en-US" sz="2000" b="0" dirty="0">
                          <a:effectLst/>
                          <a:latin typeface="+mn-lt"/>
                          <a:ea typeface="Times New Roman"/>
                        </a:rPr>
                        <a:t> calcium channel antagonists should not be used in patients with decompensated HF as these may lead to further hemodynamic compromise.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Calibri"/>
                        </a:rPr>
                        <a:t>III:</a:t>
                      </a:r>
                      <a:r>
                        <a:rPr lang="en-US" sz="2000" baseline="0" dirty="0">
                          <a:effectLst/>
                          <a:latin typeface="+mn-lt"/>
                          <a:ea typeface="Calibri"/>
                        </a:rPr>
                        <a:t> Harm</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1"/>
                  </a:ext>
                </a:extLst>
              </a:tr>
              <a:tr h="1524119">
                <a:tc>
                  <a:txBody>
                    <a:bodyPr/>
                    <a:lstStyle/>
                    <a:p>
                      <a:pPr marL="0" marR="0">
                        <a:spcBef>
                          <a:spcPts val="0"/>
                        </a:spcBef>
                        <a:spcAft>
                          <a:spcPts val="0"/>
                        </a:spcAft>
                      </a:pPr>
                      <a:r>
                        <a:rPr lang="en-US" sz="2000" b="0" dirty="0">
                          <a:effectLst/>
                          <a:latin typeface="+mn-lt"/>
                          <a:ea typeface="Times New Roman"/>
                        </a:rPr>
                        <a:t>In patients with pre-excitation and AF, digoxin, </a:t>
                      </a:r>
                      <a:r>
                        <a:rPr lang="en-US" sz="2000" b="0" dirty="0" err="1">
                          <a:effectLst/>
                          <a:latin typeface="+mn-lt"/>
                          <a:ea typeface="Times New Roman"/>
                        </a:rPr>
                        <a:t>nondihydropyridine</a:t>
                      </a:r>
                      <a:r>
                        <a:rPr lang="en-US" sz="2000" b="0" dirty="0">
                          <a:effectLst/>
                          <a:latin typeface="+mn-lt"/>
                          <a:ea typeface="Times New Roman"/>
                        </a:rPr>
                        <a:t> calcium channel antagonists, or intravenous </a:t>
                      </a:r>
                      <a:r>
                        <a:rPr lang="en-US" sz="2000" b="0" dirty="0" err="1">
                          <a:effectLst/>
                          <a:latin typeface="+mn-lt"/>
                          <a:ea typeface="Times New Roman"/>
                        </a:rPr>
                        <a:t>amiodarone</a:t>
                      </a:r>
                      <a:r>
                        <a:rPr lang="en-US" sz="2000" b="0" dirty="0">
                          <a:effectLst/>
                          <a:latin typeface="+mn-lt"/>
                          <a:ea typeface="Times New Roman"/>
                        </a:rPr>
                        <a:t> should not be administered as they may increase the ventricular response and may result in ventricular fibrillation.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III:</a:t>
                      </a:r>
                      <a:r>
                        <a:rPr lang="en-US" sz="2000" baseline="0" dirty="0">
                          <a:effectLst/>
                          <a:latin typeface="+mn-lt"/>
                          <a:ea typeface="Times New Roman"/>
                        </a:rPr>
                        <a:t> Harm</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20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2"/>
                  </a:ext>
                </a:extLst>
              </a:tr>
              <a:tr h="1241212">
                <a:tc>
                  <a:txBody>
                    <a:bodyPr/>
                    <a:lstStyle/>
                    <a:p>
                      <a:pPr marL="0" marR="0">
                        <a:spcBef>
                          <a:spcPts val="0"/>
                        </a:spcBef>
                        <a:spcAft>
                          <a:spcPts val="0"/>
                        </a:spcAft>
                      </a:pPr>
                      <a:r>
                        <a:rPr lang="en-US" sz="2000" b="0" dirty="0" err="1">
                          <a:effectLst/>
                          <a:latin typeface="+mn-lt"/>
                          <a:ea typeface="Times New Roman"/>
                        </a:rPr>
                        <a:t>Dronedarone</a:t>
                      </a:r>
                      <a:r>
                        <a:rPr lang="en-US" sz="2000" b="0" dirty="0">
                          <a:effectLst/>
                          <a:latin typeface="+mn-lt"/>
                          <a:ea typeface="Times New Roman"/>
                        </a:rPr>
                        <a:t> should not be used to control the ventricular rate in patients with permanent AF as it increases the risk of the combined endpoint of stroke, MI, systemic embolism, or cardiovascular death.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III:</a:t>
                      </a:r>
                      <a:r>
                        <a:rPr lang="en-US" sz="2000" baseline="0" dirty="0">
                          <a:effectLst/>
                          <a:latin typeface="+mn-lt"/>
                          <a:ea typeface="Times New Roman"/>
                        </a:rPr>
                        <a:t> Harm</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20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0AD5201E-3477-4675-AB40-0A0A9D53A643}"/>
              </a:ext>
            </a:extLst>
          </p:cNvPr>
          <p:cNvSpPr>
            <a:spLocks noGrp="1"/>
          </p:cNvSpPr>
          <p:nvPr>
            <p:ph type="title"/>
          </p:nvPr>
        </p:nvSpPr>
        <p:spPr>
          <a:xfrm>
            <a:off x="457200" y="76200"/>
            <a:ext cx="8229600" cy="685800"/>
          </a:xfrm>
        </p:spPr>
        <p:txBody>
          <a:bodyPr/>
          <a:lstStyle/>
          <a:p>
            <a:r>
              <a:rPr lang="en-US" altLang="en-US" sz="2400" b="1">
                <a:solidFill>
                  <a:schemeClr val="accent2"/>
                </a:solidFill>
              </a:rPr>
              <a:t>Approach to Selecting Drug Therapy for Ventricular Rate Control*</a:t>
            </a:r>
          </a:p>
        </p:txBody>
      </p:sp>
      <p:pic>
        <p:nvPicPr>
          <p:cNvPr id="29699" name="Picture 3" descr="Q:\Clinical Policy &amp; Documents\Guidelines\2013 AF Full Revision\Current Draft\Figures\Figure 6_Approach to Selecting Drug Therapy for Ventricular Rate Control_02042014.emf">
            <a:extLst>
              <a:ext uri="{FF2B5EF4-FFF2-40B4-BE49-F238E27FC236}">
                <a16:creationId xmlns:a16="http://schemas.microsoft.com/office/drawing/2014/main" id="{6309F743-5E33-436D-9963-ECC0F82C5F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38200"/>
            <a:ext cx="6858000" cy="520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1F718599-AF6C-446D-BBB6-511C09AAC02A}"/>
              </a:ext>
            </a:extLst>
          </p:cNvPr>
          <p:cNvSpPr>
            <a:spLocks noGrp="1"/>
          </p:cNvSpPr>
          <p:nvPr>
            <p:ph type="title"/>
          </p:nvPr>
        </p:nvSpPr>
        <p:spPr>
          <a:xfrm>
            <a:off x="457200" y="76200"/>
            <a:ext cx="8229600" cy="838200"/>
          </a:xfrm>
        </p:spPr>
        <p:txBody>
          <a:bodyPr/>
          <a:lstStyle/>
          <a:p>
            <a:r>
              <a:rPr lang="en-US" altLang="en-US" sz="2400" b="1">
                <a:solidFill>
                  <a:schemeClr val="accent2"/>
                </a:solidFill>
              </a:rPr>
              <a:t>Approach to Selecting Drug Therapy for Ventricular Rate Control* </a:t>
            </a:r>
            <a:r>
              <a:rPr lang="en-US" altLang="en-US" sz="1800" b="1">
                <a:solidFill>
                  <a:schemeClr val="accent2"/>
                </a:solidFill>
              </a:rPr>
              <a:t>(cont’d)</a:t>
            </a:r>
            <a:endParaRPr lang="en-US" altLang="en-US" sz="1800" b="1"/>
          </a:p>
        </p:txBody>
      </p:sp>
      <p:sp>
        <p:nvSpPr>
          <p:cNvPr id="30723" name="Rectangle 2">
            <a:extLst>
              <a:ext uri="{FF2B5EF4-FFF2-40B4-BE49-F238E27FC236}">
                <a16:creationId xmlns:a16="http://schemas.microsoft.com/office/drawing/2014/main" id="{34C1B078-FB18-4AAB-9934-AAE24350AB70}"/>
              </a:ext>
            </a:extLst>
          </p:cNvPr>
          <p:cNvSpPr>
            <a:spLocks noChangeArrowheads="1"/>
          </p:cNvSpPr>
          <p:nvPr/>
        </p:nvSpPr>
        <p:spPr bwMode="auto">
          <a:xfrm>
            <a:off x="457200" y="930275"/>
            <a:ext cx="8153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spcBef>
                <a:spcPct val="0"/>
              </a:spcBef>
              <a:buFontTx/>
              <a:buNone/>
            </a:pPr>
            <a:r>
              <a:rPr lang="en-US" altLang="en-US" sz="2000"/>
              <a:t>*Drugs are listed alphabetically.</a:t>
            </a:r>
          </a:p>
          <a:p>
            <a:pPr eaLnBrk="1" hangingPunct="1">
              <a:spcBef>
                <a:spcPct val="0"/>
              </a:spcBef>
              <a:buFontTx/>
              <a:buNone/>
            </a:pPr>
            <a:r>
              <a:rPr lang="en-US" altLang="en-US" sz="2000"/>
              <a:t>†Beta blockers should be instituted following stabilization of patients with decompensated HF. The choice of beta blocker (e.g., cardioselective) depends on the patient’s clinical condition.</a:t>
            </a:r>
          </a:p>
          <a:p>
            <a:pPr eaLnBrk="1" hangingPunct="1">
              <a:spcBef>
                <a:spcPct val="0"/>
              </a:spcBef>
              <a:buFontTx/>
              <a:buNone/>
            </a:pPr>
            <a:r>
              <a:rPr lang="en-US" altLang="en-US" sz="2000"/>
              <a:t>‡Digoxin is not usually first-line therapy. It may be combined with a beta blocker and/or a nondihydropyridine calcium channel blocker when ventricular rate control is insufficient and may be useful in patients with HF.</a:t>
            </a:r>
          </a:p>
          <a:p>
            <a:pPr eaLnBrk="1" hangingPunct="1">
              <a:spcBef>
                <a:spcPct val="0"/>
              </a:spcBef>
              <a:buFontTx/>
              <a:buNone/>
            </a:pPr>
            <a:r>
              <a:rPr lang="en-US" altLang="en-US" sz="2000"/>
              <a:t>§In part because of concern over its side-effect profile, use of amiodarone for chronic control of ventricular rate should be reserved for patients who do not respond to or are intolerant of beta blockers or nondihydropyridine calcium antagonists.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6">
            <a:extLst>
              <a:ext uri="{FF2B5EF4-FFF2-40B4-BE49-F238E27FC236}">
                <a16:creationId xmlns:a16="http://schemas.microsoft.com/office/drawing/2014/main" id="{04942380-B3CA-4404-8502-F958A5F9E130}"/>
              </a:ext>
            </a:extLst>
          </p:cNvPr>
          <p:cNvSpPr>
            <a:spLocks noGrp="1"/>
          </p:cNvSpPr>
          <p:nvPr>
            <p:ph sz="half" idx="4294967295"/>
          </p:nvPr>
        </p:nvSpPr>
        <p:spPr>
          <a:xfrm>
            <a:off x="76200" y="76200"/>
            <a:ext cx="8915400" cy="1524000"/>
          </a:xfrm>
        </p:spPr>
        <p:txBody>
          <a:bodyPr/>
          <a:lstStyle/>
          <a:p>
            <a:pPr algn="ctr" eaLnBrk="1" hangingPunct="1">
              <a:lnSpc>
                <a:spcPct val="95000"/>
              </a:lnSpc>
              <a:spcBef>
                <a:spcPct val="0"/>
              </a:spcBef>
              <a:buFontTx/>
              <a:buNone/>
            </a:pPr>
            <a:endParaRPr lang="en-US" altLang="en-US" sz="2000"/>
          </a:p>
          <a:p>
            <a:pPr algn="ctr" eaLnBrk="1" hangingPunct="1">
              <a:spcBef>
                <a:spcPct val="0"/>
              </a:spcBef>
              <a:buFontTx/>
              <a:buNone/>
            </a:pPr>
            <a:r>
              <a:rPr lang="en-US" altLang="en-US" sz="2400" b="1">
                <a:solidFill>
                  <a:schemeClr val="accent2"/>
                </a:solidFill>
                <a:ea typeface="Arial Unicode MS" panose="020B0604020202020204" pitchFamily="34" charset="-128"/>
                <a:cs typeface="Arial Unicode MS" panose="020B0604020202020204" pitchFamily="34" charset="-128"/>
              </a:rPr>
              <a:t>Guideline </a:t>
            </a:r>
            <a:r>
              <a:rPr lang="en-US" altLang="en-US" sz="2400" b="1">
                <a:solidFill>
                  <a:schemeClr val="accent2"/>
                </a:solidFill>
              </a:rPr>
              <a:t>on the Management of Patients </a:t>
            </a:r>
          </a:p>
          <a:p>
            <a:pPr algn="ctr" eaLnBrk="1" hangingPunct="1">
              <a:spcBef>
                <a:spcPct val="0"/>
              </a:spcBef>
              <a:buFontTx/>
              <a:buNone/>
            </a:pPr>
            <a:r>
              <a:rPr lang="en-US" altLang="en-US" sz="2400" b="1">
                <a:solidFill>
                  <a:schemeClr val="accent2"/>
                </a:solidFill>
              </a:rPr>
              <a:t>With Atrial Fibrillation</a:t>
            </a:r>
            <a:endParaRPr lang="en-US" altLang="en-US" sz="2400" b="1">
              <a:solidFill>
                <a:srgbClr val="333399"/>
              </a:solidFill>
            </a:endParaRPr>
          </a:p>
          <a:p>
            <a:pPr algn="ctr" eaLnBrk="1" hangingPunct="1">
              <a:spcBef>
                <a:spcPct val="0"/>
              </a:spcBef>
              <a:buFontTx/>
              <a:buNone/>
            </a:pPr>
            <a:endParaRPr lang="en-US" altLang="en-US" sz="2400" b="1" u="sng">
              <a:solidFill>
                <a:schemeClr val="accent2"/>
              </a:solidFill>
            </a:endParaRPr>
          </a:p>
          <a:p>
            <a:pPr algn="ctr" eaLnBrk="1" hangingPunct="1">
              <a:spcBef>
                <a:spcPct val="0"/>
              </a:spcBef>
              <a:buFontTx/>
              <a:buNone/>
            </a:pPr>
            <a:r>
              <a:rPr lang="en-US" altLang="en-US" sz="1700"/>
              <a:t>Craig T. January, MD, PhD, FACC, </a:t>
            </a:r>
            <a:r>
              <a:rPr lang="en-US" altLang="en-US" sz="1700" i="1"/>
              <a:t>Chair</a:t>
            </a:r>
          </a:p>
          <a:p>
            <a:pPr algn="ctr" eaLnBrk="1" hangingPunct="1">
              <a:buFontTx/>
              <a:buNone/>
            </a:pPr>
            <a:r>
              <a:rPr lang="en-US" altLang="en-US" sz="1700"/>
              <a:t>L. Samuel Wann, MD, MACC, FAHA, </a:t>
            </a:r>
            <a:r>
              <a:rPr lang="en-US" altLang="en-US" sz="1700" i="1"/>
              <a:t>Vice Chair</a:t>
            </a:r>
            <a:r>
              <a:rPr lang="en-US" altLang="en-US" sz="1700"/>
              <a:t>*</a:t>
            </a:r>
          </a:p>
          <a:p>
            <a:pPr algn="ctr" eaLnBrk="1" hangingPunct="1">
              <a:buFontTx/>
              <a:buNone/>
            </a:pPr>
            <a:endParaRPr lang="en-US" altLang="en-US" sz="1800"/>
          </a:p>
          <a:p>
            <a:pPr eaLnBrk="1" hangingPunct="1">
              <a:buFontTx/>
              <a:buNone/>
            </a:pPr>
            <a:endParaRPr lang="en-US" altLang="en-US" sz="1800" baseline="30000"/>
          </a:p>
        </p:txBody>
      </p:sp>
      <p:sp>
        <p:nvSpPr>
          <p:cNvPr id="4099" name="Text Box 5">
            <a:extLst>
              <a:ext uri="{FF2B5EF4-FFF2-40B4-BE49-F238E27FC236}">
                <a16:creationId xmlns:a16="http://schemas.microsoft.com/office/drawing/2014/main" id="{E1F4A675-E990-4B62-86FC-EE7DED4F5033}"/>
              </a:ext>
            </a:extLst>
          </p:cNvPr>
          <p:cNvSpPr txBox="1">
            <a:spLocks noChangeArrowheads="1"/>
          </p:cNvSpPr>
          <p:nvPr/>
        </p:nvSpPr>
        <p:spPr bwMode="auto">
          <a:xfrm>
            <a:off x="228600" y="4724400"/>
            <a:ext cx="861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a:buFontTx/>
              <a:buNone/>
            </a:pPr>
            <a:r>
              <a:rPr lang="en-US" altLang="en-US" sz="1200"/>
              <a:t>*Writing committee members are required to recuse themselves from voting on sections to which their specific relationships with industry and other entities may apply. †ACC/AHA Representative. ‡Heart Rhythm Society Representative. §ACC/AHA Task Force on Performance Measures Liaison. ║Society of Thoracic Surgeons Representative. ¶ACC/AHA Task Force on Practice Guidelines Liaison. **Former Task Force member; current member during the writing effort.</a:t>
            </a:r>
          </a:p>
        </p:txBody>
      </p:sp>
      <p:sp>
        <p:nvSpPr>
          <p:cNvPr id="4101" name="Text Box 5">
            <a:extLst>
              <a:ext uri="{FF2B5EF4-FFF2-40B4-BE49-F238E27FC236}">
                <a16:creationId xmlns:a16="http://schemas.microsoft.com/office/drawing/2014/main" id="{83FFD281-559D-4B85-8F9B-D16FE174E938}"/>
              </a:ext>
            </a:extLst>
          </p:cNvPr>
          <p:cNvSpPr txBox="1">
            <a:spLocks noChangeArrowheads="1"/>
          </p:cNvSpPr>
          <p:nvPr/>
        </p:nvSpPr>
        <p:spPr bwMode="auto">
          <a:xfrm>
            <a:off x="4343400" y="2138363"/>
            <a:ext cx="50292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spcBef>
                <a:spcPct val="0"/>
              </a:spcBef>
              <a:buFontTx/>
              <a:buNone/>
              <a:defRPr/>
            </a:pPr>
            <a:r>
              <a:rPr lang="en-US" altLang="en-US" sz="1700" dirty="0">
                <a:latin typeface="+mn-lt"/>
              </a:rPr>
              <a:t>Michael E. Field, MD, FACC, </a:t>
            </a:r>
            <a:r>
              <a:rPr lang="en-US" altLang="en-US" sz="1700" dirty="0" err="1">
                <a:latin typeface="+mn-lt"/>
              </a:rPr>
              <a:t>FHRS</a:t>
            </a:r>
            <a:r>
              <a:rPr lang="en-US" sz="1700" dirty="0">
                <a:latin typeface="+mn-lt"/>
              </a:rPr>
              <a:t>†</a:t>
            </a:r>
            <a:endParaRPr lang="en-US" altLang="en-US" sz="1700" dirty="0">
              <a:latin typeface="+mn-lt"/>
            </a:endParaRPr>
          </a:p>
          <a:p>
            <a:pPr eaLnBrk="1" hangingPunct="1">
              <a:spcBef>
                <a:spcPct val="0"/>
              </a:spcBef>
              <a:buFontTx/>
              <a:buNone/>
              <a:defRPr/>
            </a:pPr>
            <a:r>
              <a:rPr lang="en-US" altLang="en-US" sz="1700" dirty="0">
                <a:latin typeface="+mn-lt"/>
              </a:rPr>
              <a:t>Katherine T. Murray, </a:t>
            </a:r>
            <a:r>
              <a:rPr lang="en-US" altLang="en-US" sz="1600" dirty="0">
                <a:latin typeface="+mn-lt"/>
              </a:rPr>
              <a:t>MD, FACC, FAHA, FHRS</a:t>
            </a:r>
            <a:r>
              <a:rPr lang="en-US" sz="1600" dirty="0">
                <a:latin typeface="+mn-lt"/>
              </a:rPr>
              <a:t>†</a:t>
            </a:r>
            <a:endParaRPr lang="en-US" altLang="en-US" sz="1600" dirty="0">
              <a:latin typeface="+mn-lt"/>
            </a:endParaRPr>
          </a:p>
          <a:p>
            <a:pPr eaLnBrk="1" hangingPunct="1">
              <a:spcBef>
                <a:spcPct val="0"/>
              </a:spcBef>
              <a:buFontTx/>
              <a:buNone/>
              <a:defRPr/>
            </a:pPr>
            <a:r>
              <a:rPr lang="en-US" altLang="en-US" sz="1700" dirty="0">
                <a:latin typeface="+mn-lt"/>
              </a:rPr>
              <a:t>Ralph L. Sacco, MD, FAHA</a:t>
            </a:r>
            <a:r>
              <a:rPr lang="en-US" sz="1700" dirty="0">
                <a:latin typeface="+mn-lt"/>
              </a:rPr>
              <a:t>†</a:t>
            </a:r>
            <a:endParaRPr lang="en-US" altLang="en-US" sz="1700" dirty="0">
              <a:latin typeface="+mn-lt"/>
            </a:endParaRPr>
          </a:p>
          <a:p>
            <a:pPr eaLnBrk="1" hangingPunct="1">
              <a:spcBef>
                <a:spcPct val="0"/>
              </a:spcBef>
              <a:buFontTx/>
              <a:buNone/>
              <a:defRPr/>
            </a:pPr>
            <a:r>
              <a:rPr lang="en-US" altLang="en-US" sz="1700" dirty="0">
                <a:latin typeface="+mn-lt"/>
              </a:rPr>
              <a:t>William G. Stevenson, </a:t>
            </a:r>
            <a:r>
              <a:rPr lang="en-US" altLang="en-US" sz="1550" dirty="0">
                <a:latin typeface="+mn-lt"/>
              </a:rPr>
              <a:t>MD, FACC, FAHA, FHRS</a:t>
            </a:r>
            <a:r>
              <a:rPr lang="en-US" sz="1550" dirty="0">
                <a:latin typeface="+mn-lt"/>
              </a:rPr>
              <a:t>*¶</a:t>
            </a:r>
            <a:endParaRPr lang="en-US" altLang="en-US" sz="1550" dirty="0">
              <a:latin typeface="+mn-lt"/>
            </a:endParaRPr>
          </a:p>
          <a:p>
            <a:pPr eaLnBrk="1" hangingPunct="1">
              <a:spcBef>
                <a:spcPct val="0"/>
              </a:spcBef>
              <a:buFontTx/>
              <a:buNone/>
              <a:defRPr/>
            </a:pPr>
            <a:r>
              <a:rPr lang="en-US" altLang="en-US" sz="1700" dirty="0">
                <a:latin typeface="+mn-lt"/>
              </a:rPr>
              <a:t>Patrick J. </a:t>
            </a:r>
            <a:r>
              <a:rPr lang="en-US" altLang="en-US" sz="1700" dirty="0" err="1">
                <a:latin typeface="+mn-lt"/>
              </a:rPr>
              <a:t>Tchou</a:t>
            </a:r>
            <a:r>
              <a:rPr lang="en-US" altLang="en-US" sz="1700" dirty="0">
                <a:latin typeface="+mn-lt"/>
              </a:rPr>
              <a:t>, MD, FACC</a:t>
            </a:r>
            <a:r>
              <a:rPr lang="en-US" sz="1700" dirty="0">
                <a:latin typeface="+mn-lt"/>
              </a:rPr>
              <a:t>‡</a:t>
            </a:r>
            <a:endParaRPr lang="en-US" altLang="en-US" sz="1700" dirty="0">
              <a:latin typeface="+mn-lt"/>
            </a:endParaRPr>
          </a:p>
          <a:p>
            <a:pPr eaLnBrk="1" hangingPunct="1">
              <a:spcBef>
                <a:spcPct val="0"/>
              </a:spcBef>
              <a:buFontTx/>
              <a:buNone/>
              <a:defRPr/>
            </a:pPr>
            <a:r>
              <a:rPr lang="en-US" altLang="en-US" sz="1700" dirty="0">
                <a:latin typeface="+mn-lt"/>
              </a:rPr>
              <a:t>Cynthia M. Tracy, MD, FACC, FAHA</a:t>
            </a:r>
            <a:r>
              <a:rPr lang="en-US" sz="1700" dirty="0">
                <a:latin typeface="+mn-lt"/>
              </a:rPr>
              <a:t>†</a:t>
            </a:r>
            <a:endParaRPr lang="en-US" altLang="en-US" sz="1700" dirty="0">
              <a:latin typeface="+mn-lt"/>
            </a:endParaRPr>
          </a:p>
          <a:p>
            <a:pPr eaLnBrk="1" hangingPunct="1">
              <a:spcBef>
                <a:spcPct val="0"/>
              </a:spcBef>
              <a:buFontTx/>
              <a:buNone/>
              <a:defRPr/>
            </a:pPr>
            <a:r>
              <a:rPr lang="en-US" altLang="en-US" sz="1700" dirty="0">
                <a:latin typeface="+mn-lt"/>
              </a:rPr>
              <a:t>Clyde W. </a:t>
            </a:r>
            <a:r>
              <a:rPr lang="en-US" altLang="en-US" sz="1700" dirty="0" err="1">
                <a:latin typeface="+mn-lt"/>
              </a:rPr>
              <a:t>Yancy</a:t>
            </a:r>
            <a:r>
              <a:rPr lang="en-US" altLang="en-US" sz="1700" dirty="0">
                <a:latin typeface="+mn-lt"/>
              </a:rPr>
              <a:t>, MD, FACC, FAHA</a:t>
            </a:r>
            <a:r>
              <a:rPr lang="en-US" sz="1700" dirty="0">
                <a:latin typeface="+mn-lt"/>
              </a:rPr>
              <a:t>†</a:t>
            </a:r>
            <a:endParaRPr lang="en-US" altLang="en-US" sz="1700" dirty="0">
              <a:latin typeface="+mn-lt"/>
            </a:endParaRPr>
          </a:p>
        </p:txBody>
      </p:sp>
      <p:sp>
        <p:nvSpPr>
          <p:cNvPr id="2" name="Text Box 6">
            <a:extLst>
              <a:ext uri="{FF2B5EF4-FFF2-40B4-BE49-F238E27FC236}">
                <a16:creationId xmlns:a16="http://schemas.microsoft.com/office/drawing/2014/main" id="{75D55169-D720-4A93-A9A9-01B7FB37FB57}"/>
              </a:ext>
            </a:extLst>
          </p:cNvPr>
          <p:cNvSpPr txBox="1">
            <a:spLocks noChangeArrowheads="1"/>
          </p:cNvSpPr>
          <p:nvPr/>
        </p:nvSpPr>
        <p:spPr bwMode="auto">
          <a:xfrm>
            <a:off x="0" y="2138363"/>
            <a:ext cx="4572000"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spcBef>
                <a:spcPct val="0"/>
              </a:spcBef>
              <a:buFontTx/>
              <a:buNone/>
            </a:pPr>
            <a:r>
              <a:rPr lang="en-US" altLang="en-US" sz="1700"/>
              <a:t>Joseph S. Alpert, MD, FACC, FAHA</a:t>
            </a:r>
            <a:r>
              <a:rPr lang="de-DE" altLang="en-US" sz="1700"/>
              <a:t>*</a:t>
            </a:r>
            <a:r>
              <a:rPr lang="en-US" altLang="en-US" sz="1700"/>
              <a:t>†</a:t>
            </a:r>
          </a:p>
          <a:p>
            <a:pPr eaLnBrk="1" hangingPunct="1">
              <a:spcBef>
                <a:spcPct val="0"/>
              </a:spcBef>
              <a:buFontTx/>
              <a:buNone/>
            </a:pPr>
            <a:r>
              <a:rPr lang="en-US" altLang="en-US" sz="1700"/>
              <a:t>Hugh Calkins, MD, FACC, FAHA, FHRS*‡§</a:t>
            </a:r>
          </a:p>
          <a:p>
            <a:pPr eaLnBrk="1" hangingPunct="1">
              <a:spcBef>
                <a:spcPct val="0"/>
              </a:spcBef>
              <a:buFontTx/>
              <a:buNone/>
            </a:pPr>
            <a:r>
              <a:rPr lang="en-US" altLang="en-US" sz="1700"/>
              <a:t>Joaquin E. Cigarroa, MD, FACC†</a:t>
            </a:r>
          </a:p>
          <a:p>
            <a:pPr eaLnBrk="1" hangingPunct="1">
              <a:spcBef>
                <a:spcPct val="0"/>
              </a:spcBef>
              <a:buFontTx/>
              <a:buNone/>
            </a:pPr>
            <a:r>
              <a:rPr lang="en-US" altLang="en-US" sz="1700"/>
              <a:t>Jamie B. Conti, MD, FACC, FHRS</a:t>
            </a:r>
            <a:r>
              <a:rPr lang="de-DE" altLang="en-US" sz="1700"/>
              <a:t>*</a:t>
            </a:r>
            <a:r>
              <a:rPr lang="en-US" altLang="en-US" sz="1700"/>
              <a:t>†</a:t>
            </a:r>
          </a:p>
          <a:p>
            <a:pPr eaLnBrk="1" hangingPunct="1">
              <a:spcBef>
                <a:spcPct val="0"/>
              </a:spcBef>
              <a:buFontTx/>
              <a:buNone/>
            </a:pPr>
            <a:r>
              <a:rPr lang="en-US" altLang="en-US" sz="1700"/>
              <a:t>Joseph C. Cleveland, Jr, MD, FACC║</a:t>
            </a:r>
          </a:p>
          <a:p>
            <a:pPr eaLnBrk="1" hangingPunct="1">
              <a:spcBef>
                <a:spcPct val="0"/>
              </a:spcBef>
              <a:buFontTx/>
              <a:buNone/>
            </a:pPr>
            <a:r>
              <a:rPr lang="en-US" altLang="en-US" sz="1700"/>
              <a:t>Patrick T. Ellinor, MD, PhD, FAHA‡</a:t>
            </a:r>
          </a:p>
          <a:p>
            <a:pPr eaLnBrk="1" hangingPunct="1">
              <a:spcBef>
                <a:spcPct val="0"/>
              </a:spcBef>
              <a:buFontTx/>
              <a:buNone/>
            </a:pPr>
            <a:r>
              <a:rPr lang="en-US" altLang="en-US" sz="1700"/>
              <a:t>Michael E. Ezekowitz, </a:t>
            </a:r>
            <a:r>
              <a:rPr lang="en-US" altLang="en-US" sz="1600"/>
              <a:t>MB, ChB, FACC, FAHA</a:t>
            </a:r>
            <a:r>
              <a:rPr lang="pt-BR" altLang="en-US" sz="1600"/>
              <a:t>*</a:t>
            </a:r>
            <a:r>
              <a:rPr lang="en-US" altLang="en-US" sz="160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AC6637A-17CF-4CF6-85EA-03836F2300B0}"/>
              </a:ext>
            </a:extLst>
          </p:cNvPr>
          <p:cNvSpPr>
            <a:spLocks noChangeArrowheads="1"/>
          </p:cNvSpPr>
          <p:nvPr/>
        </p:nvSpPr>
        <p:spPr bwMode="auto">
          <a:xfrm>
            <a:off x="990600" y="2498725"/>
            <a:ext cx="723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spcBef>
                <a:spcPct val="0"/>
              </a:spcBef>
              <a:buFontTx/>
              <a:buNone/>
              <a:defRPr/>
            </a:pPr>
            <a:r>
              <a:rPr lang="en-US" altLang="en-US" sz="2400" b="1" dirty="0">
                <a:solidFill>
                  <a:schemeClr val="accent2"/>
                </a:solidFill>
                <a:latin typeface="+mn-lt"/>
                <a:ea typeface="Arial Unicode MS" pitchFamily="34" charset="-128"/>
                <a:cs typeface="Arial Unicode MS" pitchFamily="34" charset="-128"/>
              </a:rPr>
              <a:t>Rhythm Control</a:t>
            </a:r>
          </a:p>
        </p:txBody>
      </p:sp>
      <p:sp>
        <p:nvSpPr>
          <p:cNvPr id="8195" name="Rectangle 3">
            <a:extLst>
              <a:ext uri="{FF2B5EF4-FFF2-40B4-BE49-F238E27FC236}">
                <a16:creationId xmlns:a16="http://schemas.microsoft.com/office/drawing/2014/main" id="{FB5E5B23-7449-4840-B9EA-8749EC5355ED}"/>
              </a:ext>
            </a:extLst>
          </p:cNvPr>
          <p:cNvSpPr>
            <a:spLocks noChangeArrowheads="1"/>
          </p:cNvSpPr>
          <p:nvPr/>
        </p:nvSpPr>
        <p:spPr bwMode="auto">
          <a:xfrm>
            <a:off x="0" y="371475"/>
            <a:ext cx="9144000" cy="682625"/>
          </a:xfrm>
          <a:prstGeom prst="rect">
            <a:avLst/>
          </a:prstGeom>
          <a:solidFill>
            <a:schemeClr val="accent2"/>
          </a:solidFill>
          <a:ln w="9525">
            <a:solidFill>
              <a:schemeClr val="accent2"/>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Guideline for the Management of Patients </a:t>
            </a:r>
          </a:p>
          <a:p>
            <a:pPr algn="ctr" eaLnBrk="1" hangingPunct="1">
              <a:lnSpc>
                <a:spcPct val="80000"/>
              </a:lnSpc>
              <a:spcBef>
                <a:spcPct val="0"/>
              </a:spcBef>
              <a:buFontTx/>
              <a:buNone/>
              <a:defRPr/>
            </a:pPr>
            <a:r>
              <a:rPr lang="en-US" altLang="en-US" sz="2400" b="1" dirty="0">
                <a:solidFill>
                  <a:schemeClr val="bg1"/>
                </a:solidFill>
                <a:latin typeface="+mn-lt"/>
              </a:rPr>
              <a:t>With Atrial Fibrillation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a:extLst>
              <a:ext uri="{FF2B5EF4-FFF2-40B4-BE49-F238E27FC236}">
                <a16:creationId xmlns:a16="http://schemas.microsoft.com/office/drawing/2014/main" id="{9B18A7C3-1E0E-4346-B0B9-B856404EC2B9}"/>
              </a:ext>
            </a:extLst>
          </p:cNvPr>
          <p:cNvSpPr>
            <a:spLocks noGrp="1" noChangeArrowheads="1"/>
          </p:cNvSpPr>
          <p:nvPr>
            <p:ph type="title"/>
          </p:nvPr>
        </p:nvSpPr>
        <p:spPr>
          <a:xfrm>
            <a:off x="457200" y="152400"/>
            <a:ext cx="8229600" cy="533400"/>
          </a:xfrm>
        </p:spPr>
        <p:txBody>
          <a:bodyPr/>
          <a:lstStyle/>
          <a:p>
            <a:pPr eaLnBrk="1" hangingPunct="1">
              <a:defRPr/>
            </a:pPr>
            <a:r>
              <a:rPr lang="en-US" altLang="en-US" sz="2400" b="1" dirty="0">
                <a:solidFill>
                  <a:schemeClr val="accent2"/>
                </a:solidFill>
                <a:latin typeface="+mn-lt"/>
              </a:rPr>
              <a:t>Prevention of Thromboembolism</a:t>
            </a:r>
          </a:p>
        </p:txBody>
      </p:sp>
      <p:graphicFrame>
        <p:nvGraphicFramePr>
          <p:cNvPr id="4" name="Table 3">
            <a:extLst>
              <a:ext uri="{FF2B5EF4-FFF2-40B4-BE49-F238E27FC236}">
                <a16:creationId xmlns:a16="http://schemas.microsoft.com/office/drawing/2014/main" id="{62DF72E4-3396-45DC-86C1-8C5006B63532}"/>
              </a:ext>
            </a:extLst>
          </p:cNvPr>
          <p:cNvGraphicFramePr>
            <a:graphicFrameLocks noGrp="1"/>
          </p:cNvGraphicFramePr>
          <p:nvPr/>
        </p:nvGraphicFramePr>
        <p:xfrm>
          <a:off x="228600" y="822325"/>
          <a:ext cx="8686800" cy="4664075"/>
        </p:xfrm>
        <a:graphic>
          <a:graphicData uri="http://schemas.openxmlformats.org/drawingml/2006/table">
            <a:tbl>
              <a:tblPr firstRow="1" firstCol="1" bandRow="1"/>
              <a:tblGrid>
                <a:gridCol w="6898259">
                  <a:extLst>
                    <a:ext uri="{9D8B030D-6E8A-4147-A177-3AD203B41FA5}">
                      <a16:colId xmlns:a16="http://schemas.microsoft.com/office/drawing/2014/main" val="20000"/>
                    </a:ext>
                  </a:extLst>
                </a:gridCol>
                <a:gridCol w="950341">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274373">
                <a:tc>
                  <a:txBody>
                    <a:bodyPr/>
                    <a:lstStyle/>
                    <a:p>
                      <a:pPr marL="0" marR="0" algn="ctr">
                        <a:spcBef>
                          <a:spcPts val="0"/>
                        </a:spcBef>
                        <a:spcAft>
                          <a:spcPts val="0"/>
                        </a:spcAft>
                      </a:pPr>
                      <a:r>
                        <a:rPr lang="en-US" sz="1800" b="1" dirty="0">
                          <a:effectLst/>
                          <a:latin typeface="+mn-lt"/>
                          <a:ea typeface="Calibri"/>
                        </a:rPr>
                        <a:t>Recommendations</a:t>
                      </a:r>
                      <a:endParaRPr lang="en-US" sz="18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mn-lt"/>
                          <a:ea typeface="Calibri"/>
                        </a:rPr>
                        <a:t>COR</a:t>
                      </a:r>
                      <a:endParaRPr lang="en-US" sz="18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mn-lt"/>
                          <a:ea typeface="Calibri"/>
                        </a:rPr>
                        <a:t>LOE</a:t>
                      </a:r>
                      <a:endParaRPr lang="en-US" sz="18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46138">
                <a:tc>
                  <a:txBody>
                    <a:bodyPr/>
                    <a:lstStyle/>
                    <a:p>
                      <a:pPr marL="0" marR="0">
                        <a:spcBef>
                          <a:spcPts val="0"/>
                        </a:spcBef>
                        <a:spcAft>
                          <a:spcPts val="0"/>
                        </a:spcAft>
                      </a:pPr>
                      <a:r>
                        <a:rPr lang="en-US" sz="1800" b="0" dirty="0">
                          <a:effectLst/>
                          <a:latin typeface="+mn-lt"/>
                          <a:ea typeface="Times New Roman"/>
                        </a:rPr>
                        <a:t>For patients with AF or atrial flutter of 48 hours’ duration or longer, or when the duration of AF is unknown, anticoagulation with warfarin (INR 2.0 to 3.0) is recommended for at least 3 weeks before and 4 weeks after cardioversion, regardless of the </a:t>
                      </a:r>
                      <a:r>
                        <a:rPr lang="en-US" sz="1800" dirty="0">
                          <a:effectLst/>
                          <a:latin typeface="+mn-lt"/>
                          <a:ea typeface="Times New Roman"/>
                        </a:rPr>
                        <a:t>CHA</a:t>
                      </a:r>
                      <a:r>
                        <a:rPr lang="en-US" sz="1800" baseline="-25000" dirty="0">
                          <a:effectLst/>
                          <a:latin typeface="+mn-lt"/>
                          <a:ea typeface="Times New Roman"/>
                        </a:rPr>
                        <a:t>2</a:t>
                      </a:r>
                      <a:r>
                        <a:rPr lang="en-US" sz="1800" dirty="0">
                          <a:effectLst/>
                          <a:latin typeface="+mn-lt"/>
                          <a:ea typeface="Times New Roman"/>
                        </a:rPr>
                        <a:t>DS</a:t>
                      </a:r>
                      <a:r>
                        <a:rPr lang="en-US" sz="1800" baseline="-25000" dirty="0">
                          <a:effectLst/>
                          <a:latin typeface="+mn-lt"/>
                          <a:ea typeface="Times New Roman"/>
                        </a:rPr>
                        <a:t>2</a:t>
                      </a:r>
                      <a:r>
                        <a:rPr lang="en-US" sz="1800" dirty="0">
                          <a:effectLst/>
                          <a:latin typeface="+mn-lt"/>
                          <a:ea typeface="Times New Roman"/>
                        </a:rPr>
                        <a:t>-VASc </a:t>
                      </a:r>
                      <a:r>
                        <a:rPr lang="en-US" sz="1800" b="0" dirty="0">
                          <a:effectLst/>
                          <a:latin typeface="+mn-lt"/>
                          <a:ea typeface="Times New Roman"/>
                        </a:rPr>
                        <a:t>score and the method (electrical or pharmacological) used to restore sinus rhythm.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18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1"/>
                  </a:ext>
                </a:extLst>
              </a:tr>
              <a:tr h="1371782">
                <a:tc>
                  <a:txBody>
                    <a:bodyPr/>
                    <a:lstStyle/>
                    <a:p>
                      <a:pPr marL="0" marR="0">
                        <a:spcBef>
                          <a:spcPts val="0"/>
                        </a:spcBef>
                        <a:spcAft>
                          <a:spcPts val="0"/>
                        </a:spcAft>
                      </a:pPr>
                      <a:r>
                        <a:rPr lang="en-US" sz="1800" b="0" dirty="0">
                          <a:effectLst/>
                          <a:latin typeface="+mn-lt"/>
                          <a:ea typeface="Times New Roman"/>
                        </a:rPr>
                        <a:t>For patients with AF or atrial flutter of more than 48 hours’ duration or unknown duration that requires immediate cardioversion for hemodynamic instability, anticoagulation should be initiated as soon as possible and continued for at least 4 weeks after cardioversion unless contraindicated.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18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2"/>
                  </a:ext>
                </a:extLst>
              </a:tr>
              <a:tr h="1371782">
                <a:tc>
                  <a:txBody>
                    <a:bodyPr/>
                    <a:lstStyle/>
                    <a:p>
                      <a:pPr marL="0" marR="0">
                        <a:spcBef>
                          <a:spcPts val="0"/>
                        </a:spcBef>
                        <a:spcAft>
                          <a:spcPts val="0"/>
                        </a:spcAft>
                      </a:pPr>
                      <a:r>
                        <a:rPr lang="en-US" sz="1800" b="0" dirty="0">
                          <a:effectLst/>
                          <a:latin typeface="+mn-lt"/>
                          <a:ea typeface="Times New Roman"/>
                        </a:rPr>
                        <a:t>For patients with AF or atrial flutter of less than 48 hours’ duration and with high risk of stroke, intravenous heparin or LMWH, or administration of a factor </a:t>
                      </a:r>
                      <a:r>
                        <a:rPr lang="en-US" sz="1800" b="0" dirty="0" err="1">
                          <a:effectLst/>
                          <a:latin typeface="+mn-lt"/>
                          <a:ea typeface="Times New Roman"/>
                        </a:rPr>
                        <a:t>Xa</a:t>
                      </a:r>
                      <a:r>
                        <a:rPr lang="en-US" sz="1800" b="0" dirty="0">
                          <a:effectLst/>
                          <a:latin typeface="+mn-lt"/>
                          <a:ea typeface="Times New Roman"/>
                        </a:rPr>
                        <a:t> or direct thrombin inhibitor, is recommended as soon as possible before or immediately after cardioversion, followed by long-term anticoagulation therapy.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18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a:extLst>
              <a:ext uri="{FF2B5EF4-FFF2-40B4-BE49-F238E27FC236}">
                <a16:creationId xmlns:a16="http://schemas.microsoft.com/office/drawing/2014/main" id="{4F9997E0-EE12-444D-9EE7-B2577A8371D2}"/>
              </a:ext>
            </a:extLst>
          </p:cNvPr>
          <p:cNvSpPr>
            <a:spLocks noGrp="1" noChangeArrowheads="1"/>
          </p:cNvSpPr>
          <p:nvPr>
            <p:ph type="title"/>
          </p:nvPr>
        </p:nvSpPr>
        <p:spPr>
          <a:xfrm>
            <a:off x="457200" y="152400"/>
            <a:ext cx="8229600" cy="685800"/>
          </a:xfrm>
        </p:spPr>
        <p:txBody>
          <a:bodyPr/>
          <a:lstStyle/>
          <a:p>
            <a:pPr eaLnBrk="1" hangingPunct="1">
              <a:defRPr/>
            </a:pPr>
            <a:r>
              <a:rPr lang="en-US" altLang="en-US" sz="2400" b="1" dirty="0">
                <a:solidFill>
                  <a:schemeClr val="accent2"/>
                </a:solidFill>
              </a:rPr>
              <a:t>Prevention of Thromboembolism </a:t>
            </a:r>
            <a:r>
              <a:rPr lang="en-US" altLang="en-US" sz="1800" b="1" dirty="0">
                <a:solidFill>
                  <a:schemeClr val="accent2"/>
                </a:solidFill>
              </a:rPr>
              <a:t>(cont’d)</a:t>
            </a:r>
            <a:endParaRPr lang="en-US" altLang="en-US" sz="1800" b="1" dirty="0">
              <a:solidFill>
                <a:schemeClr val="accent2"/>
              </a:solidFill>
              <a:latin typeface="+mn-lt"/>
            </a:endParaRPr>
          </a:p>
        </p:txBody>
      </p:sp>
      <p:graphicFrame>
        <p:nvGraphicFramePr>
          <p:cNvPr id="4" name="Table 3">
            <a:extLst>
              <a:ext uri="{FF2B5EF4-FFF2-40B4-BE49-F238E27FC236}">
                <a16:creationId xmlns:a16="http://schemas.microsoft.com/office/drawing/2014/main" id="{98C42D44-87AF-4E65-B3A5-00CCDC8230FD}"/>
              </a:ext>
            </a:extLst>
          </p:cNvPr>
          <p:cNvGraphicFramePr>
            <a:graphicFrameLocks noGrp="1"/>
          </p:cNvGraphicFramePr>
          <p:nvPr/>
        </p:nvGraphicFramePr>
        <p:xfrm>
          <a:off x="228600" y="914400"/>
          <a:ext cx="8686800" cy="4572000"/>
        </p:xfrm>
        <a:graphic>
          <a:graphicData uri="http://schemas.openxmlformats.org/drawingml/2006/table">
            <a:tbl>
              <a:tblPr firstRow="1" firstCol="1" bandRow="1"/>
              <a:tblGrid>
                <a:gridCol w="6898259">
                  <a:extLst>
                    <a:ext uri="{9D8B030D-6E8A-4147-A177-3AD203B41FA5}">
                      <a16:colId xmlns:a16="http://schemas.microsoft.com/office/drawing/2014/main" val="20000"/>
                    </a:ext>
                  </a:extLst>
                </a:gridCol>
                <a:gridCol w="950341">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152400">
                <a:tc>
                  <a:txBody>
                    <a:bodyPr/>
                    <a:lstStyle/>
                    <a:p>
                      <a:pPr marL="0" marR="0" algn="ctr">
                        <a:spcBef>
                          <a:spcPts val="0"/>
                        </a:spcBef>
                        <a:spcAft>
                          <a:spcPts val="0"/>
                        </a:spcAft>
                      </a:pPr>
                      <a:r>
                        <a:rPr lang="en-US" sz="2000" b="1" dirty="0">
                          <a:effectLst/>
                          <a:latin typeface="+mn-lt"/>
                          <a:ea typeface="Calibri"/>
                        </a:rPr>
                        <a:t>Recommendations</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COR</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LOE</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62000">
                <a:tc>
                  <a:txBody>
                    <a:bodyPr/>
                    <a:lstStyle/>
                    <a:p>
                      <a:pPr marL="0" marR="0">
                        <a:spcBef>
                          <a:spcPts val="0"/>
                        </a:spcBef>
                        <a:spcAft>
                          <a:spcPts val="0"/>
                        </a:spcAft>
                      </a:pPr>
                      <a:r>
                        <a:rPr lang="en-US" sz="2000" b="0" dirty="0">
                          <a:effectLst/>
                          <a:latin typeface="+mn-lt"/>
                          <a:ea typeface="Times New Roman"/>
                        </a:rPr>
                        <a:t>Following cardioversion for AF of any duration, the decision about long-term anticoagulation therapy should be based on the thromboembolic risk profile.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1"/>
                  </a:ext>
                </a:extLst>
              </a:tr>
              <a:tr h="762000">
                <a:tc>
                  <a:txBody>
                    <a:bodyPr/>
                    <a:lstStyle/>
                    <a:p>
                      <a:pPr marL="0" marR="0">
                        <a:spcBef>
                          <a:spcPts val="0"/>
                        </a:spcBef>
                        <a:spcAft>
                          <a:spcPts val="0"/>
                        </a:spcAft>
                      </a:pPr>
                      <a:r>
                        <a:rPr lang="en-US" sz="2000" b="0" dirty="0">
                          <a:effectLst/>
                          <a:latin typeface="+mn-lt"/>
                          <a:ea typeface="Times New Roman"/>
                        </a:rPr>
                        <a:t>For patients with AF or atrial flutter of 48 hours’ duration or longer or of unknown duration who have not been anticoagulated for the preceding 3 weeks, it is reasonable to perform TEE before cardioversion and proceed with cardioversion if no LA thrombus is identified, including in the LAA, provided that anticoagulation is achieved before TEE and maintained after cardioversion for at least 4 weeks.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Times New Roman"/>
                        </a:rPr>
                        <a:t>IIa</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2"/>
                  </a:ext>
                </a:extLst>
              </a:tr>
              <a:tr h="762000">
                <a:tc>
                  <a:txBody>
                    <a:bodyPr/>
                    <a:lstStyle/>
                    <a:p>
                      <a:pPr marL="0" marR="0">
                        <a:spcBef>
                          <a:spcPts val="0"/>
                        </a:spcBef>
                        <a:spcAft>
                          <a:spcPts val="0"/>
                        </a:spcAft>
                      </a:pPr>
                      <a:r>
                        <a:rPr lang="en-US" sz="2000" b="0" dirty="0">
                          <a:effectLst/>
                          <a:latin typeface="+mn-lt"/>
                          <a:ea typeface="Times New Roman"/>
                        </a:rPr>
                        <a:t>For patients with AF or atrial flutter of 48 hours’ duration or longer or when duration of AF is unknown, anticoagulation with dabigatran, rivaroxaban, or apixaban is reasonable for at least 3 weeks before and 4 weeks after cardioversion.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a:effectLst/>
                          <a:latin typeface="+mn-lt"/>
                          <a:ea typeface="Times New Roman"/>
                        </a:rPr>
                        <a:t>IIa</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a:extLst>
              <a:ext uri="{FF2B5EF4-FFF2-40B4-BE49-F238E27FC236}">
                <a16:creationId xmlns:a16="http://schemas.microsoft.com/office/drawing/2014/main" id="{E8E9FC4B-A775-4538-A27F-2834C99345AD}"/>
              </a:ext>
            </a:extLst>
          </p:cNvPr>
          <p:cNvSpPr>
            <a:spLocks noGrp="1" noChangeArrowheads="1"/>
          </p:cNvSpPr>
          <p:nvPr>
            <p:ph type="title"/>
          </p:nvPr>
        </p:nvSpPr>
        <p:spPr>
          <a:xfrm>
            <a:off x="457200" y="76200"/>
            <a:ext cx="8229600" cy="533400"/>
          </a:xfrm>
        </p:spPr>
        <p:txBody>
          <a:bodyPr/>
          <a:lstStyle/>
          <a:p>
            <a:pPr eaLnBrk="1" hangingPunct="1">
              <a:defRPr/>
            </a:pPr>
            <a:r>
              <a:rPr lang="en-US" altLang="en-US" sz="2400" b="1" dirty="0">
                <a:solidFill>
                  <a:schemeClr val="accent2"/>
                </a:solidFill>
              </a:rPr>
              <a:t>Prevention of Thromboembolism </a:t>
            </a:r>
            <a:r>
              <a:rPr lang="en-US" altLang="en-US" sz="1800" b="1" dirty="0">
                <a:solidFill>
                  <a:schemeClr val="accent2"/>
                </a:solidFill>
              </a:rPr>
              <a:t>(cont’d)</a:t>
            </a:r>
            <a:endParaRPr lang="en-US" altLang="en-US" sz="1800" b="1" dirty="0">
              <a:solidFill>
                <a:schemeClr val="tx1"/>
              </a:solidFill>
              <a:latin typeface="+mn-lt"/>
            </a:endParaRPr>
          </a:p>
        </p:txBody>
      </p:sp>
      <p:graphicFrame>
        <p:nvGraphicFramePr>
          <p:cNvPr id="4" name="Table 3">
            <a:extLst>
              <a:ext uri="{FF2B5EF4-FFF2-40B4-BE49-F238E27FC236}">
                <a16:creationId xmlns:a16="http://schemas.microsoft.com/office/drawing/2014/main" id="{89AD8960-D5FB-453E-A924-956417C3E58F}"/>
              </a:ext>
            </a:extLst>
          </p:cNvPr>
          <p:cNvGraphicFramePr>
            <a:graphicFrameLocks noGrp="1"/>
          </p:cNvGraphicFramePr>
          <p:nvPr/>
        </p:nvGraphicFramePr>
        <p:xfrm>
          <a:off x="304800" y="1143000"/>
          <a:ext cx="8686800" cy="2133600"/>
        </p:xfrm>
        <a:graphic>
          <a:graphicData uri="http://schemas.openxmlformats.org/drawingml/2006/table">
            <a:tbl>
              <a:tblPr firstRow="1" firstCol="1" bandRow="1"/>
              <a:tblGrid>
                <a:gridCol w="6898259">
                  <a:extLst>
                    <a:ext uri="{9D8B030D-6E8A-4147-A177-3AD203B41FA5}">
                      <a16:colId xmlns:a16="http://schemas.microsoft.com/office/drawing/2014/main" val="20000"/>
                    </a:ext>
                  </a:extLst>
                </a:gridCol>
                <a:gridCol w="950341">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04802">
                <a:tc>
                  <a:txBody>
                    <a:bodyPr/>
                    <a:lstStyle/>
                    <a:p>
                      <a:pPr marL="0" marR="0" algn="ctr">
                        <a:spcBef>
                          <a:spcPts val="0"/>
                        </a:spcBef>
                        <a:spcAft>
                          <a:spcPts val="0"/>
                        </a:spcAft>
                      </a:pPr>
                      <a:r>
                        <a:rPr lang="en-US" sz="2000" b="1">
                          <a:effectLst/>
                          <a:latin typeface="+mn-lt"/>
                          <a:ea typeface="Calibri"/>
                        </a:rPr>
                        <a:t>Recommendations</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COR</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LOE</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28798">
                <a:tc>
                  <a:txBody>
                    <a:bodyPr/>
                    <a:lstStyle/>
                    <a:p>
                      <a:pPr marL="0" marR="0">
                        <a:spcBef>
                          <a:spcPts val="0"/>
                        </a:spcBef>
                        <a:spcAft>
                          <a:spcPts val="0"/>
                        </a:spcAft>
                      </a:pPr>
                      <a:r>
                        <a:rPr lang="en-US" sz="2000" b="0" dirty="0">
                          <a:effectLst/>
                          <a:latin typeface="+mn-lt"/>
                          <a:ea typeface="Times New Roman"/>
                        </a:rPr>
                        <a:t>For patients with AF or atrial flutter of less than 48 hours’ duration who are at low thromboembolic risk, anticoagulation (intravenous heparin, LMWH, or a new oral anticoagulant) or no antithrombotic therapy may be considered for cardioversion, without the need for postcardioversion oral anticoagulation.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Times New Roman"/>
                        </a:rPr>
                        <a:t>IIb</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CC3F"/>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a:extLst>
              <a:ext uri="{FF2B5EF4-FFF2-40B4-BE49-F238E27FC236}">
                <a16:creationId xmlns:a16="http://schemas.microsoft.com/office/drawing/2014/main" id="{0D0FA2FA-75B4-4B41-AFBA-2FFE2F2754CE}"/>
              </a:ext>
            </a:extLst>
          </p:cNvPr>
          <p:cNvSpPr>
            <a:spLocks noGrp="1" noChangeArrowheads="1"/>
          </p:cNvSpPr>
          <p:nvPr>
            <p:ph type="title"/>
          </p:nvPr>
        </p:nvSpPr>
        <p:spPr>
          <a:xfrm>
            <a:off x="457200" y="152400"/>
            <a:ext cx="8229600" cy="609600"/>
          </a:xfrm>
        </p:spPr>
        <p:txBody>
          <a:bodyPr/>
          <a:lstStyle/>
          <a:p>
            <a:pPr eaLnBrk="1" hangingPunct="1">
              <a:defRPr/>
            </a:pPr>
            <a:r>
              <a:rPr lang="en-US" altLang="en-US" sz="2400" b="1" dirty="0">
                <a:solidFill>
                  <a:schemeClr val="accent2"/>
                </a:solidFill>
              </a:rPr>
              <a:t>Direct-Current Cardioversion</a:t>
            </a:r>
            <a:endParaRPr lang="en-US" altLang="en-US" sz="2400" b="1" dirty="0">
              <a:solidFill>
                <a:schemeClr val="accent2"/>
              </a:solidFill>
              <a:latin typeface="+mn-lt"/>
            </a:endParaRPr>
          </a:p>
        </p:txBody>
      </p:sp>
      <p:graphicFrame>
        <p:nvGraphicFramePr>
          <p:cNvPr id="4" name="Table 3">
            <a:extLst>
              <a:ext uri="{FF2B5EF4-FFF2-40B4-BE49-F238E27FC236}">
                <a16:creationId xmlns:a16="http://schemas.microsoft.com/office/drawing/2014/main" id="{CC8B3F0B-87B7-43DD-A1A5-F7D67658036E}"/>
              </a:ext>
            </a:extLst>
          </p:cNvPr>
          <p:cNvGraphicFramePr>
            <a:graphicFrameLocks noGrp="1"/>
          </p:cNvGraphicFramePr>
          <p:nvPr/>
        </p:nvGraphicFramePr>
        <p:xfrm>
          <a:off x="228600" y="914400"/>
          <a:ext cx="8686800" cy="4572000"/>
        </p:xfrm>
        <a:graphic>
          <a:graphicData uri="http://schemas.openxmlformats.org/drawingml/2006/table">
            <a:tbl>
              <a:tblPr firstRow="1" firstCol="1" bandRow="1"/>
              <a:tblGrid>
                <a:gridCol w="6898259">
                  <a:extLst>
                    <a:ext uri="{9D8B030D-6E8A-4147-A177-3AD203B41FA5}">
                      <a16:colId xmlns:a16="http://schemas.microsoft.com/office/drawing/2014/main" val="20000"/>
                    </a:ext>
                  </a:extLst>
                </a:gridCol>
                <a:gridCol w="950341">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222720">
                <a:tc>
                  <a:txBody>
                    <a:bodyPr/>
                    <a:lstStyle/>
                    <a:p>
                      <a:pPr marL="0" marR="0" algn="ctr">
                        <a:spcBef>
                          <a:spcPts val="0"/>
                        </a:spcBef>
                        <a:spcAft>
                          <a:spcPts val="0"/>
                        </a:spcAft>
                      </a:pPr>
                      <a:r>
                        <a:rPr lang="en-US" sz="2000" b="1" dirty="0">
                          <a:effectLst/>
                          <a:latin typeface="+mn-lt"/>
                          <a:ea typeface="Calibri"/>
                        </a:rPr>
                        <a:t>Recommendations</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COR</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LOE</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33580">
                <a:tc>
                  <a:txBody>
                    <a:bodyPr/>
                    <a:lstStyle/>
                    <a:p>
                      <a:pPr marL="0" marR="0">
                        <a:spcBef>
                          <a:spcPts val="0"/>
                        </a:spcBef>
                        <a:spcAft>
                          <a:spcPts val="0"/>
                        </a:spcAft>
                      </a:pPr>
                      <a:r>
                        <a:rPr lang="en-US" sz="2000" b="0" dirty="0">
                          <a:effectLst/>
                          <a:latin typeface="+mn-lt"/>
                          <a:ea typeface="Times New Roman"/>
                        </a:rPr>
                        <a:t>In pursuing a rhythm-control strategy, cardioversion is recommended for patients with AF or atrial flutter as a method to restore sinus rhythm. If cardioversion is unsuccessful, repeated attempts at direct-current cardioversion may be made after adjusting the location of the electrodes, applying pressure over the electrodes or following administration of an antiarrhythmic medication.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0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1"/>
                  </a:ext>
                </a:extLst>
              </a:tr>
              <a:tr h="1219189">
                <a:tc>
                  <a:txBody>
                    <a:bodyPr/>
                    <a:lstStyle/>
                    <a:p>
                      <a:pPr marL="0" marR="0">
                        <a:spcBef>
                          <a:spcPts val="0"/>
                        </a:spcBef>
                        <a:spcAft>
                          <a:spcPts val="0"/>
                        </a:spcAft>
                      </a:pPr>
                      <a:r>
                        <a:rPr lang="en-US" sz="2000" b="0" dirty="0">
                          <a:effectLst/>
                          <a:latin typeface="+mn-lt"/>
                          <a:ea typeface="Times New Roman"/>
                        </a:rPr>
                        <a:t>Cardioversion is recommended when a rapid ventricular response to AF or atrial flutter does not respond promptly to pharmacological therapies and contributes to ongoing myocardial ischemia, hypotension, or HF.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2"/>
                  </a:ext>
                </a:extLst>
              </a:tr>
              <a:tr h="686917">
                <a:tc>
                  <a:txBody>
                    <a:bodyPr/>
                    <a:lstStyle/>
                    <a:p>
                      <a:pPr marL="0" marR="0">
                        <a:spcBef>
                          <a:spcPts val="0"/>
                        </a:spcBef>
                        <a:spcAft>
                          <a:spcPts val="0"/>
                        </a:spcAft>
                      </a:pPr>
                      <a:r>
                        <a:rPr lang="en-US" sz="2000" b="0" dirty="0">
                          <a:effectLst/>
                          <a:latin typeface="+mn-lt"/>
                          <a:ea typeface="Times New Roman"/>
                        </a:rPr>
                        <a:t>Cardioversion is recommended for patients with AF or atrial flutter and pre-excitation when tachycardia is associated with hemodynamic instability.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a:extLst>
              <a:ext uri="{FF2B5EF4-FFF2-40B4-BE49-F238E27FC236}">
                <a16:creationId xmlns:a16="http://schemas.microsoft.com/office/drawing/2014/main" id="{1EDC7C3E-6BDE-4967-8480-C3D61B93F1F5}"/>
              </a:ext>
            </a:extLst>
          </p:cNvPr>
          <p:cNvSpPr>
            <a:spLocks noGrp="1" noChangeArrowheads="1"/>
          </p:cNvSpPr>
          <p:nvPr>
            <p:ph type="title"/>
          </p:nvPr>
        </p:nvSpPr>
        <p:spPr>
          <a:xfrm>
            <a:off x="457200" y="0"/>
            <a:ext cx="8229600" cy="685800"/>
          </a:xfrm>
        </p:spPr>
        <p:txBody>
          <a:bodyPr/>
          <a:lstStyle/>
          <a:p>
            <a:pPr eaLnBrk="1" hangingPunct="1">
              <a:defRPr/>
            </a:pPr>
            <a:r>
              <a:rPr lang="en-US" altLang="en-US" sz="2400" b="1" dirty="0">
                <a:solidFill>
                  <a:schemeClr val="accent2"/>
                </a:solidFill>
                <a:latin typeface="+mn-lt"/>
              </a:rPr>
              <a:t>Direct-Current Cardioversion </a:t>
            </a:r>
            <a:r>
              <a:rPr lang="en-US" altLang="en-US" sz="1800" b="1" dirty="0">
                <a:solidFill>
                  <a:schemeClr val="accent2"/>
                </a:solidFill>
              </a:rPr>
              <a:t>(cont’d)</a:t>
            </a:r>
            <a:endParaRPr lang="en-US" altLang="en-US" sz="1800" b="1" dirty="0">
              <a:solidFill>
                <a:schemeClr val="accent2"/>
              </a:solidFill>
              <a:latin typeface="+mn-lt"/>
            </a:endParaRPr>
          </a:p>
        </p:txBody>
      </p:sp>
      <p:graphicFrame>
        <p:nvGraphicFramePr>
          <p:cNvPr id="4" name="Table 3">
            <a:extLst>
              <a:ext uri="{FF2B5EF4-FFF2-40B4-BE49-F238E27FC236}">
                <a16:creationId xmlns:a16="http://schemas.microsoft.com/office/drawing/2014/main" id="{650BE394-BEEF-4419-8997-A1EAB8F7FC8F}"/>
              </a:ext>
            </a:extLst>
          </p:cNvPr>
          <p:cNvGraphicFramePr>
            <a:graphicFrameLocks noGrp="1"/>
          </p:cNvGraphicFramePr>
          <p:nvPr/>
        </p:nvGraphicFramePr>
        <p:xfrm>
          <a:off x="304800" y="1066800"/>
          <a:ext cx="8686800" cy="2133600"/>
        </p:xfrm>
        <a:graphic>
          <a:graphicData uri="http://schemas.openxmlformats.org/drawingml/2006/table">
            <a:tbl>
              <a:tblPr firstRow="1" firstCol="1" bandRow="1"/>
              <a:tblGrid>
                <a:gridCol w="6898259">
                  <a:extLst>
                    <a:ext uri="{9D8B030D-6E8A-4147-A177-3AD203B41FA5}">
                      <a16:colId xmlns:a16="http://schemas.microsoft.com/office/drawing/2014/main" val="20000"/>
                    </a:ext>
                  </a:extLst>
                </a:gridCol>
                <a:gridCol w="950341">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04800">
                <a:tc>
                  <a:txBody>
                    <a:bodyPr/>
                    <a:lstStyle/>
                    <a:p>
                      <a:pPr marL="0" marR="0" algn="ctr">
                        <a:spcBef>
                          <a:spcPts val="0"/>
                        </a:spcBef>
                        <a:spcAft>
                          <a:spcPts val="0"/>
                        </a:spcAft>
                      </a:pPr>
                      <a:r>
                        <a:rPr lang="en-US" sz="2000" b="1" dirty="0">
                          <a:effectLst/>
                          <a:latin typeface="+mn-lt"/>
                          <a:ea typeface="Calibri"/>
                        </a:rPr>
                        <a:t>Recommendations</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COR</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LOE</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28800">
                <a:tc>
                  <a:txBody>
                    <a:bodyPr/>
                    <a:lstStyle/>
                    <a:p>
                      <a:pPr marL="0" marR="0">
                        <a:spcBef>
                          <a:spcPts val="0"/>
                        </a:spcBef>
                        <a:spcAft>
                          <a:spcPts val="0"/>
                        </a:spcAft>
                      </a:pPr>
                      <a:r>
                        <a:rPr lang="en-US" sz="2000" b="0" dirty="0">
                          <a:effectLst/>
                          <a:latin typeface="+mn-lt"/>
                          <a:ea typeface="Times New Roman"/>
                        </a:rPr>
                        <a:t>It is reasonable to perform repeated cardioversions in patients with persistent AF, provided that sinus rhythm can be maintained for a clinically meaningful period between cardioversion procedures. Severity of AF symptoms and patient preference should be considered when embarking on a strategy requiring serial cardioversion procedures.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Times New Roman"/>
                        </a:rPr>
                        <a:t>IIa</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a:extLst>
              <a:ext uri="{FF2B5EF4-FFF2-40B4-BE49-F238E27FC236}">
                <a16:creationId xmlns:a16="http://schemas.microsoft.com/office/drawing/2014/main" id="{8A6C3B23-EEB6-4F74-AF3D-9B519C98AB8D}"/>
              </a:ext>
            </a:extLst>
          </p:cNvPr>
          <p:cNvSpPr>
            <a:spLocks noGrp="1" noChangeArrowheads="1"/>
          </p:cNvSpPr>
          <p:nvPr>
            <p:ph type="title"/>
          </p:nvPr>
        </p:nvSpPr>
        <p:spPr>
          <a:xfrm>
            <a:off x="457200" y="0"/>
            <a:ext cx="8229600" cy="609600"/>
          </a:xfrm>
        </p:spPr>
        <p:txBody>
          <a:bodyPr/>
          <a:lstStyle/>
          <a:p>
            <a:pPr eaLnBrk="1" hangingPunct="1">
              <a:defRPr/>
            </a:pPr>
            <a:r>
              <a:rPr lang="en-US" altLang="en-US" sz="2400" b="1" dirty="0">
                <a:solidFill>
                  <a:schemeClr val="accent2"/>
                </a:solidFill>
                <a:latin typeface="+mn-lt"/>
              </a:rPr>
              <a:t>Pharmacological Cardioversion</a:t>
            </a:r>
          </a:p>
        </p:txBody>
      </p:sp>
      <p:graphicFrame>
        <p:nvGraphicFramePr>
          <p:cNvPr id="4" name="Table 3">
            <a:extLst>
              <a:ext uri="{FF2B5EF4-FFF2-40B4-BE49-F238E27FC236}">
                <a16:creationId xmlns:a16="http://schemas.microsoft.com/office/drawing/2014/main" id="{635D2687-D2E5-4A5C-AA12-67B63B41817E}"/>
              </a:ext>
            </a:extLst>
          </p:cNvPr>
          <p:cNvGraphicFramePr>
            <a:graphicFrameLocks noGrp="1"/>
          </p:cNvGraphicFramePr>
          <p:nvPr/>
        </p:nvGraphicFramePr>
        <p:xfrm>
          <a:off x="228600" y="762000"/>
          <a:ext cx="8686800" cy="4572000"/>
        </p:xfrm>
        <a:graphic>
          <a:graphicData uri="http://schemas.openxmlformats.org/drawingml/2006/table">
            <a:tbl>
              <a:tblPr firstRow="1" firstCol="1" bandRow="1"/>
              <a:tblGrid>
                <a:gridCol w="6898259">
                  <a:extLst>
                    <a:ext uri="{9D8B030D-6E8A-4147-A177-3AD203B41FA5}">
                      <a16:colId xmlns:a16="http://schemas.microsoft.com/office/drawing/2014/main" val="20000"/>
                    </a:ext>
                  </a:extLst>
                </a:gridCol>
                <a:gridCol w="950341">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0">
                <a:tc>
                  <a:txBody>
                    <a:bodyPr/>
                    <a:lstStyle/>
                    <a:p>
                      <a:pPr marL="0" marR="0" algn="ctr">
                        <a:spcBef>
                          <a:spcPts val="0"/>
                        </a:spcBef>
                        <a:spcAft>
                          <a:spcPts val="0"/>
                        </a:spcAft>
                      </a:pPr>
                      <a:r>
                        <a:rPr lang="en-US" sz="2000" b="1" dirty="0">
                          <a:effectLst/>
                          <a:latin typeface="+mn-lt"/>
                          <a:ea typeface="Calibri"/>
                        </a:rPr>
                        <a:t>Recommendations</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COR</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LOE</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19165">
                <a:tc>
                  <a:txBody>
                    <a:bodyPr/>
                    <a:lstStyle/>
                    <a:p>
                      <a:pPr marL="0" marR="0">
                        <a:spcBef>
                          <a:spcPts val="0"/>
                        </a:spcBef>
                        <a:spcAft>
                          <a:spcPts val="0"/>
                        </a:spcAft>
                      </a:pPr>
                      <a:r>
                        <a:rPr lang="en-US" sz="2000" b="0" dirty="0" err="1">
                          <a:effectLst/>
                          <a:latin typeface="+mn-lt"/>
                          <a:ea typeface="Times New Roman"/>
                        </a:rPr>
                        <a:t>Flecainide</a:t>
                      </a:r>
                      <a:r>
                        <a:rPr lang="en-US" sz="2000" b="0" dirty="0">
                          <a:effectLst/>
                          <a:latin typeface="+mn-lt"/>
                          <a:ea typeface="Times New Roman"/>
                        </a:rPr>
                        <a:t>, </a:t>
                      </a:r>
                      <a:r>
                        <a:rPr lang="en-US" sz="2000" b="0" dirty="0" err="1">
                          <a:effectLst/>
                          <a:latin typeface="+mn-lt"/>
                          <a:ea typeface="Times New Roman"/>
                        </a:rPr>
                        <a:t>dofetilide</a:t>
                      </a:r>
                      <a:r>
                        <a:rPr lang="en-US" sz="2000" b="0" dirty="0">
                          <a:effectLst/>
                          <a:latin typeface="+mn-lt"/>
                          <a:ea typeface="Times New Roman"/>
                        </a:rPr>
                        <a:t>, </a:t>
                      </a:r>
                      <a:r>
                        <a:rPr lang="en-US" sz="2000" b="0" dirty="0" err="1">
                          <a:effectLst/>
                          <a:latin typeface="+mn-lt"/>
                          <a:ea typeface="Times New Roman"/>
                        </a:rPr>
                        <a:t>propafenone</a:t>
                      </a:r>
                      <a:r>
                        <a:rPr lang="en-US" sz="2000" b="0" dirty="0">
                          <a:effectLst/>
                          <a:latin typeface="+mn-lt"/>
                          <a:ea typeface="Times New Roman"/>
                        </a:rPr>
                        <a:t>, and intravenous </a:t>
                      </a:r>
                      <a:r>
                        <a:rPr lang="en-US" sz="2000" b="0" dirty="0" err="1">
                          <a:effectLst/>
                          <a:latin typeface="+mn-lt"/>
                          <a:ea typeface="Times New Roman"/>
                        </a:rPr>
                        <a:t>ibutilide</a:t>
                      </a:r>
                      <a:r>
                        <a:rPr lang="en-US" sz="2000" b="0" dirty="0">
                          <a:effectLst/>
                          <a:latin typeface="+mn-lt"/>
                          <a:ea typeface="Times New Roman"/>
                        </a:rPr>
                        <a:t> are useful for pharmacological cardioversion of AF or atrial flutter, provided contraindications to the selected drug are absent.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000" dirty="0">
                          <a:effectLst/>
                          <a:latin typeface="+mn-lt"/>
                          <a:ea typeface="Times New Roman"/>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1"/>
                  </a:ext>
                </a:extLst>
              </a:tr>
              <a:tr h="609582">
                <a:tc>
                  <a:txBody>
                    <a:bodyPr/>
                    <a:lstStyle/>
                    <a:p>
                      <a:pPr marL="0" marR="0">
                        <a:spcBef>
                          <a:spcPts val="0"/>
                        </a:spcBef>
                        <a:spcAft>
                          <a:spcPts val="0"/>
                        </a:spcAft>
                      </a:pPr>
                      <a:r>
                        <a:rPr lang="en-US" sz="2000" b="0" dirty="0">
                          <a:effectLst/>
                          <a:latin typeface="+mn-lt"/>
                          <a:ea typeface="Times New Roman"/>
                        </a:rPr>
                        <a:t>Administration of oral </a:t>
                      </a:r>
                      <a:r>
                        <a:rPr lang="en-US" sz="2000" b="0" dirty="0" err="1">
                          <a:effectLst/>
                          <a:latin typeface="+mn-lt"/>
                          <a:ea typeface="Times New Roman"/>
                        </a:rPr>
                        <a:t>amiodarone</a:t>
                      </a:r>
                      <a:r>
                        <a:rPr lang="en-US" sz="2000" b="0" dirty="0">
                          <a:effectLst/>
                          <a:latin typeface="+mn-lt"/>
                          <a:ea typeface="Times New Roman"/>
                        </a:rPr>
                        <a:t> is a reasonable option for pharmacological cardioversion of AF.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Times New Roman"/>
                        </a:rPr>
                        <a:t>IIa</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effectLst/>
                          <a:latin typeface="+mn-lt"/>
                          <a:ea typeface="Times New Roman"/>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2"/>
                  </a:ext>
                </a:extLst>
              </a:tr>
              <a:tr h="1523956">
                <a:tc>
                  <a:txBody>
                    <a:bodyPr/>
                    <a:lstStyle/>
                    <a:p>
                      <a:pPr marL="0" marR="0">
                        <a:spcBef>
                          <a:spcPts val="0"/>
                        </a:spcBef>
                        <a:spcAft>
                          <a:spcPts val="0"/>
                        </a:spcAft>
                      </a:pPr>
                      <a:r>
                        <a:rPr lang="en-US" sz="2000" b="0" dirty="0" err="1">
                          <a:effectLst/>
                          <a:latin typeface="+mn-lt"/>
                          <a:ea typeface="Times New Roman"/>
                        </a:rPr>
                        <a:t>Propafenone</a:t>
                      </a:r>
                      <a:r>
                        <a:rPr lang="en-US" sz="2000" b="0" dirty="0">
                          <a:effectLst/>
                          <a:latin typeface="+mn-lt"/>
                          <a:ea typeface="Times New Roman"/>
                        </a:rPr>
                        <a:t> or </a:t>
                      </a:r>
                      <a:r>
                        <a:rPr lang="en-US" sz="2000" b="0" dirty="0" err="1">
                          <a:effectLst/>
                          <a:latin typeface="+mn-lt"/>
                          <a:ea typeface="Times New Roman"/>
                        </a:rPr>
                        <a:t>flecainide</a:t>
                      </a:r>
                      <a:r>
                        <a:rPr lang="en-US" sz="2000" b="0" dirty="0">
                          <a:effectLst/>
                          <a:latin typeface="+mn-lt"/>
                          <a:ea typeface="Times New Roman"/>
                        </a:rPr>
                        <a:t> (“pill-in-the-pocket”) in addition to a beta blocker or </a:t>
                      </a:r>
                      <a:r>
                        <a:rPr lang="en-US" sz="2000" b="0" dirty="0" err="1">
                          <a:effectLst/>
                          <a:latin typeface="+mn-lt"/>
                          <a:ea typeface="Times New Roman"/>
                        </a:rPr>
                        <a:t>nondihydropyridine</a:t>
                      </a:r>
                      <a:r>
                        <a:rPr lang="en-US" sz="2000" b="0" dirty="0">
                          <a:effectLst/>
                          <a:latin typeface="+mn-lt"/>
                          <a:ea typeface="Times New Roman"/>
                        </a:rPr>
                        <a:t> calcium channel antagonist is reasonable to terminate AF outside the hospital once this treatment has been observed to be safe in a monitored setting for selected patients.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Times New Roman"/>
                        </a:rPr>
                        <a:t>IIa</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3"/>
                  </a:ext>
                </a:extLst>
              </a:tr>
              <a:tr h="533400">
                <a:tc>
                  <a:txBody>
                    <a:bodyPr/>
                    <a:lstStyle/>
                    <a:p>
                      <a:pPr marL="0" marR="0">
                        <a:spcBef>
                          <a:spcPts val="0"/>
                        </a:spcBef>
                        <a:spcAft>
                          <a:spcPts val="0"/>
                        </a:spcAft>
                      </a:pPr>
                      <a:r>
                        <a:rPr lang="en-US" sz="2000" b="0" dirty="0" err="1">
                          <a:effectLst/>
                          <a:latin typeface="+mn-lt"/>
                          <a:ea typeface="Times New Roman"/>
                        </a:rPr>
                        <a:t>Dofetilide</a:t>
                      </a:r>
                      <a:r>
                        <a:rPr lang="en-US" sz="2000" b="0" dirty="0">
                          <a:effectLst/>
                          <a:latin typeface="+mn-lt"/>
                          <a:ea typeface="Times New Roman"/>
                        </a:rPr>
                        <a:t> therapy should not be initiated out of hospital because of the risk of excessive QT prolongation that can cause </a:t>
                      </a:r>
                      <a:r>
                        <a:rPr lang="en-US" sz="2000" b="0" dirty="0" err="1">
                          <a:effectLst/>
                          <a:latin typeface="+mn-lt"/>
                          <a:ea typeface="Times New Roman"/>
                        </a:rPr>
                        <a:t>torsades</a:t>
                      </a:r>
                      <a:r>
                        <a:rPr lang="en-US" sz="2000" b="0" dirty="0">
                          <a:effectLst/>
                          <a:latin typeface="+mn-lt"/>
                          <a:ea typeface="Times New Roman"/>
                        </a:rPr>
                        <a:t> de pointes.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III: Harm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20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a:extLst>
              <a:ext uri="{FF2B5EF4-FFF2-40B4-BE49-F238E27FC236}">
                <a16:creationId xmlns:a16="http://schemas.microsoft.com/office/drawing/2014/main" id="{2677CB54-C391-4494-BE87-5826B0C1032E}"/>
              </a:ext>
            </a:extLst>
          </p:cNvPr>
          <p:cNvSpPr>
            <a:spLocks noGrp="1" noChangeArrowheads="1"/>
          </p:cNvSpPr>
          <p:nvPr>
            <p:ph type="title"/>
          </p:nvPr>
        </p:nvSpPr>
        <p:spPr>
          <a:xfrm>
            <a:off x="381000" y="76200"/>
            <a:ext cx="8229600" cy="609600"/>
          </a:xfrm>
        </p:spPr>
        <p:txBody>
          <a:bodyPr/>
          <a:lstStyle/>
          <a:p>
            <a:pPr eaLnBrk="1" hangingPunct="1">
              <a:defRPr/>
            </a:pPr>
            <a:r>
              <a:rPr lang="en-US" altLang="en-US" sz="2400" b="1" dirty="0">
                <a:solidFill>
                  <a:schemeClr val="accent2"/>
                </a:solidFill>
                <a:latin typeface="+mn-lt"/>
              </a:rPr>
              <a:t>Antiarrhythmic Drugs to Maintain Sinus Rhythm</a:t>
            </a:r>
          </a:p>
        </p:txBody>
      </p:sp>
      <p:graphicFrame>
        <p:nvGraphicFramePr>
          <p:cNvPr id="4" name="Table 3">
            <a:extLst>
              <a:ext uri="{FF2B5EF4-FFF2-40B4-BE49-F238E27FC236}">
                <a16:creationId xmlns:a16="http://schemas.microsoft.com/office/drawing/2014/main" id="{C156D2EA-F8A0-4331-A6E8-51E0691C264E}"/>
              </a:ext>
            </a:extLst>
          </p:cNvPr>
          <p:cNvGraphicFramePr>
            <a:graphicFrameLocks noGrp="1"/>
          </p:cNvGraphicFramePr>
          <p:nvPr/>
        </p:nvGraphicFramePr>
        <p:xfrm>
          <a:off x="228600" y="838200"/>
          <a:ext cx="8686800" cy="4572000"/>
        </p:xfrm>
        <a:graphic>
          <a:graphicData uri="http://schemas.openxmlformats.org/drawingml/2006/table">
            <a:tbl>
              <a:tblPr firstRow="1" firstCol="1" bandRow="1"/>
              <a:tblGrid>
                <a:gridCol w="6898259">
                  <a:extLst>
                    <a:ext uri="{9D8B030D-6E8A-4147-A177-3AD203B41FA5}">
                      <a16:colId xmlns:a16="http://schemas.microsoft.com/office/drawing/2014/main" val="20000"/>
                    </a:ext>
                  </a:extLst>
                </a:gridCol>
                <a:gridCol w="950341">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0">
                <a:tc>
                  <a:txBody>
                    <a:bodyPr/>
                    <a:lstStyle/>
                    <a:p>
                      <a:pPr marL="0" marR="0" algn="ctr">
                        <a:spcBef>
                          <a:spcPts val="0"/>
                        </a:spcBef>
                        <a:spcAft>
                          <a:spcPts val="0"/>
                        </a:spcAft>
                      </a:pPr>
                      <a:r>
                        <a:rPr lang="en-US" sz="2000" b="1" dirty="0">
                          <a:effectLst/>
                          <a:latin typeface="+mn-lt"/>
                          <a:ea typeface="Calibri"/>
                        </a:rPr>
                        <a:t>Recommendations</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COR</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LOE</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2400">
                <a:tc>
                  <a:txBody>
                    <a:bodyPr/>
                    <a:lstStyle/>
                    <a:p>
                      <a:pPr marL="0" marR="0">
                        <a:spcBef>
                          <a:spcPts val="0"/>
                        </a:spcBef>
                        <a:spcAft>
                          <a:spcPts val="0"/>
                        </a:spcAft>
                      </a:pPr>
                      <a:r>
                        <a:rPr lang="en-US" sz="2000" b="0" dirty="0">
                          <a:effectLst/>
                          <a:latin typeface="+mn-lt"/>
                          <a:ea typeface="Times New Roman"/>
                        </a:rPr>
                        <a:t>Before initiating antiarrhythmic drug therapy, treatment of precipitating or reversible causes of AF is recommended.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1"/>
                  </a:ext>
                </a:extLst>
              </a:tr>
              <a:tr h="2743091">
                <a:tc>
                  <a:txBody>
                    <a:bodyPr/>
                    <a:lstStyle/>
                    <a:p>
                      <a:pPr marL="0" marR="0">
                        <a:spcBef>
                          <a:spcPts val="0"/>
                        </a:spcBef>
                        <a:spcAft>
                          <a:spcPts val="0"/>
                        </a:spcAft>
                      </a:pPr>
                      <a:r>
                        <a:rPr lang="en-US" sz="2000" b="0" dirty="0">
                          <a:effectLst/>
                          <a:latin typeface="+mn-lt"/>
                          <a:ea typeface="Times New Roman"/>
                        </a:rPr>
                        <a:t>The following antiarrhythmic drugs are recommended in patients with AF to maintain sinus rhythm, depending on underlying heart disease and comorbidities:</a:t>
                      </a:r>
                    </a:p>
                    <a:p>
                      <a:pPr marL="800100" marR="0" lvl="1" indent="-342900">
                        <a:spcBef>
                          <a:spcPts val="0"/>
                        </a:spcBef>
                        <a:spcAft>
                          <a:spcPts val="0"/>
                        </a:spcAft>
                        <a:buAutoNum type="alphaLcPeriod"/>
                      </a:pPr>
                      <a:r>
                        <a:rPr lang="en-US" sz="2000" b="0" kern="1200" dirty="0" err="1">
                          <a:solidFill>
                            <a:schemeClr val="tx1"/>
                          </a:solidFill>
                          <a:effectLst/>
                          <a:latin typeface="+mn-lt"/>
                          <a:ea typeface="+mn-ea"/>
                          <a:cs typeface="+mn-cs"/>
                        </a:rPr>
                        <a:t>Amiodarone</a:t>
                      </a:r>
                      <a:endParaRPr lang="en-US" sz="2000" b="0" kern="1200" dirty="0">
                        <a:solidFill>
                          <a:schemeClr val="tx1"/>
                        </a:solidFill>
                        <a:effectLst/>
                        <a:latin typeface="+mn-lt"/>
                        <a:ea typeface="+mn-ea"/>
                        <a:cs typeface="+mn-cs"/>
                      </a:endParaRPr>
                    </a:p>
                    <a:p>
                      <a:pPr marL="800100" marR="0" lvl="1" indent="-342900">
                        <a:spcBef>
                          <a:spcPts val="0"/>
                        </a:spcBef>
                        <a:spcAft>
                          <a:spcPts val="0"/>
                        </a:spcAft>
                        <a:buAutoNum type="alphaLcPeriod"/>
                      </a:pPr>
                      <a:r>
                        <a:rPr lang="en-US" sz="2000" b="0" kern="1200" dirty="0" err="1">
                          <a:solidFill>
                            <a:schemeClr val="tx1"/>
                          </a:solidFill>
                          <a:effectLst/>
                          <a:latin typeface="+mn-lt"/>
                          <a:ea typeface="+mn-ea"/>
                          <a:cs typeface="+mn-cs"/>
                        </a:rPr>
                        <a:t>Dofetilide</a:t>
                      </a:r>
                      <a:r>
                        <a:rPr lang="en-US" sz="2000" b="0" kern="1200" dirty="0">
                          <a:solidFill>
                            <a:schemeClr val="tx1"/>
                          </a:solidFill>
                          <a:effectLst/>
                          <a:latin typeface="+mn-lt"/>
                          <a:ea typeface="+mn-ea"/>
                          <a:cs typeface="+mn-cs"/>
                        </a:rPr>
                        <a:t> </a:t>
                      </a:r>
                    </a:p>
                    <a:p>
                      <a:pPr marL="800100" marR="0" lvl="1" indent="-342900">
                        <a:spcBef>
                          <a:spcPts val="0"/>
                        </a:spcBef>
                        <a:spcAft>
                          <a:spcPts val="0"/>
                        </a:spcAft>
                        <a:buAutoNum type="alphaLcPeriod"/>
                      </a:pPr>
                      <a:r>
                        <a:rPr lang="en-US" sz="2000" b="0" kern="1200" dirty="0" err="1">
                          <a:solidFill>
                            <a:schemeClr val="tx1"/>
                          </a:solidFill>
                          <a:effectLst/>
                          <a:latin typeface="+mn-lt"/>
                          <a:ea typeface="+mn-ea"/>
                          <a:cs typeface="+mn-cs"/>
                        </a:rPr>
                        <a:t>Dronedarone</a:t>
                      </a:r>
                      <a:r>
                        <a:rPr lang="en-US" sz="2000" b="0" kern="1200" dirty="0">
                          <a:solidFill>
                            <a:schemeClr val="tx1"/>
                          </a:solidFill>
                          <a:effectLst/>
                          <a:latin typeface="+mn-lt"/>
                          <a:ea typeface="+mn-ea"/>
                          <a:cs typeface="+mn-cs"/>
                        </a:rPr>
                        <a:t> </a:t>
                      </a:r>
                      <a:endParaRPr lang="en-US" sz="2000" b="0" kern="1200" baseline="30000" dirty="0">
                        <a:solidFill>
                          <a:schemeClr val="tx1"/>
                        </a:solidFill>
                        <a:effectLst/>
                        <a:latin typeface="+mn-lt"/>
                        <a:ea typeface="+mn-ea"/>
                        <a:cs typeface="+mn-cs"/>
                      </a:endParaRPr>
                    </a:p>
                    <a:p>
                      <a:pPr marL="800100" marR="0" lvl="1" indent="-342900">
                        <a:spcBef>
                          <a:spcPts val="0"/>
                        </a:spcBef>
                        <a:spcAft>
                          <a:spcPts val="0"/>
                        </a:spcAft>
                        <a:buAutoNum type="alphaLcPeriod"/>
                      </a:pPr>
                      <a:r>
                        <a:rPr lang="en-US" sz="2000" b="0" kern="1200" dirty="0" err="1">
                          <a:solidFill>
                            <a:schemeClr val="tx1"/>
                          </a:solidFill>
                          <a:effectLst/>
                          <a:latin typeface="+mn-lt"/>
                          <a:ea typeface="+mn-ea"/>
                          <a:cs typeface="+mn-cs"/>
                        </a:rPr>
                        <a:t>Flecainide</a:t>
                      </a:r>
                      <a:r>
                        <a:rPr lang="en-US" sz="2000" b="0" kern="1200" dirty="0">
                          <a:solidFill>
                            <a:schemeClr val="tx1"/>
                          </a:solidFill>
                          <a:effectLst/>
                          <a:latin typeface="+mn-lt"/>
                          <a:ea typeface="+mn-ea"/>
                          <a:cs typeface="+mn-cs"/>
                        </a:rPr>
                        <a:t> </a:t>
                      </a:r>
                    </a:p>
                    <a:p>
                      <a:pPr marL="800100" marR="0" lvl="1" indent="-342900">
                        <a:spcBef>
                          <a:spcPts val="0"/>
                        </a:spcBef>
                        <a:spcAft>
                          <a:spcPts val="0"/>
                        </a:spcAft>
                        <a:buAutoNum type="alphaLcPeriod"/>
                      </a:pPr>
                      <a:r>
                        <a:rPr lang="en-US" sz="2000" b="0" kern="1200" dirty="0" err="1">
                          <a:solidFill>
                            <a:schemeClr val="tx1"/>
                          </a:solidFill>
                          <a:effectLst/>
                          <a:latin typeface="+mn-lt"/>
                          <a:ea typeface="+mn-ea"/>
                          <a:cs typeface="+mn-cs"/>
                        </a:rPr>
                        <a:t>Propafenone</a:t>
                      </a:r>
                      <a:endParaRPr lang="en-US" sz="2000" b="0" kern="1200" dirty="0">
                        <a:solidFill>
                          <a:schemeClr val="tx1"/>
                        </a:solidFill>
                        <a:effectLst/>
                        <a:latin typeface="+mn-lt"/>
                        <a:ea typeface="+mn-ea"/>
                        <a:cs typeface="+mn-cs"/>
                      </a:endParaRPr>
                    </a:p>
                    <a:p>
                      <a:pPr marL="800100" marR="0" lvl="1" indent="-342900">
                        <a:spcBef>
                          <a:spcPts val="0"/>
                        </a:spcBef>
                        <a:spcAft>
                          <a:spcPts val="0"/>
                        </a:spcAft>
                        <a:buAutoNum type="alphaLcPeriod"/>
                      </a:pPr>
                      <a:r>
                        <a:rPr lang="en-US" sz="2000" b="0" kern="1200" baseline="0" dirty="0" err="1">
                          <a:solidFill>
                            <a:schemeClr val="tx1"/>
                          </a:solidFill>
                          <a:effectLst/>
                          <a:latin typeface="+mn-lt"/>
                          <a:ea typeface="+mn-ea"/>
                          <a:cs typeface="+mn-cs"/>
                        </a:rPr>
                        <a:t>Sotalol</a:t>
                      </a:r>
                      <a:endParaRPr lang="en-US" sz="2000" b="0" kern="1200" baseline="300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000" dirty="0">
                          <a:effectLst/>
                          <a:latin typeface="+mn-lt"/>
                          <a:ea typeface="Times New Roman"/>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2"/>
                  </a:ext>
                </a:extLst>
              </a:tr>
              <a:tr h="914400">
                <a:tc>
                  <a:txBody>
                    <a:bodyPr/>
                    <a:lstStyle/>
                    <a:p>
                      <a:pPr marL="0" marR="0">
                        <a:spcBef>
                          <a:spcPts val="0"/>
                        </a:spcBef>
                        <a:spcAft>
                          <a:spcPts val="0"/>
                        </a:spcAft>
                      </a:pPr>
                      <a:r>
                        <a:rPr lang="en-US" sz="2000" b="0" dirty="0">
                          <a:effectLst/>
                          <a:latin typeface="+mn-lt"/>
                          <a:ea typeface="Times New Roman"/>
                        </a:rPr>
                        <a:t>The risks of the antiarrhythmic drug, including </a:t>
                      </a:r>
                      <a:r>
                        <a:rPr lang="en-US" sz="2000" b="0" dirty="0" err="1">
                          <a:effectLst/>
                          <a:latin typeface="+mn-lt"/>
                          <a:ea typeface="Times New Roman"/>
                        </a:rPr>
                        <a:t>proarrhythmia</a:t>
                      </a:r>
                      <a:r>
                        <a:rPr lang="en-US" sz="2000" b="0" dirty="0">
                          <a:effectLst/>
                          <a:latin typeface="+mn-lt"/>
                          <a:ea typeface="Times New Roman"/>
                        </a:rPr>
                        <a:t>, should be considered before initiating therapy with each drug.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a:extLst>
              <a:ext uri="{FF2B5EF4-FFF2-40B4-BE49-F238E27FC236}">
                <a16:creationId xmlns:a16="http://schemas.microsoft.com/office/drawing/2014/main" id="{EF77C308-BC08-4D68-96D8-13A858BBE69D}"/>
              </a:ext>
            </a:extLst>
          </p:cNvPr>
          <p:cNvSpPr>
            <a:spLocks noGrp="1" noChangeArrowheads="1"/>
          </p:cNvSpPr>
          <p:nvPr>
            <p:ph type="title"/>
          </p:nvPr>
        </p:nvSpPr>
        <p:spPr>
          <a:xfrm>
            <a:off x="381000" y="228600"/>
            <a:ext cx="8229600" cy="685800"/>
          </a:xfrm>
        </p:spPr>
        <p:txBody>
          <a:bodyPr/>
          <a:lstStyle/>
          <a:p>
            <a:pPr eaLnBrk="1" hangingPunct="1">
              <a:defRPr/>
            </a:pPr>
            <a:r>
              <a:rPr lang="en-US" altLang="en-US" sz="2400" b="1" dirty="0">
                <a:solidFill>
                  <a:schemeClr val="accent2"/>
                </a:solidFill>
                <a:latin typeface="+mn-lt"/>
              </a:rPr>
              <a:t>Antiarrhythmic Drugs to Maintain Sinus Rhythm </a:t>
            </a:r>
            <a:r>
              <a:rPr lang="en-US" altLang="en-US" sz="1800" b="1" dirty="0">
                <a:solidFill>
                  <a:schemeClr val="accent2"/>
                </a:solidFill>
                <a:latin typeface="+mn-lt"/>
              </a:rPr>
              <a:t>(cont’d)</a:t>
            </a:r>
          </a:p>
        </p:txBody>
      </p:sp>
      <p:graphicFrame>
        <p:nvGraphicFramePr>
          <p:cNvPr id="4" name="Table 3">
            <a:extLst>
              <a:ext uri="{FF2B5EF4-FFF2-40B4-BE49-F238E27FC236}">
                <a16:creationId xmlns:a16="http://schemas.microsoft.com/office/drawing/2014/main" id="{20070691-7E60-4A08-BDA4-3EC903748E9E}"/>
              </a:ext>
            </a:extLst>
          </p:cNvPr>
          <p:cNvGraphicFramePr>
            <a:graphicFrameLocks noGrp="1"/>
          </p:cNvGraphicFramePr>
          <p:nvPr/>
        </p:nvGraphicFramePr>
        <p:xfrm>
          <a:off x="228600" y="1066800"/>
          <a:ext cx="8686800" cy="4770438"/>
        </p:xfrm>
        <a:graphic>
          <a:graphicData uri="http://schemas.openxmlformats.org/drawingml/2006/table">
            <a:tbl>
              <a:tblPr firstRow="1" firstCol="1" bandRow="1"/>
              <a:tblGrid>
                <a:gridCol w="6898259">
                  <a:extLst>
                    <a:ext uri="{9D8B030D-6E8A-4147-A177-3AD203B41FA5}">
                      <a16:colId xmlns:a16="http://schemas.microsoft.com/office/drawing/2014/main" val="20000"/>
                    </a:ext>
                  </a:extLst>
                </a:gridCol>
                <a:gridCol w="950341">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20068">
                <a:tc>
                  <a:txBody>
                    <a:bodyPr/>
                    <a:lstStyle/>
                    <a:p>
                      <a:pPr marL="0" marR="0" algn="ctr">
                        <a:spcBef>
                          <a:spcPts val="0"/>
                        </a:spcBef>
                        <a:spcAft>
                          <a:spcPts val="0"/>
                        </a:spcAft>
                      </a:pPr>
                      <a:r>
                        <a:rPr lang="en-US" sz="2000" b="1" dirty="0">
                          <a:effectLst/>
                          <a:latin typeface="+mn-lt"/>
                          <a:ea typeface="Calibri"/>
                        </a:rPr>
                        <a:t>Recommendations</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COR</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LOE</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60204">
                <a:tc>
                  <a:txBody>
                    <a:bodyPr/>
                    <a:lstStyle/>
                    <a:p>
                      <a:pPr marL="0" marR="0">
                        <a:spcBef>
                          <a:spcPts val="0"/>
                        </a:spcBef>
                        <a:spcAft>
                          <a:spcPts val="0"/>
                        </a:spcAft>
                      </a:pPr>
                      <a:r>
                        <a:rPr lang="en-US" sz="2000" b="0" dirty="0">
                          <a:effectLst/>
                          <a:latin typeface="+mn-lt"/>
                          <a:ea typeface="Times New Roman"/>
                        </a:rPr>
                        <a:t>Because of its potential toxicities, </a:t>
                      </a:r>
                      <a:r>
                        <a:rPr lang="en-US" sz="2000" b="0" dirty="0" err="1">
                          <a:effectLst/>
                          <a:latin typeface="+mn-lt"/>
                          <a:ea typeface="Times New Roman"/>
                        </a:rPr>
                        <a:t>amiodarone</a:t>
                      </a:r>
                      <a:r>
                        <a:rPr lang="en-US" sz="2000" b="0" dirty="0">
                          <a:effectLst/>
                          <a:latin typeface="+mn-lt"/>
                          <a:ea typeface="Times New Roman"/>
                        </a:rPr>
                        <a:t> should only be used after consideration of risks and when other agents have failed or are contraindicated.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1"/>
                  </a:ext>
                </a:extLst>
              </a:tr>
              <a:tr h="960204">
                <a:tc>
                  <a:txBody>
                    <a:bodyPr/>
                    <a:lstStyle/>
                    <a:p>
                      <a:pPr marL="0" marR="0">
                        <a:spcBef>
                          <a:spcPts val="0"/>
                        </a:spcBef>
                        <a:spcAft>
                          <a:spcPts val="0"/>
                        </a:spcAft>
                      </a:pPr>
                      <a:r>
                        <a:rPr lang="en-US" sz="2000" b="0" dirty="0">
                          <a:effectLst/>
                          <a:latin typeface="+mn-lt"/>
                          <a:ea typeface="Times New Roman"/>
                        </a:rPr>
                        <a:t>A rhythm-control strategy with pharmacological therapy can be useful in patients with AF for the treatment of tachycardia-induced cardiomyopathy.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Times New Roman"/>
                        </a:rPr>
                        <a:t>IIa</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2"/>
                  </a:ext>
                </a:extLst>
              </a:tr>
              <a:tr h="1280271">
                <a:tc>
                  <a:txBody>
                    <a:bodyPr/>
                    <a:lstStyle/>
                    <a:p>
                      <a:pPr marL="0" marR="0">
                        <a:spcBef>
                          <a:spcPts val="0"/>
                        </a:spcBef>
                        <a:spcAft>
                          <a:spcPts val="0"/>
                        </a:spcAft>
                      </a:pPr>
                      <a:r>
                        <a:rPr lang="en-US" sz="2000" b="0" dirty="0">
                          <a:effectLst/>
                          <a:latin typeface="+mn-lt"/>
                          <a:ea typeface="Times New Roman"/>
                        </a:rPr>
                        <a:t>It may be reasonable to continue current antiarrhythmic drug therapy in the setting of infrequent, well-tolerated recurrences of AF when the drug has reduced the frequency or symptoms of AF.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Times New Roman"/>
                        </a:rPr>
                        <a:t>IIb</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3"/>
                  </a:ext>
                </a:extLst>
              </a:tr>
              <a:tr h="609633">
                <a:tc>
                  <a:txBody>
                    <a:bodyPr/>
                    <a:lstStyle/>
                    <a:p>
                      <a:pPr marL="0" marR="0">
                        <a:spcBef>
                          <a:spcPts val="0"/>
                        </a:spcBef>
                        <a:spcAft>
                          <a:spcPts val="0"/>
                        </a:spcAft>
                      </a:pPr>
                      <a:r>
                        <a:rPr lang="en-US" sz="2000" b="0" dirty="0">
                          <a:effectLst/>
                          <a:latin typeface="+mn-lt"/>
                          <a:ea typeface="Times New Roman"/>
                        </a:rPr>
                        <a:t>Antiarrhythmic drugs for rhythm control</a:t>
                      </a:r>
                      <a:r>
                        <a:rPr lang="en-US" sz="2000" b="0" baseline="0" dirty="0">
                          <a:effectLst/>
                          <a:latin typeface="+mn-lt"/>
                          <a:ea typeface="Times New Roman"/>
                        </a:rPr>
                        <a:t> </a:t>
                      </a:r>
                      <a:r>
                        <a:rPr lang="en-US" sz="2000" b="0" dirty="0">
                          <a:effectLst/>
                          <a:latin typeface="+mn-lt"/>
                          <a:ea typeface="Times New Roman"/>
                        </a:rPr>
                        <a:t>should not be continued when AF becomes permanent,…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2000" dirty="0">
                          <a:effectLst/>
                          <a:latin typeface="+mn-lt"/>
                          <a:ea typeface="Times New Roman"/>
                        </a:rPr>
                        <a:t>III: Harm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4"/>
                  </a:ext>
                </a:extLst>
              </a:tr>
              <a:tr h="640058">
                <a:tc>
                  <a:txBody>
                    <a:bodyPr/>
                    <a:lstStyle/>
                    <a:p>
                      <a:pPr marL="251460" marR="0" indent="0">
                        <a:spcBef>
                          <a:spcPts val="0"/>
                        </a:spcBef>
                        <a:spcAft>
                          <a:spcPts val="0"/>
                        </a:spcAft>
                        <a:buFont typeface="Arial" panose="020B0604020202020204" pitchFamily="34" charset="0"/>
                        <a:buNone/>
                      </a:pPr>
                      <a:r>
                        <a:rPr lang="en-US" sz="2000" b="0" dirty="0">
                          <a:effectLst/>
                          <a:latin typeface="+mn-lt"/>
                          <a:ea typeface="Times New Roman"/>
                        </a:rPr>
                        <a:t>…including dronedarone.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20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a:extLst>
              <a:ext uri="{FF2B5EF4-FFF2-40B4-BE49-F238E27FC236}">
                <a16:creationId xmlns:a16="http://schemas.microsoft.com/office/drawing/2014/main" id="{4C0088A4-228A-47E9-90D1-C0E846AB5C31}"/>
              </a:ext>
            </a:extLst>
          </p:cNvPr>
          <p:cNvSpPr>
            <a:spLocks noGrp="1" noChangeArrowheads="1"/>
          </p:cNvSpPr>
          <p:nvPr>
            <p:ph type="title"/>
          </p:nvPr>
        </p:nvSpPr>
        <p:spPr>
          <a:xfrm>
            <a:off x="381000" y="228600"/>
            <a:ext cx="8229600" cy="762000"/>
          </a:xfrm>
        </p:spPr>
        <p:txBody>
          <a:bodyPr/>
          <a:lstStyle/>
          <a:p>
            <a:pPr eaLnBrk="1" hangingPunct="1">
              <a:defRPr/>
            </a:pPr>
            <a:r>
              <a:rPr lang="en-US" altLang="en-US" sz="2400" b="1" dirty="0">
                <a:solidFill>
                  <a:schemeClr val="accent2"/>
                </a:solidFill>
                <a:latin typeface="+mn-lt"/>
              </a:rPr>
              <a:t>Antiarrhythmic Drugs to Maintain Sinus Rhythm </a:t>
            </a:r>
            <a:r>
              <a:rPr lang="en-US" altLang="en-US" sz="1800" b="1" dirty="0">
                <a:solidFill>
                  <a:schemeClr val="accent2"/>
                </a:solidFill>
                <a:latin typeface="+mn-lt"/>
              </a:rPr>
              <a:t>(cont’d)</a:t>
            </a:r>
          </a:p>
        </p:txBody>
      </p:sp>
      <p:graphicFrame>
        <p:nvGraphicFramePr>
          <p:cNvPr id="4" name="Table 3">
            <a:extLst>
              <a:ext uri="{FF2B5EF4-FFF2-40B4-BE49-F238E27FC236}">
                <a16:creationId xmlns:a16="http://schemas.microsoft.com/office/drawing/2014/main" id="{685D6790-8F94-4201-B876-EF2AE2EE4BB0}"/>
              </a:ext>
            </a:extLst>
          </p:cNvPr>
          <p:cNvGraphicFramePr>
            <a:graphicFrameLocks noGrp="1"/>
          </p:cNvGraphicFramePr>
          <p:nvPr/>
        </p:nvGraphicFramePr>
        <p:xfrm>
          <a:off x="304800" y="1447800"/>
          <a:ext cx="8686800" cy="1524000"/>
        </p:xfrm>
        <a:graphic>
          <a:graphicData uri="http://schemas.openxmlformats.org/drawingml/2006/table">
            <a:tbl>
              <a:tblPr firstRow="1" firstCol="1" bandRow="1"/>
              <a:tblGrid>
                <a:gridCol w="6898259">
                  <a:extLst>
                    <a:ext uri="{9D8B030D-6E8A-4147-A177-3AD203B41FA5}">
                      <a16:colId xmlns:a16="http://schemas.microsoft.com/office/drawing/2014/main" val="20000"/>
                    </a:ext>
                  </a:extLst>
                </a:gridCol>
                <a:gridCol w="950341">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0">
                <a:tc>
                  <a:txBody>
                    <a:bodyPr/>
                    <a:lstStyle/>
                    <a:p>
                      <a:pPr marL="0" marR="0" algn="ctr">
                        <a:spcBef>
                          <a:spcPts val="0"/>
                        </a:spcBef>
                        <a:spcAft>
                          <a:spcPts val="0"/>
                        </a:spcAft>
                      </a:pPr>
                      <a:r>
                        <a:rPr lang="en-US" sz="2000" b="1" dirty="0">
                          <a:effectLst/>
                          <a:latin typeface="+mn-lt"/>
                          <a:ea typeface="Calibri"/>
                        </a:rPr>
                        <a:t>Recommendations</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COR</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LOE</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19200">
                <a:tc>
                  <a:txBody>
                    <a:bodyPr/>
                    <a:lstStyle/>
                    <a:p>
                      <a:pPr marL="0" marR="0">
                        <a:spcBef>
                          <a:spcPts val="0"/>
                        </a:spcBef>
                        <a:spcAft>
                          <a:spcPts val="0"/>
                        </a:spcAft>
                      </a:pPr>
                      <a:r>
                        <a:rPr lang="en-US" sz="2000" b="0" dirty="0">
                          <a:effectLst/>
                          <a:latin typeface="+mn-lt"/>
                          <a:ea typeface="Times New Roman"/>
                        </a:rPr>
                        <a:t>Dronedarone should not be used for treatment of AF in patients with New York Heart Association class III and IV HF or patients who have had an episode of decompensated HF in the past 4 weeks.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III: Harm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20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8E2BB022-9762-4145-A236-9E1C1A405FA2}"/>
              </a:ext>
            </a:extLst>
          </p:cNvPr>
          <p:cNvSpPr>
            <a:spLocks noGrp="1" noChangeArrowheads="1"/>
          </p:cNvSpPr>
          <p:nvPr>
            <p:ph type="title" idx="4294967295"/>
          </p:nvPr>
        </p:nvSpPr>
        <p:spPr>
          <a:xfrm>
            <a:off x="0" y="76200"/>
            <a:ext cx="9144000" cy="762000"/>
          </a:xfrm>
        </p:spPr>
        <p:txBody>
          <a:bodyPr/>
          <a:lstStyle/>
          <a:p>
            <a:pPr>
              <a:defRPr/>
            </a:pPr>
            <a:r>
              <a:rPr lang="en-US" sz="2400" b="1" dirty="0">
                <a:solidFill>
                  <a:schemeClr val="accent2"/>
                </a:solidFill>
                <a:ea typeface="ＭＳ Ｐゴシック" charset="0"/>
              </a:rPr>
              <a:t>Applying Classification of Recommendations and </a:t>
            </a:r>
            <a:br>
              <a:rPr lang="en-US" sz="2400" b="1" dirty="0">
                <a:solidFill>
                  <a:schemeClr val="accent2"/>
                </a:solidFill>
                <a:ea typeface="ＭＳ Ｐゴシック" charset="0"/>
              </a:rPr>
            </a:br>
            <a:r>
              <a:rPr lang="en-US" sz="2400" b="1" dirty="0">
                <a:solidFill>
                  <a:schemeClr val="accent2"/>
                </a:solidFill>
                <a:ea typeface="ＭＳ Ｐゴシック" charset="0"/>
              </a:rPr>
              <a:t>Levels of Evidence</a:t>
            </a:r>
            <a:endParaRPr lang="en-US" sz="2400" b="1" dirty="0">
              <a:solidFill>
                <a:schemeClr val="accent2"/>
              </a:solidFill>
              <a:effectLst>
                <a:outerShdw blurRad="38100" dist="38100" dir="2700000" algn="tl">
                  <a:srgbClr val="DDDDDD"/>
                </a:outerShdw>
              </a:effectLst>
              <a:ea typeface="ＭＳ Ｐゴシック" charset="0"/>
            </a:endParaRPr>
          </a:p>
        </p:txBody>
      </p:sp>
      <p:sp>
        <p:nvSpPr>
          <p:cNvPr id="5123" name="Rectangle 57">
            <a:extLst>
              <a:ext uri="{FF2B5EF4-FFF2-40B4-BE49-F238E27FC236}">
                <a16:creationId xmlns:a16="http://schemas.microsoft.com/office/drawing/2014/main" id="{767981EA-8DA8-4E67-97D9-5C8B2AC0D9E0}"/>
              </a:ext>
            </a:extLst>
          </p:cNvPr>
          <p:cNvSpPr>
            <a:spLocks noChangeArrowheads="1"/>
          </p:cNvSpPr>
          <p:nvPr/>
        </p:nvSpPr>
        <p:spPr bwMode="auto">
          <a:xfrm>
            <a:off x="495300" y="1368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a:spcBef>
                <a:spcPct val="0"/>
              </a:spcBef>
              <a:buFontTx/>
              <a:buNone/>
            </a:pPr>
            <a:endParaRPr lang="en-US" altLang="en-US" sz="2400"/>
          </a:p>
        </p:txBody>
      </p:sp>
      <p:sp>
        <p:nvSpPr>
          <p:cNvPr id="5124" name="TextBox 19">
            <a:extLst>
              <a:ext uri="{FF2B5EF4-FFF2-40B4-BE49-F238E27FC236}">
                <a16:creationId xmlns:a16="http://schemas.microsoft.com/office/drawing/2014/main" id="{162CE965-8583-4E4B-9BA0-B84637CBB6E1}"/>
              </a:ext>
            </a:extLst>
          </p:cNvPr>
          <p:cNvSpPr txBox="1">
            <a:spLocks noChangeArrowheads="1"/>
          </p:cNvSpPr>
          <p:nvPr/>
        </p:nvSpPr>
        <p:spPr bwMode="auto">
          <a:xfrm>
            <a:off x="7162800" y="838200"/>
            <a:ext cx="1676400"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spcBef>
                <a:spcPct val="0"/>
              </a:spcBef>
              <a:buFontTx/>
              <a:buNone/>
            </a:pPr>
            <a:r>
              <a:rPr lang="en-US" altLang="en-US" sz="900"/>
              <a:t>A recommendation with Level of Evidence B or C does not imply that the recommendation is weak. Many important clinical questions addressed in the guidelines do not lend themselves to clinical trials. Although randomized trials are unavailable, there may be a very clear clinical consensus that a particular test or therapy is useful or effective. </a:t>
            </a:r>
          </a:p>
          <a:p>
            <a:pPr eaLnBrk="1" hangingPunct="1">
              <a:spcBef>
                <a:spcPct val="0"/>
              </a:spcBef>
              <a:buFontTx/>
              <a:buNone/>
            </a:pPr>
            <a:r>
              <a:rPr lang="en-US" altLang="en-US" sz="900"/>
              <a:t> </a:t>
            </a:r>
          </a:p>
          <a:p>
            <a:pPr eaLnBrk="1" hangingPunct="1">
              <a:spcBef>
                <a:spcPct val="0"/>
              </a:spcBef>
              <a:buFontTx/>
              <a:buNone/>
            </a:pPr>
            <a:r>
              <a:rPr lang="en-US" altLang="en-US" sz="900"/>
              <a:t>*Data available from clinical trials or registries about the usefulness/ efficacy in different subpopulations, such as sex, age, history of diabetes, history of prior myocardial infarction, history of heart failure, and prior aspirin use. </a:t>
            </a:r>
          </a:p>
          <a:p>
            <a:pPr eaLnBrk="1" hangingPunct="1">
              <a:spcBef>
                <a:spcPct val="0"/>
              </a:spcBef>
              <a:buFontTx/>
              <a:buNone/>
            </a:pPr>
            <a:endParaRPr lang="en-US" altLang="en-US" sz="900"/>
          </a:p>
          <a:p>
            <a:pPr eaLnBrk="1" hangingPunct="1">
              <a:spcBef>
                <a:spcPct val="0"/>
              </a:spcBef>
              <a:buFontTx/>
              <a:buNone/>
            </a:pPr>
            <a:r>
              <a:rPr lang="en-US" altLang="en-US" sz="900"/>
              <a:t>†For comparative effectiveness recommendations (Class I and IIa; Level of Evidence A and B only), studies that support the use of comparator verbs should involve direct comparisons of the treatments or strategies being evaluated.</a:t>
            </a:r>
          </a:p>
          <a:p>
            <a:pPr eaLnBrk="1" hangingPunct="1">
              <a:spcBef>
                <a:spcPct val="0"/>
              </a:spcBef>
              <a:buFontTx/>
              <a:buNone/>
            </a:pPr>
            <a:endParaRPr lang="en-US" altLang="en-US" sz="800"/>
          </a:p>
        </p:txBody>
      </p:sp>
      <p:pic>
        <p:nvPicPr>
          <p:cNvPr id="5125" name="Picture 5" descr="E1161-COR-LOE-Table-Edits-PRINT.png">
            <a:extLst>
              <a:ext uri="{FF2B5EF4-FFF2-40B4-BE49-F238E27FC236}">
                <a16:creationId xmlns:a16="http://schemas.microsoft.com/office/drawing/2014/main" id="{46FB8F37-B6A7-4C99-A579-FE54E6DB3F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6324600" cy="554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a:extLst>
              <a:ext uri="{FF2B5EF4-FFF2-40B4-BE49-F238E27FC236}">
                <a16:creationId xmlns:a16="http://schemas.microsoft.com/office/drawing/2014/main" id="{8FF9D141-7B3F-47AE-8776-0A241BD8783A}"/>
              </a:ext>
            </a:extLst>
          </p:cNvPr>
          <p:cNvSpPr>
            <a:spLocks noGrp="1" noChangeArrowheads="1"/>
          </p:cNvSpPr>
          <p:nvPr>
            <p:ph type="title"/>
          </p:nvPr>
        </p:nvSpPr>
        <p:spPr>
          <a:xfrm>
            <a:off x="381000" y="152400"/>
            <a:ext cx="8229600" cy="533400"/>
          </a:xfrm>
        </p:spPr>
        <p:txBody>
          <a:bodyPr/>
          <a:lstStyle/>
          <a:p>
            <a:pPr eaLnBrk="1" hangingPunct="1">
              <a:defRPr/>
            </a:pPr>
            <a:r>
              <a:rPr lang="en-US" altLang="en-US" sz="2400" b="1" dirty="0">
                <a:solidFill>
                  <a:schemeClr val="accent2"/>
                </a:solidFill>
                <a:latin typeface="+mn-lt"/>
              </a:rPr>
              <a:t>Upstream Therapy</a:t>
            </a:r>
          </a:p>
        </p:txBody>
      </p:sp>
      <p:graphicFrame>
        <p:nvGraphicFramePr>
          <p:cNvPr id="4" name="Table 3">
            <a:extLst>
              <a:ext uri="{FF2B5EF4-FFF2-40B4-BE49-F238E27FC236}">
                <a16:creationId xmlns:a16="http://schemas.microsoft.com/office/drawing/2014/main" id="{F9A21405-A6DB-4DC6-80F6-5ED38EDAFF46}"/>
              </a:ext>
            </a:extLst>
          </p:cNvPr>
          <p:cNvGraphicFramePr>
            <a:graphicFrameLocks noGrp="1"/>
          </p:cNvGraphicFramePr>
          <p:nvPr/>
        </p:nvGraphicFramePr>
        <p:xfrm>
          <a:off x="228600" y="914400"/>
          <a:ext cx="8686800" cy="3657600"/>
        </p:xfrm>
        <a:graphic>
          <a:graphicData uri="http://schemas.openxmlformats.org/drawingml/2006/table">
            <a:tbl>
              <a:tblPr firstRow="1" firstCol="1" bandRow="1"/>
              <a:tblGrid>
                <a:gridCol w="6898259">
                  <a:extLst>
                    <a:ext uri="{9D8B030D-6E8A-4147-A177-3AD203B41FA5}">
                      <a16:colId xmlns:a16="http://schemas.microsoft.com/office/drawing/2014/main" val="20000"/>
                    </a:ext>
                  </a:extLst>
                </a:gridCol>
                <a:gridCol w="950341">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0">
                <a:tc>
                  <a:txBody>
                    <a:bodyPr/>
                    <a:lstStyle/>
                    <a:p>
                      <a:pPr marL="0" marR="0" algn="ctr">
                        <a:spcBef>
                          <a:spcPts val="0"/>
                        </a:spcBef>
                        <a:spcAft>
                          <a:spcPts val="0"/>
                        </a:spcAft>
                      </a:pPr>
                      <a:r>
                        <a:rPr lang="en-US" sz="2000" b="1" dirty="0">
                          <a:effectLst/>
                          <a:latin typeface="+mn-lt"/>
                          <a:ea typeface="Calibri"/>
                        </a:rPr>
                        <a:t>Recommendations</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COR</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LOE</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600">
                <a:tc>
                  <a:txBody>
                    <a:bodyPr/>
                    <a:lstStyle/>
                    <a:p>
                      <a:pPr marL="0" marR="0">
                        <a:spcBef>
                          <a:spcPts val="0"/>
                        </a:spcBef>
                        <a:spcAft>
                          <a:spcPts val="0"/>
                        </a:spcAft>
                      </a:pPr>
                      <a:r>
                        <a:rPr lang="en-US" sz="2000" b="0" dirty="0">
                          <a:effectLst/>
                          <a:latin typeface="+mn-lt"/>
                          <a:ea typeface="Times New Roman"/>
                        </a:rPr>
                        <a:t>An ACE inhibitor or angiotensin-receptor blocker is reasonable for primary prevention of new-onset AF in patients with HF with reduced LVEF.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Times New Roman"/>
                        </a:rPr>
                        <a:t>IIa</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1"/>
                  </a:ext>
                </a:extLst>
              </a:tr>
              <a:tr h="914385">
                <a:tc>
                  <a:txBody>
                    <a:bodyPr/>
                    <a:lstStyle/>
                    <a:p>
                      <a:pPr marL="0" marR="0">
                        <a:spcBef>
                          <a:spcPts val="0"/>
                        </a:spcBef>
                        <a:spcAft>
                          <a:spcPts val="0"/>
                        </a:spcAft>
                      </a:pPr>
                      <a:r>
                        <a:rPr lang="en-US" sz="2000" b="0" dirty="0">
                          <a:effectLst/>
                          <a:latin typeface="+mn-lt"/>
                          <a:ea typeface="Times New Roman"/>
                        </a:rPr>
                        <a:t>Therapy with an ACE inhibitor or ARB may be considered for primary prevention of new-onset AF in the setting of hypertension.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Times New Roman"/>
                        </a:rPr>
                        <a:t>IIb</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CC3F"/>
                    </a:solidFill>
                  </a:tcPr>
                </a:tc>
                <a:tc>
                  <a:txBody>
                    <a:bodyPr/>
                    <a:lstStyle/>
                    <a:p>
                      <a:pPr marL="0" marR="0" algn="ctr">
                        <a:spcBef>
                          <a:spcPts val="0"/>
                        </a:spcBef>
                        <a:spcAft>
                          <a:spcPts val="0"/>
                        </a:spcAft>
                      </a:pPr>
                      <a:r>
                        <a:rPr lang="en-US" sz="20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2"/>
                  </a:ext>
                </a:extLst>
              </a:tr>
              <a:tr h="609590">
                <a:tc>
                  <a:txBody>
                    <a:bodyPr/>
                    <a:lstStyle/>
                    <a:p>
                      <a:pPr marL="0" marR="0">
                        <a:spcBef>
                          <a:spcPts val="0"/>
                        </a:spcBef>
                        <a:spcAft>
                          <a:spcPts val="0"/>
                        </a:spcAft>
                      </a:pPr>
                      <a:r>
                        <a:rPr lang="en-US" sz="2000" b="0" dirty="0">
                          <a:effectLst/>
                          <a:latin typeface="+mn-lt"/>
                          <a:ea typeface="Times New Roman"/>
                        </a:rPr>
                        <a:t>Statin therapy may be reasonable for primary prevention of new-onset AF after coronary artery surgery.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Times New Roman"/>
                        </a:rPr>
                        <a:t>IIb</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CC3F"/>
                    </a:solidFill>
                  </a:tcPr>
                </a:tc>
                <a:tc>
                  <a:txBody>
                    <a:bodyPr/>
                    <a:lstStyle/>
                    <a:p>
                      <a:pPr marL="0" marR="0" algn="ctr">
                        <a:spcBef>
                          <a:spcPts val="0"/>
                        </a:spcBef>
                        <a:spcAft>
                          <a:spcPts val="0"/>
                        </a:spcAft>
                      </a:pPr>
                      <a:r>
                        <a:rPr lang="en-US" sz="2000" dirty="0">
                          <a:effectLst/>
                          <a:latin typeface="+mn-lt"/>
                          <a:ea typeface="Times New Roman"/>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3"/>
                  </a:ext>
                </a:extLst>
              </a:tr>
              <a:tr h="762000">
                <a:tc>
                  <a:txBody>
                    <a:bodyPr/>
                    <a:lstStyle/>
                    <a:p>
                      <a:pPr marL="0" marR="0">
                        <a:spcBef>
                          <a:spcPts val="0"/>
                        </a:spcBef>
                        <a:spcAft>
                          <a:spcPts val="0"/>
                        </a:spcAft>
                      </a:pPr>
                      <a:r>
                        <a:rPr lang="en-US" sz="2000" b="0" dirty="0">
                          <a:effectLst/>
                          <a:latin typeface="+mn-lt"/>
                          <a:ea typeface="Times New Roman"/>
                        </a:rPr>
                        <a:t>Therapy with an ACE inhibitor, ARB, or statin is not beneficial for primary prevention of AF in patients without cardiovascular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III: No</a:t>
                      </a:r>
                      <a:r>
                        <a:rPr lang="en-US" sz="2000" baseline="0" dirty="0">
                          <a:effectLst/>
                          <a:latin typeface="+mn-lt"/>
                          <a:ea typeface="Times New Roman"/>
                        </a:rPr>
                        <a:t> Benefit</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20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a:extLst>
              <a:ext uri="{FF2B5EF4-FFF2-40B4-BE49-F238E27FC236}">
                <a16:creationId xmlns:a16="http://schemas.microsoft.com/office/drawing/2014/main" id="{1D051E82-FD06-4B31-B0CA-8032315D9183}"/>
              </a:ext>
            </a:extLst>
          </p:cNvPr>
          <p:cNvSpPr>
            <a:spLocks noGrp="1" noChangeArrowheads="1"/>
          </p:cNvSpPr>
          <p:nvPr>
            <p:ph type="title"/>
          </p:nvPr>
        </p:nvSpPr>
        <p:spPr>
          <a:xfrm>
            <a:off x="381000" y="0"/>
            <a:ext cx="8229600" cy="609600"/>
          </a:xfrm>
        </p:spPr>
        <p:txBody>
          <a:bodyPr/>
          <a:lstStyle/>
          <a:p>
            <a:pPr eaLnBrk="1" hangingPunct="1">
              <a:defRPr/>
            </a:pPr>
            <a:r>
              <a:rPr lang="en-US" altLang="en-US" sz="2400" b="1" dirty="0">
                <a:solidFill>
                  <a:schemeClr val="accent2"/>
                </a:solidFill>
                <a:latin typeface="+mn-lt"/>
              </a:rPr>
              <a:t>AF Catheter Ablation to Maintain Sinus Rhythm</a:t>
            </a:r>
          </a:p>
        </p:txBody>
      </p:sp>
      <p:graphicFrame>
        <p:nvGraphicFramePr>
          <p:cNvPr id="4" name="Table 3">
            <a:extLst>
              <a:ext uri="{FF2B5EF4-FFF2-40B4-BE49-F238E27FC236}">
                <a16:creationId xmlns:a16="http://schemas.microsoft.com/office/drawing/2014/main" id="{63A54BE0-6FA5-4775-AD81-D8EE09C5EEB7}"/>
              </a:ext>
            </a:extLst>
          </p:cNvPr>
          <p:cNvGraphicFramePr>
            <a:graphicFrameLocks noGrp="1"/>
          </p:cNvGraphicFramePr>
          <p:nvPr/>
        </p:nvGraphicFramePr>
        <p:xfrm>
          <a:off x="228600" y="762000"/>
          <a:ext cx="8686800" cy="4876800"/>
        </p:xfrm>
        <a:graphic>
          <a:graphicData uri="http://schemas.openxmlformats.org/drawingml/2006/table">
            <a:tbl>
              <a:tblPr firstRow="1" firstCol="1" bandRow="1"/>
              <a:tblGrid>
                <a:gridCol w="6898259">
                  <a:extLst>
                    <a:ext uri="{9D8B030D-6E8A-4147-A177-3AD203B41FA5}">
                      <a16:colId xmlns:a16="http://schemas.microsoft.com/office/drawing/2014/main" val="20000"/>
                    </a:ext>
                  </a:extLst>
                </a:gridCol>
                <a:gridCol w="950341">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0">
                <a:tc>
                  <a:txBody>
                    <a:bodyPr/>
                    <a:lstStyle/>
                    <a:p>
                      <a:pPr marL="0" marR="0" algn="ctr">
                        <a:spcBef>
                          <a:spcPts val="0"/>
                        </a:spcBef>
                        <a:spcAft>
                          <a:spcPts val="0"/>
                        </a:spcAft>
                      </a:pPr>
                      <a:r>
                        <a:rPr lang="en-US" sz="2000" b="1" dirty="0">
                          <a:effectLst/>
                          <a:latin typeface="+mn-lt"/>
                          <a:ea typeface="Calibri"/>
                        </a:rPr>
                        <a:t>Recommendations</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COR</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LOE</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19151">
                <a:tc>
                  <a:txBody>
                    <a:bodyPr/>
                    <a:lstStyle/>
                    <a:p>
                      <a:pPr marL="0" marR="0">
                        <a:spcBef>
                          <a:spcPts val="0"/>
                        </a:spcBef>
                        <a:spcAft>
                          <a:spcPts val="0"/>
                        </a:spcAft>
                      </a:pPr>
                      <a:r>
                        <a:rPr lang="en-US" sz="2000" b="0" dirty="0">
                          <a:effectLst/>
                          <a:latin typeface="+mn-lt"/>
                          <a:ea typeface="Times New Roman"/>
                        </a:rPr>
                        <a:t>AF catheter ablation is useful for symptomatic paroxysmal AF refractory or intolerant to at least 1 class I or III antiarrhythmic medication when a rhythm-control strategy is desired.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000" dirty="0">
                          <a:effectLst/>
                          <a:latin typeface="+mn-lt"/>
                          <a:ea typeface="Times New Roman"/>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1"/>
                  </a:ext>
                </a:extLst>
              </a:tr>
              <a:tr h="914363">
                <a:tc>
                  <a:txBody>
                    <a:bodyPr/>
                    <a:lstStyle/>
                    <a:p>
                      <a:pPr marL="0" marR="0">
                        <a:spcBef>
                          <a:spcPts val="0"/>
                        </a:spcBef>
                        <a:spcAft>
                          <a:spcPts val="0"/>
                        </a:spcAft>
                      </a:pPr>
                      <a:r>
                        <a:rPr lang="en-US" sz="2000" b="0" dirty="0">
                          <a:effectLst/>
                          <a:latin typeface="+mn-lt"/>
                          <a:ea typeface="Times New Roman"/>
                        </a:rPr>
                        <a:t>Before consideration of AF catheter ablation, assessment of the procedural risks and outcomes relevant to the individual patient is recommended.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2"/>
                  </a:ext>
                </a:extLst>
              </a:tr>
              <a:tr h="914363">
                <a:tc>
                  <a:txBody>
                    <a:bodyPr/>
                    <a:lstStyle/>
                    <a:p>
                      <a:pPr marL="0" marR="0">
                        <a:spcBef>
                          <a:spcPts val="0"/>
                        </a:spcBef>
                        <a:spcAft>
                          <a:spcPts val="0"/>
                        </a:spcAft>
                      </a:pPr>
                      <a:r>
                        <a:rPr lang="en-US" sz="2000" b="0" dirty="0">
                          <a:effectLst/>
                          <a:latin typeface="+mn-lt"/>
                          <a:ea typeface="Times New Roman"/>
                        </a:rPr>
                        <a:t>AF catheter ablation is reasonable for some patients with symptomatic persistent AF refractory or intolerant to at least 1 class I or III antiarrhythmic medication.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Times New Roman"/>
                        </a:rPr>
                        <a:t>IIa</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effectLst/>
                          <a:latin typeface="+mn-lt"/>
                          <a:ea typeface="Times New Roman"/>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3"/>
                  </a:ext>
                </a:extLst>
              </a:tr>
              <a:tr h="1523938">
                <a:tc>
                  <a:txBody>
                    <a:bodyPr/>
                    <a:lstStyle/>
                    <a:p>
                      <a:pPr marL="0" marR="0">
                        <a:spcBef>
                          <a:spcPts val="0"/>
                        </a:spcBef>
                        <a:spcAft>
                          <a:spcPts val="0"/>
                        </a:spcAft>
                      </a:pPr>
                      <a:r>
                        <a:rPr lang="en-US" sz="2000" b="0" dirty="0">
                          <a:effectLst/>
                          <a:latin typeface="+mn-lt"/>
                          <a:ea typeface="Times New Roman"/>
                        </a:rPr>
                        <a:t>In patients with recurrent symptomatic paroxysmal AF, catheter ablation is a reasonable initial rhythm-control strategy before therapeutic trials of antiarrhythmic drug therapy, after weighing the risks and outcomes of drug and ablation therapy.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Times New Roman"/>
                        </a:rPr>
                        <a:t>IIa</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a:extLst>
              <a:ext uri="{FF2B5EF4-FFF2-40B4-BE49-F238E27FC236}">
                <a16:creationId xmlns:a16="http://schemas.microsoft.com/office/drawing/2014/main" id="{A0B621E0-5B21-41A4-A034-82437D25020E}"/>
              </a:ext>
            </a:extLst>
          </p:cNvPr>
          <p:cNvSpPr>
            <a:spLocks noGrp="1" noChangeArrowheads="1"/>
          </p:cNvSpPr>
          <p:nvPr>
            <p:ph type="title"/>
          </p:nvPr>
        </p:nvSpPr>
        <p:spPr>
          <a:xfrm>
            <a:off x="-76200" y="0"/>
            <a:ext cx="9296400" cy="914400"/>
          </a:xfrm>
        </p:spPr>
        <p:txBody>
          <a:bodyPr/>
          <a:lstStyle/>
          <a:p>
            <a:pPr eaLnBrk="1" hangingPunct="1">
              <a:defRPr/>
            </a:pPr>
            <a:r>
              <a:rPr lang="en-US" altLang="en-US" sz="2400" b="1" dirty="0">
                <a:solidFill>
                  <a:schemeClr val="accent2"/>
                </a:solidFill>
                <a:latin typeface="+mn-lt"/>
              </a:rPr>
              <a:t>AF Catheter Ablation to Maintain Sinus Rhythm </a:t>
            </a:r>
            <a:r>
              <a:rPr lang="en-US" altLang="en-US" sz="1800" b="1" dirty="0">
                <a:solidFill>
                  <a:schemeClr val="accent2"/>
                </a:solidFill>
                <a:latin typeface="+mn-lt"/>
              </a:rPr>
              <a:t>(cont’d)</a:t>
            </a:r>
          </a:p>
        </p:txBody>
      </p:sp>
      <p:graphicFrame>
        <p:nvGraphicFramePr>
          <p:cNvPr id="4" name="Table 3">
            <a:extLst>
              <a:ext uri="{FF2B5EF4-FFF2-40B4-BE49-F238E27FC236}">
                <a16:creationId xmlns:a16="http://schemas.microsoft.com/office/drawing/2014/main" id="{CDC8FACA-21C4-4CC2-849E-D6AD088BD56C}"/>
              </a:ext>
            </a:extLst>
          </p:cNvPr>
          <p:cNvGraphicFramePr>
            <a:graphicFrameLocks noGrp="1"/>
          </p:cNvGraphicFramePr>
          <p:nvPr/>
        </p:nvGraphicFramePr>
        <p:xfrm>
          <a:off x="228600" y="914400"/>
          <a:ext cx="8686800" cy="4572000"/>
        </p:xfrm>
        <a:graphic>
          <a:graphicData uri="http://schemas.openxmlformats.org/drawingml/2006/table">
            <a:tbl>
              <a:tblPr firstRow="1" firstCol="1" bandRow="1"/>
              <a:tblGrid>
                <a:gridCol w="6898259">
                  <a:extLst>
                    <a:ext uri="{9D8B030D-6E8A-4147-A177-3AD203B41FA5}">
                      <a16:colId xmlns:a16="http://schemas.microsoft.com/office/drawing/2014/main" val="20000"/>
                    </a:ext>
                  </a:extLst>
                </a:gridCol>
                <a:gridCol w="950341">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04800">
                <a:tc>
                  <a:txBody>
                    <a:bodyPr/>
                    <a:lstStyle/>
                    <a:p>
                      <a:pPr marL="0" marR="0" algn="ctr">
                        <a:spcBef>
                          <a:spcPts val="0"/>
                        </a:spcBef>
                        <a:spcAft>
                          <a:spcPts val="0"/>
                        </a:spcAft>
                      </a:pPr>
                      <a:r>
                        <a:rPr lang="en-US" sz="2000" b="1" dirty="0">
                          <a:effectLst/>
                          <a:latin typeface="+mn-lt"/>
                          <a:ea typeface="Calibri"/>
                        </a:rPr>
                        <a:t>Recommendations</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COR</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LOE</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19200">
                <a:tc>
                  <a:txBody>
                    <a:bodyPr/>
                    <a:lstStyle/>
                    <a:p>
                      <a:pPr marL="0" marR="0">
                        <a:spcBef>
                          <a:spcPts val="0"/>
                        </a:spcBef>
                        <a:spcAft>
                          <a:spcPts val="0"/>
                        </a:spcAft>
                      </a:pPr>
                      <a:r>
                        <a:rPr lang="en-US" sz="2000" b="0" dirty="0">
                          <a:effectLst/>
                          <a:latin typeface="+mn-lt"/>
                          <a:ea typeface="Times New Roman"/>
                        </a:rPr>
                        <a:t>AF catheter ablation may be considered for symptomatic long-standing (&gt;12 months) persistent AF refractory or intolerant to at least 1 class I or III antiarrhythmic medication when a rhythm-control strategy is desired.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Times New Roman"/>
                        </a:rPr>
                        <a:t>IIb</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CC3F"/>
                    </a:solidFill>
                  </a:tcPr>
                </a:tc>
                <a:tc>
                  <a:txBody>
                    <a:bodyPr/>
                    <a:lstStyle/>
                    <a:p>
                      <a:pPr marL="0" marR="0" algn="ctr">
                        <a:spcBef>
                          <a:spcPts val="0"/>
                        </a:spcBef>
                        <a:spcAft>
                          <a:spcPts val="0"/>
                        </a:spcAft>
                      </a:pPr>
                      <a:r>
                        <a:rPr lang="en-US" sz="20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1"/>
                  </a:ext>
                </a:extLst>
              </a:tr>
              <a:tr h="1219200">
                <a:tc>
                  <a:txBody>
                    <a:bodyPr/>
                    <a:lstStyle/>
                    <a:p>
                      <a:pPr marL="0" marR="0">
                        <a:spcBef>
                          <a:spcPts val="0"/>
                        </a:spcBef>
                        <a:spcAft>
                          <a:spcPts val="0"/>
                        </a:spcAft>
                      </a:pPr>
                      <a:r>
                        <a:rPr lang="en-US" sz="2000" b="0" dirty="0">
                          <a:effectLst/>
                          <a:latin typeface="+mn-lt"/>
                          <a:ea typeface="Times New Roman"/>
                        </a:rPr>
                        <a:t>AF catheter ablation may be considered before initiation of antiarrhythmic drug therapy with a class I or III antiarrhythmic medication for symptomatic persistent AF when a rhythm-control strategy is desired.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Times New Roman"/>
                        </a:rPr>
                        <a:t>IIb</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CC3F"/>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2"/>
                  </a:ext>
                </a:extLst>
              </a:tr>
              <a:tr h="914401">
                <a:tc>
                  <a:txBody>
                    <a:bodyPr/>
                    <a:lstStyle/>
                    <a:p>
                      <a:pPr marL="0" marR="0">
                        <a:spcBef>
                          <a:spcPts val="0"/>
                        </a:spcBef>
                        <a:spcAft>
                          <a:spcPts val="0"/>
                        </a:spcAft>
                      </a:pPr>
                      <a:r>
                        <a:rPr lang="en-US" sz="2000" b="0" dirty="0">
                          <a:effectLst/>
                          <a:latin typeface="+mn-lt"/>
                          <a:ea typeface="Times New Roman"/>
                        </a:rPr>
                        <a:t>AF catheter ablation should not be performed in patients who cannot be treated with anticoagulant therapy during and after the procedure.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III:</a:t>
                      </a:r>
                      <a:r>
                        <a:rPr lang="en-US" sz="2000" baseline="0" dirty="0">
                          <a:effectLst/>
                          <a:latin typeface="+mn-lt"/>
                          <a:ea typeface="Times New Roman"/>
                        </a:rPr>
                        <a:t> Harm</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3"/>
                  </a:ext>
                </a:extLst>
              </a:tr>
              <a:tr h="914400">
                <a:tc>
                  <a:txBody>
                    <a:bodyPr/>
                    <a:lstStyle/>
                    <a:p>
                      <a:pPr marL="0" marR="0">
                        <a:spcBef>
                          <a:spcPts val="0"/>
                        </a:spcBef>
                        <a:spcAft>
                          <a:spcPts val="0"/>
                        </a:spcAft>
                      </a:pPr>
                      <a:r>
                        <a:rPr lang="en-US" sz="2000" b="0" dirty="0">
                          <a:effectLst/>
                          <a:latin typeface="+mn-lt"/>
                          <a:ea typeface="Times New Roman"/>
                        </a:rPr>
                        <a:t>AF catheter ablation to restore sinus rhythm should not be performed with the sole intent of obviating the need for anticoagulation.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III:</a:t>
                      </a:r>
                      <a:r>
                        <a:rPr lang="en-US" sz="2000" baseline="0" dirty="0">
                          <a:effectLst/>
                          <a:latin typeface="+mn-lt"/>
                          <a:ea typeface="Times New Roman"/>
                        </a:rPr>
                        <a:t> Harm</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2662EE21-6633-4F4B-86AA-311D479A4FB4}"/>
              </a:ext>
            </a:extLst>
          </p:cNvPr>
          <p:cNvSpPr>
            <a:spLocks noGrp="1"/>
          </p:cNvSpPr>
          <p:nvPr>
            <p:ph type="title"/>
          </p:nvPr>
        </p:nvSpPr>
        <p:spPr>
          <a:xfrm>
            <a:off x="457200" y="152400"/>
            <a:ext cx="8229600" cy="655638"/>
          </a:xfrm>
        </p:spPr>
        <p:txBody>
          <a:bodyPr/>
          <a:lstStyle/>
          <a:p>
            <a:r>
              <a:rPr lang="en-US" altLang="en-US" sz="2400" b="1">
                <a:solidFill>
                  <a:schemeClr val="accent2"/>
                </a:solidFill>
              </a:rPr>
              <a:t>Strategies for Rhythm Control in Patients with Paroxysmal* and persistent AF† </a:t>
            </a:r>
          </a:p>
        </p:txBody>
      </p:sp>
      <p:pic>
        <p:nvPicPr>
          <p:cNvPr id="45059" name="Picture 3">
            <a:extLst>
              <a:ext uri="{FF2B5EF4-FFF2-40B4-BE49-F238E27FC236}">
                <a16:creationId xmlns:a16="http://schemas.microsoft.com/office/drawing/2014/main" id="{4690DFDF-8482-48A4-ADB8-8B3A7B98D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66800"/>
            <a:ext cx="716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26A9B565-2B16-4F1C-BBD2-392A7D35F4D0}"/>
              </a:ext>
            </a:extLst>
          </p:cNvPr>
          <p:cNvSpPr>
            <a:spLocks noGrp="1"/>
          </p:cNvSpPr>
          <p:nvPr>
            <p:ph type="title"/>
          </p:nvPr>
        </p:nvSpPr>
        <p:spPr>
          <a:xfrm>
            <a:off x="457200" y="0"/>
            <a:ext cx="8229600" cy="884238"/>
          </a:xfrm>
        </p:spPr>
        <p:txBody>
          <a:bodyPr/>
          <a:lstStyle/>
          <a:p>
            <a:r>
              <a:rPr lang="en-US" altLang="en-US" sz="2400" b="1">
                <a:solidFill>
                  <a:schemeClr val="accent2"/>
                </a:solidFill>
              </a:rPr>
              <a:t>Strategies for Rhythm Control in Patients with Paroxysmal* and persistent AF† </a:t>
            </a:r>
            <a:r>
              <a:rPr lang="en-US" altLang="en-US" sz="1800" b="1">
                <a:solidFill>
                  <a:schemeClr val="accent2"/>
                </a:solidFill>
              </a:rPr>
              <a:t>(cont’d)</a:t>
            </a:r>
          </a:p>
        </p:txBody>
      </p:sp>
      <p:sp>
        <p:nvSpPr>
          <p:cNvPr id="60419" name="Rectangle 2">
            <a:extLst>
              <a:ext uri="{FF2B5EF4-FFF2-40B4-BE49-F238E27FC236}">
                <a16:creationId xmlns:a16="http://schemas.microsoft.com/office/drawing/2014/main" id="{3B31364F-3439-4D91-89E0-A0F78DA48CBE}"/>
              </a:ext>
            </a:extLst>
          </p:cNvPr>
          <p:cNvSpPr>
            <a:spLocks noChangeArrowheads="1"/>
          </p:cNvSpPr>
          <p:nvPr/>
        </p:nvSpPr>
        <p:spPr bwMode="auto">
          <a:xfrm>
            <a:off x="495300" y="1017588"/>
            <a:ext cx="81534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spcBef>
                <a:spcPct val="0"/>
              </a:spcBef>
              <a:buFontTx/>
              <a:buNone/>
              <a:defRPr/>
            </a:pPr>
            <a:r>
              <a:rPr lang="en-US" altLang="en-US" sz="2000" dirty="0">
                <a:latin typeface="+mn-lt"/>
                <a:cs typeface="Times New Roman" pitchFamily="18" charset="0"/>
              </a:rPr>
              <a:t>*Catheter ablation is only recommended as first-line therapy for patients with paroxysmal AF (Class </a:t>
            </a:r>
            <a:r>
              <a:rPr lang="en-US" altLang="en-US" sz="2000" dirty="0" err="1">
                <a:latin typeface="+mn-lt"/>
                <a:cs typeface="Times New Roman" pitchFamily="18" charset="0"/>
              </a:rPr>
              <a:t>IIa</a:t>
            </a:r>
            <a:r>
              <a:rPr lang="en-US" altLang="en-US" sz="2000" dirty="0">
                <a:latin typeface="+mn-lt"/>
                <a:cs typeface="Times New Roman" pitchFamily="18" charset="0"/>
              </a:rPr>
              <a:t> recommendation). </a:t>
            </a:r>
          </a:p>
          <a:p>
            <a:pPr eaLnBrk="1" hangingPunct="1">
              <a:spcBef>
                <a:spcPct val="0"/>
              </a:spcBef>
              <a:buFontTx/>
              <a:buNone/>
              <a:defRPr/>
            </a:pPr>
            <a:r>
              <a:rPr lang="en-US" altLang="en-US" sz="2000" dirty="0">
                <a:latin typeface="+mn-lt"/>
                <a:cs typeface="Times New Roman" pitchFamily="18" charset="0"/>
              </a:rPr>
              <a:t>†Drugs are listed alphabetically.</a:t>
            </a:r>
          </a:p>
          <a:p>
            <a:pPr eaLnBrk="1" hangingPunct="1">
              <a:spcBef>
                <a:spcPct val="0"/>
              </a:spcBef>
              <a:buFontTx/>
              <a:buNone/>
              <a:defRPr/>
            </a:pPr>
            <a:r>
              <a:rPr lang="en-US" altLang="en-US" sz="2000" dirty="0">
                <a:latin typeface="+mn-lt"/>
                <a:cs typeface="Times New Roman" pitchFamily="18" charset="0"/>
              </a:rPr>
              <a:t>‡Depending on patient preference when performed in experienced centers.</a:t>
            </a:r>
          </a:p>
          <a:p>
            <a:pPr eaLnBrk="1" hangingPunct="1">
              <a:spcBef>
                <a:spcPct val="0"/>
              </a:spcBef>
              <a:buFontTx/>
              <a:buNone/>
              <a:defRPr/>
            </a:pPr>
            <a:r>
              <a:rPr lang="en-US" altLang="en-US" sz="2000" dirty="0">
                <a:latin typeface="+mn-lt"/>
                <a:cs typeface="Times New Roman" pitchFamily="18" charset="0"/>
              </a:rPr>
              <a:t>§Not recommended with severe LVH (wall thickness &gt;1.5 cm).</a:t>
            </a:r>
          </a:p>
          <a:p>
            <a:pPr eaLnBrk="1" hangingPunct="1">
              <a:spcBef>
                <a:spcPct val="0"/>
              </a:spcBef>
              <a:buFontTx/>
              <a:buNone/>
              <a:defRPr/>
            </a:pPr>
            <a:r>
              <a:rPr lang="en-US" altLang="en-US" sz="2000" dirty="0">
                <a:latin typeface="+mn-lt"/>
                <a:cs typeface="Times New Roman" pitchFamily="18" charset="0"/>
              </a:rPr>
              <a:t>║Should be used with caution in patients at risk for torsades de pointes ventricular tachycardia.</a:t>
            </a:r>
          </a:p>
          <a:p>
            <a:pPr eaLnBrk="1" hangingPunct="1">
              <a:spcBef>
                <a:spcPct val="0"/>
              </a:spcBef>
              <a:buFontTx/>
              <a:buNone/>
              <a:defRPr/>
            </a:pPr>
            <a:r>
              <a:rPr lang="en-US" altLang="en-US" sz="2000" dirty="0">
                <a:latin typeface="+mn-lt"/>
                <a:cs typeface="Times New Roman" pitchFamily="18" charset="0"/>
              </a:rPr>
              <a:t>¶Should be combined with AV nodal blocking agents.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a:extLst>
              <a:ext uri="{FF2B5EF4-FFF2-40B4-BE49-F238E27FC236}">
                <a16:creationId xmlns:a16="http://schemas.microsoft.com/office/drawing/2014/main" id="{351E469F-E1DD-4DC6-8B94-D3A80EB50A5C}"/>
              </a:ext>
            </a:extLst>
          </p:cNvPr>
          <p:cNvSpPr>
            <a:spLocks noGrp="1" noChangeArrowheads="1"/>
          </p:cNvSpPr>
          <p:nvPr>
            <p:ph type="title"/>
          </p:nvPr>
        </p:nvSpPr>
        <p:spPr>
          <a:xfrm>
            <a:off x="381000" y="0"/>
            <a:ext cx="8229600" cy="609600"/>
          </a:xfrm>
        </p:spPr>
        <p:txBody>
          <a:bodyPr/>
          <a:lstStyle/>
          <a:p>
            <a:pPr eaLnBrk="1" hangingPunct="1">
              <a:defRPr/>
            </a:pPr>
            <a:r>
              <a:rPr lang="en-US" altLang="en-US" sz="2400" b="1" dirty="0">
                <a:solidFill>
                  <a:schemeClr val="accent2"/>
                </a:solidFill>
                <a:latin typeface="+mn-lt"/>
              </a:rPr>
              <a:t>Surgical Maze Procedures</a:t>
            </a:r>
          </a:p>
        </p:txBody>
      </p:sp>
      <p:graphicFrame>
        <p:nvGraphicFramePr>
          <p:cNvPr id="4" name="Table 3">
            <a:extLst>
              <a:ext uri="{FF2B5EF4-FFF2-40B4-BE49-F238E27FC236}">
                <a16:creationId xmlns:a16="http://schemas.microsoft.com/office/drawing/2014/main" id="{212148B7-D02C-4000-89C5-C5F74DC2CFA8}"/>
              </a:ext>
            </a:extLst>
          </p:cNvPr>
          <p:cNvGraphicFramePr>
            <a:graphicFrameLocks noGrp="1"/>
          </p:cNvGraphicFramePr>
          <p:nvPr/>
        </p:nvGraphicFramePr>
        <p:xfrm>
          <a:off x="304800" y="990600"/>
          <a:ext cx="8686800" cy="2133600"/>
        </p:xfrm>
        <a:graphic>
          <a:graphicData uri="http://schemas.openxmlformats.org/drawingml/2006/table">
            <a:tbl>
              <a:tblPr firstRow="1" firstCol="1" bandRow="1"/>
              <a:tblGrid>
                <a:gridCol w="6898259">
                  <a:extLst>
                    <a:ext uri="{9D8B030D-6E8A-4147-A177-3AD203B41FA5}">
                      <a16:colId xmlns:a16="http://schemas.microsoft.com/office/drawing/2014/main" val="20000"/>
                    </a:ext>
                  </a:extLst>
                </a:gridCol>
                <a:gridCol w="950341">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0">
                <a:tc>
                  <a:txBody>
                    <a:bodyPr/>
                    <a:lstStyle/>
                    <a:p>
                      <a:pPr marL="0" marR="0" algn="ctr">
                        <a:spcBef>
                          <a:spcPts val="0"/>
                        </a:spcBef>
                        <a:spcAft>
                          <a:spcPts val="0"/>
                        </a:spcAft>
                      </a:pPr>
                      <a:r>
                        <a:rPr lang="en-US" sz="2000" b="1" dirty="0">
                          <a:effectLst/>
                          <a:latin typeface="+mn-lt"/>
                          <a:ea typeface="Calibri"/>
                        </a:rPr>
                        <a:t>Recommendations</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COR</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LOE</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000" b="0" dirty="0">
                          <a:effectLst/>
                          <a:latin typeface="+mn-lt"/>
                          <a:ea typeface="Times New Roman"/>
                        </a:rPr>
                        <a:t>An AF surgical ablation procedure is reasonable for selected patients with AF undergoing cardiac surgery for other indications.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Times New Roman"/>
                        </a:rPr>
                        <a:t>IIa</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000" b="0" dirty="0">
                          <a:effectLst/>
                          <a:latin typeface="+mn-lt"/>
                          <a:ea typeface="Times New Roman"/>
                        </a:rPr>
                        <a:t>A stand-alone AF surgical ablation procedure may be reasonable for selected patients with highly symptomatic AF not well managed with other approaches.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Times New Roman"/>
                        </a:rPr>
                        <a:t>IIb</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CC3F"/>
                    </a:solidFill>
                  </a:tcPr>
                </a:tc>
                <a:tc>
                  <a:txBody>
                    <a:bodyPr/>
                    <a:lstStyle/>
                    <a:p>
                      <a:pPr marL="0" marR="0" algn="ctr">
                        <a:spcBef>
                          <a:spcPts val="0"/>
                        </a:spcBef>
                        <a:spcAft>
                          <a:spcPts val="0"/>
                        </a:spcAft>
                      </a:pPr>
                      <a:r>
                        <a:rPr lang="en-US" sz="20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243F0D1-6F6F-4783-8B49-AD39DCD31413}"/>
              </a:ext>
            </a:extLst>
          </p:cNvPr>
          <p:cNvSpPr>
            <a:spLocks noChangeArrowheads="1"/>
          </p:cNvSpPr>
          <p:nvPr/>
        </p:nvSpPr>
        <p:spPr bwMode="auto">
          <a:xfrm>
            <a:off x="1012825" y="2498725"/>
            <a:ext cx="723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spcBef>
                <a:spcPct val="0"/>
              </a:spcBef>
              <a:buFontTx/>
              <a:buNone/>
              <a:defRPr/>
            </a:pPr>
            <a:r>
              <a:rPr lang="en-US" altLang="en-US" sz="2400" b="1" dirty="0">
                <a:solidFill>
                  <a:schemeClr val="accent2"/>
                </a:solidFill>
                <a:latin typeface="+mn-lt"/>
                <a:ea typeface="Arial Unicode MS" pitchFamily="34" charset="-128"/>
                <a:cs typeface="Arial Unicode MS" pitchFamily="34" charset="-128"/>
              </a:rPr>
              <a:t>Specific Patient Groups and AF</a:t>
            </a:r>
          </a:p>
        </p:txBody>
      </p:sp>
      <p:sp>
        <p:nvSpPr>
          <p:cNvPr id="48131" name="Rectangle 3">
            <a:extLst>
              <a:ext uri="{FF2B5EF4-FFF2-40B4-BE49-F238E27FC236}">
                <a16:creationId xmlns:a16="http://schemas.microsoft.com/office/drawing/2014/main" id="{309C2807-A059-425C-B3DD-6E1E95DD0925}"/>
              </a:ext>
            </a:extLst>
          </p:cNvPr>
          <p:cNvSpPr>
            <a:spLocks noChangeArrowheads="1"/>
          </p:cNvSpPr>
          <p:nvPr/>
        </p:nvSpPr>
        <p:spPr bwMode="auto">
          <a:xfrm>
            <a:off x="0" y="371475"/>
            <a:ext cx="9144000" cy="682625"/>
          </a:xfrm>
          <a:prstGeom prst="rect">
            <a:avLst/>
          </a:prstGeom>
          <a:solidFill>
            <a:schemeClr val="accent2"/>
          </a:solidFill>
          <a:ln w="9525">
            <a:solidFill>
              <a:schemeClr val="accent2"/>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algn="ctr" eaLnBrk="1" hangingPunct="1">
              <a:lnSpc>
                <a:spcPct val="80000"/>
              </a:lnSpc>
              <a:spcBef>
                <a:spcPct val="0"/>
              </a:spcBef>
              <a:buFontTx/>
              <a:buNone/>
            </a:pPr>
            <a:r>
              <a:rPr lang="en-US" altLang="en-US" sz="2400" b="1">
                <a:solidFill>
                  <a:schemeClr val="bg1"/>
                </a:solidFill>
              </a:rPr>
              <a:t>Guideline for the Management of Patients </a:t>
            </a:r>
          </a:p>
          <a:p>
            <a:pPr algn="ctr" eaLnBrk="1" hangingPunct="1">
              <a:lnSpc>
                <a:spcPct val="80000"/>
              </a:lnSpc>
              <a:spcBef>
                <a:spcPct val="0"/>
              </a:spcBef>
              <a:buFontTx/>
              <a:buNone/>
            </a:pPr>
            <a:r>
              <a:rPr lang="en-US" altLang="en-US" sz="2400" b="1">
                <a:solidFill>
                  <a:schemeClr val="bg1"/>
                </a:solidFill>
              </a:rPr>
              <a:t>With Atrial Fibrillation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a:extLst>
              <a:ext uri="{FF2B5EF4-FFF2-40B4-BE49-F238E27FC236}">
                <a16:creationId xmlns:a16="http://schemas.microsoft.com/office/drawing/2014/main" id="{5B91CD16-93A6-48CC-AC6B-3E2CC2CD334B}"/>
              </a:ext>
            </a:extLst>
          </p:cNvPr>
          <p:cNvSpPr>
            <a:spLocks noGrp="1" noChangeArrowheads="1"/>
          </p:cNvSpPr>
          <p:nvPr>
            <p:ph type="title"/>
          </p:nvPr>
        </p:nvSpPr>
        <p:spPr>
          <a:xfrm>
            <a:off x="381000" y="76200"/>
            <a:ext cx="8229600" cy="533400"/>
          </a:xfrm>
        </p:spPr>
        <p:txBody>
          <a:bodyPr/>
          <a:lstStyle/>
          <a:p>
            <a:pPr eaLnBrk="1" hangingPunct="1">
              <a:defRPr/>
            </a:pPr>
            <a:r>
              <a:rPr lang="en-US" altLang="en-US" sz="2400" b="1" dirty="0">
                <a:solidFill>
                  <a:schemeClr val="accent2"/>
                </a:solidFill>
                <a:latin typeface="+mn-lt"/>
              </a:rPr>
              <a:t>Hypertrophic Cardiomyopathy</a:t>
            </a:r>
          </a:p>
        </p:txBody>
      </p:sp>
      <p:graphicFrame>
        <p:nvGraphicFramePr>
          <p:cNvPr id="4" name="Table 3">
            <a:extLst>
              <a:ext uri="{FF2B5EF4-FFF2-40B4-BE49-F238E27FC236}">
                <a16:creationId xmlns:a16="http://schemas.microsoft.com/office/drawing/2014/main" id="{9FAB3A57-ACFB-42DF-8DB7-E58BB97B2128}"/>
              </a:ext>
            </a:extLst>
          </p:cNvPr>
          <p:cNvGraphicFramePr>
            <a:graphicFrameLocks noGrp="1"/>
          </p:cNvGraphicFramePr>
          <p:nvPr/>
        </p:nvGraphicFramePr>
        <p:xfrm>
          <a:off x="228600" y="901700"/>
          <a:ext cx="8686800" cy="3986213"/>
        </p:xfrm>
        <a:graphic>
          <a:graphicData uri="http://schemas.openxmlformats.org/drawingml/2006/table">
            <a:tbl>
              <a:tblPr firstRow="1" firstCol="1" bandRow="1"/>
              <a:tblGrid>
                <a:gridCol w="6898259">
                  <a:extLst>
                    <a:ext uri="{9D8B030D-6E8A-4147-A177-3AD203B41FA5}">
                      <a16:colId xmlns:a16="http://schemas.microsoft.com/office/drawing/2014/main" val="20000"/>
                    </a:ext>
                  </a:extLst>
                </a:gridCol>
                <a:gridCol w="950341">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04800">
                <a:tc>
                  <a:txBody>
                    <a:bodyPr/>
                    <a:lstStyle/>
                    <a:p>
                      <a:pPr marL="0" marR="0" algn="ctr">
                        <a:spcBef>
                          <a:spcPts val="0"/>
                        </a:spcBef>
                        <a:spcAft>
                          <a:spcPts val="0"/>
                        </a:spcAft>
                      </a:pPr>
                      <a:r>
                        <a:rPr lang="en-US" sz="2000" b="1" dirty="0">
                          <a:effectLst/>
                          <a:latin typeface="+mn-lt"/>
                          <a:ea typeface="Calibri"/>
                        </a:rPr>
                        <a:t>Recommendations</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COR</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LOE</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09600">
                <a:tc>
                  <a:txBody>
                    <a:bodyPr/>
                    <a:lstStyle/>
                    <a:p>
                      <a:pPr marL="0" marR="0">
                        <a:spcBef>
                          <a:spcPts val="0"/>
                        </a:spcBef>
                        <a:spcAft>
                          <a:spcPts val="0"/>
                        </a:spcAft>
                      </a:pPr>
                      <a:r>
                        <a:rPr lang="en-US" sz="2000" b="0" dirty="0">
                          <a:effectLst/>
                          <a:latin typeface="+mn-lt"/>
                          <a:ea typeface="Times New Roman"/>
                        </a:rPr>
                        <a:t>Anticoagulation is indicated in patients with HCM with AF independent of the </a:t>
                      </a:r>
                      <a:r>
                        <a:rPr lang="en-US" sz="2000" dirty="0">
                          <a:effectLst/>
                          <a:latin typeface="+mn-lt"/>
                          <a:ea typeface="Times New Roman"/>
                        </a:rPr>
                        <a:t>CHA</a:t>
                      </a:r>
                      <a:r>
                        <a:rPr lang="en-US" sz="2000" baseline="-25000" dirty="0">
                          <a:effectLst/>
                          <a:latin typeface="+mn-lt"/>
                          <a:ea typeface="Times New Roman"/>
                        </a:rPr>
                        <a:t>2</a:t>
                      </a:r>
                      <a:r>
                        <a:rPr lang="en-US" sz="2000" dirty="0">
                          <a:effectLst/>
                          <a:latin typeface="+mn-lt"/>
                          <a:ea typeface="Times New Roman"/>
                        </a:rPr>
                        <a:t>DS</a:t>
                      </a:r>
                      <a:r>
                        <a:rPr lang="en-US" sz="2000" baseline="-25000" dirty="0">
                          <a:effectLst/>
                          <a:latin typeface="+mn-lt"/>
                          <a:ea typeface="Times New Roman"/>
                        </a:rPr>
                        <a:t>2</a:t>
                      </a:r>
                      <a:r>
                        <a:rPr lang="en-US" sz="2000" dirty="0">
                          <a:effectLst/>
                          <a:latin typeface="+mn-lt"/>
                          <a:ea typeface="Times New Roman"/>
                        </a:rPr>
                        <a:t>-VASc</a:t>
                      </a:r>
                      <a:r>
                        <a:rPr lang="en-US" sz="2000" b="0" dirty="0">
                          <a:effectLst/>
                          <a:latin typeface="+mn-lt"/>
                          <a:ea typeface="Times New Roman"/>
                        </a:rPr>
                        <a:t> score.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0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1"/>
                  </a:ext>
                </a:extLst>
              </a:tr>
              <a:tr h="1523999">
                <a:tc>
                  <a:txBody>
                    <a:bodyPr/>
                    <a:lstStyle/>
                    <a:p>
                      <a:pPr marL="0" marR="0">
                        <a:spcBef>
                          <a:spcPts val="0"/>
                        </a:spcBef>
                        <a:spcAft>
                          <a:spcPts val="0"/>
                        </a:spcAft>
                      </a:pPr>
                      <a:r>
                        <a:rPr lang="en-US" sz="2000" b="0" dirty="0">
                          <a:effectLst/>
                          <a:latin typeface="+mn-lt"/>
                          <a:ea typeface="Times New Roman"/>
                        </a:rPr>
                        <a:t>Antiarrhythmic medications can be useful to prevent recurrent AF in patients with HCM. </a:t>
                      </a:r>
                      <a:r>
                        <a:rPr lang="en-US" sz="2000" b="0" dirty="0" err="1">
                          <a:effectLst/>
                          <a:latin typeface="+mn-lt"/>
                          <a:ea typeface="Times New Roman"/>
                        </a:rPr>
                        <a:t>Amiodarone</a:t>
                      </a:r>
                      <a:r>
                        <a:rPr lang="en-US" sz="2000" b="0" dirty="0">
                          <a:effectLst/>
                          <a:latin typeface="+mn-lt"/>
                          <a:ea typeface="Times New Roman"/>
                        </a:rPr>
                        <a:t> or </a:t>
                      </a:r>
                      <a:r>
                        <a:rPr lang="en-US" sz="2000" b="0" dirty="0" err="1">
                          <a:effectLst/>
                          <a:latin typeface="+mn-lt"/>
                          <a:ea typeface="Times New Roman"/>
                        </a:rPr>
                        <a:t>disopyramide</a:t>
                      </a:r>
                      <a:r>
                        <a:rPr lang="en-US" sz="2000" b="0" dirty="0">
                          <a:effectLst/>
                          <a:latin typeface="+mn-lt"/>
                          <a:ea typeface="Times New Roman"/>
                        </a:rPr>
                        <a:t> combined with a beta blocker or </a:t>
                      </a:r>
                      <a:r>
                        <a:rPr lang="en-US" sz="2000" b="0" dirty="0" err="1">
                          <a:effectLst/>
                          <a:latin typeface="+mn-lt"/>
                          <a:ea typeface="Times New Roman"/>
                        </a:rPr>
                        <a:t>nondihydropyridine</a:t>
                      </a:r>
                      <a:r>
                        <a:rPr lang="en-US" sz="2000" b="0" dirty="0">
                          <a:effectLst/>
                          <a:latin typeface="+mn-lt"/>
                          <a:ea typeface="Times New Roman"/>
                        </a:rPr>
                        <a:t> calcium channel antagonists are reasonable for therapy.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Times New Roman"/>
                        </a:rPr>
                        <a:t>IIa</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2"/>
                  </a:ext>
                </a:extLst>
              </a:tr>
              <a:tr h="938215">
                <a:tc>
                  <a:txBody>
                    <a:bodyPr/>
                    <a:lstStyle/>
                    <a:p>
                      <a:pPr marL="0" marR="0">
                        <a:spcBef>
                          <a:spcPts val="0"/>
                        </a:spcBef>
                        <a:spcAft>
                          <a:spcPts val="0"/>
                        </a:spcAft>
                      </a:pPr>
                      <a:r>
                        <a:rPr lang="en-US" sz="2000" b="0" dirty="0">
                          <a:effectLst/>
                          <a:latin typeface="+mn-lt"/>
                          <a:ea typeface="Times New Roman"/>
                        </a:rPr>
                        <a:t>AF catheter ablation can be beneficial in patients with HCM in whom a rhythm-control strategy is desired when antiarrhythmic drugs fail or are not tolerated.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Times New Roman"/>
                        </a:rPr>
                        <a:t>IIa</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3"/>
                  </a:ext>
                </a:extLst>
              </a:tr>
              <a:tr h="609600">
                <a:tc>
                  <a:txBody>
                    <a:bodyPr/>
                    <a:lstStyle/>
                    <a:p>
                      <a:pPr marL="0" marR="0">
                        <a:spcBef>
                          <a:spcPts val="0"/>
                        </a:spcBef>
                        <a:spcAft>
                          <a:spcPts val="0"/>
                        </a:spcAft>
                      </a:pPr>
                      <a:r>
                        <a:rPr lang="en-US" sz="2000" b="0" dirty="0" err="1">
                          <a:effectLst/>
                          <a:latin typeface="+mn-lt"/>
                          <a:ea typeface="Times New Roman"/>
                        </a:rPr>
                        <a:t>Sotalol</a:t>
                      </a:r>
                      <a:r>
                        <a:rPr lang="en-US" sz="2000" b="0" dirty="0">
                          <a:effectLst/>
                          <a:latin typeface="+mn-lt"/>
                          <a:ea typeface="Times New Roman"/>
                        </a:rPr>
                        <a:t>, </a:t>
                      </a:r>
                      <a:r>
                        <a:rPr lang="en-US" sz="2000" b="0" dirty="0" err="1">
                          <a:effectLst/>
                          <a:latin typeface="+mn-lt"/>
                          <a:ea typeface="Times New Roman"/>
                        </a:rPr>
                        <a:t>dofetilide</a:t>
                      </a:r>
                      <a:r>
                        <a:rPr lang="en-US" sz="2000" b="0" dirty="0">
                          <a:effectLst/>
                          <a:latin typeface="+mn-lt"/>
                          <a:ea typeface="Times New Roman"/>
                        </a:rPr>
                        <a:t>, and </a:t>
                      </a:r>
                      <a:r>
                        <a:rPr lang="en-US" sz="2000" b="0" dirty="0" err="1">
                          <a:effectLst/>
                          <a:latin typeface="+mn-lt"/>
                          <a:ea typeface="Times New Roman"/>
                        </a:rPr>
                        <a:t>dronedarone</a:t>
                      </a:r>
                      <a:r>
                        <a:rPr lang="en-US" sz="2000" b="0" dirty="0">
                          <a:effectLst/>
                          <a:latin typeface="+mn-lt"/>
                          <a:ea typeface="Times New Roman"/>
                        </a:rPr>
                        <a:t> may be considered for a rhythm-control strategy in patients with HCM.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Times New Roman"/>
                        </a:rPr>
                        <a:t>IIb</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CC3F"/>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a:extLst>
              <a:ext uri="{FF2B5EF4-FFF2-40B4-BE49-F238E27FC236}">
                <a16:creationId xmlns:a16="http://schemas.microsoft.com/office/drawing/2014/main" id="{D4A97B5C-2532-4C61-BC9C-4630996DB6F8}"/>
              </a:ext>
            </a:extLst>
          </p:cNvPr>
          <p:cNvSpPr>
            <a:spLocks noGrp="1" noChangeArrowheads="1"/>
          </p:cNvSpPr>
          <p:nvPr>
            <p:ph type="title"/>
          </p:nvPr>
        </p:nvSpPr>
        <p:spPr>
          <a:xfrm>
            <a:off x="381000" y="76200"/>
            <a:ext cx="8229600" cy="533400"/>
          </a:xfrm>
        </p:spPr>
        <p:txBody>
          <a:bodyPr/>
          <a:lstStyle/>
          <a:p>
            <a:pPr eaLnBrk="1" hangingPunct="1">
              <a:defRPr/>
            </a:pPr>
            <a:r>
              <a:rPr lang="en-US" altLang="en-US" sz="2400" b="1" dirty="0">
                <a:solidFill>
                  <a:schemeClr val="accent2"/>
                </a:solidFill>
                <a:latin typeface="+mn-lt"/>
              </a:rPr>
              <a:t>AF Complicating ACS</a:t>
            </a:r>
          </a:p>
        </p:txBody>
      </p:sp>
      <p:graphicFrame>
        <p:nvGraphicFramePr>
          <p:cNvPr id="4" name="Table 3">
            <a:extLst>
              <a:ext uri="{FF2B5EF4-FFF2-40B4-BE49-F238E27FC236}">
                <a16:creationId xmlns:a16="http://schemas.microsoft.com/office/drawing/2014/main" id="{3E849AAA-70D9-47EF-8FDB-437103BCA157}"/>
              </a:ext>
            </a:extLst>
          </p:cNvPr>
          <p:cNvGraphicFramePr>
            <a:graphicFrameLocks noGrp="1"/>
          </p:cNvGraphicFramePr>
          <p:nvPr/>
        </p:nvGraphicFramePr>
        <p:xfrm>
          <a:off x="228600" y="777875"/>
          <a:ext cx="8686800" cy="4937125"/>
        </p:xfrm>
        <a:graphic>
          <a:graphicData uri="http://schemas.openxmlformats.org/drawingml/2006/table">
            <a:tbl>
              <a:tblPr firstRow="1" firstCol="1" bandRow="1"/>
              <a:tblGrid>
                <a:gridCol w="6898259">
                  <a:extLst>
                    <a:ext uri="{9D8B030D-6E8A-4147-A177-3AD203B41FA5}">
                      <a16:colId xmlns:a16="http://schemas.microsoft.com/office/drawing/2014/main" val="20000"/>
                    </a:ext>
                  </a:extLst>
                </a:gridCol>
                <a:gridCol w="950341">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274285">
                <a:tc>
                  <a:txBody>
                    <a:bodyPr/>
                    <a:lstStyle/>
                    <a:p>
                      <a:pPr marL="0" marR="0" algn="ctr">
                        <a:spcBef>
                          <a:spcPts val="0"/>
                        </a:spcBef>
                        <a:spcAft>
                          <a:spcPts val="0"/>
                        </a:spcAft>
                      </a:pPr>
                      <a:r>
                        <a:rPr lang="en-US" sz="1800" b="1" dirty="0">
                          <a:effectLst/>
                          <a:latin typeface="+mn-lt"/>
                          <a:ea typeface="Calibri"/>
                        </a:rPr>
                        <a:t>Recommendations</a:t>
                      </a:r>
                      <a:endParaRPr lang="en-US" sz="18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mn-lt"/>
                          <a:ea typeface="Calibri"/>
                        </a:rPr>
                        <a:t>COR</a:t>
                      </a:r>
                      <a:endParaRPr lang="en-US" sz="18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mn-lt"/>
                          <a:ea typeface="Calibri"/>
                        </a:rPr>
                        <a:t>LOE</a:t>
                      </a:r>
                      <a:endParaRPr lang="en-US" sz="18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22854">
                <a:tc>
                  <a:txBody>
                    <a:bodyPr/>
                    <a:lstStyle/>
                    <a:p>
                      <a:pPr marL="0" marR="0">
                        <a:spcBef>
                          <a:spcPts val="0"/>
                        </a:spcBef>
                        <a:spcAft>
                          <a:spcPts val="0"/>
                        </a:spcAft>
                      </a:pPr>
                      <a:r>
                        <a:rPr lang="en-US" sz="1800" b="0" dirty="0">
                          <a:effectLst/>
                          <a:latin typeface="+mn-lt"/>
                          <a:ea typeface="Times New Roman"/>
                        </a:rPr>
                        <a:t>Urgent direct-current cardioversion of new-onset AF in the setting of ACS is recommended for patients with hemodynamic compromise, ongoing ischemia, or inadequate rate control.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18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1"/>
                  </a:ext>
                </a:extLst>
              </a:tr>
              <a:tr h="822854">
                <a:tc>
                  <a:txBody>
                    <a:bodyPr/>
                    <a:lstStyle/>
                    <a:p>
                      <a:pPr marL="0" marR="0">
                        <a:spcBef>
                          <a:spcPts val="0"/>
                        </a:spcBef>
                        <a:spcAft>
                          <a:spcPts val="0"/>
                        </a:spcAft>
                      </a:pPr>
                      <a:r>
                        <a:rPr lang="en-US" sz="1800" b="0" dirty="0">
                          <a:effectLst/>
                          <a:latin typeface="+mn-lt"/>
                          <a:ea typeface="Times New Roman"/>
                        </a:rPr>
                        <a:t>Intravenous beta blockers are recommended to slow a rapid ventricular response to AF in patients with ACS who do not display HF, hemodynamic instability, or bronchospasm.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18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2"/>
                  </a:ext>
                </a:extLst>
              </a:tr>
              <a:tr h="822854">
                <a:tc>
                  <a:txBody>
                    <a:bodyPr/>
                    <a:lstStyle/>
                    <a:p>
                      <a:pPr marL="0" marR="0">
                        <a:spcBef>
                          <a:spcPts val="0"/>
                        </a:spcBef>
                        <a:spcAft>
                          <a:spcPts val="0"/>
                        </a:spcAft>
                      </a:pPr>
                      <a:r>
                        <a:rPr lang="en-US" sz="1800" b="0" dirty="0">
                          <a:effectLst/>
                          <a:latin typeface="+mn-lt"/>
                          <a:ea typeface="Times New Roman"/>
                        </a:rPr>
                        <a:t>For patients with ACS and AF with a </a:t>
                      </a:r>
                      <a:r>
                        <a:rPr lang="en-US" sz="1800" dirty="0">
                          <a:effectLst/>
                          <a:latin typeface="+mn-lt"/>
                          <a:ea typeface="Times New Roman"/>
                        </a:rPr>
                        <a:t>CHA</a:t>
                      </a:r>
                      <a:r>
                        <a:rPr lang="en-US" sz="1800" baseline="-25000" dirty="0">
                          <a:effectLst/>
                          <a:latin typeface="+mn-lt"/>
                          <a:ea typeface="Times New Roman"/>
                        </a:rPr>
                        <a:t>2</a:t>
                      </a:r>
                      <a:r>
                        <a:rPr lang="en-US" sz="1800" dirty="0">
                          <a:effectLst/>
                          <a:latin typeface="+mn-lt"/>
                          <a:ea typeface="Times New Roman"/>
                        </a:rPr>
                        <a:t>DS</a:t>
                      </a:r>
                      <a:r>
                        <a:rPr lang="en-US" sz="1800" baseline="-25000" dirty="0">
                          <a:effectLst/>
                          <a:latin typeface="+mn-lt"/>
                          <a:ea typeface="Times New Roman"/>
                        </a:rPr>
                        <a:t>2</a:t>
                      </a:r>
                      <a:r>
                        <a:rPr lang="en-US" sz="1800" dirty="0">
                          <a:effectLst/>
                          <a:latin typeface="+mn-lt"/>
                          <a:ea typeface="Times New Roman"/>
                        </a:rPr>
                        <a:t>-VASc</a:t>
                      </a:r>
                      <a:r>
                        <a:rPr lang="en-US" sz="1800" b="0" dirty="0">
                          <a:effectLst/>
                          <a:latin typeface="+mn-lt"/>
                          <a:ea typeface="Times New Roman"/>
                        </a:rPr>
                        <a:t> score of 2 or greater, anticoagulation with warfarin is recommended unless contraindicated.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18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3"/>
                  </a:ext>
                </a:extLst>
              </a:tr>
              <a:tr h="1097139">
                <a:tc>
                  <a:txBody>
                    <a:bodyPr/>
                    <a:lstStyle/>
                    <a:p>
                      <a:pPr marL="0" marR="0">
                        <a:spcBef>
                          <a:spcPts val="0"/>
                        </a:spcBef>
                        <a:spcAft>
                          <a:spcPts val="0"/>
                        </a:spcAft>
                      </a:pPr>
                      <a:r>
                        <a:rPr lang="en-US" sz="1800" b="0" dirty="0">
                          <a:effectLst/>
                          <a:latin typeface="+mn-lt"/>
                          <a:ea typeface="Times New Roman"/>
                        </a:rPr>
                        <a:t>Administration of </a:t>
                      </a:r>
                      <a:r>
                        <a:rPr lang="en-US" sz="1800" b="0" dirty="0" err="1">
                          <a:effectLst/>
                          <a:latin typeface="+mn-lt"/>
                          <a:ea typeface="Times New Roman"/>
                        </a:rPr>
                        <a:t>amiodarone</a:t>
                      </a:r>
                      <a:r>
                        <a:rPr lang="en-US" sz="1800" b="0" dirty="0">
                          <a:effectLst/>
                          <a:latin typeface="+mn-lt"/>
                          <a:ea typeface="Times New Roman"/>
                        </a:rPr>
                        <a:t> or digoxin may be considered to slow a rapid ventricular response in patients with ACS and AF associated with severe LV dysfunction and HF or hemodynamic instability.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err="1">
                          <a:effectLst/>
                          <a:latin typeface="+mn-lt"/>
                          <a:ea typeface="Times New Roman"/>
                        </a:rPr>
                        <a:t>IIb</a:t>
                      </a:r>
                      <a:endParaRPr lang="en-US"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18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4"/>
                  </a:ext>
                </a:extLst>
              </a:tr>
              <a:tr h="1097139">
                <a:tc>
                  <a:txBody>
                    <a:bodyPr/>
                    <a:lstStyle/>
                    <a:p>
                      <a:pPr marL="0" marR="0">
                        <a:spcBef>
                          <a:spcPts val="0"/>
                        </a:spcBef>
                        <a:spcAft>
                          <a:spcPts val="0"/>
                        </a:spcAft>
                      </a:pPr>
                      <a:r>
                        <a:rPr lang="en-US" sz="1800" b="0" dirty="0">
                          <a:effectLst/>
                          <a:latin typeface="+mn-lt"/>
                          <a:ea typeface="Times New Roman"/>
                        </a:rPr>
                        <a:t>Administration of </a:t>
                      </a:r>
                      <a:r>
                        <a:rPr lang="en-US" sz="1800" b="0" dirty="0" err="1">
                          <a:effectLst/>
                          <a:latin typeface="+mn-lt"/>
                          <a:ea typeface="Times New Roman"/>
                        </a:rPr>
                        <a:t>nondihydropyridine</a:t>
                      </a:r>
                      <a:r>
                        <a:rPr lang="en-US" sz="1800" b="0" dirty="0">
                          <a:effectLst/>
                          <a:latin typeface="+mn-lt"/>
                          <a:ea typeface="Times New Roman"/>
                        </a:rPr>
                        <a:t> calcium antagonists might be considered to slow a rapid ventricular response in patients with ACS and AF only in the absence of significant HF or hemodynamic instability.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err="1">
                          <a:effectLst/>
                          <a:latin typeface="+mn-lt"/>
                          <a:ea typeface="Times New Roman"/>
                        </a:rPr>
                        <a:t>IIb</a:t>
                      </a:r>
                      <a:endParaRPr lang="en-US"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18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a:extLst>
              <a:ext uri="{FF2B5EF4-FFF2-40B4-BE49-F238E27FC236}">
                <a16:creationId xmlns:a16="http://schemas.microsoft.com/office/drawing/2014/main" id="{B62C6F66-CAB9-4857-A120-45578BF3AB19}"/>
              </a:ext>
            </a:extLst>
          </p:cNvPr>
          <p:cNvSpPr>
            <a:spLocks noGrp="1" noChangeArrowheads="1"/>
          </p:cNvSpPr>
          <p:nvPr>
            <p:ph type="title"/>
          </p:nvPr>
        </p:nvSpPr>
        <p:spPr>
          <a:xfrm>
            <a:off x="304800" y="76200"/>
            <a:ext cx="8229600" cy="609600"/>
          </a:xfrm>
        </p:spPr>
        <p:txBody>
          <a:bodyPr/>
          <a:lstStyle/>
          <a:p>
            <a:pPr eaLnBrk="1" hangingPunct="1">
              <a:defRPr/>
            </a:pPr>
            <a:r>
              <a:rPr lang="en-US" altLang="en-US" sz="2400" b="1" dirty="0">
                <a:solidFill>
                  <a:schemeClr val="accent2"/>
                </a:solidFill>
                <a:latin typeface="+mn-lt"/>
              </a:rPr>
              <a:t>Hypothyroidism</a:t>
            </a:r>
          </a:p>
        </p:txBody>
      </p:sp>
      <p:graphicFrame>
        <p:nvGraphicFramePr>
          <p:cNvPr id="4" name="Table 3">
            <a:extLst>
              <a:ext uri="{FF2B5EF4-FFF2-40B4-BE49-F238E27FC236}">
                <a16:creationId xmlns:a16="http://schemas.microsoft.com/office/drawing/2014/main" id="{34F4D981-498C-4D60-94D3-50493EB76CF4}"/>
              </a:ext>
            </a:extLst>
          </p:cNvPr>
          <p:cNvGraphicFramePr>
            <a:graphicFrameLocks noGrp="1"/>
          </p:cNvGraphicFramePr>
          <p:nvPr/>
        </p:nvGraphicFramePr>
        <p:xfrm>
          <a:off x="228600" y="1052513"/>
          <a:ext cx="8686800" cy="2133600"/>
        </p:xfrm>
        <a:graphic>
          <a:graphicData uri="http://schemas.openxmlformats.org/drawingml/2006/table">
            <a:tbl>
              <a:tblPr firstRow="1" firstCol="1" bandRow="1"/>
              <a:tblGrid>
                <a:gridCol w="6898259">
                  <a:extLst>
                    <a:ext uri="{9D8B030D-6E8A-4147-A177-3AD203B41FA5}">
                      <a16:colId xmlns:a16="http://schemas.microsoft.com/office/drawing/2014/main" val="20000"/>
                    </a:ext>
                  </a:extLst>
                </a:gridCol>
                <a:gridCol w="950341">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228600">
                <a:tc>
                  <a:txBody>
                    <a:bodyPr/>
                    <a:lstStyle/>
                    <a:p>
                      <a:pPr marL="0" marR="0" algn="ctr">
                        <a:spcBef>
                          <a:spcPts val="0"/>
                        </a:spcBef>
                        <a:spcAft>
                          <a:spcPts val="0"/>
                        </a:spcAft>
                      </a:pPr>
                      <a:r>
                        <a:rPr lang="en-US" sz="2000" b="1" dirty="0">
                          <a:effectLst/>
                          <a:latin typeface="+mn-lt"/>
                          <a:ea typeface="Calibri"/>
                        </a:rPr>
                        <a:t>Recommendations</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COR</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LOE</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53154">
                <a:tc>
                  <a:txBody>
                    <a:bodyPr/>
                    <a:lstStyle/>
                    <a:p>
                      <a:pPr marL="0" marR="0">
                        <a:spcBef>
                          <a:spcPts val="0"/>
                        </a:spcBef>
                        <a:spcAft>
                          <a:spcPts val="0"/>
                        </a:spcAft>
                      </a:pPr>
                      <a:r>
                        <a:rPr lang="en-US" sz="2000" b="0" dirty="0">
                          <a:effectLst/>
                          <a:latin typeface="+mn-lt"/>
                          <a:ea typeface="Times New Roman"/>
                        </a:rPr>
                        <a:t>Beta blockers are recommended to control ventricular rate in patients with AF complicating thyrotoxicosis unless contraindicated.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1"/>
                  </a:ext>
                </a:extLst>
              </a:tr>
              <a:tr h="348354">
                <a:tc>
                  <a:txBody>
                    <a:bodyPr/>
                    <a:lstStyle/>
                    <a:p>
                      <a:pPr marL="0" marR="0">
                        <a:spcBef>
                          <a:spcPts val="0"/>
                        </a:spcBef>
                        <a:spcAft>
                          <a:spcPts val="0"/>
                        </a:spcAft>
                      </a:pPr>
                      <a:r>
                        <a:rPr lang="en-US" sz="2000" b="0" dirty="0">
                          <a:effectLst/>
                          <a:latin typeface="+mn-lt"/>
                          <a:ea typeface="Times New Roman"/>
                        </a:rPr>
                        <a:t>In circumstances in which a beta blocker cannot be used, a </a:t>
                      </a:r>
                      <a:r>
                        <a:rPr lang="en-US" sz="2000" b="0" dirty="0" err="1">
                          <a:effectLst/>
                          <a:latin typeface="+mn-lt"/>
                          <a:ea typeface="Times New Roman"/>
                        </a:rPr>
                        <a:t>nondihydropyridine</a:t>
                      </a:r>
                      <a:r>
                        <a:rPr lang="en-US" sz="2000" b="0" dirty="0">
                          <a:effectLst/>
                          <a:latin typeface="+mn-lt"/>
                          <a:ea typeface="Times New Roman"/>
                        </a:rPr>
                        <a:t> calcium channel antagonist is recommended to control the ventricular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991E0B8F-B337-416F-A46B-42393035F8CA}"/>
              </a:ext>
            </a:extLst>
          </p:cNvPr>
          <p:cNvSpPr>
            <a:spLocks noGrp="1" noChangeArrowheads="1"/>
          </p:cNvSpPr>
          <p:nvPr>
            <p:ph type="title"/>
          </p:nvPr>
        </p:nvSpPr>
        <p:spPr>
          <a:xfrm>
            <a:off x="457200" y="76200"/>
            <a:ext cx="8229600" cy="731838"/>
          </a:xfrm>
        </p:spPr>
        <p:txBody>
          <a:bodyPr/>
          <a:lstStyle/>
          <a:p>
            <a:pPr eaLnBrk="1" hangingPunct="1">
              <a:defRPr/>
            </a:pPr>
            <a:r>
              <a:rPr lang="en-US" altLang="en-US" sz="2400" b="1" dirty="0">
                <a:solidFill>
                  <a:schemeClr val="accent2"/>
                </a:solidFill>
                <a:latin typeface="+mn-lt"/>
              </a:rPr>
              <a:t>10 Most Common Comorbid Chronic Conditions Among Medicare Beneficiaries With AF</a:t>
            </a:r>
          </a:p>
        </p:txBody>
      </p:sp>
      <p:graphicFrame>
        <p:nvGraphicFramePr>
          <p:cNvPr id="3" name="Table 2">
            <a:extLst>
              <a:ext uri="{FF2B5EF4-FFF2-40B4-BE49-F238E27FC236}">
                <a16:creationId xmlns:a16="http://schemas.microsoft.com/office/drawing/2014/main" id="{A579296F-9A9A-4D6E-8D9D-2FF0BEEA767F}"/>
              </a:ext>
            </a:extLst>
          </p:cNvPr>
          <p:cNvGraphicFramePr>
            <a:graphicFrameLocks noGrp="1"/>
          </p:cNvGraphicFramePr>
          <p:nvPr/>
        </p:nvGraphicFramePr>
        <p:xfrm>
          <a:off x="723900" y="990600"/>
          <a:ext cx="7810500" cy="4291013"/>
        </p:xfrm>
        <a:graphic>
          <a:graphicData uri="http://schemas.openxmlformats.org/drawingml/2006/table">
            <a:tbl>
              <a:tblPr/>
              <a:tblGrid>
                <a:gridCol w="2347913">
                  <a:extLst>
                    <a:ext uri="{9D8B030D-6E8A-4147-A177-3AD203B41FA5}">
                      <a16:colId xmlns:a16="http://schemas.microsoft.com/office/drawing/2014/main" val="20000"/>
                    </a:ext>
                  </a:extLst>
                </a:gridCol>
                <a:gridCol w="1030287">
                  <a:extLst>
                    <a:ext uri="{9D8B030D-6E8A-4147-A177-3AD203B41FA5}">
                      <a16:colId xmlns:a16="http://schemas.microsoft.com/office/drawing/2014/main" val="20001"/>
                    </a:ext>
                  </a:extLst>
                </a:gridCol>
                <a:gridCol w="484188">
                  <a:extLst>
                    <a:ext uri="{9D8B030D-6E8A-4147-A177-3AD203B41FA5}">
                      <a16:colId xmlns:a16="http://schemas.microsoft.com/office/drawing/2014/main" val="20002"/>
                    </a:ext>
                  </a:extLst>
                </a:gridCol>
                <a:gridCol w="219075">
                  <a:extLst>
                    <a:ext uri="{9D8B030D-6E8A-4147-A177-3AD203B41FA5}">
                      <a16:colId xmlns:a16="http://schemas.microsoft.com/office/drawing/2014/main" val="20003"/>
                    </a:ext>
                  </a:extLst>
                </a:gridCol>
                <a:gridCol w="2205037">
                  <a:extLst>
                    <a:ext uri="{9D8B030D-6E8A-4147-A177-3AD203B41FA5}">
                      <a16:colId xmlns:a16="http://schemas.microsoft.com/office/drawing/2014/main" val="20004"/>
                    </a:ext>
                  </a:extLst>
                </a:gridCol>
                <a:gridCol w="782638">
                  <a:extLst>
                    <a:ext uri="{9D8B030D-6E8A-4147-A177-3AD203B41FA5}">
                      <a16:colId xmlns:a16="http://schemas.microsoft.com/office/drawing/2014/main" val="20005"/>
                    </a:ext>
                  </a:extLst>
                </a:gridCol>
                <a:gridCol w="741362">
                  <a:extLst>
                    <a:ext uri="{9D8B030D-6E8A-4147-A177-3AD203B41FA5}">
                      <a16:colId xmlns:a16="http://schemas.microsoft.com/office/drawing/2014/main" val="20006"/>
                    </a:ext>
                  </a:extLst>
                </a:gridCol>
              </a:tblGrid>
              <a:tr h="320699">
                <a:tc gridSpan="3">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mn-lt"/>
                          <a:ea typeface="MS PGothic" pitchFamily="34" charset="-128"/>
                          <a:cs typeface="Times New Roman" pitchFamily="18" charset="0"/>
                        </a:rPr>
                        <a:t>Beneficiaries ≥65 y of Age (N=2,426,865)</a:t>
                      </a:r>
                      <a:endPar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 </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mn-lt"/>
                          <a:ea typeface="MS PGothic" pitchFamily="34" charset="-128"/>
                          <a:cs typeface="Times New Roman" pitchFamily="18" charset="0"/>
                        </a:rPr>
                        <a:t>Beneficiaries &lt;65 y of Age (N=105,878)</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26752">
                <a:tc gridSpan="3">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000000"/>
                          </a:solidFill>
                          <a:effectLst/>
                          <a:latin typeface="+mn-lt"/>
                          <a:ea typeface="MS PGothic" pitchFamily="34" charset="-128"/>
                          <a:cs typeface="Times New Roman" pitchFamily="18" charset="0"/>
                        </a:rPr>
                        <a:t>(Mean Number of Conditions=5.8; Median=6)</a:t>
                      </a:r>
                      <a:endPar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 </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000000"/>
                          </a:solidFill>
                          <a:effectLst/>
                          <a:latin typeface="+mn-lt"/>
                          <a:ea typeface="MS PGothic" pitchFamily="34" charset="-128"/>
                          <a:cs typeface="Times New Roman" pitchFamily="18" charset="0"/>
                        </a:rPr>
                        <a:t>(Mean Number of Conditions=5.8; Median=6)</a:t>
                      </a:r>
                      <a:endPar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20699">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ea typeface="MS PGothic" pitchFamily="34" charset="-128"/>
                          <a:cs typeface="Times New Roman" pitchFamily="18" charset="0"/>
                        </a:rPr>
                        <a:t> </a:t>
                      </a:r>
                      <a:endPar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N</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 </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 </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N</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0699">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rPr>
                        <a:t>Hypertension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ea typeface="MS PGothic" pitchFamily="34" charset="-128"/>
                          <a:cs typeface="Times New Roman" pitchFamily="18" charset="0"/>
                        </a:rPr>
                        <a:t>2,015,235</a:t>
                      </a:r>
                      <a:endPar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83.0</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 </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rPr>
                        <a:t>Hypertension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85,908</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81.1</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0699">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Ischemic heart disease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1,549,125</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63.8</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 </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rPr>
                        <a:t>Ischemic heart disease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68,289</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64.5</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0699">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rPr>
                        <a:t>Hyperlipidemia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1,507,395</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62.1</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 </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rPr>
                        <a:t>Hyperlipidemia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64,153</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60.6</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0699">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HF</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1,247,748</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51.4</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ea typeface="MS PGothic" pitchFamily="34" charset="-128"/>
                          <a:cs typeface="Times New Roman" pitchFamily="18" charset="0"/>
                        </a:rPr>
                        <a:t> </a:t>
                      </a:r>
                      <a:endPar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rPr>
                        <a:t>HF</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62,764</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59.3</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0699">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Anemia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1,027,135</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42.3</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 </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rPr>
                        <a:t>Diabetes mellitus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56,246</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53.1</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0699">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rPr>
                        <a:t>Arthritis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965,472</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ea typeface="MS PGothic" pitchFamily="34" charset="-128"/>
                          <a:cs typeface="Times New Roman" pitchFamily="18" charset="0"/>
                        </a:rPr>
                        <a:t>39.8</a:t>
                      </a:r>
                      <a:endPar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 </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rPr>
                        <a:t>Anemia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48,252</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45.6</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20699">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rPr>
                        <a:t>Diabetes mellitus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885,443</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36.5</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 </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rPr>
                        <a:t>CKD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42,637</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40.3</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20699">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rPr>
                        <a:t>CKD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ea typeface="MS PGothic" pitchFamily="34" charset="-128"/>
                          <a:cs typeface="Times New Roman" pitchFamily="18" charset="0"/>
                        </a:rPr>
                        <a:t>784,631</a:t>
                      </a:r>
                      <a:endPar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32.3</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 </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rPr>
                        <a:t>Arthritis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34,949</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33.0</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20699">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rPr>
                        <a:t>COPD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561,826</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23.2</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 </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rPr>
                        <a:t>Depression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34,900</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33.0</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6575">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rPr>
                        <a:t>Cataracts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546,421</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22.5</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 </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rPr>
                        <a:t>COPD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ea typeface="MS PGothic" pitchFamily="34" charset="-128"/>
                          <a:cs typeface="Times New Roman" pitchFamily="18" charset="0"/>
                        </a:rPr>
                        <a:t>33,218</a:t>
                      </a:r>
                      <a:endParaRPr kumimoji="0" lang="en-US" altLang="en-US" sz="1400" b="0" i="0" u="none" strike="noStrike" cap="none" normalizeH="0" baseline="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MS PGothic" pitchFamily="34" charset="-128"/>
                          <a:cs typeface="Geneva" charset="0"/>
                        </a:defRPr>
                      </a:lvl1pPr>
                      <a:lvl2pPr marL="742950" indent="-285750" eaLnBrk="0" hangingPunct="0">
                        <a:spcBef>
                          <a:spcPct val="20000"/>
                        </a:spcBef>
                        <a:defRPr sz="2400">
                          <a:solidFill>
                            <a:schemeClr val="tx1"/>
                          </a:solidFill>
                          <a:latin typeface="Arial" pitchFamily="34" charset="0"/>
                          <a:ea typeface="Geneva" charset="0"/>
                          <a:cs typeface="Geneva" charset="0"/>
                        </a:defRPr>
                      </a:lvl2pPr>
                      <a:lvl3pPr marL="1143000" indent="-228600" eaLnBrk="0" hangingPunct="0">
                        <a:spcBef>
                          <a:spcPct val="20000"/>
                        </a:spcBef>
                        <a:defRPr sz="2000">
                          <a:solidFill>
                            <a:schemeClr val="tx1"/>
                          </a:solidFill>
                          <a:latin typeface="Arial" pitchFamily="34" charset="0"/>
                          <a:ea typeface="Geneva" charset="0"/>
                          <a:cs typeface="Geneva" charset="0"/>
                        </a:defRPr>
                      </a:lvl3pPr>
                      <a:lvl4pPr marL="1600200" indent="-228600" eaLnBrk="0" hangingPunct="0">
                        <a:spcBef>
                          <a:spcPct val="20000"/>
                        </a:spcBef>
                        <a:defRPr>
                          <a:solidFill>
                            <a:schemeClr val="tx1"/>
                          </a:solidFill>
                          <a:latin typeface="Arial" pitchFamily="34" charset="0"/>
                          <a:ea typeface="Geneva" charset="0"/>
                          <a:cs typeface="Geneva" charset="0"/>
                        </a:defRPr>
                      </a:lvl4pPr>
                      <a:lvl5pPr marL="2057400" indent="-228600" eaLnBrk="0" hangingPunct="0">
                        <a:spcBef>
                          <a:spcPct val="20000"/>
                        </a:spcBef>
                        <a:defRPr>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itchFamily="34"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ea typeface="MS PGothic" pitchFamily="34" charset="-128"/>
                          <a:cs typeface="Times New Roman" pitchFamily="18" charset="0"/>
                        </a:rPr>
                        <a:t>31.4</a:t>
                      </a:r>
                      <a:endParaRPr kumimoji="0" lang="en-US" altLang="en-US" sz="1400" b="0" i="0" u="none" strike="noStrike" cap="none" normalizeH="0" baseline="0" dirty="0">
                        <a:ln>
                          <a:noFill/>
                        </a:ln>
                        <a:solidFill>
                          <a:schemeClr val="tx1"/>
                        </a:solidFill>
                        <a:effectLst/>
                        <a:latin typeface="+mn-lt"/>
                        <a:ea typeface="MS PGothic"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6253" name="Rectangle 4">
            <a:extLst>
              <a:ext uri="{FF2B5EF4-FFF2-40B4-BE49-F238E27FC236}">
                <a16:creationId xmlns:a16="http://schemas.microsoft.com/office/drawing/2014/main" id="{E02A8828-4F2D-43C9-B688-57220C2451F0}"/>
              </a:ext>
            </a:extLst>
          </p:cNvPr>
          <p:cNvSpPr>
            <a:spLocks noChangeArrowheads="1"/>
          </p:cNvSpPr>
          <p:nvPr/>
        </p:nvSpPr>
        <p:spPr bwMode="auto">
          <a:xfrm>
            <a:off x="685800" y="5362575"/>
            <a:ext cx="76962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a:spcBef>
                <a:spcPct val="0"/>
              </a:spcBef>
              <a:buFontTx/>
              <a:buNone/>
            </a:pPr>
            <a:r>
              <a:rPr lang="en-US" altLang="en-US" sz="1200">
                <a:solidFill>
                  <a:srgbClr val="000000"/>
                </a:solidFill>
              </a:rPr>
              <a:t>Reproduced with permission from the Centers for Medicare and Medicaid Services.</a:t>
            </a:r>
            <a:endParaRPr lang="en-US" altLang="en-US" sz="12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a:extLst>
              <a:ext uri="{FF2B5EF4-FFF2-40B4-BE49-F238E27FC236}">
                <a16:creationId xmlns:a16="http://schemas.microsoft.com/office/drawing/2014/main" id="{06954066-0F92-414D-BB56-C2CC98877E2F}"/>
              </a:ext>
            </a:extLst>
          </p:cNvPr>
          <p:cNvSpPr>
            <a:spLocks noGrp="1" noChangeArrowheads="1"/>
          </p:cNvSpPr>
          <p:nvPr>
            <p:ph type="title"/>
          </p:nvPr>
        </p:nvSpPr>
        <p:spPr>
          <a:xfrm>
            <a:off x="304800" y="76200"/>
            <a:ext cx="8229600" cy="446088"/>
          </a:xfrm>
        </p:spPr>
        <p:txBody>
          <a:bodyPr/>
          <a:lstStyle/>
          <a:p>
            <a:pPr eaLnBrk="1" hangingPunct="1">
              <a:defRPr/>
            </a:pPr>
            <a:r>
              <a:rPr lang="en-US" altLang="en-US" sz="2400" b="1" dirty="0">
                <a:solidFill>
                  <a:schemeClr val="accent2"/>
                </a:solidFill>
                <a:latin typeface="+mn-lt"/>
              </a:rPr>
              <a:t>Pulmonary Disease</a:t>
            </a:r>
          </a:p>
        </p:txBody>
      </p:sp>
      <p:graphicFrame>
        <p:nvGraphicFramePr>
          <p:cNvPr id="4" name="Table 3">
            <a:extLst>
              <a:ext uri="{FF2B5EF4-FFF2-40B4-BE49-F238E27FC236}">
                <a16:creationId xmlns:a16="http://schemas.microsoft.com/office/drawing/2014/main" id="{E07C024A-A0F1-4279-8124-2DDC65E83045}"/>
              </a:ext>
            </a:extLst>
          </p:cNvPr>
          <p:cNvGraphicFramePr>
            <a:graphicFrameLocks noGrp="1"/>
          </p:cNvGraphicFramePr>
          <p:nvPr/>
        </p:nvGraphicFramePr>
        <p:xfrm>
          <a:off x="304800" y="914400"/>
          <a:ext cx="8686800" cy="2133600"/>
        </p:xfrm>
        <a:graphic>
          <a:graphicData uri="http://schemas.openxmlformats.org/drawingml/2006/table">
            <a:tbl>
              <a:tblPr firstRow="1" firstCol="1" bandRow="1"/>
              <a:tblGrid>
                <a:gridCol w="6898259">
                  <a:extLst>
                    <a:ext uri="{9D8B030D-6E8A-4147-A177-3AD203B41FA5}">
                      <a16:colId xmlns:a16="http://schemas.microsoft.com/office/drawing/2014/main" val="20000"/>
                    </a:ext>
                  </a:extLst>
                </a:gridCol>
                <a:gridCol w="950341">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152400">
                <a:tc>
                  <a:txBody>
                    <a:bodyPr/>
                    <a:lstStyle/>
                    <a:p>
                      <a:pPr marL="0" marR="0" algn="ctr">
                        <a:spcBef>
                          <a:spcPts val="0"/>
                        </a:spcBef>
                        <a:spcAft>
                          <a:spcPts val="0"/>
                        </a:spcAft>
                      </a:pPr>
                      <a:r>
                        <a:rPr lang="en-US" sz="2000" b="1" dirty="0">
                          <a:effectLst/>
                          <a:latin typeface="+mn-lt"/>
                          <a:ea typeface="Calibri"/>
                        </a:rPr>
                        <a:t>Recommendations</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COR</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LOE</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76954">
                <a:tc>
                  <a:txBody>
                    <a:bodyPr/>
                    <a:lstStyle/>
                    <a:p>
                      <a:pPr marL="0" marR="0">
                        <a:spcBef>
                          <a:spcPts val="0"/>
                        </a:spcBef>
                        <a:spcAft>
                          <a:spcPts val="0"/>
                        </a:spcAft>
                      </a:pPr>
                      <a:r>
                        <a:rPr lang="en-US" sz="2000" b="0" dirty="0">
                          <a:effectLst/>
                          <a:latin typeface="+mn-lt"/>
                          <a:ea typeface="Times New Roman"/>
                        </a:rPr>
                        <a:t>A </a:t>
                      </a:r>
                      <a:r>
                        <a:rPr lang="en-US" sz="2000" b="0" dirty="0" err="1">
                          <a:effectLst/>
                          <a:latin typeface="+mn-lt"/>
                          <a:ea typeface="Times New Roman"/>
                        </a:rPr>
                        <a:t>nondihydropyridine</a:t>
                      </a:r>
                      <a:r>
                        <a:rPr lang="en-US" sz="2000" b="0" dirty="0">
                          <a:effectLst/>
                          <a:latin typeface="+mn-lt"/>
                          <a:ea typeface="Times New Roman"/>
                        </a:rPr>
                        <a:t> calcium channel antagonist is recommended to control the ventricular rate in patients with AF and chronic obstructive pulmonary disease.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1"/>
                  </a:ext>
                </a:extLst>
              </a:tr>
              <a:tr h="430082">
                <a:tc>
                  <a:txBody>
                    <a:bodyPr/>
                    <a:lstStyle/>
                    <a:p>
                      <a:pPr marL="0" marR="0">
                        <a:spcBef>
                          <a:spcPts val="0"/>
                        </a:spcBef>
                        <a:spcAft>
                          <a:spcPts val="0"/>
                        </a:spcAft>
                      </a:pPr>
                      <a:r>
                        <a:rPr lang="en-US" sz="2000" b="0" dirty="0">
                          <a:effectLst/>
                          <a:latin typeface="+mn-lt"/>
                          <a:ea typeface="Times New Roman"/>
                        </a:rPr>
                        <a:t>Direct-current cardioversion should be attempted in patients with pulmonary disease who become hemodynamically unstable as a consequence of new-onset AF.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a:extLst>
              <a:ext uri="{FF2B5EF4-FFF2-40B4-BE49-F238E27FC236}">
                <a16:creationId xmlns:a16="http://schemas.microsoft.com/office/drawing/2014/main" id="{9E7BBD29-3846-493F-9420-38E88B7F96A6}"/>
              </a:ext>
            </a:extLst>
          </p:cNvPr>
          <p:cNvSpPr>
            <a:spLocks noGrp="1" noChangeArrowheads="1"/>
          </p:cNvSpPr>
          <p:nvPr>
            <p:ph type="title"/>
          </p:nvPr>
        </p:nvSpPr>
        <p:spPr>
          <a:xfrm>
            <a:off x="304800" y="76200"/>
            <a:ext cx="8229600" cy="533400"/>
          </a:xfrm>
        </p:spPr>
        <p:txBody>
          <a:bodyPr/>
          <a:lstStyle/>
          <a:p>
            <a:pPr eaLnBrk="1" hangingPunct="1">
              <a:defRPr/>
            </a:pPr>
            <a:r>
              <a:rPr lang="en-US" altLang="en-US" sz="2400" b="1" dirty="0">
                <a:solidFill>
                  <a:schemeClr val="accent2"/>
                </a:solidFill>
                <a:latin typeface="+mn-lt"/>
              </a:rPr>
              <a:t>WPW and Pre-Excitation Syndromes</a:t>
            </a:r>
          </a:p>
        </p:txBody>
      </p:sp>
      <p:graphicFrame>
        <p:nvGraphicFramePr>
          <p:cNvPr id="4" name="Table 3">
            <a:extLst>
              <a:ext uri="{FF2B5EF4-FFF2-40B4-BE49-F238E27FC236}">
                <a16:creationId xmlns:a16="http://schemas.microsoft.com/office/drawing/2014/main" id="{1E28A058-E9EA-4ABA-8F6A-593CFE4B8188}"/>
              </a:ext>
            </a:extLst>
          </p:cNvPr>
          <p:cNvGraphicFramePr>
            <a:graphicFrameLocks noGrp="1"/>
          </p:cNvGraphicFramePr>
          <p:nvPr/>
        </p:nvGraphicFramePr>
        <p:xfrm>
          <a:off x="228600" y="609600"/>
          <a:ext cx="8686800" cy="5181600"/>
        </p:xfrm>
        <a:graphic>
          <a:graphicData uri="http://schemas.openxmlformats.org/drawingml/2006/table">
            <a:tbl>
              <a:tblPr firstRow="1" firstCol="1" bandRow="1"/>
              <a:tblGrid>
                <a:gridCol w="6898259">
                  <a:extLst>
                    <a:ext uri="{9D8B030D-6E8A-4147-A177-3AD203B41FA5}">
                      <a16:colId xmlns:a16="http://schemas.microsoft.com/office/drawing/2014/main" val="20000"/>
                    </a:ext>
                  </a:extLst>
                </a:gridCol>
                <a:gridCol w="950341">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1750">
                <a:tc>
                  <a:txBody>
                    <a:bodyPr/>
                    <a:lstStyle/>
                    <a:p>
                      <a:pPr marL="0" marR="0" algn="ctr">
                        <a:spcBef>
                          <a:spcPts val="0"/>
                        </a:spcBef>
                        <a:spcAft>
                          <a:spcPts val="0"/>
                        </a:spcAft>
                      </a:pPr>
                      <a:r>
                        <a:rPr lang="en-US" sz="2000" b="1" dirty="0">
                          <a:effectLst/>
                          <a:latin typeface="+mn-lt"/>
                          <a:ea typeface="Calibri"/>
                        </a:rPr>
                        <a:t>Recommendations</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COR</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LOE</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6550">
                <a:tc>
                  <a:txBody>
                    <a:bodyPr/>
                    <a:lstStyle/>
                    <a:p>
                      <a:pPr marL="0" marR="0">
                        <a:spcBef>
                          <a:spcPts val="0"/>
                        </a:spcBef>
                        <a:spcAft>
                          <a:spcPts val="0"/>
                        </a:spcAft>
                      </a:pPr>
                      <a:r>
                        <a:rPr lang="en-US" sz="2000" b="0" dirty="0">
                          <a:effectLst/>
                          <a:latin typeface="+mn-lt"/>
                          <a:ea typeface="Times New Roman"/>
                        </a:rPr>
                        <a:t>Prompt direct-current cardioversion is recommended for patients with AF, WPW syndrome, and rapid ventricular response who are hemodynamically compromised.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1"/>
                  </a:ext>
                </a:extLst>
              </a:tr>
              <a:tr h="1022350">
                <a:tc>
                  <a:txBody>
                    <a:bodyPr/>
                    <a:lstStyle/>
                    <a:p>
                      <a:pPr marL="0" marR="0">
                        <a:spcBef>
                          <a:spcPts val="0"/>
                        </a:spcBef>
                        <a:spcAft>
                          <a:spcPts val="0"/>
                        </a:spcAft>
                      </a:pPr>
                      <a:r>
                        <a:rPr lang="en-US" sz="2000" b="0" dirty="0">
                          <a:effectLst/>
                          <a:latin typeface="+mn-lt"/>
                          <a:ea typeface="Times New Roman"/>
                        </a:rPr>
                        <a:t>Intravenous procainamide or ibutilide to restore sinus rhythm or slow the ventricular rate is recommended for patients with pre-excited AF and rapid ventricular response who are not hemodynamically compromised.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2"/>
                  </a:ext>
                </a:extLst>
              </a:tr>
              <a:tr h="869950">
                <a:tc>
                  <a:txBody>
                    <a:bodyPr/>
                    <a:lstStyle/>
                    <a:p>
                      <a:pPr marL="0" marR="0">
                        <a:spcBef>
                          <a:spcPts val="0"/>
                        </a:spcBef>
                        <a:spcAft>
                          <a:spcPts val="0"/>
                        </a:spcAft>
                      </a:pPr>
                      <a:r>
                        <a:rPr lang="en-US" sz="2000" b="0" dirty="0">
                          <a:effectLst/>
                          <a:latin typeface="+mn-lt"/>
                          <a:ea typeface="Times New Roman"/>
                        </a:rPr>
                        <a:t>Catheter ablation of the accessory pathway is recommended in symptomatic patients with pre-excited AF, especially if the accessory pathway has a short refractory period that allows rapid antegrade conduction.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3"/>
                  </a:ext>
                </a:extLst>
              </a:tr>
              <a:tr h="869950">
                <a:tc>
                  <a:txBody>
                    <a:bodyPr/>
                    <a:lstStyle/>
                    <a:p>
                      <a:pPr marL="0" marR="0">
                        <a:spcBef>
                          <a:spcPts val="0"/>
                        </a:spcBef>
                        <a:spcAft>
                          <a:spcPts val="0"/>
                        </a:spcAft>
                      </a:pPr>
                      <a:r>
                        <a:rPr lang="en-US" sz="2000" b="0" dirty="0">
                          <a:effectLst/>
                          <a:latin typeface="+mn-lt"/>
                          <a:ea typeface="Times New Roman"/>
                        </a:rPr>
                        <a:t>Administration of intravenous amiodarone, adenosine, digoxin (oral or intravenous), or nondihydropyridine calcium channel antagonists (oral or intravenous) in patients with WPW syndrome who have pre-excited AF is potentially harmful because these drugs accelerate the ventricular rate.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III: Harm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20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a:extLst>
              <a:ext uri="{FF2B5EF4-FFF2-40B4-BE49-F238E27FC236}">
                <a16:creationId xmlns:a16="http://schemas.microsoft.com/office/drawing/2014/main" id="{4915CC1A-3FFC-4484-9DE7-3769E3B196C5}"/>
              </a:ext>
            </a:extLst>
          </p:cNvPr>
          <p:cNvSpPr>
            <a:spLocks noGrp="1" noChangeArrowheads="1"/>
          </p:cNvSpPr>
          <p:nvPr>
            <p:ph type="title"/>
          </p:nvPr>
        </p:nvSpPr>
        <p:spPr>
          <a:xfrm>
            <a:off x="304800" y="76200"/>
            <a:ext cx="8229600" cy="457200"/>
          </a:xfrm>
        </p:spPr>
        <p:txBody>
          <a:bodyPr/>
          <a:lstStyle/>
          <a:p>
            <a:pPr eaLnBrk="1" hangingPunct="1">
              <a:defRPr/>
            </a:pPr>
            <a:r>
              <a:rPr lang="en-US" altLang="en-US" sz="2400" b="1" dirty="0">
                <a:solidFill>
                  <a:schemeClr val="accent2"/>
                </a:solidFill>
                <a:latin typeface="+mn-lt"/>
              </a:rPr>
              <a:t>Heart Failure</a:t>
            </a:r>
          </a:p>
        </p:txBody>
      </p:sp>
      <p:graphicFrame>
        <p:nvGraphicFramePr>
          <p:cNvPr id="4" name="Table 3">
            <a:extLst>
              <a:ext uri="{FF2B5EF4-FFF2-40B4-BE49-F238E27FC236}">
                <a16:creationId xmlns:a16="http://schemas.microsoft.com/office/drawing/2014/main" id="{4F9B36CB-2108-4E02-852C-8B55C39011FD}"/>
              </a:ext>
            </a:extLst>
          </p:cNvPr>
          <p:cNvGraphicFramePr>
            <a:graphicFrameLocks noGrp="1"/>
          </p:cNvGraphicFramePr>
          <p:nvPr/>
        </p:nvGraphicFramePr>
        <p:xfrm>
          <a:off x="228600" y="762000"/>
          <a:ext cx="8686800" cy="4789488"/>
        </p:xfrm>
        <a:graphic>
          <a:graphicData uri="http://schemas.openxmlformats.org/drawingml/2006/table">
            <a:tbl>
              <a:tblPr firstRow="1" firstCol="1" bandRow="1"/>
              <a:tblGrid>
                <a:gridCol w="6898259">
                  <a:extLst>
                    <a:ext uri="{9D8B030D-6E8A-4147-A177-3AD203B41FA5}">
                      <a16:colId xmlns:a16="http://schemas.microsoft.com/office/drawing/2014/main" val="20000"/>
                    </a:ext>
                  </a:extLst>
                </a:gridCol>
                <a:gridCol w="950341">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26549">
                <a:tc>
                  <a:txBody>
                    <a:bodyPr/>
                    <a:lstStyle/>
                    <a:p>
                      <a:pPr marL="0" marR="0" algn="ctr">
                        <a:spcBef>
                          <a:spcPts val="0"/>
                        </a:spcBef>
                        <a:spcAft>
                          <a:spcPts val="0"/>
                        </a:spcAft>
                      </a:pPr>
                      <a:r>
                        <a:rPr lang="en-US" sz="2000" b="1" dirty="0">
                          <a:effectLst/>
                          <a:latin typeface="+mn-lt"/>
                          <a:ea typeface="Calibri"/>
                        </a:rPr>
                        <a:t>Recommendations</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COR</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LOE</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24000">
                <a:tc>
                  <a:txBody>
                    <a:bodyPr/>
                    <a:lstStyle/>
                    <a:p>
                      <a:pPr marL="0" marR="0">
                        <a:spcBef>
                          <a:spcPts val="0"/>
                        </a:spcBef>
                        <a:spcAft>
                          <a:spcPts val="0"/>
                        </a:spcAft>
                      </a:pPr>
                      <a:r>
                        <a:rPr lang="en-US" sz="2000" b="0" dirty="0">
                          <a:effectLst/>
                          <a:latin typeface="+mn-lt"/>
                          <a:ea typeface="Times New Roman"/>
                        </a:rPr>
                        <a:t>Control of resting heart rate using either a beta blocker or nondihydropyridine calcium channel antagonist is recommended for patients with persistent or permanent AF and compensated HF with preserved ejection</a:t>
                      </a:r>
                      <a:r>
                        <a:rPr lang="en-US" sz="2000" b="0" baseline="0" dirty="0">
                          <a:effectLst/>
                          <a:latin typeface="+mn-lt"/>
                          <a:ea typeface="Times New Roman"/>
                        </a:rPr>
                        <a:t> fraction (</a:t>
                      </a:r>
                      <a:r>
                        <a:rPr lang="en-US" sz="2000" b="0" baseline="0" dirty="0" err="1">
                          <a:effectLst/>
                          <a:latin typeface="+mn-lt"/>
                          <a:ea typeface="Times New Roman"/>
                        </a:rPr>
                        <a:t>HF</a:t>
                      </a:r>
                      <a:r>
                        <a:rPr lang="en-US" sz="2000" b="0" i="1" baseline="0" dirty="0" err="1">
                          <a:effectLst/>
                          <a:latin typeface="+mn-lt"/>
                          <a:ea typeface="Times New Roman"/>
                        </a:rPr>
                        <a:t>p</a:t>
                      </a:r>
                      <a:r>
                        <a:rPr lang="en-US" sz="2000" b="0" baseline="0" dirty="0" err="1">
                          <a:effectLst/>
                          <a:latin typeface="+mn-lt"/>
                          <a:ea typeface="Times New Roman"/>
                        </a:rPr>
                        <a:t>EF</a:t>
                      </a:r>
                      <a:r>
                        <a:rPr lang="en-US" sz="2000" b="0" baseline="0" dirty="0">
                          <a:effectLst/>
                          <a:latin typeface="+mn-lt"/>
                          <a:ea typeface="Times New Roman"/>
                        </a:rPr>
                        <a:t>).</a:t>
                      </a:r>
                      <a:endParaRPr lang="en-US" sz="2000" b="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0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1"/>
                  </a:ext>
                </a:extLst>
              </a:tr>
              <a:tr h="1959294">
                <a:tc>
                  <a:txBody>
                    <a:bodyPr/>
                    <a:lstStyle/>
                    <a:p>
                      <a:pPr marL="0" marR="0">
                        <a:spcBef>
                          <a:spcPts val="0"/>
                        </a:spcBef>
                        <a:spcAft>
                          <a:spcPts val="0"/>
                        </a:spcAft>
                      </a:pPr>
                      <a:r>
                        <a:rPr lang="en-US" sz="2000" b="0" dirty="0">
                          <a:effectLst/>
                          <a:latin typeface="+mn-lt"/>
                          <a:ea typeface="Times New Roman"/>
                        </a:rPr>
                        <a:t>In the absence of pre-excitation, intravenous beta-blocker administration (or a </a:t>
                      </a:r>
                      <a:r>
                        <a:rPr lang="en-US" sz="2000" b="0" dirty="0" err="1">
                          <a:effectLst/>
                          <a:latin typeface="+mn-lt"/>
                          <a:ea typeface="Times New Roman"/>
                        </a:rPr>
                        <a:t>nondihydropyridine</a:t>
                      </a:r>
                      <a:r>
                        <a:rPr lang="en-US" sz="2000" b="0" dirty="0">
                          <a:effectLst/>
                          <a:latin typeface="+mn-lt"/>
                          <a:ea typeface="Times New Roman"/>
                        </a:rPr>
                        <a:t> calcium channel antagonist in patients with </a:t>
                      </a:r>
                      <a:r>
                        <a:rPr lang="en-US" sz="2000" b="0" dirty="0" err="1">
                          <a:effectLst/>
                          <a:latin typeface="+mn-lt"/>
                          <a:ea typeface="Times New Roman"/>
                        </a:rPr>
                        <a:t>HF</a:t>
                      </a:r>
                      <a:r>
                        <a:rPr lang="en-US" sz="2000" b="0" i="1" dirty="0" err="1">
                          <a:effectLst/>
                          <a:latin typeface="+mn-lt"/>
                          <a:ea typeface="Times New Roman"/>
                        </a:rPr>
                        <a:t>p</a:t>
                      </a:r>
                      <a:r>
                        <a:rPr lang="en-US" sz="2000" b="0" dirty="0" err="1">
                          <a:effectLst/>
                          <a:latin typeface="+mn-lt"/>
                          <a:ea typeface="Times New Roman"/>
                        </a:rPr>
                        <a:t>EF</a:t>
                      </a:r>
                      <a:r>
                        <a:rPr lang="en-US" sz="2000" b="0" dirty="0">
                          <a:effectLst/>
                          <a:latin typeface="+mn-lt"/>
                          <a:ea typeface="Times New Roman"/>
                        </a:rPr>
                        <a:t>) is recommended to slow the ventricular response to AF in the acute setting, with caution needed in patients with overt congestion, hypotension, or HF with reduced LVEF.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0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2"/>
                  </a:ext>
                </a:extLst>
              </a:tr>
              <a:tr h="979646">
                <a:tc>
                  <a:txBody>
                    <a:bodyPr/>
                    <a:lstStyle/>
                    <a:p>
                      <a:pPr marL="0" marR="0">
                        <a:spcBef>
                          <a:spcPts val="0"/>
                        </a:spcBef>
                        <a:spcAft>
                          <a:spcPts val="0"/>
                        </a:spcAft>
                      </a:pPr>
                      <a:r>
                        <a:rPr lang="en-US" sz="2000" b="0" dirty="0">
                          <a:effectLst/>
                          <a:latin typeface="+mn-lt"/>
                          <a:ea typeface="Times New Roman"/>
                        </a:rPr>
                        <a:t>In the absence of pre-excitation, intravenous digoxin or </a:t>
                      </a:r>
                      <a:r>
                        <a:rPr lang="en-US" sz="2000" b="0" dirty="0" err="1">
                          <a:effectLst/>
                          <a:latin typeface="+mn-lt"/>
                          <a:ea typeface="Times New Roman"/>
                        </a:rPr>
                        <a:t>amiodarone</a:t>
                      </a:r>
                      <a:r>
                        <a:rPr lang="en-US" sz="2000" b="0" dirty="0">
                          <a:effectLst/>
                          <a:latin typeface="+mn-lt"/>
                          <a:ea typeface="Times New Roman"/>
                        </a:rPr>
                        <a:t> is recommended to control heart rate acutely in patients with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0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a:extLst>
              <a:ext uri="{FF2B5EF4-FFF2-40B4-BE49-F238E27FC236}">
                <a16:creationId xmlns:a16="http://schemas.microsoft.com/office/drawing/2014/main" id="{14EB797A-34C8-4CA0-8005-392A196C643B}"/>
              </a:ext>
            </a:extLst>
          </p:cNvPr>
          <p:cNvSpPr>
            <a:spLocks noGrp="1" noChangeArrowheads="1"/>
          </p:cNvSpPr>
          <p:nvPr>
            <p:ph type="title"/>
          </p:nvPr>
        </p:nvSpPr>
        <p:spPr>
          <a:xfrm>
            <a:off x="304800" y="0"/>
            <a:ext cx="8229600" cy="533400"/>
          </a:xfrm>
        </p:spPr>
        <p:txBody>
          <a:bodyPr/>
          <a:lstStyle/>
          <a:p>
            <a:pPr eaLnBrk="1" hangingPunct="1">
              <a:defRPr/>
            </a:pPr>
            <a:r>
              <a:rPr lang="en-US" altLang="en-US" sz="2400" b="1" dirty="0">
                <a:solidFill>
                  <a:schemeClr val="accent2"/>
                </a:solidFill>
                <a:latin typeface="+mn-lt"/>
              </a:rPr>
              <a:t>Heart Failure </a:t>
            </a:r>
            <a:r>
              <a:rPr lang="en-US" altLang="en-US" sz="1800" b="1" dirty="0">
                <a:solidFill>
                  <a:schemeClr val="accent2"/>
                </a:solidFill>
                <a:latin typeface="+mn-lt"/>
              </a:rPr>
              <a:t>(cont’d) </a:t>
            </a:r>
          </a:p>
        </p:txBody>
      </p:sp>
      <p:graphicFrame>
        <p:nvGraphicFramePr>
          <p:cNvPr id="4" name="Table 3">
            <a:extLst>
              <a:ext uri="{FF2B5EF4-FFF2-40B4-BE49-F238E27FC236}">
                <a16:creationId xmlns:a16="http://schemas.microsoft.com/office/drawing/2014/main" id="{58F55EFF-1014-4F49-93B5-AA53B51FBD50}"/>
              </a:ext>
            </a:extLst>
          </p:cNvPr>
          <p:cNvGraphicFramePr>
            <a:graphicFrameLocks noGrp="1"/>
          </p:cNvGraphicFramePr>
          <p:nvPr/>
        </p:nvGraphicFramePr>
        <p:xfrm>
          <a:off x="228600" y="609600"/>
          <a:ext cx="8686800" cy="5181600"/>
        </p:xfrm>
        <a:graphic>
          <a:graphicData uri="http://schemas.openxmlformats.org/drawingml/2006/table">
            <a:tbl>
              <a:tblPr firstRow="1" firstCol="1" bandRow="1"/>
              <a:tblGrid>
                <a:gridCol w="6898259">
                  <a:extLst>
                    <a:ext uri="{9D8B030D-6E8A-4147-A177-3AD203B41FA5}">
                      <a16:colId xmlns:a16="http://schemas.microsoft.com/office/drawing/2014/main" val="20000"/>
                    </a:ext>
                  </a:extLst>
                </a:gridCol>
                <a:gridCol w="950341">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76200">
                <a:tc>
                  <a:txBody>
                    <a:bodyPr/>
                    <a:lstStyle/>
                    <a:p>
                      <a:pPr marL="0" marR="0" algn="ctr">
                        <a:spcBef>
                          <a:spcPts val="0"/>
                        </a:spcBef>
                        <a:spcAft>
                          <a:spcPts val="0"/>
                        </a:spcAft>
                      </a:pPr>
                      <a:r>
                        <a:rPr lang="en-US" sz="2000" b="1" dirty="0">
                          <a:effectLst/>
                          <a:latin typeface="+mn-lt"/>
                          <a:ea typeface="Calibri"/>
                        </a:rPr>
                        <a:t>Recommendations</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COR</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LOE</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19146">
                <a:tc>
                  <a:txBody>
                    <a:bodyPr/>
                    <a:lstStyle/>
                    <a:p>
                      <a:pPr marL="0" marR="0">
                        <a:spcBef>
                          <a:spcPts val="0"/>
                        </a:spcBef>
                        <a:spcAft>
                          <a:spcPts val="0"/>
                        </a:spcAft>
                      </a:pPr>
                      <a:r>
                        <a:rPr lang="en-US" sz="2000" b="0" dirty="0">
                          <a:effectLst/>
                          <a:latin typeface="+mn-lt"/>
                          <a:ea typeface="Times New Roman"/>
                        </a:rPr>
                        <a:t>Assessment of heart rate control during exercise and adjustment of pharmacological treatment to keep the rate in the physiological range is useful in symptomatic patients during activity.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1"/>
                  </a:ext>
                </a:extLst>
              </a:tr>
              <a:tr h="304800">
                <a:tc>
                  <a:txBody>
                    <a:bodyPr/>
                    <a:lstStyle/>
                    <a:p>
                      <a:pPr marL="0" marR="0">
                        <a:spcBef>
                          <a:spcPts val="0"/>
                        </a:spcBef>
                        <a:spcAft>
                          <a:spcPts val="0"/>
                        </a:spcAft>
                      </a:pPr>
                      <a:r>
                        <a:rPr lang="en-US" sz="2000" b="0" dirty="0">
                          <a:effectLst/>
                          <a:latin typeface="+mn-lt"/>
                          <a:ea typeface="Times New Roman"/>
                        </a:rPr>
                        <a:t>Digoxin is effective to control resting heart rate in patients with HF with reduced EF.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2"/>
                  </a:ext>
                </a:extLst>
              </a:tr>
              <a:tr h="914400">
                <a:tc>
                  <a:txBody>
                    <a:bodyPr/>
                    <a:lstStyle/>
                    <a:p>
                      <a:pPr marL="0" marR="0">
                        <a:spcBef>
                          <a:spcPts val="0"/>
                        </a:spcBef>
                        <a:spcAft>
                          <a:spcPts val="0"/>
                        </a:spcAft>
                      </a:pPr>
                      <a:r>
                        <a:rPr lang="en-US" sz="2000" b="0" dirty="0">
                          <a:effectLst/>
                          <a:latin typeface="+mn-lt"/>
                          <a:ea typeface="Times New Roman"/>
                        </a:rPr>
                        <a:t>A combination of digoxin and a beta blocker (or a </a:t>
                      </a:r>
                      <a:r>
                        <a:rPr lang="en-US" sz="2000" b="0" dirty="0" err="1">
                          <a:effectLst/>
                          <a:latin typeface="+mn-lt"/>
                          <a:ea typeface="Times New Roman"/>
                        </a:rPr>
                        <a:t>nondihydropyridine</a:t>
                      </a:r>
                      <a:r>
                        <a:rPr lang="en-US" sz="2000" b="0" dirty="0">
                          <a:effectLst/>
                          <a:latin typeface="+mn-lt"/>
                          <a:ea typeface="Times New Roman"/>
                        </a:rPr>
                        <a:t> calcium channel antagonist for patients with </a:t>
                      </a:r>
                      <a:r>
                        <a:rPr lang="en-US" sz="2000" b="0" dirty="0" err="1">
                          <a:effectLst/>
                          <a:latin typeface="+mn-lt"/>
                          <a:ea typeface="Times New Roman"/>
                        </a:rPr>
                        <a:t>HF</a:t>
                      </a:r>
                      <a:r>
                        <a:rPr lang="en-US" sz="2000" b="0" i="1" dirty="0" err="1">
                          <a:effectLst/>
                          <a:latin typeface="+mn-lt"/>
                          <a:ea typeface="Times New Roman"/>
                        </a:rPr>
                        <a:t>p</a:t>
                      </a:r>
                      <a:r>
                        <a:rPr lang="en-US" sz="2000" b="0" dirty="0" err="1">
                          <a:effectLst/>
                          <a:latin typeface="+mn-lt"/>
                          <a:ea typeface="Times New Roman"/>
                        </a:rPr>
                        <a:t>EF</a:t>
                      </a:r>
                      <a:r>
                        <a:rPr lang="en-US" sz="2000" b="0" dirty="0">
                          <a:effectLst/>
                          <a:latin typeface="+mn-lt"/>
                          <a:ea typeface="Times New Roman"/>
                        </a:rPr>
                        <a:t>) is reasonable to control resting and exercise heart rate in patients with AF.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Times New Roman"/>
                        </a:rPr>
                        <a:t>IIa</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3"/>
                  </a:ext>
                </a:extLst>
              </a:tr>
              <a:tr h="533400">
                <a:tc>
                  <a:txBody>
                    <a:bodyPr/>
                    <a:lstStyle/>
                    <a:p>
                      <a:pPr marL="0" marR="0">
                        <a:spcBef>
                          <a:spcPts val="0"/>
                        </a:spcBef>
                        <a:spcAft>
                          <a:spcPts val="0"/>
                        </a:spcAft>
                      </a:pPr>
                      <a:r>
                        <a:rPr lang="en-US" sz="2000" b="0" dirty="0">
                          <a:effectLst/>
                          <a:latin typeface="+mn-lt"/>
                          <a:ea typeface="Times New Roman"/>
                        </a:rPr>
                        <a:t>It is reasonable to perform AV node ablation with ventricular pacing to control heart rate when pharmacological therapy is insufficient or not tolerated.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Times New Roman"/>
                        </a:rPr>
                        <a:t>IIa</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4"/>
                  </a:ext>
                </a:extLst>
              </a:tr>
              <a:tr h="533400">
                <a:tc>
                  <a:txBody>
                    <a:bodyPr/>
                    <a:lstStyle/>
                    <a:p>
                      <a:pPr marL="0" marR="0">
                        <a:spcBef>
                          <a:spcPts val="0"/>
                        </a:spcBef>
                        <a:spcAft>
                          <a:spcPts val="0"/>
                        </a:spcAft>
                      </a:pPr>
                      <a:r>
                        <a:rPr lang="en-US" sz="2000" b="0" dirty="0">
                          <a:effectLst/>
                          <a:latin typeface="+mn-lt"/>
                          <a:ea typeface="Times New Roman"/>
                        </a:rPr>
                        <a:t>Intravenous </a:t>
                      </a:r>
                      <a:r>
                        <a:rPr lang="en-US" sz="2000" b="0" dirty="0" err="1">
                          <a:effectLst/>
                          <a:latin typeface="+mn-lt"/>
                          <a:ea typeface="Times New Roman"/>
                        </a:rPr>
                        <a:t>amiodarone</a:t>
                      </a:r>
                      <a:r>
                        <a:rPr lang="en-US" sz="2000" b="0" dirty="0">
                          <a:effectLst/>
                          <a:latin typeface="+mn-lt"/>
                          <a:ea typeface="Times New Roman"/>
                        </a:rPr>
                        <a:t> can be useful to control heart rate in patients with AF when other measures are unsuccessful or contraindicated.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Times New Roman"/>
                        </a:rPr>
                        <a:t>IIa</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a:extLst>
              <a:ext uri="{FF2B5EF4-FFF2-40B4-BE49-F238E27FC236}">
                <a16:creationId xmlns:a16="http://schemas.microsoft.com/office/drawing/2014/main" id="{B40676F7-DB3D-43AE-BB3A-91159AE7E677}"/>
              </a:ext>
            </a:extLst>
          </p:cNvPr>
          <p:cNvSpPr>
            <a:spLocks noGrp="1" noChangeArrowheads="1"/>
          </p:cNvSpPr>
          <p:nvPr>
            <p:ph type="title"/>
          </p:nvPr>
        </p:nvSpPr>
        <p:spPr>
          <a:xfrm>
            <a:off x="304800" y="0"/>
            <a:ext cx="8229600" cy="533400"/>
          </a:xfrm>
        </p:spPr>
        <p:txBody>
          <a:bodyPr/>
          <a:lstStyle/>
          <a:p>
            <a:pPr eaLnBrk="1" hangingPunct="1">
              <a:defRPr/>
            </a:pPr>
            <a:r>
              <a:rPr lang="en-US" altLang="en-US" sz="2400" b="1" dirty="0">
                <a:solidFill>
                  <a:schemeClr val="accent2"/>
                </a:solidFill>
                <a:latin typeface="+mn-lt"/>
              </a:rPr>
              <a:t>Heart Failure </a:t>
            </a:r>
            <a:r>
              <a:rPr lang="en-US" altLang="en-US" sz="1800" b="1" dirty="0">
                <a:solidFill>
                  <a:schemeClr val="accent2"/>
                </a:solidFill>
                <a:latin typeface="+mn-lt"/>
              </a:rPr>
              <a:t>(cont’d) </a:t>
            </a:r>
          </a:p>
        </p:txBody>
      </p:sp>
      <p:graphicFrame>
        <p:nvGraphicFramePr>
          <p:cNvPr id="4" name="Table 3">
            <a:extLst>
              <a:ext uri="{FF2B5EF4-FFF2-40B4-BE49-F238E27FC236}">
                <a16:creationId xmlns:a16="http://schemas.microsoft.com/office/drawing/2014/main" id="{07E9B0FB-8843-4836-B75F-BB20D1853355}"/>
              </a:ext>
            </a:extLst>
          </p:cNvPr>
          <p:cNvGraphicFramePr>
            <a:graphicFrameLocks noGrp="1"/>
          </p:cNvGraphicFramePr>
          <p:nvPr/>
        </p:nvGraphicFramePr>
        <p:xfrm>
          <a:off x="228600" y="685800"/>
          <a:ext cx="8686800" cy="4876800"/>
        </p:xfrm>
        <a:graphic>
          <a:graphicData uri="http://schemas.openxmlformats.org/drawingml/2006/table">
            <a:tbl>
              <a:tblPr firstRow="1" firstCol="1" bandRow="1"/>
              <a:tblGrid>
                <a:gridCol w="6898259">
                  <a:extLst>
                    <a:ext uri="{9D8B030D-6E8A-4147-A177-3AD203B41FA5}">
                      <a16:colId xmlns:a16="http://schemas.microsoft.com/office/drawing/2014/main" val="20000"/>
                    </a:ext>
                  </a:extLst>
                </a:gridCol>
                <a:gridCol w="950341">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0">
                <a:tc>
                  <a:txBody>
                    <a:bodyPr/>
                    <a:lstStyle/>
                    <a:p>
                      <a:pPr marL="0" marR="0" algn="ctr">
                        <a:spcBef>
                          <a:spcPts val="0"/>
                        </a:spcBef>
                        <a:spcAft>
                          <a:spcPts val="0"/>
                        </a:spcAft>
                      </a:pPr>
                      <a:r>
                        <a:rPr lang="en-US" sz="2000" b="1" dirty="0">
                          <a:effectLst/>
                          <a:latin typeface="+mn-lt"/>
                          <a:ea typeface="Calibri"/>
                        </a:rPr>
                        <a:t>Recommendations</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COR</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LOE</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60039">
                <a:tc>
                  <a:txBody>
                    <a:bodyPr/>
                    <a:lstStyle/>
                    <a:p>
                      <a:pPr marL="0" marR="0">
                        <a:spcBef>
                          <a:spcPts val="0"/>
                        </a:spcBef>
                        <a:spcAft>
                          <a:spcPts val="0"/>
                        </a:spcAft>
                      </a:pPr>
                      <a:r>
                        <a:rPr lang="en-US" sz="2000" b="0" dirty="0">
                          <a:effectLst/>
                          <a:latin typeface="+mn-lt"/>
                          <a:ea typeface="Times New Roman"/>
                        </a:rPr>
                        <a:t>For patients with AF and rapid ventricular response causing or suspected of causing tachycardia-induced cardiomyopathy, it is reasonable to achieve rate control by either AV nodal blockade or a rhythm-control strategy.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Times New Roman"/>
                        </a:rPr>
                        <a:t>IIa</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1"/>
                  </a:ext>
                </a:extLst>
              </a:tr>
              <a:tr h="740160">
                <a:tc>
                  <a:txBody>
                    <a:bodyPr/>
                    <a:lstStyle/>
                    <a:p>
                      <a:pPr marL="0" marR="0">
                        <a:spcBef>
                          <a:spcPts val="0"/>
                        </a:spcBef>
                        <a:spcAft>
                          <a:spcPts val="0"/>
                        </a:spcAft>
                      </a:pPr>
                      <a:r>
                        <a:rPr lang="en-US" sz="2000" b="0" dirty="0">
                          <a:effectLst/>
                          <a:latin typeface="+mn-lt"/>
                          <a:ea typeface="Times New Roman"/>
                        </a:rPr>
                        <a:t>For patients with chronic HF who remain symptomatic from AF despite a rate-control strategy, it is reasonable to use a rhythm-control strategy.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Times New Roman"/>
                        </a:rPr>
                        <a:t>IIa</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2"/>
                  </a:ext>
                </a:extLst>
              </a:tr>
              <a:tr h="740160">
                <a:tc>
                  <a:txBody>
                    <a:bodyPr/>
                    <a:lstStyle/>
                    <a:p>
                      <a:pPr marL="0" marR="0">
                        <a:spcBef>
                          <a:spcPts val="0"/>
                        </a:spcBef>
                        <a:spcAft>
                          <a:spcPts val="0"/>
                        </a:spcAft>
                      </a:pPr>
                      <a:r>
                        <a:rPr lang="en-US" sz="2000" b="0" dirty="0">
                          <a:effectLst/>
                          <a:latin typeface="+mn-lt"/>
                          <a:ea typeface="Times New Roman"/>
                        </a:rPr>
                        <a:t>Oral </a:t>
                      </a:r>
                      <a:r>
                        <a:rPr lang="en-US" sz="2000" b="0" dirty="0" err="1">
                          <a:effectLst/>
                          <a:latin typeface="+mn-lt"/>
                          <a:ea typeface="Times New Roman"/>
                        </a:rPr>
                        <a:t>amiodarone</a:t>
                      </a:r>
                      <a:r>
                        <a:rPr lang="en-US" sz="2000" b="0" dirty="0">
                          <a:effectLst/>
                          <a:latin typeface="+mn-lt"/>
                          <a:ea typeface="Times New Roman"/>
                        </a:rPr>
                        <a:t> may be considered when resting and exercise heart rate cannot be adequately controlled using a beta blocker (or a </a:t>
                      </a:r>
                      <a:r>
                        <a:rPr lang="en-US" sz="2000" b="0" dirty="0" err="1">
                          <a:effectLst/>
                          <a:latin typeface="+mn-lt"/>
                          <a:ea typeface="Times New Roman"/>
                        </a:rPr>
                        <a:t>nondihydropyridine</a:t>
                      </a:r>
                      <a:r>
                        <a:rPr lang="en-US" sz="2000" b="0" dirty="0">
                          <a:effectLst/>
                          <a:latin typeface="+mn-lt"/>
                          <a:ea typeface="Times New Roman"/>
                        </a:rPr>
                        <a:t> calcium channel antagonist in patients with </a:t>
                      </a:r>
                      <a:r>
                        <a:rPr lang="en-US" sz="2000" b="0" dirty="0" err="1">
                          <a:effectLst/>
                          <a:latin typeface="+mn-lt"/>
                          <a:ea typeface="Times New Roman"/>
                        </a:rPr>
                        <a:t>HF</a:t>
                      </a:r>
                      <a:r>
                        <a:rPr lang="en-US" sz="2000" b="0" i="1" dirty="0" err="1">
                          <a:effectLst/>
                          <a:latin typeface="+mn-lt"/>
                          <a:ea typeface="Times New Roman"/>
                        </a:rPr>
                        <a:t>p</a:t>
                      </a:r>
                      <a:r>
                        <a:rPr lang="en-US" sz="2000" b="0" dirty="0" err="1">
                          <a:effectLst/>
                          <a:latin typeface="+mn-lt"/>
                          <a:ea typeface="Times New Roman"/>
                        </a:rPr>
                        <a:t>EF</a:t>
                      </a:r>
                      <a:r>
                        <a:rPr lang="en-US" sz="2000" b="0" dirty="0">
                          <a:effectLst/>
                          <a:latin typeface="+mn-lt"/>
                          <a:ea typeface="Times New Roman"/>
                        </a:rPr>
                        <a:t>) or digoxin, alone or in combination.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Times New Roman"/>
                        </a:rPr>
                        <a:t>IIb</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3"/>
                  </a:ext>
                </a:extLst>
              </a:tr>
              <a:tr h="740160">
                <a:tc>
                  <a:txBody>
                    <a:bodyPr/>
                    <a:lstStyle/>
                    <a:p>
                      <a:pPr marL="0" marR="0">
                        <a:spcBef>
                          <a:spcPts val="0"/>
                        </a:spcBef>
                        <a:spcAft>
                          <a:spcPts val="0"/>
                        </a:spcAft>
                      </a:pPr>
                      <a:r>
                        <a:rPr lang="en-US" sz="2000" b="0" dirty="0">
                          <a:effectLst/>
                          <a:latin typeface="+mn-lt"/>
                          <a:ea typeface="Times New Roman"/>
                        </a:rPr>
                        <a:t>AV node ablation may be considered when the rate cannot be controlled and tachycardia-mediated cardiomyopathy is suspected.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Times New Roman"/>
                        </a:rPr>
                        <a:t>IIb</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a:extLst>
              <a:ext uri="{FF2B5EF4-FFF2-40B4-BE49-F238E27FC236}">
                <a16:creationId xmlns:a16="http://schemas.microsoft.com/office/drawing/2014/main" id="{3D66EC9A-5BCD-40C6-B474-9AA92241830B}"/>
              </a:ext>
            </a:extLst>
          </p:cNvPr>
          <p:cNvSpPr>
            <a:spLocks noGrp="1" noChangeArrowheads="1"/>
          </p:cNvSpPr>
          <p:nvPr>
            <p:ph type="title"/>
          </p:nvPr>
        </p:nvSpPr>
        <p:spPr>
          <a:xfrm>
            <a:off x="304800" y="152400"/>
            <a:ext cx="8229600" cy="457200"/>
          </a:xfrm>
        </p:spPr>
        <p:txBody>
          <a:bodyPr/>
          <a:lstStyle/>
          <a:p>
            <a:pPr eaLnBrk="1" hangingPunct="1">
              <a:defRPr/>
            </a:pPr>
            <a:r>
              <a:rPr lang="en-US" altLang="en-US" sz="2400" b="1" dirty="0">
                <a:solidFill>
                  <a:schemeClr val="accent2"/>
                </a:solidFill>
                <a:latin typeface="+mn-lt"/>
              </a:rPr>
              <a:t>Heart Failure </a:t>
            </a:r>
            <a:r>
              <a:rPr lang="en-US" altLang="en-US" sz="1800" b="1" dirty="0">
                <a:solidFill>
                  <a:schemeClr val="accent2"/>
                </a:solidFill>
                <a:latin typeface="+mn-lt"/>
              </a:rPr>
              <a:t>(cont’d) </a:t>
            </a:r>
          </a:p>
        </p:txBody>
      </p:sp>
      <p:graphicFrame>
        <p:nvGraphicFramePr>
          <p:cNvPr id="4" name="Table 3">
            <a:extLst>
              <a:ext uri="{FF2B5EF4-FFF2-40B4-BE49-F238E27FC236}">
                <a16:creationId xmlns:a16="http://schemas.microsoft.com/office/drawing/2014/main" id="{D1D55E51-A3BF-47F6-8CAE-0036210E45A6}"/>
              </a:ext>
            </a:extLst>
          </p:cNvPr>
          <p:cNvGraphicFramePr>
            <a:graphicFrameLocks noGrp="1"/>
          </p:cNvGraphicFramePr>
          <p:nvPr/>
        </p:nvGraphicFramePr>
        <p:xfrm>
          <a:off x="228600" y="838200"/>
          <a:ext cx="8686800" cy="2133600"/>
        </p:xfrm>
        <a:graphic>
          <a:graphicData uri="http://schemas.openxmlformats.org/drawingml/2006/table">
            <a:tbl>
              <a:tblPr firstRow="1" firstCol="1" bandRow="1"/>
              <a:tblGrid>
                <a:gridCol w="6898259">
                  <a:extLst>
                    <a:ext uri="{9D8B030D-6E8A-4147-A177-3AD203B41FA5}">
                      <a16:colId xmlns:a16="http://schemas.microsoft.com/office/drawing/2014/main" val="20000"/>
                    </a:ext>
                  </a:extLst>
                </a:gridCol>
                <a:gridCol w="950341">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152399">
                <a:tc>
                  <a:txBody>
                    <a:bodyPr/>
                    <a:lstStyle/>
                    <a:p>
                      <a:pPr marL="0" marR="0" algn="ctr">
                        <a:spcBef>
                          <a:spcPts val="0"/>
                        </a:spcBef>
                        <a:spcAft>
                          <a:spcPts val="0"/>
                        </a:spcAft>
                      </a:pPr>
                      <a:r>
                        <a:rPr lang="en-US" sz="2000" b="1" dirty="0">
                          <a:effectLst/>
                          <a:latin typeface="+mn-lt"/>
                          <a:ea typeface="Calibri"/>
                        </a:rPr>
                        <a:t>Recommendations</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COR</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LOE</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2140">
                <a:tc>
                  <a:txBody>
                    <a:bodyPr/>
                    <a:lstStyle/>
                    <a:p>
                      <a:pPr marL="0" marR="0">
                        <a:spcBef>
                          <a:spcPts val="0"/>
                        </a:spcBef>
                        <a:spcAft>
                          <a:spcPts val="0"/>
                        </a:spcAft>
                      </a:pPr>
                      <a:r>
                        <a:rPr lang="en-US" sz="2000" b="0" dirty="0">
                          <a:effectLst/>
                          <a:latin typeface="+mn-lt"/>
                          <a:ea typeface="Times New Roman"/>
                        </a:rPr>
                        <a:t>AV node ablation should not be performed without a pharmacological trial to achieve ventricular rate control.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III:</a:t>
                      </a:r>
                      <a:r>
                        <a:rPr lang="en-US" sz="2000" baseline="0" dirty="0">
                          <a:effectLst/>
                          <a:latin typeface="+mn-lt"/>
                          <a:ea typeface="Times New Roman"/>
                        </a:rPr>
                        <a:t> Harm</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1"/>
                  </a:ext>
                </a:extLst>
              </a:tr>
              <a:tr h="914400">
                <a:tc>
                  <a:txBody>
                    <a:bodyPr/>
                    <a:lstStyle/>
                    <a:p>
                      <a:pPr marL="0" marR="0">
                        <a:spcBef>
                          <a:spcPts val="0"/>
                        </a:spcBef>
                        <a:spcAft>
                          <a:spcPts val="0"/>
                        </a:spcAft>
                      </a:pPr>
                      <a:r>
                        <a:rPr lang="en-US" sz="2000" b="0" dirty="0">
                          <a:effectLst/>
                          <a:latin typeface="+mn-lt"/>
                          <a:ea typeface="Times New Roman"/>
                        </a:rPr>
                        <a:t>For rate control, intravenous </a:t>
                      </a:r>
                      <a:r>
                        <a:rPr lang="en-US" sz="2000" b="0" dirty="0" err="1">
                          <a:effectLst/>
                          <a:latin typeface="+mn-lt"/>
                          <a:ea typeface="Times New Roman"/>
                        </a:rPr>
                        <a:t>nondihydropyridine</a:t>
                      </a:r>
                      <a:r>
                        <a:rPr lang="en-US" sz="2000" b="0" dirty="0">
                          <a:effectLst/>
                          <a:latin typeface="+mn-lt"/>
                          <a:ea typeface="Times New Roman"/>
                        </a:rPr>
                        <a:t> calcium channel antagonists, intravenous beta blockers, and </a:t>
                      </a:r>
                      <a:r>
                        <a:rPr lang="en-US" sz="2000" b="0" dirty="0" err="1">
                          <a:effectLst/>
                          <a:latin typeface="+mn-lt"/>
                          <a:ea typeface="Times New Roman"/>
                        </a:rPr>
                        <a:t>dronedarone</a:t>
                      </a:r>
                      <a:r>
                        <a:rPr lang="en-US" sz="2000" b="0" dirty="0">
                          <a:effectLst/>
                          <a:latin typeface="+mn-lt"/>
                          <a:ea typeface="Times New Roman"/>
                        </a:rPr>
                        <a:t> should not be administered to patients with decompensated HF.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a:rPr>
                        <a:t>III: Harm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917815FC-A63A-4254-90CB-79B27C5CC77F}"/>
              </a:ext>
            </a:extLst>
          </p:cNvPr>
          <p:cNvSpPr>
            <a:spLocks noChangeArrowheads="1"/>
          </p:cNvSpPr>
          <p:nvPr/>
        </p:nvSpPr>
        <p:spPr bwMode="auto">
          <a:xfrm>
            <a:off x="990600" y="152400"/>
            <a:ext cx="723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algn="ctr" eaLnBrk="1" hangingPunct="1">
              <a:spcBef>
                <a:spcPct val="0"/>
              </a:spcBef>
              <a:buFontTx/>
              <a:buNone/>
            </a:pPr>
            <a:r>
              <a:rPr lang="en-US" altLang="en-US" sz="2400" b="1">
                <a:solidFill>
                  <a:srgbClr val="333399"/>
                </a:solidFill>
                <a:ea typeface="Arial Unicode MS" panose="020B0604020202020204" pitchFamily="34" charset="-128"/>
                <a:cs typeface="Arial Unicode MS" panose="020B0604020202020204" pitchFamily="34" charset="-128"/>
              </a:rPr>
              <a:t>Familial (Genetic) AF</a:t>
            </a:r>
          </a:p>
        </p:txBody>
      </p:sp>
      <p:graphicFrame>
        <p:nvGraphicFramePr>
          <p:cNvPr id="4" name="Table 3">
            <a:extLst>
              <a:ext uri="{FF2B5EF4-FFF2-40B4-BE49-F238E27FC236}">
                <a16:creationId xmlns:a16="http://schemas.microsoft.com/office/drawing/2014/main" id="{F081D3F3-A493-4D51-BF05-1D680CBD235B}"/>
              </a:ext>
            </a:extLst>
          </p:cNvPr>
          <p:cNvGraphicFramePr>
            <a:graphicFrameLocks noGrp="1"/>
          </p:cNvGraphicFramePr>
          <p:nvPr/>
        </p:nvGraphicFramePr>
        <p:xfrm>
          <a:off x="266700" y="1066800"/>
          <a:ext cx="8686800" cy="1219200"/>
        </p:xfrm>
        <a:graphic>
          <a:graphicData uri="http://schemas.openxmlformats.org/drawingml/2006/table">
            <a:tbl>
              <a:tblPr firstRow="1" firstCol="1" bandRow="1"/>
              <a:tblGrid>
                <a:gridCol w="6898259">
                  <a:extLst>
                    <a:ext uri="{9D8B030D-6E8A-4147-A177-3AD203B41FA5}">
                      <a16:colId xmlns:a16="http://schemas.microsoft.com/office/drawing/2014/main" val="20000"/>
                    </a:ext>
                  </a:extLst>
                </a:gridCol>
                <a:gridCol w="950341">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152400">
                <a:tc>
                  <a:txBody>
                    <a:bodyPr/>
                    <a:lstStyle/>
                    <a:p>
                      <a:pPr marL="0" marR="0" algn="ctr">
                        <a:spcBef>
                          <a:spcPts val="0"/>
                        </a:spcBef>
                        <a:spcAft>
                          <a:spcPts val="0"/>
                        </a:spcAft>
                      </a:pPr>
                      <a:r>
                        <a:rPr lang="en-US" sz="2000" b="1" dirty="0">
                          <a:effectLst/>
                          <a:latin typeface="+mn-lt"/>
                          <a:ea typeface="Calibri"/>
                        </a:rPr>
                        <a:t>Recommendation</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COR</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LOE</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09600">
                <a:tc>
                  <a:txBody>
                    <a:bodyPr/>
                    <a:lstStyle/>
                    <a:p>
                      <a:pPr marL="0" marR="0">
                        <a:spcBef>
                          <a:spcPts val="0"/>
                        </a:spcBef>
                        <a:spcAft>
                          <a:spcPts val="0"/>
                        </a:spcAft>
                      </a:pPr>
                      <a:r>
                        <a:rPr lang="en-US" sz="2000" b="0" dirty="0">
                          <a:effectLst/>
                          <a:latin typeface="+mn-lt"/>
                          <a:ea typeface="Times New Roman"/>
                        </a:rPr>
                        <a:t>For patients with AF and multigenerational family members with AF, referral to a tertiary care center for genetic counseling and testing may be considered.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Times New Roman"/>
                        </a:rPr>
                        <a:t>IIb</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CC3F"/>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a:extLst>
              <a:ext uri="{FF2B5EF4-FFF2-40B4-BE49-F238E27FC236}">
                <a16:creationId xmlns:a16="http://schemas.microsoft.com/office/drawing/2014/main" id="{6578AB18-F420-40C4-B7B9-5271B9DF7DE9}"/>
              </a:ext>
            </a:extLst>
          </p:cNvPr>
          <p:cNvSpPr>
            <a:spLocks noGrp="1" noChangeArrowheads="1"/>
          </p:cNvSpPr>
          <p:nvPr>
            <p:ph type="title"/>
          </p:nvPr>
        </p:nvSpPr>
        <p:spPr>
          <a:xfrm>
            <a:off x="457200" y="76200"/>
            <a:ext cx="8229600" cy="533400"/>
          </a:xfrm>
        </p:spPr>
        <p:txBody>
          <a:bodyPr/>
          <a:lstStyle/>
          <a:p>
            <a:pPr eaLnBrk="1" hangingPunct="1">
              <a:defRPr/>
            </a:pPr>
            <a:r>
              <a:rPr lang="en-US" altLang="en-US" sz="2400" b="1" dirty="0">
                <a:solidFill>
                  <a:schemeClr val="accent2"/>
                </a:solidFill>
                <a:latin typeface="+mn-lt"/>
              </a:rPr>
              <a:t>Postoperative Cardiac and Thoracic Surgery</a:t>
            </a:r>
          </a:p>
        </p:txBody>
      </p:sp>
      <p:graphicFrame>
        <p:nvGraphicFramePr>
          <p:cNvPr id="4" name="Table 3">
            <a:extLst>
              <a:ext uri="{FF2B5EF4-FFF2-40B4-BE49-F238E27FC236}">
                <a16:creationId xmlns:a16="http://schemas.microsoft.com/office/drawing/2014/main" id="{BBC49AB3-CF72-456A-8D02-46B2069574DC}"/>
              </a:ext>
            </a:extLst>
          </p:cNvPr>
          <p:cNvGraphicFramePr>
            <a:graphicFrameLocks noGrp="1"/>
          </p:cNvGraphicFramePr>
          <p:nvPr/>
        </p:nvGraphicFramePr>
        <p:xfrm>
          <a:off x="228600" y="762000"/>
          <a:ext cx="8686800" cy="4953000"/>
        </p:xfrm>
        <a:graphic>
          <a:graphicData uri="http://schemas.openxmlformats.org/drawingml/2006/table">
            <a:tbl>
              <a:tblPr firstRow="1" firstCol="1" bandRow="1"/>
              <a:tblGrid>
                <a:gridCol w="6898259">
                  <a:extLst>
                    <a:ext uri="{9D8B030D-6E8A-4147-A177-3AD203B41FA5}">
                      <a16:colId xmlns:a16="http://schemas.microsoft.com/office/drawing/2014/main" val="20000"/>
                    </a:ext>
                  </a:extLst>
                </a:gridCol>
                <a:gridCol w="950341">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04797">
                <a:tc>
                  <a:txBody>
                    <a:bodyPr/>
                    <a:lstStyle/>
                    <a:p>
                      <a:pPr marL="0" marR="0" algn="ctr">
                        <a:spcBef>
                          <a:spcPts val="0"/>
                        </a:spcBef>
                        <a:spcAft>
                          <a:spcPts val="0"/>
                        </a:spcAft>
                      </a:pPr>
                      <a:r>
                        <a:rPr lang="en-US" sz="1800" b="1" dirty="0">
                          <a:effectLst/>
                          <a:latin typeface="+mn-lt"/>
                          <a:ea typeface="Calibri"/>
                        </a:rPr>
                        <a:t>Recommendations</a:t>
                      </a:r>
                      <a:endParaRPr lang="en-US" sz="18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mn-lt"/>
                          <a:ea typeface="Calibri"/>
                        </a:rPr>
                        <a:t>COR</a:t>
                      </a:r>
                      <a:endParaRPr lang="en-US" sz="18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mn-lt"/>
                          <a:ea typeface="Calibri"/>
                        </a:rPr>
                        <a:t>LOE</a:t>
                      </a:r>
                      <a:endParaRPr lang="en-US" sz="18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09593">
                <a:tc>
                  <a:txBody>
                    <a:bodyPr/>
                    <a:lstStyle/>
                    <a:p>
                      <a:pPr marL="0" marR="0">
                        <a:spcBef>
                          <a:spcPts val="0"/>
                        </a:spcBef>
                        <a:spcAft>
                          <a:spcPts val="0"/>
                        </a:spcAft>
                      </a:pPr>
                      <a:r>
                        <a:rPr lang="en-US" sz="1800" b="0" dirty="0">
                          <a:effectLst/>
                          <a:latin typeface="+mn-lt"/>
                          <a:ea typeface="Times New Roman"/>
                        </a:rPr>
                        <a:t>Treating patients who develop AF after cardiac surgery with a beta blocker is recommended unless contraindicated.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1800" dirty="0">
                          <a:effectLst/>
                          <a:latin typeface="+mn-lt"/>
                          <a:ea typeface="Times New Roman"/>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1"/>
                  </a:ext>
                </a:extLst>
              </a:tr>
              <a:tr h="914390">
                <a:tc>
                  <a:txBody>
                    <a:bodyPr/>
                    <a:lstStyle/>
                    <a:p>
                      <a:pPr marL="0" marR="0">
                        <a:spcBef>
                          <a:spcPts val="0"/>
                        </a:spcBef>
                        <a:spcAft>
                          <a:spcPts val="0"/>
                        </a:spcAft>
                      </a:pPr>
                      <a:r>
                        <a:rPr lang="en-US" sz="1800" b="0" dirty="0">
                          <a:effectLst/>
                          <a:latin typeface="+mn-lt"/>
                          <a:ea typeface="Times New Roman"/>
                        </a:rPr>
                        <a:t>A </a:t>
                      </a:r>
                      <a:r>
                        <a:rPr lang="en-US" sz="1800" b="0" dirty="0" err="1">
                          <a:effectLst/>
                          <a:latin typeface="+mn-lt"/>
                          <a:ea typeface="Times New Roman"/>
                        </a:rPr>
                        <a:t>nondihydropyridine</a:t>
                      </a:r>
                      <a:r>
                        <a:rPr lang="en-US" sz="1800" b="0" dirty="0">
                          <a:effectLst/>
                          <a:latin typeface="+mn-lt"/>
                          <a:ea typeface="Times New Roman"/>
                        </a:rPr>
                        <a:t> calcium channel blocker is recommended when a beta blocker is inadequate to achieve rate control in patients with postoperative AF.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mn-lt"/>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18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2"/>
                  </a:ext>
                </a:extLst>
              </a:tr>
              <a:tr h="990620">
                <a:tc>
                  <a:txBody>
                    <a:bodyPr/>
                    <a:lstStyle/>
                    <a:p>
                      <a:pPr marL="0" marR="0">
                        <a:spcBef>
                          <a:spcPts val="0"/>
                        </a:spcBef>
                        <a:spcAft>
                          <a:spcPts val="0"/>
                        </a:spcAft>
                      </a:pPr>
                      <a:r>
                        <a:rPr lang="en-US" sz="1800" b="0" dirty="0">
                          <a:effectLst/>
                          <a:latin typeface="+mn-lt"/>
                          <a:ea typeface="Times New Roman"/>
                        </a:rPr>
                        <a:t>Preoperative administration of </a:t>
                      </a:r>
                      <a:r>
                        <a:rPr lang="en-US" sz="1800" b="0" dirty="0" err="1">
                          <a:effectLst/>
                          <a:latin typeface="+mn-lt"/>
                          <a:ea typeface="Times New Roman"/>
                        </a:rPr>
                        <a:t>amiodarone</a:t>
                      </a:r>
                      <a:r>
                        <a:rPr lang="en-US" sz="1800" b="0" dirty="0">
                          <a:effectLst/>
                          <a:latin typeface="+mn-lt"/>
                          <a:ea typeface="Times New Roman"/>
                        </a:rPr>
                        <a:t> reduces the incidence of AF in patients undergoing cardiac surgery and is reasonable as prophylactic therapy for patients at high risk for postoperative AF.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err="1">
                          <a:effectLst/>
                          <a:latin typeface="+mn-lt"/>
                          <a:ea typeface="Times New Roman"/>
                        </a:rPr>
                        <a:t>IIa</a:t>
                      </a:r>
                      <a:endParaRPr lang="en-US"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effectLst/>
                          <a:latin typeface="+mn-lt"/>
                          <a:ea typeface="Times New Roman"/>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3"/>
                  </a:ext>
                </a:extLst>
              </a:tr>
              <a:tr h="990600">
                <a:tc>
                  <a:txBody>
                    <a:bodyPr/>
                    <a:lstStyle/>
                    <a:p>
                      <a:pPr marL="0" marR="0">
                        <a:spcBef>
                          <a:spcPts val="0"/>
                        </a:spcBef>
                        <a:spcAft>
                          <a:spcPts val="0"/>
                        </a:spcAft>
                      </a:pPr>
                      <a:r>
                        <a:rPr lang="en-US" sz="1800" b="0" dirty="0">
                          <a:effectLst/>
                          <a:latin typeface="+mn-lt"/>
                          <a:ea typeface="Times New Roman"/>
                        </a:rPr>
                        <a:t>It is reasonable to restore sinus rhythm pharmacologically with </a:t>
                      </a:r>
                      <a:r>
                        <a:rPr lang="en-US" sz="1800" b="0" dirty="0" err="1">
                          <a:effectLst/>
                          <a:latin typeface="+mn-lt"/>
                          <a:ea typeface="Times New Roman"/>
                        </a:rPr>
                        <a:t>ibutilide</a:t>
                      </a:r>
                      <a:r>
                        <a:rPr lang="en-US" sz="1800" b="0" dirty="0">
                          <a:effectLst/>
                          <a:latin typeface="+mn-lt"/>
                          <a:ea typeface="Times New Roman"/>
                        </a:rPr>
                        <a:t> or direct-current cardioversion in patients who develop postoperative AF, as advised for nonsurgical patients.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err="1">
                          <a:effectLst/>
                          <a:latin typeface="+mn-lt"/>
                          <a:ea typeface="Times New Roman"/>
                        </a:rPr>
                        <a:t>IIa</a:t>
                      </a:r>
                      <a:endParaRPr lang="en-US"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4"/>
                  </a:ext>
                </a:extLst>
              </a:tr>
              <a:tr h="1143000">
                <a:tc>
                  <a:txBody>
                    <a:bodyPr/>
                    <a:lstStyle/>
                    <a:p>
                      <a:pPr marL="0" marR="0">
                        <a:spcBef>
                          <a:spcPts val="0"/>
                        </a:spcBef>
                        <a:spcAft>
                          <a:spcPts val="0"/>
                        </a:spcAft>
                      </a:pPr>
                      <a:r>
                        <a:rPr lang="en-US" sz="1800" b="0" dirty="0">
                          <a:effectLst/>
                          <a:latin typeface="+mn-lt"/>
                          <a:ea typeface="Times New Roman"/>
                        </a:rPr>
                        <a:t>It is reasonable to administer antiarrhythmic medications in an attempt to maintain sinus rhythm in patients with recurrent or refractory postoperative AF, as advised for other patients who develop AF.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err="1">
                          <a:effectLst/>
                          <a:latin typeface="+mn-lt"/>
                          <a:ea typeface="Times New Roman"/>
                        </a:rPr>
                        <a:t>IIa</a:t>
                      </a:r>
                      <a:endParaRPr lang="en-US"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a:extLst>
              <a:ext uri="{FF2B5EF4-FFF2-40B4-BE49-F238E27FC236}">
                <a16:creationId xmlns:a16="http://schemas.microsoft.com/office/drawing/2014/main" id="{69A5584B-5734-45DE-8489-696911FC3484}"/>
              </a:ext>
            </a:extLst>
          </p:cNvPr>
          <p:cNvSpPr>
            <a:spLocks noGrp="1" noChangeArrowheads="1"/>
          </p:cNvSpPr>
          <p:nvPr>
            <p:ph type="title"/>
          </p:nvPr>
        </p:nvSpPr>
        <p:spPr>
          <a:xfrm>
            <a:off x="190500" y="152400"/>
            <a:ext cx="8763000" cy="533400"/>
          </a:xfrm>
        </p:spPr>
        <p:txBody>
          <a:bodyPr/>
          <a:lstStyle/>
          <a:p>
            <a:pPr eaLnBrk="1" hangingPunct="1">
              <a:defRPr/>
            </a:pPr>
            <a:r>
              <a:rPr lang="en-US" altLang="en-US" sz="2400" b="1" dirty="0">
                <a:solidFill>
                  <a:schemeClr val="accent2"/>
                </a:solidFill>
                <a:latin typeface="+mn-lt"/>
              </a:rPr>
              <a:t>Postoperative Cardiac and Thoracic Surgery </a:t>
            </a:r>
            <a:r>
              <a:rPr lang="en-US" altLang="en-US" sz="1800" b="1" dirty="0">
                <a:solidFill>
                  <a:schemeClr val="accent2"/>
                </a:solidFill>
                <a:latin typeface="+mn-lt"/>
              </a:rPr>
              <a:t>(cont’d)</a:t>
            </a:r>
          </a:p>
        </p:txBody>
      </p:sp>
      <p:graphicFrame>
        <p:nvGraphicFramePr>
          <p:cNvPr id="4" name="Table 3">
            <a:extLst>
              <a:ext uri="{FF2B5EF4-FFF2-40B4-BE49-F238E27FC236}">
                <a16:creationId xmlns:a16="http://schemas.microsoft.com/office/drawing/2014/main" id="{093E36E4-A684-4A5F-AA1C-20BB37ED29E5}"/>
              </a:ext>
            </a:extLst>
          </p:cNvPr>
          <p:cNvGraphicFramePr>
            <a:graphicFrameLocks noGrp="1"/>
          </p:cNvGraphicFramePr>
          <p:nvPr/>
        </p:nvGraphicFramePr>
        <p:xfrm>
          <a:off x="228600" y="914400"/>
          <a:ext cx="8686800" cy="3733800"/>
        </p:xfrm>
        <a:graphic>
          <a:graphicData uri="http://schemas.openxmlformats.org/drawingml/2006/table">
            <a:tbl>
              <a:tblPr firstRow="1" firstCol="1" bandRow="1"/>
              <a:tblGrid>
                <a:gridCol w="6898259">
                  <a:extLst>
                    <a:ext uri="{9D8B030D-6E8A-4147-A177-3AD203B41FA5}">
                      <a16:colId xmlns:a16="http://schemas.microsoft.com/office/drawing/2014/main" val="20000"/>
                    </a:ext>
                  </a:extLst>
                </a:gridCol>
                <a:gridCol w="950341">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04783">
                <a:tc>
                  <a:txBody>
                    <a:bodyPr/>
                    <a:lstStyle/>
                    <a:p>
                      <a:pPr marL="0" marR="0" algn="ctr">
                        <a:spcBef>
                          <a:spcPts val="0"/>
                        </a:spcBef>
                        <a:spcAft>
                          <a:spcPts val="0"/>
                        </a:spcAft>
                      </a:pPr>
                      <a:r>
                        <a:rPr lang="en-US" sz="2000" b="1" dirty="0">
                          <a:effectLst/>
                          <a:latin typeface="+mn-lt"/>
                          <a:ea typeface="Calibri"/>
                        </a:rPr>
                        <a:t>Recommendations</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COR</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LOE</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57415">
                <a:tc>
                  <a:txBody>
                    <a:bodyPr/>
                    <a:lstStyle/>
                    <a:p>
                      <a:pPr marL="0" marR="0">
                        <a:spcBef>
                          <a:spcPts val="0"/>
                        </a:spcBef>
                        <a:spcAft>
                          <a:spcPts val="0"/>
                        </a:spcAft>
                      </a:pPr>
                      <a:r>
                        <a:rPr lang="en-US" sz="2000" b="0" dirty="0">
                          <a:effectLst/>
                          <a:latin typeface="+mn-lt"/>
                          <a:ea typeface="Times New Roman"/>
                        </a:rPr>
                        <a:t>It is reasonable to administer antithrombotic medication in patients who develop postoperative AF, as advised for nonsurgical patients.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Times New Roman"/>
                        </a:rPr>
                        <a:t>IIa</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1"/>
                  </a:ext>
                </a:extLst>
              </a:tr>
              <a:tr h="1219132">
                <a:tc>
                  <a:txBody>
                    <a:bodyPr/>
                    <a:lstStyle/>
                    <a:p>
                      <a:pPr marL="0" marR="0">
                        <a:spcBef>
                          <a:spcPts val="0"/>
                        </a:spcBef>
                        <a:spcAft>
                          <a:spcPts val="0"/>
                        </a:spcAft>
                      </a:pPr>
                      <a:r>
                        <a:rPr lang="en-US" sz="2000" b="0" dirty="0">
                          <a:effectLst/>
                          <a:latin typeface="+mn-lt"/>
                          <a:ea typeface="Times New Roman"/>
                        </a:rPr>
                        <a:t>It is reasonable to manage well-tolerated, new-onset postoperative AF with rate control and anticoagulation with cardioversion if AF does not revert spontaneously to sinus rhythm during follow-up.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Times New Roman"/>
                        </a:rPr>
                        <a:t>IIa</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effectLst/>
                          <a:latin typeface="+mn-lt"/>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1F2"/>
                    </a:solidFill>
                  </a:tcPr>
                </a:tc>
                <a:extLst>
                  <a:ext uri="{0D108BD9-81ED-4DB2-BD59-A6C34878D82A}">
                    <a16:rowId xmlns:a16="http://schemas.microsoft.com/office/drawing/2014/main" val="10002"/>
                  </a:ext>
                </a:extLst>
              </a:tr>
              <a:tr h="642785">
                <a:tc>
                  <a:txBody>
                    <a:bodyPr/>
                    <a:lstStyle/>
                    <a:p>
                      <a:pPr marL="0" marR="0">
                        <a:spcBef>
                          <a:spcPts val="0"/>
                        </a:spcBef>
                        <a:spcAft>
                          <a:spcPts val="0"/>
                        </a:spcAft>
                      </a:pPr>
                      <a:r>
                        <a:rPr lang="en-US" sz="2000" b="0" dirty="0">
                          <a:effectLst/>
                          <a:latin typeface="+mn-lt"/>
                          <a:ea typeface="Times New Roman"/>
                        </a:rPr>
                        <a:t>Prophylactic administration of </a:t>
                      </a:r>
                      <a:r>
                        <a:rPr lang="en-US" sz="2000" b="0" dirty="0" err="1">
                          <a:effectLst/>
                          <a:latin typeface="+mn-lt"/>
                          <a:ea typeface="Times New Roman"/>
                        </a:rPr>
                        <a:t>sotalol</a:t>
                      </a:r>
                      <a:r>
                        <a:rPr lang="en-US" sz="2000" b="0" dirty="0">
                          <a:effectLst/>
                          <a:latin typeface="+mn-lt"/>
                          <a:ea typeface="Times New Roman"/>
                        </a:rPr>
                        <a:t> may be considered for patients at risk of developing AF after cardiac surgery.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Times New Roman"/>
                        </a:rPr>
                        <a:t>IIb</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3"/>
                  </a:ext>
                </a:extLst>
              </a:tr>
              <a:tr h="609600">
                <a:tc>
                  <a:txBody>
                    <a:bodyPr/>
                    <a:lstStyle/>
                    <a:p>
                      <a:pPr marL="0" marR="0">
                        <a:spcBef>
                          <a:spcPts val="0"/>
                        </a:spcBef>
                        <a:spcAft>
                          <a:spcPts val="0"/>
                        </a:spcAft>
                      </a:pPr>
                      <a:r>
                        <a:rPr lang="en-US" sz="2000" b="0" dirty="0">
                          <a:effectLst/>
                          <a:latin typeface="+mn-lt"/>
                          <a:ea typeface="Times New Roman"/>
                        </a:rPr>
                        <a:t>Administration of colchicine may be considered for patients postoperatively to reduce AF after cardiac surgery.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effectLst/>
                          <a:latin typeface="+mn-lt"/>
                          <a:ea typeface="Times New Roman"/>
                        </a:rPr>
                        <a:t>IIb</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mn-lt"/>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B6E4"/>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B6E16F1A-3C68-41B4-9F53-B6A1B0416DEE}"/>
              </a:ext>
            </a:extLst>
          </p:cNvPr>
          <p:cNvSpPr>
            <a:spLocks noGrp="1" noChangeArrowheads="1"/>
          </p:cNvSpPr>
          <p:nvPr>
            <p:ph type="title"/>
          </p:nvPr>
        </p:nvSpPr>
        <p:spPr>
          <a:xfrm>
            <a:off x="457200" y="76200"/>
            <a:ext cx="8229600" cy="533400"/>
          </a:xfrm>
        </p:spPr>
        <p:txBody>
          <a:bodyPr/>
          <a:lstStyle/>
          <a:p>
            <a:pPr eaLnBrk="1" hangingPunct="1">
              <a:defRPr/>
            </a:pPr>
            <a:r>
              <a:rPr lang="en-US" altLang="en-US" sz="2400" b="1" dirty="0">
                <a:solidFill>
                  <a:schemeClr val="accent2"/>
                </a:solidFill>
                <a:latin typeface="+mn-lt"/>
              </a:rPr>
              <a:t>Definitions of AF: A Simplified Scheme</a:t>
            </a:r>
          </a:p>
        </p:txBody>
      </p:sp>
      <p:graphicFrame>
        <p:nvGraphicFramePr>
          <p:cNvPr id="2" name="Table 1">
            <a:extLst>
              <a:ext uri="{FF2B5EF4-FFF2-40B4-BE49-F238E27FC236}">
                <a16:creationId xmlns:a16="http://schemas.microsoft.com/office/drawing/2014/main" id="{6F7DC027-2186-4826-9D3E-7B92ADF85EF9}"/>
              </a:ext>
            </a:extLst>
          </p:cNvPr>
          <p:cNvGraphicFramePr>
            <a:graphicFrameLocks noGrp="1"/>
          </p:cNvGraphicFramePr>
          <p:nvPr/>
        </p:nvGraphicFramePr>
        <p:xfrm>
          <a:off x="647700" y="838200"/>
          <a:ext cx="7848600" cy="4484688"/>
        </p:xfrm>
        <a:graphic>
          <a:graphicData uri="http://schemas.openxmlformats.org/drawingml/2006/table">
            <a:tbl>
              <a:tblPr firstRow="1" firstCol="1" bandRow="1"/>
              <a:tblGrid>
                <a:gridCol w="1521514">
                  <a:extLst>
                    <a:ext uri="{9D8B030D-6E8A-4147-A177-3AD203B41FA5}">
                      <a16:colId xmlns:a16="http://schemas.microsoft.com/office/drawing/2014/main" val="20000"/>
                    </a:ext>
                  </a:extLst>
                </a:gridCol>
                <a:gridCol w="6327086">
                  <a:extLst>
                    <a:ext uri="{9D8B030D-6E8A-4147-A177-3AD203B41FA5}">
                      <a16:colId xmlns:a16="http://schemas.microsoft.com/office/drawing/2014/main" val="20001"/>
                    </a:ext>
                  </a:extLst>
                </a:gridCol>
              </a:tblGrid>
              <a:tr h="464169">
                <a:tc>
                  <a:txBody>
                    <a:bodyPr/>
                    <a:lstStyle/>
                    <a:p>
                      <a:pPr marL="0" marR="0" algn="ctr">
                        <a:spcBef>
                          <a:spcPts val="0"/>
                        </a:spcBef>
                        <a:spcAft>
                          <a:spcPts val="0"/>
                        </a:spcAft>
                      </a:pPr>
                      <a:r>
                        <a:rPr lang="en-US" sz="1400" b="1" dirty="0">
                          <a:effectLst/>
                          <a:latin typeface="+mn-lt"/>
                          <a:ea typeface="Times New Roman"/>
                        </a:rPr>
                        <a:t>Term</a:t>
                      </a:r>
                      <a:endParaRPr lang="en-US" sz="14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mn-lt"/>
                          <a:ea typeface="Times New Roman"/>
                        </a:rPr>
                        <a:t>Definition</a:t>
                      </a:r>
                      <a:endParaRPr lang="en-US" sz="14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31519">
                <a:tc>
                  <a:txBody>
                    <a:bodyPr/>
                    <a:lstStyle/>
                    <a:p>
                      <a:pPr marL="0" marR="0">
                        <a:spcBef>
                          <a:spcPts val="0"/>
                        </a:spcBef>
                        <a:spcAft>
                          <a:spcPts val="0"/>
                        </a:spcAft>
                      </a:pPr>
                      <a:r>
                        <a:rPr lang="en-US" sz="1400" b="1">
                          <a:effectLst/>
                          <a:latin typeface="+mn-lt"/>
                          <a:ea typeface="Times New Roman"/>
                        </a:rPr>
                        <a:t>Paroxysmal AF</a:t>
                      </a:r>
                      <a:r>
                        <a:rPr lang="en-US" sz="1400">
                          <a:effectLst/>
                          <a:latin typeface="+mn-lt"/>
                          <a:ea typeface="Times New Roman"/>
                        </a:rPr>
                        <a:t> </a:t>
                      </a:r>
                    </a:p>
                    <a:p>
                      <a:pPr marL="0" marR="0">
                        <a:spcBef>
                          <a:spcPts val="0"/>
                        </a:spcBef>
                        <a:spcAft>
                          <a:spcPts val="0"/>
                        </a:spcAft>
                      </a:pPr>
                      <a:r>
                        <a:rPr lang="en-US" sz="1400" b="1">
                          <a:effectLst/>
                          <a:latin typeface="+mn-lt"/>
                          <a:ea typeface="Times New Roman"/>
                        </a:rPr>
                        <a:t> </a:t>
                      </a:r>
                      <a:endParaRPr lang="en-US" sz="140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400" dirty="0">
                          <a:effectLst/>
                          <a:latin typeface="+mn-lt"/>
                          <a:ea typeface="Times New Roman"/>
                        </a:rPr>
                        <a:t>AF that terminates spontaneously or with intervention within 7 d of onset. </a:t>
                      </a:r>
                    </a:p>
                    <a:p>
                      <a:pPr marL="342900" marR="0" lvl="0" indent="-342900">
                        <a:spcBef>
                          <a:spcPts val="0"/>
                        </a:spcBef>
                        <a:spcAft>
                          <a:spcPts val="0"/>
                        </a:spcAft>
                        <a:buFont typeface="Symbol"/>
                        <a:buChar char=""/>
                      </a:pPr>
                      <a:r>
                        <a:rPr lang="en-US" sz="1400" dirty="0">
                          <a:effectLst/>
                          <a:latin typeface="+mn-lt"/>
                          <a:ea typeface="Times New Roman"/>
                        </a:rPr>
                        <a:t>Episodes may recur with variable frequency.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0310">
                <a:tc>
                  <a:txBody>
                    <a:bodyPr/>
                    <a:lstStyle/>
                    <a:p>
                      <a:pPr marL="0" marR="0">
                        <a:spcBef>
                          <a:spcPts val="0"/>
                        </a:spcBef>
                        <a:spcAft>
                          <a:spcPts val="0"/>
                        </a:spcAft>
                      </a:pPr>
                      <a:r>
                        <a:rPr lang="en-US" sz="1400" b="1" dirty="0">
                          <a:effectLst/>
                          <a:latin typeface="+mn-lt"/>
                          <a:ea typeface="Times New Roman"/>
                        </a:rPr>
                        <a:t>Persistent AF</a:t>
                      </a:r>
                      <a:endParaRPr lang="en-US" sz="14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400" dirty="0">
                          <a:effectLst/>
                          <a:latin typeface="+mn-lt"/>
                          <a:ea typeface="Times New Roman"/>
                        </a:rPr>
                        <a:t>Continuous AF that is sustained &gt;7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87680">
                <a:tc>
                  <a:txBody>
                    <a:bodyPr/>
                    <a:lstStyle/>
                    <a:p>
                      <a:pPr marL="0" marR="0">
                        <a:spcBef>
                          <a:spcPts val="0"/>
                        </a:spcBef>
                        <a:spcAft>
                          <a:spcPts val="0"/>
                        </a:spcAft>
                      </a:pPr>
                      <a:r>
                        <a:rPr lang="en-US" sz="1400" b="1" dirty="0">
                          <a:effectLst/>
                          <a:latin typeface="+mn-lt"/>
                          <a:ea typeface="Times New Roman"/>
                        </a:rPr>
                        <a:t>Long-standing persistent AF</a:t>
                      </a:r>
                      <a:endParaRPr lang="en-US" sz="14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400">
                          <a:effectLst/>
                          <a:latin typeface="+mn-lt"/>
                          <a:ea typeface="Times New Roman"/>
                        </a:rPr>
                        <a:t>Continuous AF &gt;12 mo in duration.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50718">
                <a:tc>
                  <a:txBody>
                    <a:bodyPr/>
                    <a:lstStyle/>
                    <a:p>
                      <a:pPr marL="0" marR="0">
                        <a:spcBef>
                          <a:spcPts val="0"/>
                        </a:spcBef>
                        <a:spcAft>
                          <a:spcPts val="0"/>
                        </a:spcAft>
                      </a:pPr>
                      <a:r>
                        <a:rPr lang="en-US" sz="1400" b="1" dirty="0">
                          <a:effectLst/>
                          <a:latin typeface="+mn-lt"/>
                          <a:ea typeface="Times New Roman"/>
                        </a:rPr>
                        <a:t>Permanent AF</a:t>
                      </a:r>
                      <a:endParaRPr lang="en-US" sz="14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400" dirty="0">
                          <a:effectLst/>
                          <a:latin typeface="+mn-lt"/>
                          <a:ea typeface="Times New Roman"/>
                        </a:rPr>
                        <a:t>The term “permanent AF” is used when the patient and clinician make a joint decision to stop further attempts to restore and/or maintain sinus rhythm. </a:t>
                      </a:r>
                    </a:p>
                    <a:p>
                      <a:pPr marL="342900" marR="0" lvl="0" indent="-342900">
                        <a:spcBef>
                          <a:spcPts val="0"/>
                        </a:spcBef>
                        <a:spcAft>
                          <a:spcPts val="0"/>
                        </a:spcAft>
                        <a:buFont typeface="Symbol"/>
                        <a:buChar char=""/>
                      </a:pPr>
                      <a:r>
                        <a:rPr lang="en-US" sz="1400" dirty="0">
                          <a:effectLst/>
                          <a:latin typeface="+mn-lt"/>
                          <a:ea typeface="Times New Roman"/>
                        </a:rPr>
                        <a:t>Acceptance of AF represents a therapeutic attitude on the part of the patient and clinician rather than an inherent pathophysiological attribute of AF. </a:t>
                      </a:r>
                    </a:p>
                    <a:p>
                      <a:pPr marL="342900" marR="0" lvl="0" indent="-342900">
                        <a:spcBef>
                          <a:spcPts val="0"/>
                        </a:spcBef>
                        <a:spcAft>
                          <a:spcPts val="0"/>
                        </a:spcAft>
                        <a:buFont typeface="Symbol"/>
                        <a:buChar char=""/>
                      </a:pPr>
                      <a:r>
                        <a:rPr lang="en-US" sz="1400" dirty="0">
                          <a:effectLst/>
                          <a:latin typeface="+mn-lt"/>
                          <a:ea typeface="Times New Roman"/>
                        </a:rPr>
                        <a:t>Acceptance of AF may change as symptoms, efficacy of therapeutic interventions, and patient and clinician preferences evolve.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40293">
                <a:tc>
                  <a:txBody>
                    <a:bodyPr/>
                    <a:lstStyle/>
                    <a:p>
                      <a:pPr marL="0" marR="0">
                        <a:spcBef>
                          <a:spcPts val="0"/>
                        </a:spcBef>
                        <a:spcAft>
                          <a:spcPts val="0"/>
                        </a:spcAft>
                      </a:pPr>
                      <a:r>
                        <a:rPr lang="en-US" sz="1400" b="1" dirty="0" err="1">
                          <a:effectLst/>
                          <a:latin typeface="+mn-lt"/>
                          <a:ea typeface="Times New Roman"/>
                        </a:rPr>
                        <a:t>Nonvalvular</a:t>
                      </a:r>
                      <a:r>
                        <a:rPr lang="en-US" sz="1400" b="1" dirty="0">
                          <a:effectLst/>
                          <a:latin typeface="+mn-lt"/>
                          <a:ea typeface="Times New Roman"/>
                        </a:rPr>
                        <a:t> AF</a:t>
                      </a:r>
                      <a:endParaRPr lang="en-US" sz="14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400" dirty="0">
                          <a:effectLst/>
                          <a:latin typeface="+mn-lt"/>
                          <a:ea typeface="Times New Roman"/>
                        </a:rPr>
                        <a:t>AF in the absence of rheumatic mitral stenosis, a mechanical or </a:t>
                      </a:r>
                      <a:r>
                        <a:rPr lang="en-US" sz="1400" dirty="0" err="1">
                          <a:effectLst/>
                          <a:latin typeface="+mn-lt"/>
                          <a:ea typeface="Times New Roman"/>
                        </a:rPr>
                        <a:t>bioprosthetic</a:t>
                      </a:r>
                      <a:r>
                        <a:rPr lang="en-US" sz="1400" dirty="0">
                          <a:effectLst/>
                          <a:latin typeface="+mn-lt"/>
                          <a:ea typeface="Times New Roman"/>
                        </a:rPr>
                        <a:t> heart valve, or mitral valve repair.</a:t>
                      </a:r>
                      <a:r>
                        <a:rPr lang="en-US" sz="1400" dirty="0">
                          <a:solidFill>
                            <a:srgbClr val="191919"/>
                          </a:solidFill>
                          <a:effectLst/>
                          <a:latin typeface="+mn-lt"/>
                          <a:ea typeface="Times New Roman"/>
                        </a:rPr>
                        <a:t> </a:t>
                      </a:r>
                      <a:endParaRPr lang="en-US" sz="14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194" name="Rectangle 1">
            <a:extLst>
              <a:ext uri="{FF2B5EF4-FFF2-40B4-BE49-F238E27FC236}">
                <a16:creationId xmlns:a16="http://schemas.microsoft.com/office/drawing/2014/main" id="{281AF23C-C999-4F4D-913E-2834B9BEAE02}"/>
              </a:ext>
            </a:extLst>
          </p:cNvPr>
          <p:cNvSpPr>
            <a:spLocks noChangeArrowheads="1"/>
          </p:cNvSpPr>
          <p:nvPr/>
        </p:nvSpPr>
        <p:spPr bwMode="auto">
          <a:xfrm>
            <a:off x="533400" y="5410200"/>
            <a:ext cx="213201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a:spcBef>
                <a:spcPct val="0"/>
              </a:spcBef>
              <a:buFontTx/>
              <a:buNone/>
            </a:pPr>
            <a:r>
              <a:rPr lang="en-US" altLang="en-US" sz="1200"/>
              <a:t>AF indicates atrial fibrillation</a:t>
            </a:r>
            <a:r>
              <a:rPr lang="en-US" altLang="en-US" sz="110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226B1D54-15A9-41B6-A1A2-0D2E7B510A5E}"/>
              </a:ext>
            </a:extLst>
          </p:cNvPr>
          <p:cNvSpPr>
            <a:spLocks noGrp="1" noChangeArrowheads="1"/>
          </p:cNvSpPr>
          <p:nvPr>
            <p:ph type="title"/>
          </p:nvPr>
        </p:nvSpPr>
        <p:spPr>
          <a:xfrm>
            <a:off x="457200" y="-304800"/>
            <a:ext cx="8229600" cy="1143000"/>
          </a:xfrm>
        </p:spPr>
        <p:txBody>
          <a:bodyPr/>
          <a:lstStyle/>
          <a:p>
            <a:pPr eaLnBrk="1" hangingPunct="1">
              <a:defRPr/>
            </a:pPr>
            <a:r>
              <a:rPr lang="en-US" altLang="en-US" sz="2400" b="1" dirty="0">
                <a:solidFill>
                  <a:schemeClr val="accent2"/>
                </a:solidFill>
                <a:latin typeface="+mn-lt"/>
              </a:rPr>
              <a:t>Atrial </a:t>
            </a:r>
            <a:r>
              <a:rPr lang="en-US" altLang="en-US" sz="2400" b="1" dirty="0" err="1">
                <a:solidFill>
                  <a:schemeClr val="accent2"/>
                </a:solidFill>
                <a:latin typeface="+mn-lt"/>
              </a:rPr>
              <a:t>Tachycardias</a:t>
            </a:r>
            <a:r>
              <a:rPr lang="en-US" altLang="en-US" sz="2400" b="1" dirty="0">
                <a:solidFill>
                  <a:schemeClr val="accent2"/>
                </a:solidFill>
                <a:latin typeface="+mn-lt"/>
              </a:rPr>
              <a:t> </a:t>
            </a:r>
          </a:p>
        </p:txBody>
      </p:sp>
      <p:sp>
        <p:nvSpPr>
          <p:cNvPr id="8196" name="Rectangle 2">
            <a:extLst>
              <a:ext uri="{FF2B5EF4-FFF2-40B4-BE49-F238E27FC236}">
                <a16:creationId xmlns:a16="http://schemas.microsoft.com/office/drawing/2014/main" id="{87EEE86B-E899-4A21-891E-8719F2A796E2}"/>
              </a:ext>
            </a:extLst>
          </p:cNvPr>
          <p:cNvSpPr>
            <a:spLocks noChangeArrowheads="1"/>
          </p:cNvSpPr>
          <p:nvPr/>
        </p:nvSpPr>
        <p:spPr bwMode="auto">
          <a:xfrm>
            <a:off x="6781800" y="533400"/>
            <a:ext cx="1752600"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spcBef>
                <a:spcPct val="0"/>
              </a:spcBef>
              <a:buFontTx/>
              <a:buNone/>
              <a:defRPr/>
            </a:pPr>
            <a:r>
              <a:rPr lang="en-US" altLang="en-US" sz="1100" dirty="0">
                <a:latin typeface="+mj-lt"/>
                <a:cs typeface="Times New Roman" pitchFamily="18" charset="0"/>
              </a:rPr>
              <a:t>Diagram summarizing types of atrial tachycardias often encountered in patients with a history of AF, including those seen after catheter or surgical ablation procedures. P-wave morphologies are shown for common types of atrial flutter; however, the P-wave morphology is not always a reliable guide to the re-entry circuit location or the distinction between common atrial flutter and other </a:t>
            </a:r>
            <a:r>
              <a:rPr lang="en-US" altLang="en-US" sz="1100" dirty="0" err="1">
                <a:latin typeface="+mj-lt"/>
                <a:cs typeface="Times New Roman" pitchFamily="18" charset="0"/>
              </a:rPr>
              <a:t>macroreentrant</a:t>
            </a:r>
            <a:r>
              <a:rPr lang="en-US" altLang="en-US" sz="1100" dirty="0">
                <a:latin typeface="+mj-lt"/>
                <a:cs typeface="Times New Roman" pitchFamily="18" charset="0"/>
              </a:rPr>
              <a:t> atrial tachycardias.</a:t>
            </a:r>
          </a:p>
          <a:p>
            <a:pPr eaLnBrk="1" hangingPunct="1">
              <a:spcBef>
                <a:spcPct val="0"/>
              </a:spcBef>
              <a:buFontTx/>
              <a:buNone/>
              <a:defRPr/>
            </a:pPr>
            <a:endParaRPr lang="en-US" altLang="en-US" sz="1100" dirty="0">
              <a:latin typeface="+mj-lt"/>
              <a:cs typeface="Times New Roman" pitchFamily="18" charset="0"/>
            </a:endParaRPr>
          </a:p>
          <a:p>
            <a:pPr eaLnBrk="1" hangingPunct="1">
              <a:spcBef>
                <a:spcPct val="0"/>
              </a:spcBef>
              <a:buFontTx/>
              <a:buNone/>
              <a:defRPr/>
            </a:pPr>
            <a:r>
              <a:rPr lang="en-US" altLang="en-US" sz="1100" dirty="0">
                <a:latin typeface="+mj-lt"/>
                <a:cs typeface="Times New Roman" pitchFamily="18" charset="0"/>
              </a:rPr>
              <a:t>*Exceptions to P-wave morphology and rate are common in scarred atria.</a:t>
            </a:r>
          </a:p>
        </p:txBody>
      </p:sp>
      <p:pic>
        <p:nvPicPr>
          <p:cNvPr id="2" name="Picture 5" descr="Q:\Clinical Policy &amp; Documents\Guidelines\2013 AF Full Revision\Publication\Typeset Proofs\Updated Figures for Proofs\Figure 1_Atrial Tachycardias_07182014.emf">
            <a:extLst>
              <a:ext uri="{FF2B5EF4-FFF2-40B4-BE49-F238E27FC236}">
                <a16:creationId xmlns:a16="http://schemas.microsoft.com/office/drawing/2014/main" id="{0AB267A8-0250-4259-AF53-884A9B6B9A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11175"/>
            <a:ext cx="5668963"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E035BF7A-4078-4084-AAD8-511F00414B67}"/>
              </a:ext>
            </a:extLst>
          </p:cNvPr>
          <p:cNvSpPr>
            <a:spLocks noGrp="1" noChangeArrowheads="1"/>
          </p:cNvSpPr>
          <p:nvPr>
            <p:ph type="title"/>
          </p:nvPr>
        </p:nvSpPr>
        <p:spPr>
          <a:xfrm>
            <a:off x="457200" y="-228600"/>
            <a:ext cx="8229600" cy="1143000"/>
          </a:xfrm>
        </p:spPr>
        <p:txBody>
          <a:bodyPr/>
          <a:lstStyle/>
          <a:p>
            <a:pPr eaLnBrk="1" hangingPunct="1">
              <a:defRPr/>
            </a:pPr>
            <a:r>
              <a:rPr lang="en-US" altLang="en-US" sz="2400" b="1" dirty="0">
                <a:solidFill>
                  <a:schemeClr val="accent2"/>
                </a:solidFill>
                <a:latin typeface="+mn-lt"/>
              </a:rPr>
              <a:t>Mechanisms of AF</a:t>
            </a:r>
          </a:p>
        </p:txBody>
      </p:sp>
      <p:pic>
        <p:nvPicPr>
          <p:cNvPr id="9219" name="Picture 6" descr="Q:\Clinical Policy &amp; Documents\Guidelines\2013 AF Full Revision\Publication\Typeset Proofs\Updated Figures for Proofs\Figure 2_AF Mechanisms_07212014.emf">
            <a:extLst>
              <a:ext uri="{FF2B5EF4-FFF2-40B4-BE49-F238E27FC236}">
                <a16:creationId xmlns:a16="http://schemas.microsoft.com/office/drawing/2014/main" id="{29DDC70C-AB51-4711-9AE4-493EA8A039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1925" y="685800"/>
            <a:ext cx="6280150" cy="503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7DF2DC1-3F51-4C55-AF87-F54F64754513}"/>
              </a:ext>
            </a:extLst>
          </p:cNvPr>
          <p:cNvSpPr>
            <a:spLocks noChangeArrowheads="1"/>
          </p:cNvSpPr>
          <p:nvPr/>
        </p:nvSpPr>
        <p:spPr bwMode="auto">
          <a:xfrm>
            <a:off x="990600" y="2498725"/>
            <a:ext cx="723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algn="ctr" eaLnBrk="1" hangingPunct="1">
              <a:spcBef>
                <a:spcPct val="0"/>
              </a:spcBef>
              <a:buFontTx/>
              <a:buNone/>
            </a:pPr>
            <a:r>
              <a:rPr lang="en-US" altLang="en-US" sz="2400" b="1">
                <a:solidFill>
                  <a:schemeClr val="accent2"/>
                </a:solidFill>
                <a:ea typeface="Arial Unicode MS" panose="020B0604020202020204" pitchFamily="34" charset="-128"/>
                <a:cs typeface="Arial Unicode MS" panose="020B0604020202020204" pitchFamily="34" charset="-128"/>
              </a:rPr>
              <a:t>Clinical Evaluation</a:t>
            </a:r>
          </a:p>
        </p:txBody>
      </p:sp>
      <p:sp>
        <p:nvSpPr>
          <p:cNvPr id="8195" name="Rectangle 3">
            <a:extLst>
              <a:ext uri="{FF2B5EF4-FFF2-40B4-BE49-F238E27FC236}">
                <a16:creationId xmlns:a16="http://schemas.microsoft.com/office/drawing/2014/main" id="{89EC031B-2448-4B02-BED0-CB83750DD873}"/>
              </a:ext>
            </a:extLst>
          </p:cNvPr>
          <p:cNvSpPr>
            <a:spLocks noChangeArrowheads="1"/>
          </p:cNvSpPr>
          <p:nvPr/>
        </p:nvSpPr>
        <p:spPr bwMode="auto">
          <a:xfrm>
            <a:off x="0" y="371475"/>
            <a:ext cx="9144000" cy="682625"/>
          </a:xfrm>
          <a:prstGeom prst="rect">
            <a:avLst/>
          </a:prstGeom>
          <a:solidFill>
            <a:schemeClr val="accent2"/>
          </a:solidFill>
          <a:ln w="9525">
            <a:solidFill>
              <a:schemeClr val="accent2"/>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Guideline for the Management of Patients </a:t>
            </a:r>
          </a:p>
          <a:p>
            <a:pPr algn="ctr" eaLnBrk="1" hangingPunct="1">
              <a:lnSpc>
                <a:spcPct val="80000"/>
              </a:lnSpc>
              <a:spcBef>
                <a:spcPct val="0"/>
              </a:spcBef>
              <a:buFontTx/>
              <a:buNone/>
              <a:defRPr/>
            </a:pPr>
            <a:r>
              <a:rPr lang="en-US" altLang="en-US" sz="2400" b="1" dirty="0">
                <a:solidFill>
                  <a:schemeClr val="bg1"/>
                </a:solidFill>
                <a:latin typeface="+mn-lt"/>
              </a:rPr>
              <a:t>With Atrial Fibrillation</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3757</TotalTime>
  <Words>5961</Words>
  <Application>Microsoft Office PowerPoint</Application>
  <PresentationFormat>On-screen Show (4:3)</PresentationFormat>
  <Paragraphs>898</Paragraphs>
  <Slides>58</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MS PGothic</vt:lpstr>
      <vt:lpstr>Geneva</vt:lpstr>
      <vt:lpstr>Arial Unicode MS</vt:lpstr>
      <vt:lpstr>Times New Roman</vt:lpstr>
      <vt:lpstr>Symbol</vt:lpstr>
      <vt:lpstr>Calibri</vt:lpstr>
      <vt:lpstr>Default Design</vt:lpstr>
      <vt:lpstr>2014 AHA/ACC/HRS Guideline for the Management of Patients With Atrial Fibrillation</vt:lpstr>
      <vt:lpstr>Citation</vt:lpstr>
      <vt:lpstr>PowerPoint Presentation</vt:lpstr>
      <vt:lpstr>Applying Classification of Recommendations and  Levels of Evidence</vt:lpstr>
      <vt:lpstr>10 Most Common Comorbid Chronic Conditions Among Medicare Beneficiaries With AF</vt:lpstr>
      <vt:lpstr>Definitions of AF: A Simplified Scheme</vt:lpstr>
      <vt:lpstr>Atrial Tachycardias </vt:lpstr>
      <vt:lpstr>Mechanisms of AF</vt:lpstr>
      <vt:lpstr>PowerPoint Presentation</vt:lpstr>
      <vt:lpstr>PowerPoint Presentation</vt:lpstr>
      <vt:lpstr>PowerPoint Presentation</vt:lpstr>
      <vt:lpstr>Risk-Based Antithrombotic Therapy</vt:lpstr>
      <vt:lpstr>Risk-Based Antithrombotic Therapy (cont’d)</vt:lpstr>
      <vt:lpstr>Risk-Based Antithrombotic Therapy (cont’d)</vt:lpstr>
      <vt:lpstr>Risk-Based Antithrombotic Therapy (cont’d)</vt:lpstr>
      <vt:lpstr>Risk-Based Antithrombotic Therapy (cont’d)</vt:lpstr>
      <vt:lpstr>Comparison of the CHADS2 and CHA2DS2-VASc Risk Stratification Scores for Subjects With Nonvalvular AF</vt:lpstr>
      <vt:lpstr>Antithrombotic Therapy to Prevent Stroke in Patients who Have Nonvalvular AF (Meta-Analysis) </vt:lpstr>
      <vt:lpstr>Coagulation Cascade </vt:lpstr>
      <vt:lpstr>Pooled Estimates of Stroke or Systemic Embolism in Patients With AF Treated With Warfarin </vt:lpstr>
      <vt:lpstr>Dose Selection of Oral Anticoagulant Options for Patients With Nonvalvular AF and CKD  (Based on Prescribing Information for the United States)*</vt:lpstr>
      <vt:lpstr>Dose Selection of Oral Anticoagulant Options for Patients With Nonvalvular AF and CKD  (Based on Prescribing Information for the United States)* (cont’d)</vt:lpstr>
      <vt:lpstr>Cardiac Surgery—LAA Occlusion/Excision</vt:lpstr>
      <vt:lpstr>PowerPoint Presentation</vt:lpstr>
      <vt:lpstr>Rate Control</vt:lpstr>
      <vt:lpstr>Rate Control (cont’d)</vt:lpstr>
      <vt:lpstr>Rate Control (cont’d)</vt:lpstr>
      <vt:lpstr>Approach to Selecting Drug Therapy for Ventricular Rate Control*</vt:lpstr>
      <vt:lpstr>Approach to Selecting Drug Therapy for Ventricular Rate Control* (cont’d)</vt:lpstr>
      <vt:lpstr>PowerPoint Presentation</vt:lpstr>
      <vt:lpstr>Prevention of Thromboembolism</vt:lpstr>
      <vt:lpstr>Prevention of Thromboembolism (cont’d)</vt:lpstr>
      <vt:lpstr>Prevention of Thromboembolism (cont’d)</vt:lpstr>
      <vt:lpstr>Direct-Current Cardioversion</vt:lpstr>
      <vt:lpstr>Direct-Current Cardioversion (cont’d)</vt:lpstr>
      <vt:lpstr>Pharmacological Cardioversion</vt:lpstr>
      <vt:lpstr>Antiarrhythmic Drugs to Maintain Sinus Rhythm</vt:lpstr>
      <vt:lpstr>Antiarrhythmic Drugs to Maintain Sinus Rhythm (cont’d)</vt:lpstr>
      <vt:lpstr>Antiarrhythmic Drugs to Maintain Sinus Rhythm (cont’d)</vt:lpstr>
      <vt:lpstr>Upstream Therapy</vt:lpstr>
      <vt:lpstr>AF Catheter Ablation to Maintain Sinus Rhythm</vt:lpstr>
      <vt:lpstr>AF Catheter Ablation to Maintain Sinus Rhythm (cont’d)</vt:lpstr>
      <vt:lpstr>Strategies for Rhythm Control in Patients with Paroxysmal* and persistent AF† </vt:lpstr>
      <vt:lpstr>Strategies for Rhythm Control in Patients with Paroxysmal* and persistent AF† (cont’d)</vt:lpstr>
      <vt:lpstr>Surgical Maze Procedures</vt:lpstr>
      <vt:lpstr>PowerPoint Presentation</vt:lpstr>
      <vt:lpstr>Hypertrophic Cardiomyopathy</vt:lpstr>
      <vt:lpstr>AF Complicating ACS</vt:lpstr>
      <vt:lpstr>Hypothyroidism</vt:lpstr>
      <vt:lpstr>Pulmonary Disease</vt:lpstr>
      <vt:lpstr>WPW and Pre-Excitation Syndromes</vt:lpstr>
      <vt:lpstr>Heart Failure</vt:lpstr>
      <vt:lpstr>Heart Failure (cont’d) </vt:lpstr>
      <vt:lpstr>Heart Failure (cont’d) </vt:lpstr>
      <vt:lpstr>Heart Failure (cont’d) </vt:lpstr>
      <vt:lpstr>PowerPoint Presentation</vt:lpstr>
      <vt:lpstr>Postoperative Cardiac and Thoracic Surgery</vt:lpstr>
      <vt:lpstr>Postoperative Cardiac and Thoracic Surgery (cont’d)</vt:lpstr>
    </vt:vector>
  </TitlesOfParts>
  <Company>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autumn strass</dc:creator>
  <cp:lastModifiedBy>abdullah amirfarhangi</cp:lastModifiedBy>
  <cp:revision>203</cp:revision>
  <dcterms:created xsi:type="dcterms:W3CDTF">2011-09-07T13:24:22Z</dcterms:created>
  <dcterms:modified xsi:type="dcterms:W3CDTF">2020-10-09T18:47:48Z</dcterms:modified>
</cp:coreProperties>
</file>