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309" r:id="rId3"/>
    <p:sldId id="259" r:id="rId4"/>
    <p:sldId id="263" r:id="rId5"/>
    <p:sldId id="264" r:id="rId6"/>
    <p:sldId id="265" r:id="rId7"/>
    <p:sldId id="266" r:id="rId8"/>
    <p:sldId id="267" r:id="rId9"/>
    <p:sldId id="273" r:id="rId10"/>
    <p:sldId id="274" r:id="rId11"/>
    <p:sldId id="271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93" r:id="rId24"/>
    <p:sldId id="287" r:id="rId25"/>
    <p:sldId id="288" r:id="rId26"/>
    <p:sldId id="289" r:id="rId27"/>
    <p:sldId id="290" r:id="rId28"/>
    <p:sldId id="291" r:id="rId29"/>
    <p:sldId id="294" r:id="rId30"/>
    <p:sldId id="295" r:id="rId31"/>
    <p:sldId id="303" r:id="rId32"/>
    <p:sldId id="304" r:id="rId33"/>
    <p:sldId id="305" r:id="rId34"/>
    <p:sldId id="306" r:id="rId35"/>
    <p:sldId id="308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FFFFFF"/>
    <a:srgbClr val="FA502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148AA-7C22-49FE-9374-F12008D1818D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72DD6-8C9F-41F2-BFA0-D909293B2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75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12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0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7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55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38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0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69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65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7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66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19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0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7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85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85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82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0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5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108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03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155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84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64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3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7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3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7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97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72DD6-8C9F-41F2-BFA0-D909293B26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9FFA-67EC-4A60-8EC5-3BF590A69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4B471-67E7-41B1-B28E-143AD1FA0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47C9D-F286-4473-946E-58AAEC1B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BD520-3EB7-47EC-A0AE-21AA02BF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0E9C-458D-4DEF-B2C3-3F8B18F8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1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02A3-1A9A-416B-A7F9-77D8C138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73C23-39DA-4781-8A1F-A4E4257E8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1F2F-7463-451D-9C85-FF13279A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2DC4F-8131-48A1-9FEA-FFEED839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7DCC1-9EF4-4949-934B-E539C9E4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C03EE-EE34-4C5E-8CD0-89F5C9735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FE3C7-94DD-459C-8B95-5485A7B77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4A115-E5B9-4908-9C97-7A581A10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F44AF-6C87-4F8A-82F8-555B2235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6FDA8-27ED-4D9D-A288-3FEED9B4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7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2ECA-C1B7-49DA-83AB-D2B1EED96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9A41-6302-40F0-B7C7-E94C4A28D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CE7F8-8B5D-418F-B8B0-CDCFBEBC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3FA7B-06EB-40BB-AD25-EF9D2841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A5BE-3B04-402F-A942-25D1274F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8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D0F4-648D-47E4-ADC8-EB530EA7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24A52-1889-4BEF-AB05-26A441E4E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7269-AC40-4D0D-9025-80F6B56C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9B70F-BC1D-43AF-B416-C90B17C1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6DB0D-678B-488A-9E54-3CDEA7CD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9460A-2C7F-4C63-8F02-4EA9E97C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DC1DD-EB3D-4B13-8C58-75BEA507E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099C4-9033-44AA-8CDA-EAF574B6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624AD-9CF1-4709-8BD4-48F29D83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869C7-D1E6-4DBE-A28F-014120B5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28B2A-E8CB-4BB2-9ECB-21EE96C5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B736-9B48-4FFD-ABC5-2B1D0E37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6E4A2-61B6-489D-8A16-B771A71CF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AC92A-C6A5-44BA-89F7-E9BBBBB1B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603A58-EF53-4CA3-8E6F-E8A37ADE0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6FA3C1-52EC-40A7-86DE-09DC6B8B4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0037E-B851-4BA0-BA50-63188CE9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D507F-C4FF-4942-9578-1775D571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A4096-E1F9-4D83-87AA-74E4EA3B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8BF6-081D-46BD-A8B6-D06C35A0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9277C0-DAB0-4A20-BC00-28B06C2A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0995F-9F02-4C9D-91B6-EBE69A87C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6D4FF-09CB-40D3-A4A1-A4A51C35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7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DD778C-67E9-46DF-8CCC-19A3FA08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D2729-4A29-4377-BC30-0E3C54AB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6F8DF-A93C-4A1E-82C1-2D63AE9B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5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C46E-4BC6-4DC0-99A8-073DB6E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081AC-8EFF-4CB7-B041-FE8316C6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48292-9A97-4EA3-83F6-8C10BC4A5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BFDD-DBA5-4D2D-AB50-91DD5AC7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D62CD-59F3-4D52-B58A-6D5E10A0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28877-4753-4C58-BCCD-0321FA1B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1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DA1-8B3E-411A-85B7-DF35A617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01E98-6C27-490D-8780-CDAEA5558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E4FBB-1F08-4F59-B5AE-A6C26AA22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98A90-A060-409F-AD8A-877476BF7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DDD6-AF14-4DDF-91E4-A94B9043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3488F-E4E0-4BE1-B798-E2E17EE9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4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80B34-83F5-4976-AE42-CEF69B88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AE6FD-3816-49ED-A071-D0BF8497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E6E2D-9850-481E-A404-75FD731A0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A11D3-6388-4F85-9013-0231A3EF60E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64C60-1449-413C-9792-841D966C6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F796-3BFA-4EA2-A74E-703D46863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7C56D-8643-4E7C-AA66-203632A2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61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9.png"/><Relationship Id="rId3" Type="http://schemas.openxmlformats.org/officeDocument/2006/relationships/image" Target="../media/image6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1.png"/><Relationship Id="rId10" Type="http://schemas.openxmlformats.org/officeDocument/2006/relationships/image" Target="../media/image86.PNG"/><Relationship Id="rId4" Type="http://schemas.openxmlformats.org/officeDocument/2006/relationships/image" Target="../media/image61.png"/><Relationship Id="rId9" Type="http://schemas.openxmlformats.org/officeDocument/2006/relationships/image" Target="../media/image85.JP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5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10" Type="http://schemas.openxmlformats.org/officeDocument/2006/relationships/image" Target="../media/image1.png"/><Relationship Id="rId4" Type="http://schemas.openxmlformats.org/officeDocument/2006/relationships/image" Target="../media/image106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5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8.png"/><Relationship Id="rId4" Type="http://schemas.openxmlformats.org/officeDocument/2006/relationships/image" Target="../media/image121.pn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5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8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5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8.pn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1.png"/><Relationship Id="rId3" Type="http://schemas.openxmlformats.org/officeDocument/2006/relationships/image" Target="../media/image105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jpeg"/><Relationship Id="rId5" Type="http://schemas.openxmlformats.org/officeDocument/2006/relationships/image" Target="../media/image18.png"/><Relationship Id="rId10" Type="http://schemas.openxmlformats.org/officeDocument/2006/relationships/image" Target="../media/image127.jpg"/><Relationship Id="rId4" Type="http://schemas.openxmlformats.org/officeDocument/2006/relationships/image" Target="../media/image121.png"/><Relationship Id="rId9" Type="http://schemas.openxmlformats.org/officeDocument/2006/relationships/image" Target="../media/image12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.png"/><Relationship Id="rId3" Type="http://schemas.openxmlformats.org/officeDocument/2006/relationships/image" Target="../media/image130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05.png"/><Relationship Id="rId10" Type="http://schemas.openxmlformats.org/officeDocument/2006/relationships/image" Target="../media/image135.png"/><Relationship Id="rId4" Type="http://schemas.openxmlformats.org/officeDocument/2006/relationships/image" Target="../media/image131.png"/><Relationship Id="rId9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f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0.jpg"/><Relationship Id="rId4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5.jpg"/><Relationship Id="rId4" Type="http://schemas.openxmlformats.org/officeDocument/2006/relationships/image" Target="../media/image1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dioschool.ir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halbeman.ir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38.png"/><Relationship Id="rId21" Type="http://schemas.openxmlformats.org/officeDocument/2006/relationships/image" Target="../media/image46.png"/><Relationship Id="rId7" Type="http://schemas.openxmlformats.org/officeDocument/2006/relationships/image" Target="../media/image4.png"/><Relationship Id="rId12" Type="http://schemas.openxmlformats.org/officeDocument/2006/relationships/image" Target="../media/image35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24" Type="http://schemas.openxmlformats.org/officeDocument/2006/relationships/image" Target="../media/image49.png"/><Relationship Id="rId5" Type="http://schemas.openxmlformats.org/officeDocument/2006/relationships/image" Target="../media/image16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3.png"/><Relationship Id="rId19" Type="http://schemas.openxmlformats.org/officeDocument/2006/relationships/image" Target="../media/image4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55AE9-1AE2-4844-B9CA-CE7B9CA742BC}"/>
              </a:ext>
            </a:extLst>
          </p:cNvPr>
          <p:cNvSpPr txBox="1"/>
          <p:nvPr/>
        </p:nvSpPr>
        <p:spPr>
          <a:xfrm>
            <a:off x="914400" y="541538"/>
            <a:ext cx="10724225" cy="5509200"/>
          </a:xfrm>
          <a:prstGeom prst="rect">
            <a:avLst/>
          </a:prstGeom>
          <a:noFill/>
          <a:ln w="50800" cap="rnd" cmpd="sng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INFECTIVE</a:t>
            </a:r>
          </a:p>
          <a:p>
            <a:pPr algn="ctr"/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ENDOCARDITIS</a:t>
            </a:r>
          </a:p>
          <a:p>
            <a:pPr algn="ctr"/>
            <a:endParaRPr lang="en-US" sz="8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PATHOPHYSIOLOGY &amp; DIAGNOSIS</a:t>
            </a:r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67EA0-C423-4381-B209-0D9773ECA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22" y="3532947"/>
            <a:ext cx="4208015" cy="63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244F8-EC23-46FF-8040-9F986BA58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9" t="27799" r="32239" b="38365"/>
          <a:stretch/>
        </p:blipFill>
        <p:spPr>
          <a:xfrm>
            <a:off x="5188863" y="1954602"/>
            <a:ext cx="1855002" cy="1961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244AD-A348-455A-8FE7-E785FFD0C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499" y="1954602"/>
            <a:ext cx="1875366" cy="1985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44249-5F56-4D2E-8303-56B389609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4" t="15556" r="28000" b="9036"/>
          <a:stretch/>
        </p:blipFill>
        <p:spPr>
          <a:xfrm>
            <a:off x="5495067" y="2041801"/>
            <a:ext cx="1059625" cy="1851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7FB0A-93C6-47F6-9C1D-AC8154BB339D}"/>
              </a:ext>
            </a:extLst>
          </p:cNvPr>
          <p:cNvSpPr txBox="1"/>
          <p:nvPr/>
        </p:nvSpPr>
        <p:spPr>
          <a:xfrm>
            <a:off x="3021378" y="469242"/>
            <a:ext cx="616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Non-Bacterial Thrombotic Endocarditis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839D6-61D3-4857-855B-2203E5F86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53" y="1018106"/>
            <a:ext cx="6584251" cy="64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F9A78-BEB3-49B5-9E63-74E268DDD885}"/>
              </a:ext>
            </a:extLst>
          </p:cNvPr>
          <p:cNvSpPr txBox="1"/>
          <p:nvPr/>
        </p:nvSpPr>
        <p:spPr>
          <a:xfrm>
            <a:off x="513305" y="1798147"/>
            <a:ext cx="523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CONGENITAL HEART DISEASES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5E0E7-A72C-438D-ACCD-0741CDCE7503}"/>
              </a:ext>
            </a:extLst>
          </p:cNvPr>
          <p:cNvSpPr txBox="1"/>
          <p:nvPr/>
        </p:nvSpPr>
        <p:spPr>
          <a:xfrm>
            <a:off x="199325" y="2682005"/>
            <a:ext cx="4658306" cy="2287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DEGENERATIVE DISEASES (MVP)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BI-CUSPID AORTIC VALVE (BAV)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SEPTAL DEFECTS ( ASD, VSD)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CYANOTIC DISEASES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IN-COMPLETE REPAIRED CHD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DADC1-2C37-4505-9E61-D00F9A4845A8}"/>
              </a:ext>
            </a:extLst>
          </p:cNvPr>
          <p:cNvSpPr txBox="1"/>
          <p:nvPr/>
        </p:nvSpPr>
        <p:spPr>
          <a:xfrm>
            <a:off x="7350069" y="1798147"/>
            <a:ext cx="442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VALVULAR HEART DISEASES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3F0A1-8B65-4F46-9862-BBF57FF1BD78}"/>
              </a:ext>
            </a:extLst>
          </p:cNvPr>
          <p:cNvSpPr txBox="1"/>
          <p:nvPr/>
        </p:nvSpPr>
        <p:spPr>
          <a:xfrm>
            <a:off x="7183158" y="2670907"/>
            <a:ext cx="4539280" cy="183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RHEUMATISMAL VALVE DISEASES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REGURGITATION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STENOSIS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KG Broken Vessels Sketch" pitchFamily="2" charset="0"/>
              </a:rPr>
              <a:t>PROSTHETIC VLALVES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50B1E-8C73-445C-902A-F029E2F105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8" t="35893" r="38111" b="41954"/>
          <a:stretch/>
        </p:blipFill>
        <p:spPr>
          <a:xfrm rot="2498767">
            <a:off x="223733" y="1839685"/>
            <a:ext cx="376875" cy="3170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74C103-AC1E-46FF-8173-1C5059F983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8" t="35893" r="38111" b="41954"/>
          <a:stretch/>
        </p:blipFill>
        <p:spPr>
          <a:xfrm rot="2153606">
            <a:off x="7240311" y="1844468"/>
            <a:ext cx="376875" cy="317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B5FE4-098C-4C7C-8505-917F0FED3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8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0AAB33-03C9-4035-BF3D-36F0A1D80D27}"/>
              </a:ext>
            </a:extLst>
          </p:cNvPr>
          <p:cNvSpPr txBox="1"/>
          <p:nvPr/>
        </p:nvSpPr>
        <p:spPr>
          <a:xfrm>
            <a:off x="2804160" y="249100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ENDOCARDIAL INJURY RISK FACTORS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DA3FF-D195-4E7B-A3AF-4BA5B37D2EBD}"/>
              </a:ext>
            </a:extLst>
          </p:cNvPr>
          <p:cNvSpPr txBox="1"/>
          <p:nvPr/>
        </p:nvSpPr>
        <p:spPr>
          <a:xfrm>
            <a:off x="4585046" y="135328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BACTEREMIA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F7769-F2C8-4226-8A5C-F6FF1D3B7A57}"/>
              </a:ext>
            </a:extLst>
          </p:cNvPr>
          <p:cNvSpPr txBox="1"/>
          <p:nvPr/>
        </p:nvSpPr>
        <p:spPr>
          <a:xfrm>
            <a:off x="3556000" y="628710"/>
            <a:ext cx="537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Non-BACTERIAL THROMBOTIC ENDOCARDITIS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B1174-1E76-499C-9704-76D74154876C}"/>
              </a:ext>
            </a:extLst>
          </p:cNvPr>
          <p:cNvSpPr txBox="1"/>
          <p:nvPr/>
        </p:nvSpPr>
        <p:spPr>
          <a:xfrm>
            <a:off x="5010850" y="1791455"/>
            <a:ext cx="25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BLOOD 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480D24-3FD2-471D-8003-59D6D235D926}"/>
              </a:ext>
            </a:extLst>
          </p:cNvPr>
          <p:cNvSpPr txBox="1"/>
          <p:nvPr/>
        </p:nvSpPr>
        <p:spPr>
          <a:xfrm>
            <a:off x="1046479" y="1678569"/>
            <a:ext cx="3874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Forte" panose="03060902040502070203" pitchFamily="66" charset="0"/>
              </a:rPr>
              <a:t>STREPTOCOCCUS 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Forte" panose="03060902040502070203" pitchFamily="66" charset="0"/>
              </a:rPr>
              <a:t>VIRIDANS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5FE912-2B06-46C6-AC19-C44700C6E8BE}"/>
              </a:ext>
            </a:extLst>
          </p:cNvPr>
          <p:cNvSpPr txBox="1"/>
          <p:nvPr/>
        </p:nvSpPr>
        <p:spPr>
          <a:xfrm>
            <a:off x="2308081" y="2534750"/>
            <a:ext cx="135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295E9-42F0-453C-A533-E8A47E95A983}"/>
              </a:ext>
            </a:extLst>
          </p:cNvPr>
          <p:cNvSpPr txBox="1"/>
          <p:nvPr/>
        </p:nvSpPr>
        <p:spPr>
          <a:xfrm>
            <a:off x="2135361" y="3223614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MOUTH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F9B6C-010A-40F6-91DB-2BBBEEB603D5}"/>
              </a:ext>
            </a:extLst>
          </p:cNvPr>
          <p:cNvSpPr txBox="1"/>
          <p:nvPr/>
        </p:nvSpPr>
        <p:spPr>
          <a:xfrm>
            <a:off x="2135361" y="3980804"/>
            <a:ext cx="1857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PREVIOUSLY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DAMAGED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E8B4D-B020-424D-B71F-05AA5DF75563}"/>
              </a:ext>
            </a:extLst>
          </p:cNvPr>
          <p:cNvSpPr txBox="1"/>
          <p:nvPr/>
        </p:nvSpPr>
        <p:spPr>
          <a:xfrm>
            <a:off x="2080361" y="5054151"/>
            <a:ext cx="169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SMALL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1730ED-C8B7-4AB8-BE2F-48DD48CDAD5B}"/>
              </a:ext>
            </a:extLst>
          </p:cNvPr>
          <p:cNvSpPr txBox="1"/>
          <p:nvPr/>
        </p:nvSpPr>
        <p:spPr>
          <a:xfrm>
            <a:off x="2364841" y="5768616"/>
            <a:ext cx="112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E9A18-F5FB-4CD5-B06E-5BAACC852F47}"/>
              </a:ext>
            </a:extLst>
          </p:cNvPr>
          <p:cNvSpPr txBox="1"/>
          <p:nvPr/>
        </p:nvSpPr>
        <p:spPr>
          <a:xfrm>
            <a:off x="5283200" y="4931041"/>
            <a:ext cx="250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VEGETATION </a:t>
            </a:r>
            <a:r>
              <a:rPr lang="en-US" sz="1600" dirty="0">
                <a:latin typeface="Comic Sans MS" panose="030F0702030302020204" pitchFamily="66" charset="0"/>
              </a:rPr>
              <a:t>SIZE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3699BD-17CC-4DD1-8BF0-2769FA53749B}"/>
              </a:ext>
            </a:extLst>
          </p:cNvPr>
          <p:cNvSpPr txBox="1"/>
          <p:nvPr/>
        </p:nvSpPr>
        <p:spPr>
          <a:xfrm>
            <a:off x="5181600" y="5696992"/>
            <a:ext cx="273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VALVE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DESTRUCTION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F60262-9F8D-4568-9AE3-BB3F682AE422}"/>
              </a:ext>
            </a:extLst>
          </p:cNvPr>
          <p:cNvSpPr txBox="1"/>
          <p:nvPr/>
        </p:nvSpPr>
        <p:spPr>
          <a:xfrm>
            <a:off x="5181600" y="3966865"/>
            <a:ext cx="27330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VALVES</a:t>
            </a:r>
          </a:p>
          <a:p>
            <a:pPr algn="ctr"/>
            <a:r>
              <a:rPr lang="en-US" sz="1400" dirty="0">
                <a:latin typeface="Comic Sans MS" panose="030F0702030302020204" pitchFamily="66" charset="0"/>
              </a:rPr>
              <a:t>ATTACKED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EFAA7B-E702-4643-813B-57AC3E1DAC68}"/>
              </a:ext>
            </a:extLst>
          </p:cNvPr>
          <p:cNvSpPr txBox="1"/>
          <p:nvPr/>
        </p:nvSpPr>
        <p:spPr>
          <a:xfrm>
            <a:off x="5471160" y="3097475"/>
            <a:ext cx="2133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MAIN</a:t>
            </a:r>
            <a:r>
              <a:rPr lang="en-US" dirty="0"/>
              <a:t> 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SOURCE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2E2BC-076D-44A4-BB2C-1A81859969E1}"/>
              </a:ext>
            </a:extLst>
          </p:cNvPr>
          <p:cNvSpPr txBox="1"/>
          <p:nvPr/>
        </p:nvSpPr>
        <p:spPr>
          <a:xfrm>
            <a:off x="5605780" y="2548797"/>
            <a:ext cx="186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VIRULANCE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488E11-3A85-4299-B423-4509765A24A0}"/>
              </a:ext>
            </a:extLst>
          </p:cNvPr>
          <p:cNvSpPr txBox="1"/>
          <p:nvPr/>
        </p:nvSpPr>
        <p:spPr>
          <a:xfrm>
            <a:off x="8625840" y="1649165"/>
            <a:ext cx="2519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Forte" panose="03060902040502070203" pitchFamily="66" charset="0"/>
              </a:rPr>
              <a:t>STAPHLOCOCCUS</a:t>
            </a:r>
            <a:endParaRPr lang="en-US" dirty="0">
              <a:solidFill>
                <a:srgbClr val="FF0000"/>
              </a:solidFill>
              <a:latin typeface="Forte" panose="03060902040502070203" pitchFamily="66" charset="0"/>
            </a:endParaRPr>
          </a:p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Forte" panose="03060902040502070203" pitchFamily="66" charset="0"/>
              </a:rPr>
              <a:t>AUREUS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A6C9F5-CFAB-41B1-BA19-F55CD9183D77}"/>
              </a:ext>
            </a:extLst>
          </p:cNvPr>
          <p:cNvSpPr txBox="1"/>
          <p:nvPr/>
        </p:nvSpPr>
        <p:spPr>
          <a:xfrm>
            <a:off x="9298839" y="2518019"/>
            <a:ext cx="135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HIGH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A52A5-CAE7-4A2C-91A6-D0473B04CC25}"/>
              </a:ext>
            </a:extLst>
          </p:cNvPr>
          <p:cNvSpPr txBox="1"/>
          <p:nvPr/>
        </p:nvSpPr>
        <p:spPr>
          <a:xfrm>
            <a:off x="9380999" y="3282046"/>
            <a:ext cx="135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SKIN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C361B-7EBC-48D6-AB1E-DB67B7B17991}"/>
              </a:ext>
            </a:extLst>
          </p:cNvPr>
          <p:cNvGrpSpPr/>
          <p:nvPr/>
        </p:nvGrpSpPr>
        <p:grpSpPr>
          <a:xfrm>
            <a:off x="9136495" y="3729491"/>
            <a:ext cx="1827703" cy="1313994"/>
            <a:chOff x="9136495" y="3729491"/>
            <a:chExt cx="1827703" cy="1313994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AECF519-161E-432F-A672-E850A7BB3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6" t="27817" r="31445" b="34798"/>
            <a:stretch/>
          </p:blipFill>
          <p:spPr>
            <a:xfrm>
              <a:off x="9136495" y="3729491"/>
              <a:ext cx="1827703" cy="131399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296FDF-B3C9-439E-B8C8-30B9D61A5EF8}"/>
                </a:ext>
              </a:extLst>
            </p:cNvPr>
            <p:cNvSpPr txBox="1"/>
            <p:nvPr/>
          </p:nvSpPr>
          <p:spPr>
            <a:xfrm>
              <a:off x="9298839" y="3881637"/>
              <a:ext cx="1461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DAMAGED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endParaRPr>
            </a:p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&amp;</a:t>
              </a:r>
            </a:p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HEALTHY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154CA75-D300-4C88-98EA-75F9C43EF302}"/>
              </a:ext>
            </a:extLst>
          </p:cNvPr>
          <p:cNvSpPr txBox="1"/>
          <p:nvPr/>
        </p:nvSpPr>
        <p:spPr>
          <a:xfrm>
            <a:off x="9340359" y="4931041"/>
            <a:ext cx="1694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LARGE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7B6C7F-EA20-4260-A090-AEE8AAB0F8C8}"/>
              </a:ext>
            </a:extLst>
          </p:cNvPr>
          <p:cNvSpPr txBox="1"/>
          <p:nvPr/>
        </p:nvSpPr>
        <p:spPr>
          <a:xfrm>
            <a:off x="9603639" y="5783824"/>
            <a:ext cx="135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YES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079DA47-2EEE-4440-AC90-14FB8D06F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8778" r="7557" b="50000"/>
          <a:stretch/>
        </p:blipFill>
        <p:spPr>
          <a:xfrm>
            <a:off x="2671329" y="587529"/>
            <a:ext cx="7139594" cy="7695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FB2B4C-81CF-42D1-877F-2FD6123DF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7" t="53356" r="46111" b="33181"/>
          <a:stretch/>
        </p:blipFill>
        <p:spPr>
          <a:xfrm>
            <a:off x="6030306" y="1024949"/>
            <a:ext cx="421640" cy="397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E4638C9-D661-47A3-BC49-D99B03C910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24022" r="53176" b="56308"/>
          <a:stretch/>
        </p:blipFill>
        <p:spPr>
          <a:xfrm>
            <a:off x="3905285" y="1141561"/>
            <a:ext cx="1463678" cy="11607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ACE3FA-54EB-4A65-B745-8A770A97B8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8" t="35893" r="38111" b="41954"/>
          <a:stretch/>
        </p:blipFill>
        <p:spPr>
          <a:xfrm>
            <a:off x="1401125" y="1791455"/>
            <a:ext cx="536726" cy="4515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9901CA-12AD-4888-807E-87FCD861BB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t="17168" r="44924" b="46741"/>
          <a:stretch/>
        </p:blipFill>
        <p:spPr>
          <a:xfrm>
            <a:off x="1042037" y="249100"/>
            <a:ext cx="1741315" cy="1576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A906EE2-4967-4C0B-A6E1-6AFC99E0FF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6" t="48657" r="30111" b="43400"/>
          <a:stretch/>
        </p:blipFill>
        <p:spPr>
          <a:xfrm>
            <a:off x="3575274" y="2636128"/>
            <a:ext cx="2232314" cy="3652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1A54A0-B120-478D-AA87-3E2FB3127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844" y="3329362"/>
            <a:ext cx="2237426" cy="34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6EDF39-75D9-43CC-8864-542F3AC48D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2418" y="4198574"/>
            <a:ext cx="2237426" cy="3657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A997D9D-EAAF-47BA-A392-4D239815FD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2601" y="5103808"/>
            <a:ext cx="2113179" cy="3454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CCC5BB0-9CB8-44D3-BC91-EB0F5FFDF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8354" y="5900357"/>
            <a:ext cx="2237426" cy="36579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26BFCC-C6CF-4829-A4E9-84390D12E3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1517" y="5940475"/>
            <a:ext cx="1848645" cy="3022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B8DEDC2-2D0E-47DC-959F-BEF222D45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3240" y="5115605"/>
            <a:ext cx="1747119" cy="2856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816B61-1A7D-4612-9452-AEAC1D59E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133" y="4189049"/>
            <a:ext cx="2237426" cy="36579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4F21956-D6B2-4F40-A1DE-FD7C707187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822" y="3419096"/>
            <a:ext cx="2134990" cy="34904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D9B4661-DB0B-4519-99B0-D2390B36E6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9820" y="2646448"/>
            <a:ext cx="1864360" cy="3048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64E3977-3ABF-4008-B78E-F6EFCE98DB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36716" r="33500" b="37481"/>
          <a:stretch/>
        </p:blipFill>
        <p:spPr>
          <a:xfrm>
            <a:off x="7188696" y="1054269"/>
            <a:ext cx="1737556" cy="1124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CEE45-F0CE-4499-A8E3-3C874E6A8F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1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2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2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1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1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1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1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  <p:bldP spid="19" grpId="0"/>
      <p:bldP spid="21" grpId="0"/>
      <p:bldP spid="22" grpId="0"/>
      <p:bldP spid="25" grpId="0"/>
      <p:bldP spid="26" grpId="0"/>
      <p:bldP spid="27" grpId="0"/>
      <p:bldP spid="29" grpId="0"/>
      <p:bldP spid="30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677920" y="42927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ENDOCARDITIS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43426-E31F-4A17-99C3-9C29148B2007}"/>
              </a:ext>
            </a:extLst>
          </p:cNvPr>
          <p:cNvSpPr txBox="1"/>
          <p:nvPr/>
        </p:nvSpPr>
        <p:spPr>
          <a:xfrm>
            <a:off x="4175760" y="1198880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OTHER </a:t>
            </a:r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MICROBIAL</a:t>
            </a:r>
            <a:r>
              <a:rPr lang="en-US" sz="2000" b="1" dirty="0">
                <a:latin typeface="Comic Sans MS" panose="030F0702030302020204" pitchFamily="66" charset="0"/>
              </a:rPr>
              <a:t> CAUSES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37EBB-C894-48F3-9A19-09DFD02EB1F3}"/>
              </a:ext>
            </a:extLst>
          </p:cNvPr>
          <p:cNvSpPr txBox="1"/>
          <p:nvPr/>
        </p:nvSpPr>
        <p:spPr>
          <a:xfrm>
            <a:off x="2895600" y="1842022"/>
            <a:ext cx="691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TAPHYLOCOCCUS EPIDERMIDIS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A024F-EE4D-4816-B086-5A025F73C3E2}"/>
              </a:ext>
            </a:extLst>
          </p:cNvPr>
          <p:cNvSpPr txBox="1"/>
          <p:nvPr/>
        </p:nvSpPr>
        <p:spPr>
          <a:xfrm>
            <a:off x="3677920" y="2988707"/>
            <a:ext cx="454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Likes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PROSTHETIC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VALVES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383C2-756A-4DBF-8C14-25DA901957AC}"/>
              </a:ext>
            </a:extLst>
          </p:cNvPr>
          <p:cNvSpPr txBox="1"/>
          <p:nvPr/>
        </p:nvSpPr>
        <p:spPr>
          <a:xfrm>
            <a:off x="3697298" y="3563943"/>
            <a:ext cx="43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CONTAMINATION through: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42AAE-149C-482E-9314-D34D6E54780E}"/>
              </a:ext>
            </a:extLst>
          </p:cNvPr>
          <p:cNvSpPr txBox="1"/>
          <p:nvPr/>
        </p:nvSpPr>
        <p:spPr>
          <a:xfrm>
            <a:off x="4130040" y="4033534"/>
            <a:ext cx="307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KG Broken Vessels Sketch" pitchFamily="2" charset="0"/>
              </a:rPr>
              <a:t>During VALVE surgery</a:t>
            </a:r>
          </a:p>
          <a:p>
            <a:r>
              <a:rPr lang="en-US" sz="2000" dirty="0">
                <a:latin typeface="KG Broken Vessels Sketch" pitchFamily="2" charset="0"/>
              </a:rPr>
              <a:t>Intravenous catheters</a:t>
            </a:r>
          </a:p>
          <a:p>
            <a:r>
              <a:rPr lang="en-US" sz="2000" dirty="0">
                <a:latin typeface="KG Broken Vessels Sketch" pitchFamily="2" charset="0"/>
              </a:rPr>
              <a:t>Hemodialysis tubes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302BB-04F1-4979-9D81-60DCE7F421EE}"/>
              </a:ext>
            </a:extLst>
          </p:cNvPr>
          <p:cNvSpPr txBox="1"/>
          <p:nvPr/>
        </p:nvSpPr>
        <p:spPr>
          <a:xfrm>
            <a:off x="4389120" y="5660866"/>
            <a:ext cx="186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HOSPITAL</a:t>
            </a:r>
            <a:r>
              <a:rPr lang="en-US" dirty="0"/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A46A-D985-448E-81F9-953C1986855D}"/>
              </a:ext>
            </a:extLst>
          </p:cNvPr>
          <p:cNvSpPr txBox="1"/>
          <p:nvPr/>
        </p:nvSpPr>
        <p:spPr>
          <a:xfrm>
            <a:off x="6913880" y="5615075"/>
            <a:ext cx="261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NOSOCOMIAL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69D00-3E89-4396-AA13-C10938F8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7006" r="12445" b="55055"/>
          <a:stretch/>
        </p:blipFill>
        <p:spPr>
          <a:xfrm>
            <a:off x="3276600" y="842815"/>
            <a:ext cx="6156960" cy="544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7535B7-C6F6-42DF-8CFB-DAFDF18FD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33474" r="12445" b="55055"/>
          <a:stretch/>
        </p:blipFill>
        <p:spPr>
          <a:xfrm rot="161196">
            <a:off x="3434080" y="2275566"/>
            <a:ext cx="5628640" cy="693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36B0B-5799-436A-9890-3C079ABE08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5" t="36284" r="47444" b="45218"/>
          <a:stretch/>
        </p:blipFill>
        <p:spPr>
          <a:xfrm>
            <a:off x="3377258" y="3045493"/>
            <a:ext cx="320040" cy="3146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1DFCBE-D72E-4641-9272-E501B083EA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39814" r="34223" b="43408"/>
          <a:stretch/>
        </p:blipFill>
        <p:spPr>
          <a:xfrm rot="690655">
            <a:off x="7236931" y="2764648"/>
            <a:ext cx="2479040" cy="8482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E3FA65-3C6C-409E-AF3F-DE6CAFC8CF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t="20228" r="21000" b="30519"/>
          <a:stretch/>
        </p:blipFill>
        <p:spPr>
          <a:xfrm>
            <a:off x="9693311" y="3070475"/>
            <a:ext cx="1532902" cy="13870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8BC04B-0C99-4CA4-B30A-CD97E6CAFD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 t="15462" r="25444" b="30666"/>
          <a:stretch/>
        </p:blipFill>
        <p:spPr>
          <a:xfrm>
            <a:off x="9838898" y="4450112"/>
            <a:ext cx="1358428" cy="13914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FF6A85-A59F-496F-BDAE-56C2E64E4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208" y="3629954"/>
            <a:ext cx="323116" cy="3109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3D7AF0-9815-466A-A63E-02DB02A3B9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4" t="17481" r="41333" b="31407"/>
          <a:stretch/>
        </p:blipFill>
        <p:spPr>
          <a:xfrm>
            <a:off x="3382208" y="3940877"/>
            <a:ext cx="1202789" cy="21612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F27C80-2776-4B4D-AA40-A6E6A5AF5F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2" t="21241" r="30778" b="43837"/>
          <a:stretch/>
        </p:blipFill>
        <p:spPr>
          <a:xfrm>
            <a:off x="6895314" y="3984645"/>
            <a:ext cx="487680" cy="1161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5F97C92-01F0-4A39-B184-305705CAE50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t="43262" r="43920" b="46308"/>
          <a:stretch/>
        </p:blipFill>
        <p:spPr>
          <a:xfrm>
            <a:off x="6248400" y="5719686"/>
            <a:ext cx="787400" cy="3440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50E4FB-B115-4501-95AA-D0018FB837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43579" r="40009" b="46308"/>
          <a:stretch/>
        </p:blipFill>
        <p:spPr>
          <a:xfrm>
            <a:off x="7376363" y="5891697"/>
            <a:ext cx="1686154" cy="5330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49B0B-61AF-456E-B23A-C32160B0EE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677920" y="42927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ENDOCARDITIS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43426-E31F-4A17-99C3-9C29148B2007}"/>
              </a:ext>
            </a:extLst>
          </p:cNvPr>
          <p:cNvSpPr txBox="1"/>
          <p:nvPr/>
        </p:nvSpPr>
        <p:spPr>
          <a:xfrm>
            <a:off x="4175760" y="1198880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OTHER </a:t>
            </a:r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MICROBIAL</a:t>
            </a:r>
            <a:r>
              <a:rPr lang="en-US" sz="2000" b="1" dirty="0">
                <a:latin typeface="Comic Sans MS" panose="030F0702030302020204" pitchFamily="66" charset="0"/>
              </a:rPr>
              <a:t> CAUSES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69D00-3E89-4396-AA13-C10938F8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7006" r="12445" b="55055"/>
          <a:stretch/>
        </p:blipFill>
        <p:spPr>
          <a:xfrm>
            <a:off x="3276600" y="842815"/>
            <a:ext cx="6156960" cy="544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13CD8-48BF-4D6B-AC39-C8F8DF75AB05}"/>
              </a:ext>
            </a:extLst>
          </p:cNvPr>
          <p:cNvSpPr txBox="1"/>
          <p:nvPr/>
        </p:nvSpPr>
        <p:spPr>
          <a:xfrm>
            <a:off x="2753360" y="2062480"/>
            <a:ext cx="240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ENTEROCOCCUS 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FAECALIS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AB4E2-0FB5-4F05-AD3A-A93F6FD98130}"/>
              </a:ext>
            </a:extLst>
          </p:cNvPr>
          <p:cNvSpPr txBox="1"/>
          <p:nvPr/>
        </p:nvSpPr>
        <p:spPr>
          <a:xfrm>
            <a:off x="6827520" y="2062480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STREPTOCOCCUS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BOVIS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8518B0-B593-4E8E-A37E-1E4018788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7" t="53356" r="46111" b="33181"/>
          <a:stretch/>
        </p:blipFill>
        <p:spPr>
          <a:xfrm>
            <a:off x="6047740" y="2217883"/>
            <a:ext cx="421640" cy="397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1E37B-B150-4340-8543-76BEB0C8F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9" r="21459"/>
          <a:stretch/>
        </p:blipFill>
        <p:spPr>
          <a:xfrm>
            <a:off x="5233708" y="2902710"/>
            <a:ext cx="2049704" cy="2369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6DBB77-69BF-4B9F-86C5-7CB4F841C897}"/>
              </a:ext>
            </a:extLst>
          </p:cNvPr>
          <p:cNvSpPr txBox="1"/>
          <p:nvPr/>
        </p:nvSpPr>
        <p:spPr>
          <a:xfrm>
            <a:off x="8117840" y="2980661"/>
            <a:ext cx="22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COLORECTAL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F631B-1AC5-43B1-ABA9-5D4705EA8B3D}"/>
              </a:ext>
            </a:extLst>
          </p:cNvPr>
          <p:cNvSpPr txBox="1"/>
          <p:nvPr/>
        </p:nvSpPr>
        <p:spPr>
          <a:xfrm>
            <a:off x="9027160" y="3479749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AE868B-8B4E-45AC-B3BA-21B9E10893AD}"/>
              </a:ext>
            </a:extLst>
          </p:cNvPr>
          <p:cNvSpPr txBox="1"/>
          <p:nvPr/>
        </p:nvSpPr>
        <p:spPr>
          <a:xfrm>
            <a:off x="8341360" y="3764469"/>
            <a:ext cx="181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ULCERATIVE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Colitis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95BF602-400A-4BC0-9FC0-217523A84C75}"/>
              </a:ext>
            </a:extLst>
          </p:cNvPr>
          <p:cNvSpPr/>
          <p:nvPr/>
        </p:nvSpPr>
        <p:spPr>
          <a:xfrm>
            <a:off x="8270240" y="2882390"/>
            <a:ext cx="248920" cy="1508090"/>
          </a:xfrm>
          <a:prstGeom prst="leftBrace">
            <a:avLst>
              <a:gd name="adj1" fmla="val 8333"/>
              <a:gd name="adj2" fmla="val 5538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F485164-2C00-4883-986B-56A6194FCF12}"/>
              </a:ext>
            </a:extLst>
          </p:cNvPr>
          <p:cNvSpPr/>
          <p:nvPr/>
        </p:nvSpPr>
        <p:spPr>
          <a:xfrm rot="21011260">
            <a:off x="7437120" y="3762638"/>
            <a:ext cx="772160" cy="331842"/>
          </a:xfrm>
          <a:custGeom>
            <a:avLst/>
            <a:gdLst>
              <a:gd name="connsiteX0" fmla="*/ 772160 w 772160"/>
              <a:gd name="connsiteY0" fmla="*/ 16882 h 331842"/>
              <a:gd name="connsiteX1" fmla="*/ 487680 w 772160"/>
              <a:gd name="connsiteY1" fmla="*/ 27042 h 331842"/>
              <a:gd name="connsiteX2" fmla="*/ 243840 w 772160"/>
              <a:gd name="connsiteY2" fmla="*/ 270882 h 331842"/>
              <a:gd name="connsiteX3" fmla="*/ 0 w 772160"/>
              <a:gd name="connsiteY3" fmla="*/ 331842 h 3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60" h="331842">
                <a:moveTo>
                  <a:pt x="772160" y="16882"/>
                </a:moveTo>
                <a:cubicBezTo>
                  <a:pt x="673946" y="795"/>
                  <a:pt x="575733" y="-15291"/>
                  <a:pt x="487680" y="27042"/>
                </a:cubicBezTo>
                <a:cubicBezTo>
                  <a:pt x="399627" y="69375"/>
                  <a:pt x="325120" y="220082"/>
                  <a:pt x="243840" y="270882"/>
                </a:cubicBezTo>
                <a:cubicBezTo>
                  <a:pt x="162560" y="321682"/>
                  <a:pt x="81280" y="326762"/>
                  <a:pt x="0" y="331842"/>
                </a:cubicBezTo>
              </a:path>
            </a:pathLst>
          </a:custGeom>
          <a:ln w="38100">
            <a:solidFill>
              <a:schemeClr val="accent5">
                <a:lumMod val="75000"/>
              </a:schemeClr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F7BBD6-EF8B-4F89-9769-A2F623DD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000">
            <a:off x="4250838" y="3653782"/>
            <a:ext cx="829128" cy="5791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3D8D2DF-641A-4677-93C7-E20C3F4331C2}"/>
              </a:ext>
            </a:extLst>
          </p:cNvPr>
          <p:cNvSpPr txBox="1"/>
          <p:nvPr/>
        </p:nvSpPr>
        <p:spPr>
          <a:xfrm>
            <a:off x="2242581" y="3849081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BLOOD STREAM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E07DF72-1A42-468D-A8C6-CEAC742966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5" t="18085" r="23500" b="27408"/>
          <a:stretch/>
        </p:blipFill>
        <p:spPr>
          <a:xfrm>
            <a:off x="2902466" y="4836877"/>
            <a:ext cx="1493520" cy="13849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C4F14B-27C7-45D4-BDE1-AB7283A3E1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0" t="36741" r="45000" b="49263"/>
          <a:stretch/>
        </p:blipFill>
        <p:spPr>
          <a:xfrm rot="1344516">
            <a:off x="3438405" y="5038903"/>
            <a:ext cx="421640" cy="516449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418BF47-42CA-487A-B89E-D3B59D8D2260}"/>
              </a:ext>
            </a:extLst>
          </p:cNvPr>
          <p:cNvSpPr/>
          <p:nvPr/>
        </p:nvSpPr>
        <p:spPr>
          <a:xfrm>
            <a:off x="1451285" y="4157850"/>
            <a:ext cx="1349776" cy="1300480"/>
          </a:xfrm>
          <a:custGeom>
            <a:avLst/>
            <a:gdLst>
              <a:gd name="connsiteX0" fmla="*/ 730016 w 1349776"/>
              <a:gd name="connsiteY0" fmla="*/ 0 h 1300480"/>
              <a:gd name="connsiteX1" fmla="*/ 171216 w 1349776"/>
              <a:gd name="connsiteY1" fmla="*/ 406400 h 1300480"/>
              <a:gd name="connsiteX2" fmla="*/ 89936 w 1349776"/>
              <a:gd name="connsiteY2" fmla="*/ 995680 h 1300480"/>
              <a:gd name="connsiteX3" fmla="*/ 1349776 w 1349776"/>
              <a:gd name="connsiteY3" fmla="*/ 1300480 h 130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9776" h="1300480">
                <a:moveTo>
                  <a:pt x="730016" y="0"/>
                </a:moveTo>
                <a:cubicBezTo>
                  <a:pt x="503956" y="120226"/>
                  <a:pt x="277896" y="240453"/>
                  <a:pt x="171216" y="406400"/>
                </a:cubicBezTo>
                <a:cubicBezTo>
                  <a:pt x="64536" y="572347"/>
                  <a:pt x="-106491" y="846667"/>
                  <a:pt x="89936" y="995680"/>
                </a:cubicBezTo>
                <a:cubicBezTo>
                  <a:pt x="286363" y="1144693"/>
                  <a:pt x="818069" y="1222586"/>
                  <a:pt x="1349776" y="1300480"/>
                </a:cubicBezTo>
              </a:path>
            </a:pathLst>
          </a:custGeom>
          <a:ln w="38100">
            <a:solidFill>
              <a:schemeClr val="accent5">
                <a:lumMod val="75000"/>
              </a:schemeClr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75644-61E6-40CA-9F86-C4E0ABF65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677920" y="42927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ENDOCARDITIS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43426-E31F-4A17-99C3-9C29148B2007}"/>
              </a:ext>
            </a:extLst>
          </p:cNvPr>
          <p:cNvSpPr txBox="1"/>
          <p:nvPr/>
        </p:nvSpPr>
        <p:spPr>
          <a:xfrm>
            <a:off x="4175760" y="1198880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OTHER </a:t>
            </a:r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MICROBIAL</a:t>
            </a:r>
            <a:r>
              <a:rPr lang="en-US" sz="2000" b="1" dirty="0">
                <a:latin typeface="Comic Sans MS" panose="030F0702030302020204" pitchFamily="66" charset="0"/>
              </a:rPr>
              <a:t> CAUSES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69D00-3E89-4396-AA13-C10938F8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7006" r="12445" b="55055"/>
          <a:stretch/>
        </p:blipFill>
        <p:spPr>
          <a:xfrm>
            <a:off x="3276600" y="842815"/>
            <a:ext cx="6156960" cy="5444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8518B0-B593-4E8E-A37E-1E4018788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7" t="53356" r="46111" b="33181"/>
          <a:stretch/>
        </p:blipFill>
        <p:spPr>
          <a:xfrm>
            <a:off x="1735799" y="2931800"/>
            <a:ext cx="421640" cy="397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43215-88C8-477D-A60F-DC037EF2DA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36592" r="13499" b="34815"/>
          <a:stretch/>
        </p:blipFill>
        <p:spPr>
          <a:xfrm>
            <a:off x="5127367" y="5566511"/>
            <a:ext cx="1935480" cy="616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49627-104B-4FC4-A859-DB3620A61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37185" r="7222" b="38301"/>
          <a:stretch/>
        </p:blipFill>
        <p:spPr>
          <a:xfrm>
            <a:off x="4697529" y="1800673"/>
            <a:ext cx="1561031" cy="357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DC66E0-2675-44C1-8963-EB3A377943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t="39388" r="6223" b="32296"/>
          <a:stretch/>
        </p:blipFill>
        <p:spPr>
          <a:xfrm>
            <a:off x="6355080" y="1792500"/>
            <a:ext cx="1415534" cy="381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997996-72CA-4ABB-918F-A12AE0BD36BD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30148" r="27333" b="24320"/>
          <a:stretch/>
        </p:blipFill>
        <p:spPr>
          <a:xfrm>
            <a:off x="1215099" y="1387248"/>
            <a:ext cx="1463040" cy="1463040"/>
          </a:xfrm>
          <a:prstGeom prst="rect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1E021D-65D3-49F0-8734-FC3EEFD574D7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-1" r="13751" b="-1829"/>
          <a:stretch/>
        </p:blipFill>
        <p:spPr>
          <a:xfrm>
            <a:off x="1215099" y="3407835"/>
            <a:ext cx="1463040" cy="1463040"/>
          </a:xfrm>
          <a:prstGeom prst="rect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925C13-C433-4461-A3E5-97E7D8D0AE6D}"/>
              </a:ext>
            </a:extLst>
          </p:cNvPr>
          <p:cNvSpPr txBox="1"/>
          <p:nvPr/>
        </p:nvSpPr>
        <p:spPr>
          <a:xfrm>
            <a:off x="8595360" y="2566690"/>
            <a:ext cx="3596640" cy="1849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IMMUNE COMPROMISE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ABNORMAL VALVES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PREGNANT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D1D5697-E4F1-4B79-8E31-5FD0A2B78195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34"/>
          <a:stretch/>
        </p:blipFill>
        <p:spPr>
          <a:xfrm>
            <a:off x="4570214" y="3419518"/>
            <a:ext cx="3200400" cy="914400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03D1351-62C8-4EF3-B590-A795861C4A85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33893"/>
          <a:stretch/>
        </p:blipFill>
        <p:spPr>
          <a:xfrm>
            <a:off x="4582416" y="4544624"/>
            <a:ext cx="3200400" cy="914400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6B83F7B-2EFA-4AFE-A92D-DB80132479FD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427"/>
          <a:stretch/>
        </p:blipFill>
        <p:spPr>
          <a:xfrm>
            <a:off x="4570214" y="2281954"/>
            <a:ext cx="3200400" cy="914400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AECBF-8E48-4225-A965-F51E2B1147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4" t="36358" r="19000" b="50309"/>
          <a:stretch/>
        </p:blipFill>
        <p:spPr>
          <a:xfrm>
            <a:off x="3119376" y="1922482"/>
            <a:ext cx="1463040" cy="272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B4A4F-8027-41A6-B27A-BC8652F3DC3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39813" r="13500" b="48592"/>
          <a:stretch/>
        </p:blipFill>
        <p:spPr>
          <a:xfrm>
            <a:off x="5195947" y="6137316"/>
            <a:ext cx="1798320" cy="245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554B9-0116-4C8F-A939-6387BED985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t="16961" r="30666" b="27613"/>
          <a:stretch/>
        </p:blipFill>
        <p:spPr>
          <a:xfrm>
            <a:off x="2806516" y="2660184"/>
            <a:ext cx="1666240" cy="1844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1B4C48-797B-406A-BD68-2E9C59CA47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4" t="24883" r="31686" b="28975"/>
          <a:stretch/>
        </p:blipFill>
        <p:spPr>
          <a:xfrm>
            <a:off x="7231367" y="3196354"/>
            <a:ext cx="1781448" cy="2916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DB2A6D-F35D-432D-A93D-CCBA78C8F5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677920" y="42927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ENDOCARDITIS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43426-E31F-4A17-99C3-9C29148B2007}"/>
              </a:ext>
            </a:extLst>
          </p:cNvPr>
          <p:cNvSpPr txBox="1"/>
          <p:nvPr/>
        </p:nvSpPr>
        <p:spPr>
          <a:xfrm>
            <a:off x="4175760" y="1198880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OTHER </a:t>
            </a:r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MICROBIAL</a:t>
            </a:r>
            <a:r>
              <a:rPr lang="en-US" sz="2000" b="1" dirty="0">
                <a:latin typeface="Comic Sans MS" panose="030F0702030302020204" pitchFamily="66" charset="0"/>
              </a:rPr>
              <a:t> CAUSES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69D00-3E89-4396-AA13-C10938F8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7006" r="12445" b="55055"/>
          <a:stretch/>
        </p:blipFill>
        <p:spPr>
          <a:xfrm>
            <a:off x="3276600" y="842815"/>
            <a:ext cx="6156960" cy="544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7E894D-F7A9-4017-9A6F-7A9698DE5FC1}"/>
              </a:ext>
            </a:extLst>
          </p:cNvPr>
          <p:cNvSpPr txBox="1"/>
          <p:nvPr/>
        </p:nvSpPr>
        <p:spPr>
          <a:xfrm>
            <a:off x="1399592" y="1866122"/>
            <a:ext cx="3275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HACEK</a:t>
            </a:r>
            <a:r>
              <a:rPr lang="en-US" sz="2400" b="1" dirty="0">
                <a:latin typeface="Comic Sans MS" panose="030F0702030302020204" pitchFamily="66" charset="0"/>
              </a:rPr>
              <a:t>   Organisms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58801-F0EF-4D78-829B-E108944A93DD}"/>
              </a:ext>
            </a:extLst>
          </p:cNvPr>
          <p:cNvSpPr txBox="1"/>
          <p:nvPr/>
        </p:nvSpPr>
        <p:spPr>
          <a:xfrm>
            <a:off x="1819469" y="2640563"/>
            <a:ext cx="285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KG Broken Vessels Sketch" pitchFamily="2" charset="0"/>
              </a:rPr>
              <a:t>Gram Negative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BC0C2-9667-4346-B69C-E86CF4965E08}"/>
              </a:ext>
            </a:extLst>
          </p:cNvPr>
          <p:cNvSpPr txBox="1"/>
          <p:nvPr/>
        </p:nvSpPr>
        <p:spPr>
          <a:xfrm>
            <a:off x="1819469" y="3200400"/>
            <a:ext cx="285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KG Broken Vessels Sketch" pitchFamily="2" charset="0"/>
              </a:rPr>
              <a:t>Normal Flora  in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KG Broken Vessels Sketch" pitchFamily="2" charset="0"/>
              </a:rPr>
              <a:t> Mouth / Throat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ED19D-DA4A-4BAB-9BBD-03F9C9232054}"/>
              </a:ext>
            </a:extLst>
          </p:cNvPr>
          <p:cNvSpPr txBox="1"/>
          <p:nvPr/>
        </p:nvSpPr>
        <p:spPr>
          <a:xfrm>
            <a:off x="6162040" y="1845380"/>
            <a:ext cx="4973320" cy="28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H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emophylus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Species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A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ggregatibacter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Species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C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ardiobacterium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Species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E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ikenella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corrodens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K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ingella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Species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898874-21FD-420E-BD27-0990E4A41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46667" r="28095" b="46530"/>
          <a:stretch/>
        </p:blipFill>
        <p:spPr>
          <a:xfrm>
            <a:off x="1544216" y="2222118"/>
            <a:ext cx="2733869" cy="336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B309C-96B3-45FB-83A4-73E1C9AD9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9" t="30972" r="38000" b="45778"/>
          <a:stretch/>
        </p:blipFill>
        <p:spPr>
          <a:xfrm>
            <a:off x="1544216" y="2574699"/>
            <a:ext cx="376852" cy="4076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88A57A-53F2-4D6C-9E40-54549165BC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9" t="30972" r="38000" b="45778"/>
          <a:stretch/>
        </p:blipFill>
        <p:spPr>
          <a:xfrm rot="2953606">
            <a:off x="1534884" y="3178958"/>
            <a:ext cx="376852" cy="407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0C173-8BA7-4C72-94F3-FDA0C4CA9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5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677920" y="42927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ENDOCARDITIS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43426-E31F-4A17-99C3-9C29148B2007}"/>
              </a:ext>
            </a:extLst>
          </p:cNvPr>
          <p:cNvSpPr txBox="1"/>
          <p:nvPr/>
        </p:nvSpPr>
        <p:spPr>
          <a:xfrm>
            <a:off x="4175760" y="1198880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OTHER </a:t>
            </a:r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MICROBIAL</a:t>
            </a:r>
            <a:r>
              <a:rPr lang="en-US" sz="2000" b="1" dirty="0">
                <a:latin typeface="Comic Sans MS" panose="030F0702030302020204" pitchFamily="66" charset="0"/>
              </a:rPr>
              <a:t> CAUSES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69D00-3E89-4396-AA13-C10938F8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7006" r="12445" b="55055"/>
          <a:stretch/>
        </p:blipFill>
        <p:spPr>
          <a:xfrm>
            <a:off x="3276600" y="842815"/>
            <a:ext cx="6156960" cy="544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7E894D-F7A9-4017-9A6F-7A9698DE5FC1}"/>
              </a:ext>
            </a:extLst>
          </p:cNvPr>
          <p:cNvSpPr txBox="1"/>
          <p:nvPr/>
        </p:nvSpPr>
        <p:spPr>
          <a:xfrm>
            <a:off x="994436" y="2763604"/>
            <a:ext cx="379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FUNGAL Infection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B32A5-982E-4EC3-A3D1-EA6AEA1C8BE5}"/>
              </a:ext>
            </a:extLst>
          </p:cNvPr>
          <p:cNvSpPr txBox="1"/>
          <p:nvPr/>
        </p:nvSpPr>
        <p:spPr>
          <a:xfrm>
            <a:off x="4998720" y="2425050"/>
            <a:ext cx="699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IV DRUG USERS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ICU PATIENTS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WITH MULTIPLE ANTI-BIOTIC USE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IMMUNE COMPROMISED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0F7114-9514-4FB6-B1EC-88F50F7F8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16445" r="18333" b="12290"/>
          <a:stretch/>
        </p:blipFill>
        <p:spPr>
          <a:xfrm>
            <a:off x="1879600" y="3597812"/>
            <a:ext cx="1554480" cy="1707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7FCB1-087E-4350-893E-4E73FCF4C9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8" t="12289" r="44778" b="14074"/>
          <a:stretch/>
        </p:blipFill>
        <p:spPr>
          <a:xfrm>
            <a:off x="4786604" y="2308701"/>
            <a:ext cx="320023" cy="1433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088C5D-A141-4F85-AA99-286D2DDA5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677920" y="42927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ENDOCARDITIS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69D00-3E89-4396-AA13-C10938F8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7006" r="12445" b="55055"/>
          <a:stretch/>
        </p:blipFill>
        <p:spPr>
          <a:xfrm>
            <a:off x="3276600" y="842815"/>
            <a:ext cx="6156960" cy="544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301412" y="1187193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C2BAA-76BD-4C5D-920A-ACC377A59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11" y="3303043"/>
            <a:ext cx="2761861" cy="2071396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1BB42-D173-4BF5-8B82-EE98749E2627}"/>
              </a:ext>
            </a:extLst>
          </p:cNvPr>
          <p:cNvSpPr txBox="1"/>
          <p:nvPr/>
        </p:nvSpPr>
        <p:spPr>
          <a:xfrm>
            <a:off x="4826000" y="2429899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6071C-862F-4EEA-8970-2E79F66E7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32109" r="25136" b="45714"/>
          <a:stretch/>
        </p:blipFill>
        <p:spPr>
          <a:xfrm>
            <a:off x="2198202" y="3752326"/>
            <a:ext cx="1347431" cy="492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7D1B9-2B68-4DD3-9F15-78A2BAE6B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2" t="35511" r="21360" b="41632"/>
          <a:stretch/>
        </p:blipFill>
        <p:spPr>
          <a:xfrm>
            <a:off x="2537305" y="3642933"/>
            <a:ext cx="1263158" cy="620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83E0B-2AC0-4190-9A26-58E5BE03B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2289" r="25340" b="17311"/>
          <a:stretch/>
        </p:blipFill>
        <p:spPr>
          <a:xfrm>
            <a:off x="7747000" y="1513588"/>
            <a:ext cx="1879600" cy="215329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86E1B9-2A2B-4C9D-A826-2C3444B37D9D}"/>
              </a:ext>
            </a:extLst>
          </p:cNvPr>
          <p:cNvSpPr/>
          <p:nvPr/>
        </p:nvSpPr>
        <p:spPr>
          <a:xfrm>
            <a:off x="1585475" y="2344366"/>
            <a:ext cx="1177180" cy="1536970"/>
          </a:xfrm>
          <a:custGeom>
            <a:avLst/>
            <a:gdLst>
              <a:gd name="connsiteX0" fmla="*/ 1177180 w 1177180"/>
              <a:gd name="connsiteY0" fmla="*/ 1536970 h 1536970"/>
              <a:gd name="connsiteX1" fmla="*/ 39044 w 1177180"/>
              <a:gd name="connsiteY1" fmla="*/ 719847 h 1536970"/>
              <a:gd name="connsiteX2" fmla="*/ 243325 w 1177180"/>
              <a:gd name="connsiteY2" fmla="*/ 0 h 1536970"/>
              <a:gd name="connsiteX3" fmla="*/ 243325 w 1177180"/>
              <a:gd name="connsiteY3" fmla="*/ 0 h 15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7180" h="1536970">
                <a:moveTo>
                  <a:pt x="1177180" y="1536970"/>
                </a:moveTo>
                <a:cubicBezTo>
                  <a:pt x="685933" y="1256489"/>
                  <a:pt x="194686" y="976009"/>
                  <a:pt x="39044" y="719847"/>
                </a:cubicBezTo>
                <a:cubicBezTo>
                  <a:pt x="-116598" y="463685"/>
                  <a:pt x="243325" y="0"/>
                  <a:pt x="243325" y="0"/>
                </a:cubicBezTo>
                <a:lnTo>
                  <a:pt x="243325" y="0"/>
                </a:ln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864171B8-AB0C-463E-A655-21F62B4B48E5}"/>
              </a:ext>
            </a:extLst>
          </p:cNvPr>
          <p:cNvSpPr/>
          <p:nvPr/>
        </p:nvSpPr>
        <p:spPr>
          <a:xfrm>
            <a:off x="1935804" y="1567847"/>
            <a:ext cx="145915" cy="1352303"/>
          </a:xfrm>
          <a:prstGeom prst="leftBracket">
            <a:avLst/>
          </a:prstGeom>
          <a:ln w="38100">
            <a:solidFill>
              <a:schemeClr val="accent2">
                <a:lumMod val="50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1E9E76-6AF7-416E-861D-F9475CC1A683}"/>
              </a:ext>
            </a:extLst>
          </p:cNvPr>
          <p:cNvSpPr txBox="1"/>
          <p:nvPr/>
        </p:nvSpPr>
        <p:spPr>
          <a:xfrm>
            <a:off x="1986253" y="1623375"/>
            <a:ext cx="2246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Interleukines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TNF- Alpha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INFLAMMATORY       products</a:t>
            </a: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8AF5BD07-95D2-48B1-89C1-A4BB3D323C7F}"/>
              </a:ext>
            </a:extLst>
          </p:cNvPr>
          <p:cNvSpPr/>
          <p:nvPr/>
        </p:nvSpPr>
        <p:spPr>
          <a:xfrm>
            <a:off x="4116849" y="1625792"/>
            <a:ext cx="116483" cy="1280160"/>
          </a:xfrm>
          <a:prstGeom prst="rightBracket">
            <a:avLst/>
          </a:prstGeom>
          <a:ln w="38100">
            <a:solidFill>
              <a:schemeClr val="accent2">
                <a:lumMod val="50000"/>
              </a:schemeClr>
            </a:solidFill>
            <a:beve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29C24-A3C4-488E-B98C-248DDF333EA4}"/>
              </a:ext>
            </a:extLst>
          </p:cNvPr>
          <p:cNvSpPr txBox="1"/>
          <p:nvPr/>
        </p:nvSpPr>
        <p:spPr>
          <a:xfrm>
            <a:off x="5053411" y="3079523"/>
            <a:ext cx="2155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BA56E8-37BB-4F7E-B109-8498D5A72AD4}"/>
              </a:ext>
            </a:extLst>
          </p:cNvPr>
          <p:cNvSpPr txBox="1"/>
          <p:nvPr/>
        </p:nvSpPr>
        <p:spPr>
          <a:xfrm>
            <a:off x="5409011" y="4412899"/>
            <a:ext cx="235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HEADACHE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7D411-F9E9-49C2-92E3-0AE64422A219}"/>
              </a:ext>
            </a:extLst>
          </p:cNvPr>
          <p:cNvSpPr txBox="1"/>
          <p:nvPr/>
        </p:nvSpPr>
        <p:spPr>
          <a:xfrm>
            <a:off x="5585406" y="5000666"/>
            <a:ext cx="252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BODY PAIN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5491A4-9762-4EE1-B175-79B387FC922D}"/>
              </a:ext>
            </a:extLst>
          </p:cNvPr>
          <p:cNvSpPr txBox="1"/>
          <p:nvPr/>
        </p:nvSpPr>
        <p:spPr>
          <a:xfrm>
            <a:off x="5697166" y="5620007"/>
            <a:ext cx="292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TACHYCARDIA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6F4633-A172-4CF5-9CF3-A0F1E6D36285}"/>
              </a:ext>
            </a:extLst>
          </p:cNvPr>
          <p:cNvSpPr txBox="1"/>
          <p:nvPr/>
        </p:nvSpPr>
        <p:spPr>
          <a:xfrm>
            <a:off x="5307951" y="3760018"/>
            <a:ext cx="222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ANOREXIA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52134E2-0E43-419E-9669-D7EE3870E394}"/>
              </a:ext>
            </a:extLst>
          </p:cNvPr>
          <p:cNvSpPr/>
          <p:nvPr/>
        </p:nvSpPr>
        <p:spPr>
          <a:xfrm>
            <a:off x="4312693" y="1703663"/>
            <a:ext cx="1433014" cy="575513"/>
          </a:xfrm>
          <a:custGeom>
            <a:avLst/>
            <a:gdLst>
              <a:gd name="connsiteX0" fmla="*/ 0 w 1433014"/>
              <a:gd name="connsiteY0" fmla="*/ 575513 h 575513"/>
              <a:gd name="connsiteX1" fmla="*/ 723331 w 1433014"/>
              <a:gd name="connsiteY1" fmla="*/ 111489 h 575513"/>
              <a:gd name="connsiteX2" fmla="*/ 1296537 w 1433014"/>
              <a:gd name="connsiteY2" fmla="*/ 29603 h 575513"/>
              <a:gd name="connsiteX3" fmla="*/ 1433014 w 1433014"/>
              <a:gd name="connsiteY3" fmla="*/ 520922 h 575513"/>
              <a:gd name="connsiteX4" fmla="*/ 1433014 w 1433014"/>
              <a:gd name="connsiteY4" fmla="*/ 520922 h 57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3014" h="575513">
                <a:moveTo>
                  <a:pt x="0" y="575513"/>
                </a:moveTo>
                <a:cubicBezTo>
                  <a:pt x="253621" y="388993"/>
                  <a:pt x="507242" y="202474"/>
                  <a:pt x="723331" y="111489"/>
                </a:cubicBezTo>
                <a:cubicBezTo>
                  <a:pt x="939421" y="20504"/>
                  <a:pt x="1178257" y="-38636"/>
                  <a:pt x="1296537" y="29603"/>
                </a:cubicBezTo>
                <a:cubicBezTo>
                  <a:pt x="1414818" y="97842"/>
                  <a:pt x="1433014" y="520922"/>
                  <a:pt x="1433014" y="520922"/>
                </a:cubicBezTo>
                <a:lnTo>
                  <a:pt x="1433014" y="520922"/>
                </a:ln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215DD-8DCB-4029-BC08-9BF6F465F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1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1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C2BAA-76BD-4C5D-920A-ACC377A59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3" y="1203723"/>
            <a:ext cx="2009168" cy="1506876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D6071C-862F-4EEA-8970-2E79F66E7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32109" r="25136" b="45714"/>
          <a:stretch/>
        </p:blipFill>
        <p:spPr>
          <a:xfrm>
            <a:off x="1659816" y="1460716"/>
            <a:ext cx="1133808" cy="414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7D1B9-2B68-4DD3-9F15-78A2BAE6BC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2" t="35511" r="21360" b="41632"/>
          <a:stretch/>
        </p:blipFill>
        <p:spPr>
          <a:xfrm>
            <a:off x="1934135" y="1464715"/>
            <a:ext cx="1002480" cy="492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83E0B-2AC0-4190-9A26-58E5BE03B2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2289" r="25340" b="17311"/>
          <a:stretch/>
        </p:blipFill>
        <p:spPr>
          <a:xfrm>
            <a:off x="3713429" y="185129"/>
            <a:ext cx="680821" cy="779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9B610-0042-4529-9556-EDDF050DD8AC}"/>
              </a:ext>
            </a:extLst>
          </p:cNvPr>
          <p:cNvSpPr txBox="1"/>
          <p:nvPr/>
        </p:nvSpPr>
        <p:spPr>
          <a:xfrm>
            <a:off x="708087" y="3055648"/>
            <a:ext cx="2954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STREPTOCOCCUS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HACEK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Coagulase –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Staph.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 Fever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Fungi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1628F-6CDB-44DC-AC60-4E349648C6F1}"/>
              </a:ext>
            </a:extLst>
          </p:cNvPr>
          <p:cNvSpPr txBox="1"/>
          <p:nvPr/>
        </p:nvSpPr>
        <p:spPr>
          <a:xfrm>
            <a:off x="4429919" y="2691760"/>
            <a:ext cx="166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Days/Weeks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BF8A-28F6-4305-B734-38FC2C84AA65}"/>
              </a:ext>
            </a:extLst>
          </p:cNvPr>
          <p:cNvSpPr txBox="1"/>
          <p:nvPr/>
        </p:nvSpPr>
        <p:spPr>
          <a:xfrm>
            <a:off x="4561840" y="3302000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Mild/Mod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90464-02E6-4E8A-BA50-DD47662334F8}"/>
              </a:ext>
            </a:extLst>
          </p:cNvPr>
          <p:cNvSpPr txBox="1"/>
          <p:nvPr/>
        </p:nvSpPr>
        <p:spPr>
          <a:xfrm>
            <a:off x="4326502" y="3977322"/>
            <a:ext cx="17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Less Invasive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DA4C2-6478-4E78-B253-12F3856A9407}"/>
              </a:ext>
            </a:extLst>
          </p:cNvPr>
          <p:cNvSpPr txBox="1"/>
          <p:nvPr/>
        </p:nvSpPr>
        <p:spPr>
          <a:xfrm>
            <a:off x="4130557" y="4652658"/>
            <a:ext cx="217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Less Destructive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A7006-A111-4328-8937-C8BD8C3BB380}"/>
              </a:ext>
            </a:extLst>
          </p:cNvPr>
          <p:cNvSpPr txBox="1"/>
          <p:nvPr/>
        </p:nvSpPr>
        <p:spPr>
          <a:xfrm>
            <a:off x="4038549" y="5415280"/>
            <a:ext cx="238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SUB-ACUTE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DE8C0-574D-4BEB-82E1-D22A0F8B140C}"/>
              </a:ext>
            </a:extLst>
          </p:cNvPr>
          <p:cNvSpPr txBox="1"/>
          <p:nvPr/>
        </p:nvSpPr>
        <p:spPr>
          <a:xfrm>
            <a:off x="6666442" y="270432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Hrs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/Days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F87E0-E24D-4596-B3C5-FF225DF8757E}"/>
              </a:ext>
            </a:extLst>
          </p:cNvPr>
          <p:cNvSpPr txBox="1"/>
          <p:nvPr/>
        </p:nvSpPr>
        <p:spPr>
          <a:xfrm>
            <a:off x="6929120" y="3293653"/>
            <a:ext cx="102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Severe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94AFBD-5BD1-4F8E-BB14-E26B5D6946E4}"/>
              </a:ext>
            </a:extLst>
          </p:cNvPr>
          <p:cNvSpPr txBox="1"/>
          <p:nvPr/>
        </p:nvSpPr>
        <p:spPr>
          <a:xfrm>
            <a:off x="6442374" y="3995118"/>
            <a:ext cx="225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Rapidly </a:t>
            </a:r>
            <a:r>
              <a:rPr lang="en-U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Progresive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8BF03D-ED83-4E43-A4D5-6FA20D4E2E4B}"/>
              </a:ext>
            </a:extLst>
          </p:cNvPr>
          <p:cNvSpPr txBox="1"/>
          <p:nvPr/>
        </p:nvSpPr>
        <p:spPr>
          <a:xfrm>
            <a:off x="6349069" y="4677944"/>
            <a:ext cx="26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Peri-valvular invasion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FEBF70-1EB1-40C5-8957-878FFD966F54}"/>
              </a:ext>
            </a:extLst>
          </p:cNvPr>
          <p:cNvSpPr txBox="1"/>
          <p:nvPr/>
        </p:nvSpPr>
        <p:spPr>
          <a:xfrm>
            <a:off x="7016926" y="5416919"/>
            <a:ext cx="135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ACUTE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937483-88E8-4D99-99B1-1AAD1B9A3765}"/>
              </a:ext>
            </a:extLst>
          </p:cNvPr>
          <p:cNvSpPr txBox="1"/>
          <p:nvPr/>
        </p:nvSpPr>
        <p:spPr>
          <a:xfrm>
            <a:off x="4339245" y="1453516"/>
            <a:ext cx="4131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STAPHYLOCOCCUS AUERUS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635246-0B38-435F-B75B-02D72D20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1" y="680448"/>
            <a:ext cx="2300311" cy="1725233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A23FCC-EA1A-4941-998F-64469A9D23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t="32258" r="20857" b="46100"/>
          <a:stretch/>
        </p:blipFill>
        <p:spPr>
          <a:xfrm>
            <a:off x="9511419" y="1044063"/>
            <a:ext cx="1339462" cy="4543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51F5D-26EC-4B2E-AE2E-914DF5CF68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6" t="33437" r="10442" b="36000"/>
          <a:stretch/>
        </p:blipFill>
        <p:spPr>
          <a:xfrm>
            <a:off x="9218639" y="881455"/>
            <a:ext cx="1863262" cy="690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40EAAF-F4FC-4810-A632-812F8189AC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80" y="3137193"/>
            <a:ext cx="1554539" cy="1107261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31C59B-BC21-4213-83E8-B2693E7C99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45692" r="30034" b="40701"/>
          <a:stretch/>
        </p:blipFill>
        <p:spPr>
          <a:xfrm>
            <a:off x="10217572" y="3598961"/>
            <a:ext cx="372676" cy="1490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2F1B03-9584-4595-972B-D14A082A8B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31" y="4660440"/>
            <a:ext cx="1554480" cy="1188720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5CEEFF-367E-4A53-BB49-EE56AF59AF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t="32258" r="20857" b="46100"/>
          <a:stretch/>
        </p:blipFill>
        <p:spPr>
          <a:xfrm>
            <a:off x="9745730" y="4862430"/>
            <a:ext cx="958242" cy="3250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15E388-E918-4ACD-9613-2971DCB392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52478" r="29830" b="30614"/>
          <a:stretch/>
        </p:blipFill>
        <p:spPr>
          <a:xfrm>
            <a:off x="10459589" y="5064235"/>
            <a:ext cx="298580" cy="2248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9AB310-2E93-4500-9D64-815103AA73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t="32258" r="20857" b="46100"/>
          <a:stretch/>
        </p:blipFill>
        <p:spPr>
          <a:xfrm>
            <a:off x="9738742" y="3363302"/>
            <a:ext cx="958242" cy="3250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42A35A-2F2C-4AA0-B3E3-2290554E5D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3" t="13996" r="21628" b="15402"/>
          <a:stretch/>
        </p:blipFill>
        <p:spPr>
          <a:xfrm>
            <a:off x="8078107" y="2968903"/>
            <a:ext cx="784601" cy="920194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1E5490-50EA-4F7D-87CF-92BF39603063}"/>
              </a:ext>
            </a:extLst>
          </p:cNvPr>
          <p:cNvSpPr/>
          <p:nvPr/>
        </p:nvSpPr>
        <p:spPr>
          <a:xfrm>
            <a:off x="2123440" y="2875280"/>
            <a:ext cx="1666950" cy="2458720"/>
          </a:xfrm>
          <a:custGeom>
            <a:avLst/>
            <a:gdLst>
              <a:gd name="connsiteX0" fmla="*/ 1127760 w 1666950"/>
              <a:gd name="connsiteY0" fmla="*/ 0 h 2458720"/>
              <a:gd name="connsiteX1" fmla="*/ 1473200 w 1666950"/>
              <a:gd name="connsiteY1" fmla="*/ 416560 h 2458720"/>
              <a:gd name="connsiteX2" fmla="*/ 1564640 w 1666950"/>
              <a:gd name="connsiteY2" fmla="*/ 1087120 h 2458720"/>
              <a:gd name="connsiteX3" fmla="*/ 0 w 1666950"/>
              <a:gd name="connsiteY3" fmla="*/ 2458720 h 2458720"/>
              <a:gd name="connsiteX4" fmla="*/ 0 w 1666950"/>
              <a:gd name="connsiteY4" fmla="*/ 2458720 h 2458720"/>
              <a:gd name="connsiteX5" fmla="*/ 0 w 1666950"/>
              <a:gd name="connsiteY5" fmla="*/ 2458720 h 245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6950" h="2458720">
                <a:moveTo>
                  <a:pt x="1127760" y="0"/>
                </a:moveTo>
                <a:cubicBezTo>
                  <a:pt x="1264073" y="117686"/>
                  <a:pt x="1400387" y="235373"/>
                  <a:pt x="1473200" y="416560"/>
                </a:cubicBezTo>
                <a:cubicBezTo>
                  <a:pt x="1546013" y="597747"/>
                  <a:pt x="1810173" y="746760"/>
                  <a:pt x="1564640" y="1087120"/>
                </a:cubicBezTo>
                <a:cubicBezTo>
                  <a:pt x="1319107" y="1427480"/>
                  <a:pt x="0" y="2458720"/>
                  <a:pt x="0" y="2458720"/>
                </a:cubicBezTo>
                <a:lnTo>
                  <a:pt x="0" y="2458720"/>
                </a:lnTo>
                <a:lnTo>
                  <a:pt x="0" y="2458720"/>
                </a:lnTo>
              </a:path>
            </a:pathLst>
          </a:custGeom>
          <a:ln w="50800" cap="rnd">
            <a:solidFill>
              <a:schemeClr val="accent5">
                <a:lumMod val="50000"/>
              </a:schemeClr>
            </a:solidFill>
            <a:round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FAD7D9C-B336-46AB-92F1-6855D9AAC400}"/>
              </a:ext>
            </a:extLst>
          </p:cNvPr>
          <p:cNvSpPr/>
          <p:nvPr/>
        </p:nvSpPr>
        <p:spPr>
          <a:xfrm>
            <a:off x="3643952" y="1996039"/>
            <a:ext cx="1351129" cy="1102003"/>
          </a:xfrm>
          <a:custGeom>
            <a:avLst/>
            <a:gdLst>
              <a:gd name="connsiteX0" fmla="*/ 0 w 1351129"/>
              <a:gd name="connsiteY0" fmla="*/ 1102003 h 1102003"/>
              <a:gd name="connsiteX1" fmla="*/ 764275 w 1351129"/>
              <a:gd name="connsiteY1" fmla="*/ 23830 h 1102003"/>
              <a:gd name="connsiteX2" fmla="*/ 1351129 w 1351129"/>
              <a:gd name="connsiteY2" fmla="*/ 460558 h 110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129" h="1102003">
                <a:moveTo>
                  <a:pt x="0" y="1102003"/>
                </a:moveTo>
                <a:cubicBezTo>
                  <a:pt x="269543" y="616370"/>
                  <a:pt x="539087" y="130737"/>
                  <a:pt x="764275" y="23830"/>
                </a:cubicBezTo>
                <a:cubicBezTo>
                  <a:pt x="989463" y="-83077"/>
                  <a:pt x="1170296" y="188740"/>
                  <a:pt x="1351129" y="460558"/>
                </a:cubicBezTo>
              </a:path>
            </a:pathLst>
          </a:custGeom>
          <a:ln w="50800" cap="rnd">
            <a:solidFill>
              <a:schemeClr val="accent5">
                <a:lumMod val="50000"/>
              </a:schemeClr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C7FBD0-5824-4A2C-AA2D-0FA23F4D72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2289" r="25340" b="17311"/>
          <a:stretch/>
        </p:blipFill>
        <p:spPr>
          <a:xfrm>
            <a:off x="3918294" y="3039021"/>
            <a:ext cx="680821" cy="779958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8F5DAC7-79B4-47CE-A750-381426E1CBAD}"/>
              </a:ext>
            </a:extLst>
          </p:cNvPr>
          <p:cNvSpPr/>
          <p:nvPr/>
        </p:nvSpPr>
        <p:spPr>
          <a:xfrm>
            <a:off x="3200400" y="1523277"/>
            <a:ext cx="1107440" cy="146717"/>
          </a:xfrm>
          <a:custGeom>
            <a:avLst/>
            <a:gdLst>
              <a:gd name="connsiteX0" fmla="*/ 0 w 1107440"/>
              <a:gd name="connsiteY0" fmla="*/ 44243 h 146717"/>
              <a:gd name="connsiteX1" fmla="*/ 487680 w 1107440"/>
              <a:gd name="connsiteY1" fmla="*/ 3603 h 146717"/>
              <a:gd name="connsiteX2" fmla="*/ 843280 w 1107440"/>
              <a:gd name="connsiteY2" fmla="*/ 125523 h 146717"/>
              <a:gd name="connsiteX3" fmla="*/ 1107440 w 1107440"/>
              <a:gd name="connsiteY3" fmla="*/ 145843 h 14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440" h="146717">
                <a:moveTo>
                  <a:pt x="0" y="44243"/>
                </a:moveTo>
                <a:cubicBezTo>
                  <a:pt x="173566" y="17149"/>
                  <a:pt x="347133" y="-9944"/>
                  <a:pt x="487680" y="3603"/>
                </a:cubicBezTo>
                <a:cubicBezTo>
                  <a:pt x="628227" y="17150"/>
                  <a:pt x="739987" y="101816"/>
                  <a:pt x="843280" y="125523"/>
                </a:cubicBezTo>
                <a:cubicBezTo>
                  <a:pt x="946573" y="149230"/>
                  <a:pt x="1027006" y="147536"/>
                  <a:pt x="1107440" y="145843"/>
                </a:cubicBezTo>
              </a:path>
            </a:pathLst>
          </a:custGeom>
          <a:ln w="41275" cap="rnd">
            <a:solidFill>
              <a:srgbClr val="FF0000"/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8BEC975-F427-4837-A11E-6AE0FAE429B8}"/>
              </a:ext>
            </a:extLst>
          </p:cNvPr>
          <p:cNvSpPr/>
          <p:nvPr/>
        </p:nvSpPr>
        <p:spPr>
          <a:xfrm>
            <a:off x="8120418" y="1514901"/>
            <a:ext cx="641445" cy="136478"/>
          </a:xfrm>
          <a:custGeom>
            <a:avLst/>
            <a:gdLst>
              <a:gd name="connsiteX0" fmla="*/ 0 w 641445"/>
              <a:gd name="connsiteY0" fmla="*/ 136478 h 136478"/>
              <a:gd name="connsiteX1" fmla="*/ 641445 w 641445"/>
              <a:gd name="connsiteY1" fmla="*/ 0 h 136478"/>
              <a:gd name="connsiteX2" fmla="*/ 641445 w 641445"/>
              <a:gd name="connsiteY2" fmla="*/ 0 h 136478"/>
              <a:gd name="connsiteX3" fmla="*/ 641445 w 641445"/>
              <a:gd name="connsiteY3" fmla="*/ 0 h 13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45" h="136478">
                <a:moveTo>
                  <a:pt x="0" y="136478"/>
                </a:moveTo>
                <a:lnTo>
                  <a:pt x="641445" y="0"/>
                </a:lnTo>
                <a:lnTo>
                  <a:pt x="641445" y="0"/>
                </a:lnTo>
                <a:lnTo>
                  <a:pt x="641445" y="0"/>
                </a:lnTo>
              </a:path>
            </a:pathLst>
          </a:custGeom>
          <a:ln w="34925">
            <a:solidFill>
              <a:srgbClr val="FF0000"/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BDDDB11-E9BF-4556-BF0A-701E3955455F}"/>
              </a:ext>
            </a:extLst>
          </p:cNvPr>
          <p:cNvSpPr/>
          <p:nvPr/>
        </p:nvSpPr>
        <p:spPr>
          <a:xfrm>
            <a:off x="7226226" y="1605280"/>
            <a:ext cx="1623134" cy="975360"/>
          </a:xfrm>
          <a:custGeom>
            <a:avLst/>
            <a:gdLst>
              <a:gd name="connsiteX0" fmla="*/ 1623134 w 1623134"/>
              <a:gd name="connsiteY0" fmla="*/ 0 h 975360"/>
              <a:gd name="connsiteX1" fmla="*/ 1206574 w 1623134"/>
              <a:gd name="connsiteY1" fmla="*/ 406400 h 975360"/>
              <a:gd name="connsiteX2" fmla="*/ 149934 w 1623134"/>
              <a:gd name="connsiteY2" fmla="*/ 558800 h 975360"/>
              <a:gd name="connsiteX3" fmla="*/ 7694 w 1623134"/>
              <a:gd name="connsiteY3" fmla="*/ 975360 h 975360"/>
              <a:gd name="connsiteX4" fmla="*/ 7694 w 1623134"/>
              <a:gd name="connsiteY4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134" h="975360">
                <a:moveTo>
                  <a:pt x="1623134" y="0"/>
                </a:moveTo>
                <a:cubicBezTo>
                  <a:pt x="1537620" y="156633"/>
                  <a:pt x="1452107" y="313267"/>
                  <a:pt x="1206574" y="406400"/>
                </a:cubicBezTo>
                <a:cubicBezTo>
                  <a:pt x="961041" y="499533"/>
                  <a:pt x="349747" y="463973"/>
                  <a:pt x="149934" y="558800"/>
                </a:cubicBezTo>
                <a:cubicBezTo>
                  <a:pt x="-49879" y="653627"/>
                  <a:pt x="7694" y="975360"/>
                  <a:pt x="7694" y="975360"/>
                </a:cubicBezTo>
                <a:lnTo>
                  <a:pt x="7694" y="975360"/>
                </a:lnTo>
              </a:path>
            </a:pathLst>
          </a:custGeom>
          <a:ln w="50800" cap="rnd">
            <a:solidFill>
              <a:srgbClr val="FF0000"/>
            </a:solidFill>
            <a:headEnd type="none"/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F23A064-FAD3-4E82-9453-91B2DF2EE379}"/>
              </a:ext>
            </a:extLst>
          </p:cNvPr>
          <p:cNvSpPr/>
          <p:nvPr/>
        </p:nvSpPr>
        <p:spPr>
          <a:xfrm>
            <a:off x="8696048" y="3714812"/>
            <a:ext cx="650240" cy="528350"/>
          </a:xfrm>
          <a:custGeom>
            <a:avLst/>
            <a:gdLst>
              <a:gd name="connsiteX0" fmla="*/ 0 w 650240"/>
              <a:gd name="connsiteY0" fmla="*/ 508260 h 528350"/>
              <a:gd name="connsiteX1" fmla="*/ 345440 w 650240"/>
              <a:gd name="connsiteY1" fmla="*/ 477780 h 528350"/>
              <a:gd name="connsiteX2" fmla="*/ 467360 w 650240"/>
              <a:gd name="connsiteY2" fmla="*/ 71380 h 528350"/>
              <a:gd name="connsiteX3" fmla="*/ 650240 w 650240"/>
              <a:gd name="connsiteY3" fmla="*/ 260 h 528350"/>
              <a:gd name="connsiteX4" fmla="*/ 650240 w 650240"/>
              <a:gd name="connsiteY4" fmla="*/ 260 h 52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528350">
                <a:moveTo>
                  <a:pt x="0" y="508260"/>
                </a:moveTo>
                <a:cubicBezTo>
                  <a:pt x="133773" y="529426"/>
                  <a:pt x="267547" y="550593"/>
                  <a:pt x="345440" y="477780"/>
                </a:cubicBezTo>
                <a:cubicBezTo>
                  <a:pt x="423333" y="404967"/>
                  <a:pt x="416560" y="150967"/>
                  <a:pt x="467360" y="71380"/>
                </a:cubicBezTo>
                <a:cubicBezTo>
                  <a:pt x="518160" y="-8207"/>
                  <a:pt x="650240" y="260"/>
                  <a:pt x="650240" y="260"/>
                </a:cubicBezTo>
                <a:lnTo>
                  <a:pt x="650240" y="260"/>
                </a:lnTo>
              </a:path>
            </a:pathLst>
          </a:custGeom>
          <a:ln w="38100">
            <a:solidFill>
              <a:srgbClr val="FF0000"/>
            </a:solidFill>
            <a:tailEnd type="stealth" w="lg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F760DAD-7853-4047-8A23-3FB36299DAC2}"/>
              </a:ext>
            </a:extLst>
          </p:cNvPr>
          <p:cNvSpPr/>
          <p:nvPr/>
        </p:nvSpPr>
        <p:spPr>
          <a:xfrm>
            <a:off x="8807056" y="4885744"/>
            <a:ext cx="548640" cy="519197"/>
          </a:xfrm>
          <a:custGeom>
            <a:avLst/>
            <a:gdLst>
              <a:gd name="connsiteX0" fmla="*/ 0 w 548640"/>
              <a:gd name="connsiteY0" fmla="*/ 0 h 519197"/>
              <a:gd name="connsiteX1" fmla="*/ 203200 w 548640"/>
              <a:gd name="connsiteY1" fmla="*/ 0 h 519197"/>
              <a:gd name="connsiteX2" fmla="*/ 203200 w 548640"/>
              <a:gd name="connsiteY2" fmla="*/ 0 h 519197"/>
              <a:gd name="connsiteX3" fmla="*/ 335280 w 548640"/>
              <a:gd name="connsiteY3" fmla="*/ 447040 h 519197"/>
              <a:gd name="connsiteX4" fmla="*/ 548640 w 548640"/>
              <a:gd name="connsiteY4" fmla="*/ 518160 h 519197"/>
              <a:gd name="connsiteX5" fmla="*/ 548640 w 548640"/>
              <a:gd name="connsiteY5" fmla="*/ 518160 h 51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" h="519197">
                <a:moveTo>
                  <a:pt x="0" y="0"/>
                </a:moveTo>
                <a:lnTo>
                  <a:pt x="203200" y="0"/>
                </a:lnTo>
                <a:lnTo>
                  <a:pt x="203200" y="0"/>
                </a:lnTo>
                <a:cubicBezTo>
                  <a:pt x="225213" y="74507"/>
                  <a:pt x="277707" y="360680"/>
                  <a:pt x="335280" y="447040"/>
                </a:cubicBezTo>
                <a:cubicBezTo>
                  <a:pt x="392853" y="533400"/>
                  <a:pt x="548640" y="518160"/>
                  <a:pt x="548640" y="518160"/>
                </a:cubicBezTo>
                <a:lnTo>
                  <a:pt x="548640" y="518160"/>
                </a:lnTo>
              </a:path>
            </a:pathLst>
          </a:cu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CD3DF4-9BE3-4453-993C-1AC3246788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0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1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1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1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4" grpId="0"/>
      <p:bldP spid="16" grpId="0"/>
      <p:bldP spid="17" grpId="0"/>
      <p:bldP spid="28" grpId="0"/>
      <p:bldP spid="29" grpId="0"/>
      <p:bldP spid="30" grpId="0"/>
      <p:bldP spid="31" grpId="0"/>
      <p:bldP spid="41" grpId="0" animBg="1"/>
      <p:bldP spid="42" grpId="0" animBg="1"/>
      <p:bldP spid="42" grpId="1" animBg="1"/>
      <p:bldP spid="45" grpId="0" animBg="1"/>
      <p:bldP spid="46" grpId="0" animBg="1"/>
      <p:bldP spid="47" grpId="0" animBg="1"/>
      <p:bldP spid="48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D2682-52BD-4443-8CF3-291CC5FB279A}"/>
              </a:ext>
            </a:extLst>
          </p:cNvPr>
          <p:cNvSpPr txBox="1"/>
          <p:nvPr/>
        </p:nvSpPr>
        <p:spPr>
          <a:xfrm>
            <a:off x="3535839" y="1005840"/>
            <a:ext cx="538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NEW ONSET CARDIAC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MURMUR</a:t>
            </a: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C5A148ED-910C-497F-B6E1-F2CC074697BF}"/>
              </a:ext>
            </a:extLst>
          </p:cNvPr>
          <p:cNvSpPr/>
          <p:nvPr/>
        </p:nvSpPr>
        <p:spPr>
          <a:xfrm>
            <a:off x="8920480" y="836718"/>
            <a:ext cx="121920" cy="758402"/>
          </a:xfrm>
          <a:prstGeom prst="leftBracke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91C58D-1316-44FE-84C4-7D4C394AEE06}"/>
              </a:ext>
            </a:extLst>
          </p:cNvPr>
          <p:cNvSpPr txBox="1"/>
          <p:nvPr/>
        </p:nvSpPr>
        <p:spPr>
          <a:xfrm>
            <a:off x="9042400" y="82117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Systolic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33C3C-0A90-42C8-B89A-588849BB6E15}"/>
              </a:ext>
            </a:extLst>
          </p:cNvPr>
          <p:cNvSpPr txBox="1"/>
          <p:nvPr/>
        </p:nvSpPr>
        <p:spPr>
          <a:xfrm>
            <a:off x="8971280" y="1236672"/>
            <a:ext cx="129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Diastolic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9" y="2377440"/>
            <a:ext cx="2628900" cy="210312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BFA79A-F308-4CE2-99F1-906E5D4958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0001" r="34778" b="33185"/>
          <a:stretch/>
        </p:blipFill>
        <p:spPr>
          <a:xfrm>
            <a:off x="2301457" y="3653128"/>
            <a:ext cx="193532" cy="238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5E9455-5D70-4C67-8A08-2F255659CA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b="16297"/>
          <a:stretch/>
        </p:blipFill>
        <p:spPr>
          <a:xfrm>
            <a:off x="1141183" y="2363791"/>
            <a:ext cx="2623264" cy="210312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9639982-787C-4A88-B6BB-9F71854573C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127" y="2342915"/>
            <a:ext cx="2602279" cy="21031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16178B-A4BB-4636-B769-78B75D37CE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9" t="34667" r="39801" b="44444"/>
          <a:stretch/>
        </p:blipFill>
        <p:spPr>
          <a:xfrm>
            <a:off x="6109647" y="2762308"/>
            <a:ext cx="535318" cy="59777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A1751EA-6448-47EA-AA3A-66B2013C14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7" t="37612" r="25174" b="51447"/>
          <a:stretch/>
        </p:blipFill>
        <p:spPr>
          <a:xfrm>
            <a:off x="6017949" y="3208651"/>
            <a:ext cx="792285" cy="2493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456F5EB-BBFE-4D5F-BA7C-F0E2BE4F0B1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962" y="2342916"/>
            <a:ext cx="2628900" cy="21031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78003DC-9C6D-471F-BBC6-0A1441F2713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29091" r="16069" b="9254"/>
          <a:stretch/>
        </p:blipFill>
        <p:spPr>
          <a:xfrm>
            <a:off x="8426974" y="2387376"/>
            <a:ext cx="2560320" cy="201168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EF9DDE8-A7B1-42F6-8FBC-FA5F7A8B0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8" t="32297" r="27778" b="41481"/>
          <a:stretch/>
        </p:blipFill>
        <p:spPr>
          <a:xfrm>
            <a:off x="9367521" y="2849855"/>
            <a:ext cx="507102" cy="54070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C082EF0-763B-4763-AA5B-86D6E37C882C}"/>
              </a:ext>
            </a:extLst>
          </p:cNvPr>
          <p:cNvSpPr txBox="1"/>
          <p:nvPr/>
        </p:nvSpPr>
        <p:spPr>
          <a:xfrm>
            <a:off x="1259919" y="4682609"/>
            <a:ext cx="2466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CHORDA RUPTURE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061B25-7E14-4DCD-95CF-E3C36BF66969}"/>
              </a:ext>
            </a:extLst>
          </p:cNvPr>
          <p:cNvSpPr txBox="1"/>
          <p:nvPr/>
        </p:nvSpPr>
        <p:spPr>
          <a:xfrm>
            <a:off x="4853406" y="4603885"/>
            <a:ext cx="286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LEAFLET PERFORATION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9B024-62DA-4550-90CD-5DDA1B28F855}"/>
              </a:ext>
            </a:extLst>
          </p:cNvPr>
          <p:cNvSpPr txBox="1"/>
          <p:nvPr/>
        </p:nvSpPr>
        <p:spPr>
          <a:xfrm>
            <a:off x="8276519" y="4643120"/>
            <a:ext cx="286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LEAFLETs MALCOAPTATION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9D2F3-AF9A-454B-9A86-191F6C1674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5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3" grpId="0"/>
      <p:bldP spid="64" grpId="0"/>
      <p:bldP spid="65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55AE9-1AE2-4844-B9CA-CE7B9CA742BC}"/>
              </a:ext>
            </a:extLst>
          </p:cNvPr>
          <p:cNvSpPr txBox="1"/>
          <p:nvPr/>
        </p:nvSpPr>
        <p:spPr>
          <a:xfrm>
            <a:off x="914400" y="541538"/>
            <a:ext cx="10724225" cy="5509200"/>
          </a:xfrm>
          <a:prstGeom prst="rect">
            <a:avLst/>
          </a:prstGeom>
          <a:noFill/>
          <a:ln w="50800" cap="rnd" cmpd="sng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INFECTIVE</a:t>
            </a:r>
          </a:p>
          <a:p>
            <a:pPr algn="ctr"/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ENDOCARDITIS</a:t>
            </a:r>
          </a:p>
          <a:p>
            <a:pPr algn="ctr"/>
            <a:endParaRPr lang="en-US" sz="8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PATHOPHYSIOLOGY &amp; DIAGNOSIS</a:t>
            </a:r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67EA0-C423-4381-B209-0D9773ECA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6" y="1869440"/>
            <a:ext cx="3898900" cy="311912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BFA79A-F308-4CE2-99F1-906E5D4958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0001" r="34778" b="33185"/>
          <a:stretch/>
        </p:blipFill>
        <p:spPr>
          <a:xfrm>
            <a:off x="3114256" y="2884686"/>
            <a:ext cx="289343" cy="35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6C5CBC-5D5C-413B-B6D5-7C7CE0A49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5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6" y="1869440"/>
            <a:ext cx="3898900" cy="311912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BFA79A-F308-4CE2-99F1-906E5D4958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0001" r="34778" b="33185"/>
          <a:stretch/>
        </p:blipFill>
        <p:spPr>
          <a:xfrm rot="167096">
            <a:off x="2585936" y="2418234"/>
            <a:ext cx="289343" cy="35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2F25E1-53D3-4172-904A-B9FB0258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9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6" y="1869440"/>
            <a:ext cx="3898900" cy="311912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BFA79A-F308-4CE2-99F1-906E5D4958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0001" r="34778" b="33185"/>
          <a:stretch/>
        </p:blipFill>
        <p:spPr>
          <a:xfrm rot="1765832">
            <a:off x="2484335" y="4624779"/>
            <a:ext cx="289343" cy="356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1296952" y="5159817"/>
            <a:ext cx="344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SEPTIC EMBOLI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CEC57-511E-4CF8-A2E7-29CD96FFE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40" y="966739"/>
            <a:ext cx="555479" cy="444383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BFA79A-F308-4CE2-99F1-906E5D4958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0001" r="34778" b="33185"/>
          <a:stretch/>
        </p:blipFill>
        <p:spPr>
          <a:xfrm rot="1765832">
            <a:off x="4043633" y="1256811"/>
            <a:ext cx="110239" cy="136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4374306" y="826347"/>
            <a:ext cx="344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SEPTIC EMBOLI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145E1-BB26-4F96-9E07-5A111915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287" y="3899181"/>
            <a:ext cx="2371725" cy="1854403"/>
          </a:xfrm>
          <a:prstGeom prst="rect">
            <a:avLst/>
          </a:prstGeom>
          <a:ln w="63500" cap="rnd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EB0B19-9E84-4814-8997-4BEBE43D5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02" y="966739"/>
            <a:ext cx="2199630" cy="2145861"/>
          </a:xfrm>
          <a:prstGeom prst="rect">
            <a:avLst/>
          </a:prstGeom>
          <a:ln w="63500" cap="rnd"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D0E278-BBE6-44B9-BA9E-CB9B1054B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33" y="1745247"/>
            <a:ext cx="2495835" cy="1888907"/>
          </a:xfrm>
          <a:prstGeom prst="rect">
            <a:avLst/>
          </a:prstGeom>
          <a:ln w="63500" cap="rnd"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EEAFB5-32A3-4B4C-A807-A3798C27C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7906" y="3961124"/>
            <a:ext cx="2721634" cy="1730518"/>
          </a:xfrm>
          <a:prstGeom prst="rect">
            <a:avLst/>
          </a:prstGeom>
          <a:ln w="63500" cap="rnd"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E5E10-EC56-4E73-8899-37904E151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6195" y="1549697"/>
            <a:ext cx="2657087" cy="3429303"/>
          </a:xfrm>
          <a:prstGeom prst="rect">
            <a:avLst/>
          </a:prstGeom>
          <a:ln w="63500" cap="rnd">
            <a:solidFill>
              <a:schemeClr val="accent2">
                <a:lumMod val="50000"/>
              </a:schemeClr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1219890-F62B-4B70-BF94-44698FC8FAFE}"/>
              </a:ext>
            </a:extLst>
          </p:cNvPr>
          <p:cNvSpPr/>
          <p:nvPr/>
        </p:nvSpPr>
        <p:spPr>
          <a:xfrm>
            <a:off x="1498068" y="1823071"/>
            <a:ext cx="1731524" cy="1683753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C5C690-215B-4F4F-B9BC-039AEED08059}"/>
              </a:ext>
            </a:extLst>
          </p:cNvPr>
          <p:cNvSpPr/>
          <p:nvPr/>
        </p:nvSpPr>
        <p:spPr>
          <a:xfrm>
            <a:off x="3054485" y="1735294"/>
            <a:ext cx="1011677" cy="414519"/>
          </a:xfrm>
          <a:custGeom>
            <a:avLst/>
            <a:gdLst>
              <a:gd name="connsiteX0" fmla="*/ 0 w 1011677"/>
              <a:gd name="connsiteY0" fmla="*/ 414519 h 414519"/>
              <a:gd name="connsiteX1" fmla="*/ 379379 w 1011677"/>
              <a:gd name="connsiteY1" fmla="*/ 74051 h 414519"/>
              <a:gd name="connsiteX2" fmla="*/ 894945 w 1011677"/>
              <a:gd name="connsiteY2" fmla="*/ 15685 h 414519"/>
              <a:gd name="connsiteX3" fmla="*/ 1011677 w 1011677"/>
              <a:gd name="connsiteY3" fmla="*/ 288059 h 41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677" h="414519">
                <a:moveTo>
                  <a:pt x="0" y="414519"/>
                </a:moveTo>
                <a:cubicBezTo>
                  <a:pt x="115110" y="277521"/>
                  <a:pt x="230221" y="140523"/>
                  <a:pt x="379379" y="74051"/>
                </a:cubicBezTo>
                <a:cubicBezTo>
                  <a:pt x="528537" y="7579"/>
                  <a:pt x="789562" y="-19983"/>
                  <a:pt x="894945" y="15685"/>
                </a:cubicBezTo>
                <a:cubicBezTo>
                  <a:pt x="1000328" y="51353"/>
                  <a:pt x="1006002" y="169706"/>
                  <a:pt x="1011677" y="288059"/>
                </a:cubicBezTo>
              </a:path>
            </a:pathLst>
          </a:custGeom>
          <a:ln w="38100">
            <a:solidFill>
              <a:srgbClr val="00B0F0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5A5E3-F425-449E-9445-B3AEC54ABC33}"/>
              </a:ext>
            </a:extLst>
          </p:cNvPr>
          <p:cNvSpPr txBox="1"/>
          <p:nvPr/>
        </p:nvSpPr>
        <p:spPr>
          <a:xfrm>
            <a:off x="3356040" y="2062264"/>
            <a:ext cx="161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SPLINTER</a:t>
            </a:r>
          </a:p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Hemorraghe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4C63F5-C812-4CCE-A0B5-8C531C2A74A5}"/>
              </a:ext>
            </a:extLst>
          </p:cNvPr>
          <p:cNvSpPr txBox="1"/>
          <p:nvPr/>
        </p:nvSpPr>
        <p:spPr>
          <a:xfrm>
            <a:off x="496412" y="4457543"/>
            <a:ext cx="149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JANEWAY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Lesion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EB670F-B275-4CBF-9954-5F399659D887}"/>
              </a:ext>
            </a:extLst>
          </p:cNvPr>
          <p:cNvSpPr/>
          <p:nvPr/>
        </p:nvSpPr>
        <p:spPr>
          <a:xfrm>
            <a:off x="5808355" y="2169269"/>
            <a:ext cx="1798677" cy="181131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216C01D-E26B-4BFC-A657-8D4E727F1385}"/>
              </a:ext>
            </a:extLst>
          </p:cNvPr>
          <p:cNvSpPr/>
          <p:nvPr/>
        </p:nvSpPr>
        <p:spPr>
          <a:xfrm>
            <a:off x="5019939" y="3861881"/>
            <a:ext cx="1234946" cy="1469250"/>
          </a:xfrm>
          <a:custGeom>
            <a:avLst/>
            <a:gdLst>
              <a:gd name="connsiteX0" fmla="*/ 1234946 w 1234946"/>
              <a:gd name="connsiteY0" fmla="*/ 0 h 1469250"/>
              <a:gd name="connsiteX1" fmla="*/ 466461 w 1234946"/>
              <a:gd name="connsiteY1" fmla="*/ 749030 h 1469250"/>
              <a:gd name="connsiteX2" fmla="*/ 9261 w 1234946"/>
              <a:gd name="connsiteY2" fmla="*/ 1352145 h 1469250"/>
              <a:gd name="connsiteX3" fmla="*/ 203814 w 1234946"/>
              <a:gd name="connsiteY3" fmla="*/ 1468876 h 146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946" h="1469250">
                <a:moveTo>
                  <a:pt x="1234946" y="0"/>
                </a:moveTo>
                <a:cubicBezTo>
                  <a:pt x="952844" y="261836"/>
                  <a:pt x="670742" y="523673"/>
                  <a:pt x="466461" y="749030"/>
                </a:cubicBezTo>
                <a:cubicBezTo>
                  <a:pt x="262180" y="974388"/>
                  <a:pt x="53035" y="1232171"/>
                  <a:pt x="9261" y="1352145"/>
                </a:cubicBezTo>
                <a:cubicBezTo>
                  <a:pt x="-34513" y="1472119"/>
                  <a:pt x="84650" y="1470497"/>
                  <a:pt x="203814" y="1468876"/>
                </a:cubicBezTo>
              </a:path>
            </a:pathLst>
          </a:custGeom>
          <a:ln w="38100">
            <a:gradFill flip="none" rotWithShape="1">
              <a:gsLst>
                <a:gs pos="20000">
                  <a:schemeClr val="bg1"/>
                </a:gs>
                <a:gs pos="0">
                  <a:srgbClr val="002060"/>
                </a:gs>
              </a:gsLst>
              <a:lin ang="0" scaled="1"/>
              <a:tileRect/>
            </a:gra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BB3427-9869-479E-A959-5E4B98495A75}"/>
              </a:ext>
            </a:extLst>
          </p:cNvPr>
          <p:cNvSpPr txBox="1"/>
          <p:nvPr/>
        </p:nvSpPr>
        <p:spPr>
          <a:xfrm>
            <a:off x="5195006" y="5174500"/>
            <a:ext cx="251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VERTEBRAL SEPTIC EMBOLI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585EAA-56FE-48C3-A624-CCF640B8AA65}"/>
              </a:ext>
            </a:extLst>
          </p:cNvPr>
          <p:cNvSpPr txBox="1"/>
          <p:nvPr/>
        </p:nvSpPr>
        <p:spPr>
          <a:xfrm>
            <a:off x="8274554" y="3273518"/>
            <a:ext cx="281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MYCOTIC ANEURYSMs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F7EBB2-8580-46A0-B3C8-3216542AB8E9}"/>
              </a:ext>
            </a:extLst>
          </p:cNvPr>
          <p:cNvSpPr txBox="1"/>
          <p:nvPr/>
        </p:nvSpPr>
        <p:spPr>
          <a:xfrm>
            <a:off x="10797702" y="1182782"/>
            <a:ext cx="133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MES. Art.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BRAIN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LIVER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KIDNEY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LIMBs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772C6E-4401-49C9-B902-F6634C75C119}"/>
              </a:ext>
            </a:extLst>
          </p:cNvPr>
          <p:cNvSpPr txBox="1"/>
          <p:nvPr/>
        </p:nvSpPr>
        <p:spPr>
          <a:xfrm>
            <a:off x="8871635" y="5852349"/>
            <a:ext cx="22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SPLENIC ABCESS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00EEA61-6B1F-4DD8-9AB2-388F8984CC37}"/>
              </a:ext>
            </a:extLst>
          </p:cNvPr>
          <p:cNvSpPr/>
          <p:nvPr/>
        </p:nvSpPr>
        <p:spPr>
          <a:xfrm>
            <a:off x="11054080" y="2438400"/>
            <a:ext cx="337573" cy="1026160"/>
          </a:xfrm>
          <a:custGeom>
            <a:avLst/>
            <a:gdLst>
              <a:gd name="connsiteX0" fmla="*/ 0 w 337573"/>
              <a:gd name="connsiteY0" fmla="*/ 1026160 h 1026160"/>
              <a:gd name="connsiteX1" fmla="*/ 233680 w 337573"/>
              <a:gd name="connsiteY1" fmla="*/ 873760 h 1026160"/>
              <a:gd name="connsiteX2" fmla="*/ 335280 w 337573"/>
              <a:gd name="connsiteY2" fmla="*/ 528320 h 1026160"/>
              <a:gd name="connsiteX3" fmla="*/ 294640 w 337573"/>
              <a:gd name="connsiteY3" fmla="*/ 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73" h="1026160">
                <a:moveTo>
                  <a:pt x="0" y="1026160"/>
                </a:moveTo>
                <a:cubicBezTo>
                  <a:pt x="88900" y="991446"/>
                  <a:pt x="177800" y="956733"/>
                  <a:pt x="233680" y="873760"/>
                </a:cubicBezTo>
                <a:cubicBezTo>
                  <a:pt x="289560" y="790787"/>
                  <a:pt x="325120" y="673947"/>
                  <a:pt x="335280" y="528320"/>
                </a:cubicBezTo>
                <a:cubicBezTo>
                  <a:pt x="345440" y="382693"/>
                  <a:pt x="320040" y="191346"/>
                  <a:pt x="294640" y="0"/>
                </a:cubicBezTo>
              </a:path>
            </a:pathLst>
          </a:custGeom>
          <a:ln w="38100">
            <a:solidFill>
              <a:srgbClr val="002060"/>
            </a:solidFill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75378-86F0-4A74-AF8E-AE22DCF86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6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30" y="1672089"/>
            <a:ext cx="4087478" cy="3269981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4282866" y="826347"/>
            <a:ext cx="409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IMMUNE COMPLEXES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32C05-E3B4-4BA0-83B9-630E9C6F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50222" r="34556" b="33630"/>
          <a:stretch/>
        </p:blipFill>
        <p:spPr>
          <a:xfrm rot="1361649">
            <a:off x="6532880" y="2438400"/>
            <a:ext cx="670560" cy="761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E12566-33EC-47EA-B16F-6413E8A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2" t="31111" r="32666" b="42519"/>
          <a:stretch/>
        </p:blipFill>
        <p:spPr>
          <a:xfrm>
            <a:off x="4958080" y="1735911"/>
            <a:ext cx="670560" cy="573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78272-F69B-48AB-982A-735DBABD04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9" t="34610" r="36567" b="37481"/>
          <a:stretch/>
        </p:blipFill>
        <p:spPr>
          <a:xfrm rot="729012">
            <a:off x="5450840" y="2059623"/>
            <a:ext cx="355600" cy="401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C97DF-9BA7-41AF-818B-3ACF28109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30" y="1672089"/>
            <a:ext cx="4087478" cy="3269981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4282866" y="826347"/>
            <a:ext cx="409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IMMUNE COMPLEXES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32C05-E3B4-4BA0-83B9-630E9C6F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50222" r="34556" b="33630"/>
          <a:stretch/>
        </p:blipFill>
        <p:spPr>
          <a:xfrm rot="1361649">
            <a:off x="6532880" y="2438400"/>
            <a:ext cx="670560" cy="761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E12566-33EC-47EA-B16F-6413E8A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2" t="31111" r="32666" b="42519"/>
          <a:stretch/>
        </p:blipFill>
        <p:spPr>
          <a:xfrm>
            <a:off x="4958080" y="1735911"/>
            <a:ext cx="670560" cy="573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78272-F69B-48AB-982A-735DBABD04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9" t="34610" r="36567" b="37481"/>
          <a:stretch/>
        </p:blipFill>
        <p:spPr>
          <a:xfrm rot="9390815">
            <a:off x="6453267" y="2154660"/>
            <a:ext cx="458607" cy="517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2A8140-C37F-4012-BF18-77B17E538A4F}"/>
              </a:ext>
            </a:extLst>
          </p:cNvPr>
          <p:cNvGrpSpPr/>
          <p:nvPr/>
        </p:nvGrpSpPr>
        <p:grpSpPr>
          <a:xfrm>
            <a:off x="6730171" y="2205310"/>
            <a:ext cx="819395" cy="780564"/>
            <a:chOff x="9303472" y="3522616"/>
            <a:chExt cx="819395" cy="7805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EC537A-B03E-45CE-B8EB-740EC02D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3472" y="3767286"/>
              <a:ext cx="508931" cy="5358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B338D8-3A2C-4E67-97D4-448C62C7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150054">
              <a:off x="9473586" y="3507375"/>
              <a:ext cx="634039" cy="66452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4B0A833-B3E5-4606-BDD4-581C21DDD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8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30" y="1672089"/>
            <a:ext cx="4087478" cy="3269981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4282866" y="826347"/>
            <a:ext cx="409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IMMUNE COMPLEXES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32C05-E3B4-4BA0-83B9-630E9C6F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50222" r="34556" b="33630"/>
          <a:stretch/>
        </p:blipFill>
        <p:spPr>
          <a:xfrm rot="1361649">
            <a:off x="6532880" y="2438400"/>
            <a:ext cx="670560" cy="761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E12566-33EC-47EA-B16F-6413E8A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2" t="31111" r="32666" b="42519"/>
          <a:stretch/>
        </p:blipFill>
        <p:spPr>
          <a:xfrm>
            <a:off x="4958080" y="1735911"/>
            <a:ext cx="670560" cy="5738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2A8140-C37F-4012-BF18-77B17E538A4F}"/>
              </a:ext>
            </a:extLst>
          </p:cNvPr>
          <p:cNvGrpSpPr/>
          <p:nvPr/>
        </p:nvGrpSpPr>
        <p:grpSpPr>
          <a:xfrm rot="12142279">
            <a:off x="5708915" y="2084716"/>
            <a:ext cx="819395" cy="780564"/>
            <a:chOff x="9303472" y="3522616"/>
            <a:chExt cx="819395" cy="7805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EC537A-B03E-45CE-B8EB-740EC02D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472" y="3767286"/>
              <a:ext cx="508931" cy="5358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B338D8-3A2C-4E67-97D4-448C62C7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150054">
              <a:off x="9473586" y="3507375"/>
              <a:ext cx="634039" cy="66452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C585C7-0095-4014-84F3-B1C7A7558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1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30" y="1672089"/>
            <a:ext cx="4087478" cy="3269981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4282866" y="826347"/>
            <a:ext cx="409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IMMUNE COMPLEXES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32C05-E3B4-4BA0-83B9-630E9C6F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50222" r="34556" b="33630"/>
          <a:stretch/>
        </p:blipFill>
        <p:spPr>
          <a:xfrm rot="1361649">
            <a:off x="6532880" y="2438400"/>
            <a:ext cx="670560" cy="761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E12566-33EC-47EA-B16F-6413E8A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2" t="31111" r="32666" b="42519"/>
          <a:stretch/>
        </p:blipFill>
        <p:spPr>
          <a:xfrm>
            <a:off x="4958080" y="1735911"/>
            <a:ext cx="670560" cy="5738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2A8140-C37F-4012-BF18-77B17E538A4F}"/>
              </a:ext>
            </a:extLst>
          </p:cNvPr>
          <p:cNvGrpSpPr/>
          <p:nvPr/>
        </p:nvGrpSpPr>
        <p:grpSpPr>
          <a:xfrm rot="8201330">
            <a:off x="5699321" y="4034946"/>
            <a:ext cx="819395" cy="780564"/>
            <a:chOff x="9303472" y="3522616"/>
            <a:chExt cx="819395" cy="7805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EC537A-B03E-45CE-B8EB-740EC02D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472" y="3767286"/>
              <a:ext cx="508931" cy="5358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B338D8-3A2C-4E67-97D4-448C62C7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150054">
              <a:off x="9473586" y="3507375"/>
              <a:ext cx="634039" cy="66452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09C5ED-96AD-4200-9935-EF192A781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3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30" y="826347"/>
            <a:ext cx="970589" cy="776471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F42F0-6922-464D-B21A-C8F0DED3B127}"/>
              </a:ext>
            </a:extLst>
          </p:cNvPr>
          <p:cNvSpPr txBox="1"/>
          <p:nvPr/>
        </p:nvSpPr>
        <p:spPr>
          <a:xfrm>
            <a:off x="4282866" y="826347"/>
            <a:ext cx="409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IMMUNE COMPLEXES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32C05-E3B4-4BA0-83B9-630E9C6F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50222" r="34556" b="33630"/>
          <a:stretch/>
        </p:blipFill>
        <p:spPr>
          <a:xfrm rot="1361649">
            <a:off x="4003487" y="1010073"/>
            <a:ext cx="159228" cy="180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E12566-33EC-47EA-B16F-6413E8A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2" t="31111" r="32666" b="42519"/>
          <a:stretch/>
        </p:blipFill>
        <p:spPr>
          <a:xfrm>
            <a:off x="3659374" y="836718"/>
            <a:ext cx="159227" cy="1362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2A8140-C37F-4012-BF18-77B17E538A4F}"/>
              </a:ext>
            </a:extLst>
          </p:cNvPr>
          <p:cNvGrpSpPr/>
          <p:nvPr/>
        </p:nvGrpSpPr>
        <p:grpSpPr>
          <a:xfrm rot="8201330">
            <a:off x="3759341" y="1446544"/>
            <a:ext cx="176399" cy="184170"/>
            <a:chOff x="9303472" y="3522616"/>
            <a:chExt cx="819395" cy="7805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EC537A-B03E-45CE-B8EB-740EC02D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472" y="3767286"/>
              <a:ext cx="508931" cy="5358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B338D8-3A2C-4E67-97D4-448C62C7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150054">
              <a:off x="9473586" y="3507375"/>
              <a:ext cx="634039" cy="66452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83F083-EB98-43CA-B161-32B69D030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1" y="1396669"/>
            <a:ext cx="2547736" cy="1915896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AB84A-C565-4263-8F83-5AE5D4323E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1" y="3602953"/>
            <a:ext cx="3004909" cy="2144412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46F69-EB9A-4C43-9832-DA7AA3CA9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32" y="1813819"/>
            <a:ext cx="2326110" cy="1992701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3478CA-7178-4AD2-91E1-E7BD66136B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74" y="4457533"/>
            <a:ext cx="2690402" cy="1600270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9423A3-0F4A-4E6E-9BC8-4249117807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86" y="1440268"/>
            <a:ext cx="3366496" cy="2616353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6CE1A9-CF86-4F5F-B913-A779571E1219}"/>
              </a:ext>
            </a:extLst>
          </p:cNvPr>
          <p:cNvSpPr txBox="1"/>
          <p:nvPr/>
        </p:nvSpPr>
        <p:spPr>
          <a:xfrm>
            <a:off x="352015" y="5841239"/>
            <a:ext cx="330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OSLERs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7540AB-982B-4533-8916-FF6329736BBC}"/>
              </a:ext>
            </a:extLst>
          </p:cNvPr>
          <p:cNvSpPr txBox="1"/>
          <p:nvPr/>
        </p:nvSpPr>
        <p:spPr>
          <a:xfrm>
            <a:off x="4375327" y="3848662"/>
            <a:ext cx="208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ROTH SPOT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EB947-1760-464D-8688-176331E126AA}"/>
              </a:ext>
            </a:extLst>
          </p:cNvPr>
          <p:cNvSpPr txBox="1"/>
          <p:nvPr/>
        </p:nvSpPr>
        <p:spPr>
          <a:xfrm>
            <a:off x="3954141" y="6162172"/>
            <a:ext cx="250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VASCULUTID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4C40C5-238C-45EE-9AA7-2B869328B0E9}"/>
              </a:ext>
            </a:extLst>
          </p:cNvPr>
          <p:cNvSpPr txBox="1"/>
          <p:nvPr/>
        </p:nvSpPr>
        <p:spPr>
          <a:xfrm>
            <a:off x="7715486" y="4168845"/>
            <a:ext cx="370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GLUMERONEPHRITIS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6D2BC2-4286-448C-B1CF-D4E5B5D95C6C}"/>
              </a:ext>
            </a:extLst>
          </p:cNvPr>
          <p:cNvSpPr txBox="1"/>
          <p:nvPr/>
        </p:nvSpPr>
        <p:spPr>
          <a:xfrm>
            <a:off x="7689225" y="4749836"/>
            <a:ext cx="3813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SEPTIC EMBOLI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ANTI-BIOTIC TOXICITY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SEPSIS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7EAC-AAAC-4486-A346-8318EA1D23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FEE7199-3975-4BC6-A0C4-9CF89B12590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42941" y="2457895"/>
            <a:ext cx="1645920" cy="128016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E99FB8-2562-4E65-B6E4-C4D1C22DB928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r="-1758" b="14939"/>
          <a:stretch/>
        </p:blipFill>
        <p:spPr>
          <a:xfrm>
            <a:off x="1357467" y="2464992"/>
            <a:ext cx="1600200" cy="128016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4429919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4700841" y="436608"/>
            <a:ext cx="37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SIGNS and SYMPTOMS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F3FE7-2E1C-41E0-83A6-BF1F6EF5A0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1" y="1060221"/>
            <a:ext cx="1600201" cy="1280160"/>
          </a:xfrm>
          <a:prstGeom prst="rect">
            <a:avLst/>
          </a:prstGeom>
          <a:ln w="44450"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AC6FE-ECB7-4483-B0A4-1E3FF135D0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9" t="30963" r="20778" b="44741"/>
          <a:stretch/>
        </p:blipFill>
        <p:spPr>
          <a:xfrm>
            <a:off x="1636711" y="1291133"/>
            <a:ext cx="1041712" cy="400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518E03-0D4D-4599-A0B9-E130B94580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4" t="35318" r="25555" b="52682"/>
          <a:stretch/>
        </p:blipFill>
        <p:spPr>
          <a:xfrm>
            <a:off x="2038343" y="1532257"/>
            <a:ext cx="535321" cy="19186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ED32C3C-0B04-4283-A33C-24359C58119D}"/>
              </a:ext>
            </a:extLst>
          </p:cNvPr>
          <p:cNvSpPr/>
          <p:nvPr/>
        </p:nvSpPr>
        <p:spPr>
          <a:xfrm>
            <a:off x="2421264" y="1541204"/>
            <a:ext cx="1097280" cy="352438"/>
          </a:xfrm>
          <a:custGeom>
            <a:avLst/>
            <a:gdLst>
              <a:gd name="connsiteX0" fmla="*/ 0 w 1097280"/>
              <a:gd name="connsiteY0" fmla="*/ 214956 h 352438"/>
              <a:gd name="connsiteX1" fmla="*/ 284480 w 1097280"/>
              <a:gd name="connsiteY1" fmla="*/ 347036 h 352438"/>
              <a:gd name="connsiteX2" fmla="*/ 741680 w 1097280"/>
              <a:gd name="connsiteY2" fmla="*/ 52396 h 352438"/>
              <a:gd name="connsiteX3" fmla="*/ 1097280 w 1097280"/>
              <a:gd name="connsiteY3" fmla="*/ 1596 h 3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" h="352438">
                <a:moveTo>
                  <a:pt x="0" y="214956"/>
                </a:moveTo>
                <a:cubicBezTo>
                  <a:pt x="80433" y="294542"/>
                  <a:pt x="160867" y="374129"/>
                  <a:pt x="284480" y="347036"/>
                </a:cubicBezTo>
                <a:cubicBezTo>
                  <a:pt x="408093" y="319943"/>
                  <a:pt x="606213" y="109969"/>
                  <a:pt x="741680" y="52396"/>
                </a:cubicBezTo>
                <a:cubicBezTo>
                  <a:pt x="877147" y="-5177"/>
                  <a:pt x="987213" y="-1791"/>
                  <a:pt x="1097280" y="1596"/>
                </a:cubicBez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E9C0E-9F9D-4D0E-A6DD-1E44931C275C}"/>
              </a:ext>
            </a:extLst>
          </p:cNvPr>
          <p:cNvSpPr txBox="1"/>
          <p:nvPr/>
        </p:nvSpPr>
        <p:spPr>
          <a:xfrm>
            <a:off x="3243218" y="1394257"/>
            <a:ext cx="199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LEAFLET PERFORATION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D106A9-309B-4AA7-997B-2A10EA3CE4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3" t="47703" r="34444" b="34667"/>
          <a:stretch/>
        </p:blipFill>
        <p:spPr>
          <a:xfrm>
            <a:off x="2061368" y="3105072"/>
            <a:ext cx="244635" cy="285408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9BDB9D5-784E-4EE4-8750-090EF50FC60D}"/>
              </a:ext>
            </a:extLst>
          </p:cNvPr>
          <p:cNvSpPr/>
          <p:nvPr/>
        </p:nvSpPr>
        <p:spPr>
          <a:xfrm>
            <a:off x="2333767" y="3049514"/>
            <a:ext cx="1091821" cy="554137"/>
          </a:xfrm>
          <a:custGeom>
            <a:avLst/>
            <a:gdLst>
              <a:gd name="connsiteX0" fmla="*/ 0 w 1091821"/>
              <a:gd name="connsiteY0" fmla="*/ 157706 h 554137"/>
              <a:gd name="connsiteX1" fmla="*/ 464024 w 1091821"/>
              <a:gd name="connsiteY1" fmla="*/ 553491 h 554137"/>
              <a:gd name="connsiteX2" fmla="*/ 832513 w 1091821"/>
              <a:gd name="connsiteY2" fmla="*/ 75820 h 554137"/>
              <a:gd name="connsiteX3" fmla="*/ 1091821 w 1091821"/>
              <a:gd name="connsiteY3" fmla="*/ 7581 h 55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821" h="554137">
                <a:moveTo>
                  <a:pt x="0" y="157706"/>
                </a:moveTo>
                <a:cubicBezTo>
                  <a:pt x="162636" y="362422"/>
                  <a:pt x="325272" y="567139"/>
                  <a:pt x="464024" y="553491"/>
                </a:cubicBezTo>
                <a:cubicBezTo>
                  <a:pt x="602776" y="539843"/>
                  <a:pt x="727880" y="166805"/>
                  <a:pt x="832513" y="75820"/>
                </a:cubicBezTo>
                <a:cubicBezTo>
                  <a:pt x="937146" y="-15165"/>
                  <a:pt x="1014483" y="-3792"/>
                  <a:pt x="1091821" y="7581"/>
                </a:cubicBez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3EEDBE-E17E-48FB-A464-3C22A44F721C}"/>
              </a:ext>
            </a:extLst>
          </p:cNvPr>
          <p:cNvSpPr txBox="1"/>
          <p:nvPr/>
        </p:nvSpPr>
        <p:spPr>
          <a:xfrm>
            <a:off x="3048024" y="2873294"/>
            <a:ext cx="199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CHORDA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RUPTURE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8486315-E1C6-4327-9200-32DFC118E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23" y="3866250"/>
            <a:ext cx="1645921" cy="1328879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077518-0EE1-49D9-BEB2-605478E7F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6" t="36865" r="39502" b="44468"/>
          <a:stretch/>
        </p:blipFill>
        <p:spPr>
          <a:xfrm>
            <a:off x="2306003" y="4100643"/>
            <a:ext cx="394958" cy="3528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B168B9-7F79-4EA9-8ECC-EC06B107AD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2" t="52975" r="28308" b="28358"/>
          <a:stretch/>
        </p:blipFill>
        <p:spPr>
          <a:xfrm>
            <a:off x="2375771" y="4343322"/>
            <a:ext cx="368489" cy="25603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3B9C2E5-3ACB-4B5D-8B55-AC2F93E85BFC}"/>
              </a:ext>
            </a:extLst>
          </p:cNvPr>
          <p:cNvSpPr/>
          <p:nvPr/>
        </p:nvSpPr>
        <p:spPr>
          <a:xfrm>
            <a:off x="2593074" y="4357290"/>
            <a:ext cx="859809" cy="411906"/>
          </a:xfrm>
          <a:custGeom>
            <a:avLst/>
            <a:gdLst>
              <a:gd name="connsiteX0" fmla="*/ 0 w 859809"/>
              <a:gd name="connsiteY0" fmla="*/ 242002 h 411906"/>
              <a:gd name="connsiteX1" fmla="*/ 259308 w 859809"/>
              <a:gd name="connsiteY1" fmla="*/ 405775 h 411906"/>
              <a:gd name="connsiteX2" fmla="*/ 518615 w 859809"/>
              <a:gd name="connsiteY2" fmla="*/ 50933 h 411906"/>
              <a:gd name="connsiteX3" fmla="*/ 859809 w 859809"/>
              <a:gd name="connsiteY3" fmla="*/ 9990 h 41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809" h="411906">
                <a:moveTo>
                  <a:pt x="0" y="242002"/>
                </a:moveTo>
                <a:cubicBezTo>
                  <a:pt x="86436" y="339811"/>
                  <a:pt x="172872" y="437620"/>
                  <a:pt x="259308" y="405775"/>
                </a:cubicBezTo>
                <a:cubicBezTo>
                  <a:pt x="345744" y="373930"/>
                  <a:pt x="418532" y="116897"/>
                  <a:pt x="518615" y="50933"/>
                </a:cubicBezTo>
                <a:cubicBezTo>
                  <a:pt x="618698" y="-15031"/>
                  <a:pt x="739253" y="-2521"/>
                  <a:pt x="859809" y="9990"/>
                </a:cubicBez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D13C2B-A928-4FC9-81BC-9370ADF3F364}"/>
              </a:ext>
            </a:extLst>
          </p:cNvPr>
          <p:cNvSpPr txBox="1"/>
          <p:nvPr/>
        </p:nvSpPr>
        <p:spPr>
          <a:xfrm>
            <a:off x="3259232" y="3977811"/>
            <a:ext cx="199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PARA-VALVAR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EXTENSION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FA4F3A3-9589-43AE-9962-3B8FEA91F772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27646" r="15771" b="9453"/>
          <a:stretch/>
        </p:blipFill>
        <p:spPr>
          <a:xfrm>
            <a:off x="1356056" y="5325697"/>
            <a:ext cx="1600200" cy="1280160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32DB47-BA6E-4538-8B7F-7689505377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4127" r="28458" b="40206"/>
          <a:stretch/>
        </p:blipFill>
        <p:spPr>
          <a:xfrm>
            <a:off x="1790780" y="5407999"/>
            <a:ext cx="728921" cy="779559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944AE80-6F2A-4CA2-9647-E941B6636D00}"/>
              </a:ext>
            </a:extLst>
          </p:cNvPr>
          <p:cNvSpPr/>
          <p:nvPr/>
        </p:nvSpPr>
        <p:spPr>
          <a:xfrm>
            <a:off x="2388358" y="5567006"/>
            <a:ext cx="1023582" cy="308960"/>
          </a:xfrm>
          <a:custGeom>
            <a:avLst/>
            <a:gdLst>
              <a:gd name="connsiteX0" fmla="*/ 0 w 1023582"/>
              <a:gd name="connsiteY0" fmla="*/ 14929 h 308960"/>
              <a:gd name="connsiteX1" fmla="*/ 354842 w 1023582"/>
              <a:gd name="connsiteY1" fmla="*/ 28577 h 308960"/>
              <a:gd name="connsiteX2" fmla="*/ 709684 w 1023582"/>
              <a:gd name="connsiteY2" fmla="*/ 274237 h 308960"/>
              <a:gd name="connsiteX3" fmla="*/ 1023582 w 1023582"/>
              <a:gd name="connsiteY3" fmla="*/ 301532 h 3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582" h="308960">
                <a:moveTo>
                  <a:pt x="0" y="14929"/>
                </a:moveTo>
                <a:cubicBezTo>
                  <a:pt x="118280" y="144"/>
                  <a:pt x="236561" y="-14641"/>
                  <a:pt x="354842" y="28577"/>
                </a:cubicBezTo>
                <a:cubicBezTo>
                  <a:pt x="473123" y="71795"/>
                  <a:pt x="598227" y="228745"/>
                  <a:pt x="709684" y="274237"/>
                </a:cubicBezTo>
                <a:cubicBezTo>
                  <a:pt x="821141" y="319729"/>
                  <a:pt x="922361" y="310630"/>
                  <a:pt x="1023582" y="301532"/>
                </a:cubicBez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51F54C-4B1E-494E-B06B-9428A8C11EBE}"/>
              </a:ext>
            </a:extLst>
          </p:cNvPr>
          <p:cNvSpPr txBox="1"/>
          <p:nvPr/>
        </p:nvSpPr>
        <p:spPr>
          <a:xfrm>
            <a:off x="2958984" y="5694604"/>
            <a:ext cx="188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LARGE 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VEGETATION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370869-EB0E-4207-BB0D-52B790107D21}"/>
              </a:ext>
            </a:extLst>
          </p:cNvPr>
          <p:cNvSpPr txBox="1"/>
          <p:nvPr/>
        </p:nvSpPr>
        <p:spPr>
          <a:xfrm>
            <a:off x="6100542" y="1450369"/>
            <a:ext cx="562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VALVULAR INSUFFICIENCY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82CC153-A0DA-40D2-B3F9-C28D37979324}"/>
              </a:ext>
            </a:extLst>
          </p:cNvPr>
          <p:cNvSpPr/>
          <p:nvPr/>
        </p:nvSpPr>
        <p:spPr>
          <a:xfrm>
            <a:off x="4599296" y="1291133"/>
            <a:ext cx="1433014" cy="5259792"/>
          </a:xfrm>
          <a:custGeom>
            <a:avLst/>
            <a:gdLst>
              <a:gd name="connsiteX0" fmla="*/ 0 w 1433014"/>
              <a:gd name="connsiteY0" fmla="*/ 5663821 h 5663821"/>
              <a:gd name="connsiteX1" fmla="*/ 382137 w 1433014"/>
              <a:gd name="connsiteY1" fmla="*/ 5268036 h 5663821"/>
              <a:gd name="connsiteX2" fmla="*/ 627797 w 1433014"/>
              <a:gd name="connsiteY2" fmla="*/ 3985147 h 5663821"/>
              <a:gd name="connsiteX3" fmla="*/ 996286 w 1433014"/>
              <a:gd name="connsiteY3" fmla="*/ 709684 h 5663821"/>
              <a:gd name="connsiteX4" fmla="*/ 1433014 w 1433014"/>
              <a:gd name="connsiteY4" fmla="*/ 0 h 566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3014" h="5663821">
                <a:moveTo>
                  <a:pt x="0" y="5663821"/>
                </a:moveTo>
                <a:cubicBezTo>
                  <a:pt x="138752" y="5605818"/>
                  <a:pt x="277504" y="5547815"/>
                  <a:pt x="382137" y="5268036"/>
                </a:cubicBezTo>
                <a:cubicBezTo>
                  <a:pt x="486770" y="4988257"/>
                  <a:pt x="525439" y="4744872"/>
                  <a:pt x="627797" y="3985147"/>
                </a:cubicBezTo>
                <a:cubicBezTo>
                  <a:pt x="730155" y="3225422"/>
                  <a:pt x="862083" y="1373875"/>
                  <a:pt x="996286" y="709684"/>
                </a:cubicBezTo>
                <a:cubicBezTo>
                  <a:pt x="1130489" y="45493"/>
                  <a:pt x="1281751" y="22746"/>
                  <a:pt x="1433014" y="0"/>
                </a:cubicBezTo>
              </a:path>
            </a:pathLst>
          </a:cu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20D4A3-638B-4D7A-9772-AB9D7D3E6133}"/>
              </a:ext>
            </a:extLst>
          </p:cNvPr>
          <p:cNvSpPr txBox="1"/>
          <p:nvPr/>
        </p:nvSpPr>
        <p:spPr>
          <a:xfrm>
            <a:off x="5936239" y="2021345"/>
            <a:ext cx="424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VALVULAR STENOSIS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1BBE55-465A-4EC8-83DD-8D4C3C496896}"/>
              </a:ext>
            </a:extLst>
          </p:cNvPr>
          <p:cNvSpPr txBox="1"/>
          <p:nvPr/>
        </p:nvSpPr>
        <p:spPr>
          <a:xfrm>
            <a:off x="5811078" y="2515642"/>
            <a:ext cx="354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A502E"/>
                </a:solidFill>
                <a:latin typeface="Comic Sans MS" panose="030F0702030302020204" pitchFamily="66" charset="0"/>
              </a:rPr>
              <a:t>CARDIOMYOPATHY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40E04EE-4766-4C68-9CBE-FAE41A412106}"/>
              </a:ext>
            </a:extLst>
          </p:cNvPr>
          <p:cNvSpPr/>
          <p:nvPr/>
        </p:nvSpPr>
        <p:spPr>
          <a:xfrm>
            <a:off x="11204812" y="1091821"/>
            <a:ext cx="262349" cy="668740"/>
          </a:xfrm>
          <a:custGeom>
            <a:avLst/>
            <a:gdLst>
              <a:gd name="connsiteX0" fmla="*/ 40943 w 262349"/>
              <a:gd name="connsiteY0" fmla="*/ 668740 h 668740"/>
              <a:gd name="connsiteX1" fmla="*/ 218364 w 262349"/>
              <a:gd name="connsiteY1" fmla="*/ 559558 h 668740"/>
              <a:gd name="connsiteX2" fmla="*/ 245660 w 262349"/>
              <a:gd name="connsiteY2" fmla="*/ 272955 h 668740"/>
              <a:gd name="connsiteX3" fmla="*/ 0 w 262349"/>
              <a:gd name="connsiteY3" fmla="*/ 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49" h="668740">
                <a:moveTo>
                  <a:pt x="40943" y="668740"/>
                </a:moveTo>
                <a:cubicBezTo>
                  <a:pt x="112594" y="647131"/>
                  <a:pt x="184245" y="625522"/>
                  <a:pt x="218364" y="559558"/>
                </a:cubicBezTo>
                <a:cubicBezTo>
                  <a:pt x="252483" y="493594"/>
                  <a:pt x="282054" y="366215"/>
                  <a:pt x="245660" y="272955"/>
                </a:cubicBezTo>
                <a:cubicBezTo>
                  <a:pt x="209266" y="179695"/>
                  <a:pt x="104633" y="89847"/>
                  <a:pt x="0" y="0"/>
                </a:cubicBezTo>
              </a:path>
            </a:pathLst>
          </a:cu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3ECEE35-E07E-429D-ACCA-F68C9C1284FE}"/>
              </a:ext>
            </a:extLst>
          </p:cNvPr>
          <p:cNvSpPr txBox="1"/>
          <p:nvPr/>
        </p:nvSpPr>
        <p:spPr>
          <a:xfrm>
            <a:off x="10487774" y="743177"/>
            <a:ext cx="106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9735A2-32FB-4155-ACFF-716A892AC515}"/>
              </a:ext>
            </a:extLst>
          </p:cNvPr>
          <p:cNvSpPr txBox="1"/>
          <p:nvPr/>
        </p:nvSpPr>
        <p:spPr>
          <a:xfrm>
            <a:off x="5677469" y="2964976"/>
            <a:ext cx="562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PERICARDIAL EFFUSION &amp; </a:t>
            </a:r>
            <a:r>
              <a:rPr lang="en-US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Tamponade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161FCF-EF0D-4A70-B007-8DE57F0044E4}"/>
              </a:ext>
            </a:extLst>
          </p:cNvPr>
          <p:cNvSpPr txBox="1"/>
          <p:nvPr/>
        </p:nvSpPr>
        <p:spPr>
          <a:xfrm>
            <a:off x="6024880" y="4439466"/>
            <a:ext cx="318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HEART FAILURE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5798D9-A88B-4DF5-B39F-2970BFF8EB37}"/>
              </a:ext>
            </a:extLst>
          </p:cNvPr>
          <p:cNvSpPr/>
          <p:nvPr/>
        </p:nvSpPr>
        <p:spPr>
          <a:xfrm>
            <a:off x="9184640" y="4647627"/>
            <a:ext cx="822960" cy="33412"/>
          </a:xfrm>
          <a:custGeom>
            <a:avLst/>
            <a:gdLst>
              <a:gd name="connsiteX0" fmla="*/ 0 w 822960"/>
              <a:gd name="connsiteY0" fmla="*/ 2932 h 33412"/>
              <a:gd name="connsiteX1" fmla="*/ 314960 w 822960"/>
              <a:gd name="connsiteY1" fmla="*/ 33412 h 33412"/>
              <a:gd name="connsiteX2" fmla="*/ 690880 w 822960"/>
              <a:gd name="connsiteY2" fmla="*/ 2932 h 33412"/>
              <a:gd name="connsiteX3" fmla="*/ 822960 w 822960"/>
              <a:gd name="connsiteY3" fmla="*/ 2932 h 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960" h="33412">
                <a:moveTo>
                  <a:pt x="0" y="2932"/>
                </a:moveTo>
                <a:cubicBezTo>
                  <a:pt x="99906" y="18172"/>
                  <a:pt x="199813" y="33412"/>
                  <a:pt x="314960" y="33412"/>
                </a:cubicBezTo>
                <a:cubicBezTo>
                  <a:pt x="430107" y="33412"/>
                  <a:pt x="606213" y="8012"/>
                  <a:pt x="690880" y="2932"/>
                </a:cubicBezTo>
                <a:cubicBezTo>
                  <a:pt x="775547" y="-2148"/>
                  <a:pt x="799253" y="392"/>
                  <a:pt x="822960" y="2932"/>
                </a:cubicBezTo>
              </a:path>
            </a:pathLst>
          </a:cu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878EC-85CD-45D9-B43E-971A63829E29}"/>
              </a:ext>
            </a:extLst>
          </p:cNvPr>
          <p:cNvSpPr txBox="1"/>
          <p:nvPr/>
        </p:nvSpPr>
        <p:spPr>
          <a:xfrm>
            <a:off x="10185711" y="4412169"/>
            <a:ext cx="1368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ACUTE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50911-44A1-4F75-A246-ACA132248CBD}"/>
              </a:ext>
            </a:extLst>
          </p:cNvPr>
          <p:cNvSpPr txBox="1"/>
          <p:nvPr/>
        </p:nvSpPr>
        <p:spPr>
          <a:xfrm>
            <a:off x="10185710" y="4999391"/>
            <a:ext cx="1537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CHRONIC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98C847-1B53-42C1-B8C0-E3C4FC47EA38}"/>
              </a:ext>
            </a:extLst>
          </p:cNvPr>
          <p:cNvSpPr/>
          <p:nvPr/>
        </p:nvSpPr>
        <p:spPr>
          <a:xfrm>
            <a:off x="9171296" y="4730711"/>
            <a:ext cx="873456" cy="480237"/>
          </a:xfrm>
          <a:custGeom>
            <a:avLst/>
            <a:gdLst>
              <a:gd name="connsiteX0" fmla="*/ 0 w 873456"/>
              <a:gd name="connsiteY0" fmla="*/ 5071 h 480237"/>
              <a:gd name="connsiteX1" fmla="*/ 450376 w 873456"/>
              <a:gd name="connsiteY1" fmla="*/ 59662 h 480237"/>
              <a:gd name="connsiteX2" fmla="*/ 655092 w 873456"/>
              <a:gd name="connsiteY2" fmla="*/ 428151 h 480237"/>
              <a:gd name="connsiteX3" fmla="*/ 873456 w 873456"/>
              <a:gd name="connsiteY3" fmla="*/ 469095 h 48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456" h="480237">
                <a:moveTo>
                  <a:pt x="0" y="5071"/>
                </a:moveTo>
                <a:cubicBezTo>
                  <a:pt x="170597" y="-2890"/>
                  <a:pt x="341194" y="-10851"/>
                  <a:pt x="450376" y="59662"/>
                </a:cubicBezTo>
                <a:cubicBezTo>
                  <a:pt x="559558" y="130175"/>
                  <a:pt x="584579" y="359912"/>
                  <a:pt x="655092" y="428151"/>
                </a:cubicBezTo>
                <a:cubicBezTo>
                  <a:pt x="725605" y="496390"/>
                  <a:pt x="799530" y="482742"/>
                  <a:pt x="873456" y="469095"/>
                </a:cubicBezTo>
              </a:path>
            </a:pathLst>
          </a:cu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4F949-E737-491A-83D9-E36B0371C7E7}"/>
              </a:ext>
            </a:extLst>
          </p:cNvPr>
          <p:cNvSpPr txBox="1"/>
          <p:nvPr/>
        </p:nvSpPr>
        <p:spPr>
          <a:xfrm>
            <a:off x="6032308" y="5183710"/>
            <a:ext cx="41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PULMONARY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latin typeface="Comic Sans MS" panose="030F0702030302020204" pitchFamily="66" charset="0"/>
              </a:rPr>
              <a:t>EDEMA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475786-7190-4D57-91B2-FC3052D3B966}"/>
              </a:ext>
            </a:extLst>
          </p:cNvPr>
          <p:cNvSpPr/>
          <p:nvPr/>
        </p:nvSpPr>
        <p:spPr>
          <a:xfrm>
            <a:off x="7902054" y="3466531"/>
            <a:ext cx="27295" cy="805218"/>
          </a:xfrm>
          <a:custGeom>
            <a:avLst/>
            <a:gdLst>
              <a:gd name="connsiteX0" fmla="*/ 27295 w 27295"/>
              <a:gd name="connsiteY0" fmla="*/ 0 h 805218"/>
              <a:gd name="connsiteX1" fmla="*/ 13647 w 27295"/>
              <a:gd name="connsiteY1" fmla="*/ 464024 h 805218"/>
              <a:gd name="connsiteX2" fmla="*/ 0 w 27295"/>
              <a:gd name="connsiteY2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95" h="805218">
                <a:moveTo>
                  <a:pt x="27295" y="0"/>
                </a:moveTo>
                <a:cubicBezTo>
                  <a:pt x="22745" y="164910"/>
                  <a:pt x="18196" y="329821"/>
                  <a:pt x="13647" y="464024"/>
                </a:cubicBezTo>
                <a:cubicBezTo>
                  <a:pt x="9098" y="598227"/>
                  <a:pt x="4549" y="701722"/>
                  <a:pt x="0" y="805218"/>
                </a:cubicBezTo>
              </a:path>
            </a:pathLst>
          </a:cu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2C93E-BA3C-42A4-8C97-DFF8018D4C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1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1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1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41" grpId="0" animBg="1"/>
      <p:bldP spid="47" grpId="0" animBg="1"/>
      <p:bldP spid="52" grpId="0" animBg="1"/>
      <p:bldP spid="53" grpId="0"/>
      <p:bldP spid="54" grpId="0"/>
      <p:bldP spid="55" grpId="0" animBg="1"/>
      <p:bldP spid="56" grpId="0"/>
      <p:bldP spid="57" grpId="0"/>
      <p:bldP spid="2" grpId="0" animBg="1"/>
      <p:bldP spid="4" grpId="0"/>
      <p:bldP spid="6" grpId="0"/>
      <p:bldP spid="7" grpId="0" animBg="1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A3C71C-A853-4B27-A8B5-7BF7545FA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14371" r="24111" b="10779"/>
          <a:stretch/>
        </p:blipFill>
        <p:spPr>
          <a:xfrm>
            <a:off x="3434630" y="548995"/>
            <a:ext cx="4474904" cy="56380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D43C4D-2A30-4C6C-966D-9F809B78D12A}"/>
              </a:ext>
            </a:extLst>
          </p:cNvPr>
          <p:cNvGrpSpPr/>
          <p:nvPr/>
        </p:nvGrpSpPr>
        <p:grpSpPr>
          <a:xfrm>
            <a:off x="7211535" y="4069080"/>
            <a:ext cx="144306" cy="462280"/>
            <a:chOff x="7462522" y="925322"/>
            <a:chExt cx="2890518" cy="44790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08D997-FABC-47DF-ACFD-25E8EC0D8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2" t="23481" r="5771" b="20995"/>
            <a:stretch/>
          </p:blipFill>
          <p:spPr>
            <a:xfrm rot="16200000">
              <a:off x="6453685" y="1955241"/>
              <a:ext cx="4182871" cy="21651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69EE9D-9D2A-4999-A245-C8E6635FB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3" t="13800" r="24111" b="25207"/>
            <a:stretch/>
          </p:blipFill>
          <p:spPr>
            <a:xfrm rot="320773">
              <a:off x="9204960" y="925322"/>
              <a:ext cx="1148080" cy="44790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0F1714-2169-4735-847E-D035DF7B5C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t="7145" r="20284" b="12288"/>
          <a:stretch/>
        </p:blipFill>
        <p:spPr>
          <a:xfrm>
            <a:off x="3495791" y="483781"/>
            <a:ext cx="4669277" cy="5525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D12D1-9482-42EB-96BA-DB92541F1E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t="16296" r="25222" b="16297"/>
          <a:stretch/>
        </p:blipFill>
        <p:spPr>
          <a:xfrm>
            <a:off x="3416868" y="588584"/>
            <a:ext cx="4727607" cy="555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160E0-E5F9-4FB6-A3C1-25EA60E7C2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11852" r="25555" b="13037"/>
          <a:stretch/>
        </p:blipFill>
        <p:spPr>
          <a:xfrm>
            <a:off x="3662596" y="781203"/>
            <a:ext cx="3686954" cy="47775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A4C155-CCFF-4D43-9091-4D79A2FC043B}"/>
              </a:ext>
            </a:extLst>
          </p:cNvPr>
          <p:cNvSpPr/>
          <p:nvPr/>
        </p:nvSpPr>
        <p:spPr>
          <a:xfrm rot="5400000">
            <a:off x="6697422" y="2806309"/>
            <a:ext cx="1208612" cy="1928044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10FA5B-412A-4E18-AF3A-29EC039E2D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31852" r="19556" b="33901"/>
          <a:stretch/>
        </p:blipFill>
        <p:spPr>
          <a:xfrm>
            <a:off x="7151343" y="2635734"/>
            <a:ext cx="2011680" cy="1189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402C24-AA87-43DC-8EC0-CBC3CAFEC9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1" t="50000" r="16459" b="23111"/>
          <a:stretch/>
        </p:blipFill>
        <p:spPr>
          <a:xfrm>
            <a:off x="7705766" y="3317764"/>
            <a:ext cx="1847222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409579-04FA-4FBE-A05F-AF1C1277A5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30964" r="13000" b="17787"/>
          <a:stretch/>
        </p:blipFill>
        <p:spPr>
          <a:xfrm>
            <a:off x="6573801" y="1798773"/>
            <a:ext cx="3248043" cy="20541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0883CD-44B3-4F8E-9893-E72BD4C2D3D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6" t="37995" r="29111" b="50000"/>
          <a:stretch/>
        </p:blipFill>
        <p:spPr>
          <a:xfrm>
            <a:off x="9625201" y="1898248"/>
            <a:ext cx="900559" cy="5956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7F2C5-767F-4C8C-98FC-0913C92E24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2" t="43704" r="16459" b="45630"/>
          <a:stretch/>
        </p:blipFill>
        <p:spPr>
          <a:xfrm>
            <a:off x="9696322" y="2213286"/>
            <a:ext cx="757194" cy="332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359EA1-7EC5-4064-8972-12C79D07A7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1" t="45630" r="35988" b="47244"/>
          <a:stretch/>
        </p:blipFill>
        <p:spPr>
          <a:xfrm>
            <a:off x="8106824" y="2320531"/>
            <a:ext cx="783176" cy="207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F581DF-526F-453D-84E4-E56ADB27E9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9" t="48378" r="30839" b="41073"/>
          <a:stretch/>
        </p:blipFill>
        <p:spPr>
          <a:xfrm>
            <a:off x="8888240" y="2218932"/>
            <a:ext cx="898398" cy="388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9779B-45AD-4ED3-B977-413A9B8D40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6601946"/>
            <a:ext cx="1688738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7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5279004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5701004" y="375053"/>
            <a:ext cx="17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326E5-14F2-4A57-A48D-8CD9FDDD220D}"/>
              </a:ext>
            </a:extLst>
          </p:cNvPr>
          <p:cNvSpPr txBox="1"/>
          <p:nvPr/>
        </p:nvSpPr>
        <p:spPr>
          <a:xfrm>
            <a:off x="550119" y="962693"/>
            <a:ext cx="3884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BEST WAYs FOR Dx is: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62C0D-B254-4F10-9596-BCEFB6C4441C}"/>
              </a:ext>
            </a:extLst>
          </p:cNvPr>
          <p:cNvSpPr txBox="1"/>
          <p:nvPr/>
        </p:nvSpPr>
        <p:spPr>
          <a:xfrm>
            <a:off x="5176343" y="1402764"/>
            <a:ext cx="2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HISTOLOGY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38F4E-BE62-404E-85EB-77A32887E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94" y="832245"/>
            <a:ext cx="2509329" cy="1691269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5554A-E72D-4373-8AF2-459273C20704}"/>
              </a:ext>
            </a:extLst>
          </p:cNvPr>
          <p:cNvSpPr txBox="1"/>
          <p:nvPr/>
        </p:nvSpPr>
        <p:spPr>
          <a:xfrm>
            <a:off x="5396343" y="5142583"/>
            <a:ext cx="190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SMEAR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62959-1DC4-44C6-B505-388A103EE7CA}"/>
              </a:ext>
            </a:extLst>
          </p:cNvPr>
          <p:cNvSpPr txBox="1"/>
          <p:nvPr/>
        </p:nvSpPr>
        <p:spPr>
          <a:xfrm>
            <a:off x="4925403" y="3404866"/>
            <a:ext cx="329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MICROBIAL CULTURE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41427-0FC7-4B0C-B347-DAC3D21FB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6" y="2826936"/>
            <a:ext cx="2366537" cy="1774132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EBE7D5-59C9-47B3-829E-C3657111C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44" y="4830507"/>
            <a:ext cx="2688079" cy="1774132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ADFFA1-3D48-4F88-800C-D58C56798EE2}"/>
              </a:ext>
            </a:extLst>
          </p:cNvPr>
          <p:cNvSpPr txBox="1"/>
          <p:nvPr/>
        </p:nvSpPr>
        <p:spPr>
          <a:xfrm>
            <a:off x="850145" y="2457156"/>
            <a:ext cx="424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VALVE ( during surgery)</a:t>
            </a:r>
          </a:p>
          <a:p>
            <a:r>
              <a:rPr lang="en-US" b="1" dirty="0">
                <a:latin typeface="Comic Sans MS" panose="030F0702030302020204" pitchFamily="66" charset="0"/>
              </a:rPr>
              <a:t>VEGETATION</a:t>
            </a:r>
          </a:p>
          <a:p>
            <a:r>
              <a:rPr lang="en-US" b="1" dirty="0">
                <a:latin typeface="Comic Sans MS" panose="030F0702030302020204" pitchFamily="66" charset="0"/>
              </a:rPr>
              <a:t>INTRA-CARDIAC ABCESSES</a:t>
            </a:r>
          </a:p>
          <a:p>
            <a:r>
              <a:rPr lang="en-US" b="1" dirty="0">
                <a:latin typeface="Comic Sans MS" panose="030F0702030302020204" pitchFamily="66" charset="0"/>
              </a:rPr>
              <a:t>PERIPHERAL EMBOLI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6DA41C-CAAA-4AB2-9A85-04D6261CE41E}"/>
              </a:ext>
            </a:extLst>
          </p:cNvPr>
          <p:cNvSpPr txBox="1"/>
          <p:nvPr/>
        </p:nvSpPr>
        <p:spPr>
          <a:xfrm>
            <a:off x="1223159" y="4252761"/>
            <a:ext cx="2688079" cy="400110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CONFIRMED Dx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9E63D6-55A8-4A73-9778-3831B97DC5BD}"/>
              </a:ext>
            </a:extLst>
          </p:cNvPr>
          <p:cNvSpPr txBox="1"/>
          <p:nvPr/>
        </p:nvSpPr>
        <p:spPr>
          <a:xfrm>
            <a:off x="1225040" y="4914147"/>
            <a:ext cx="2686198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EVIDENCES OF IE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DB43D-2047-440F-B810-895CBFAE93C9}"/>
              </a:ext>
            </a:extLst>
          </p:cNvPr>
          <p:cNvSpPr txBox="1"/>
          <p:nvPr/>
        </p:nvSpPr>
        <p:spPr>
          <a:xfrm>
            <a:off x="1835902" y="5930749"/>
            <a:ext cx="28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DUKE CRITERIA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25B65C-0538-4E82-BAC8-5ED0C5C2A03E}"/>
              </a:ext>
            </a:extLst>
          </p:cNvPr>
          <p:cNvSpPr/>
          <p:nvPr/>
        </p:nvSpPr>
        <p:spPr>
          <a:xfrm>
            <a:off x="3557362" y="437145"/>
            <a:ext cx="1615440" cy="410485"/>
          </a:xfrm>
          <a:custGeom>
            <a:avLst/>
            <a:gdLst>
              <a:gd name="connsiteX0" fmla="*/ 1615440 w 1615440"/>
              <a:gd name="connsiteY0" fmla="*/ 126005 h 410485"/>
              <a:gd name="connsiteX1" fmla="*/ 660400 w 1615440"/>
              <a:gd name="connsiteY1" fmla="*/ 14245 h 410485"/>
              <a:gd name="connsiteX2" fmla="*/ 0 w 1615440"/>
              <a:gd name="connsiteY2" fmla="*/ 410485 h 410485"/>
              <a:gd name="connsiteX3" fmla="*/ 0 w 1615440"/>
              <a:gd name="connsiteY3" fmla="*/ 410485 h 41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5440" h="410485">
                <a:moveTo>
                  <a:pt x="1615440" y="126005"/>
                </a:moveTo>
                <a:cubicBezTo>
                  <a:pt x="1272540" y="46418"/>
                  <a:pt x="929640" y="-33168"/>
                  <a:pt x="660400" y="14245"/>
                </a:cubicBezTo>
                <a:cubicBezTo>
                  <a:pt x="391160" y="61658"/>
                  <a:pt x="0" y="410485"/>
                  <a:pt x="0" y="410485"/>
                </a:cubicBezTo>
                <a:lnTo>
                  <a:pt x="0" y="410485"/>
                </a:lnTo>
              </a:path>
            </a:pathLst>
          </a:cu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8F38EBA-0715-46F8-87D8-69899D606FDC}"/>
              </a:ext>
            </a:extLst>
          </p:cNvPr>
          <p:cNvSpPr/>
          <p:nvPr/>
        </p:nvSpPr>
        <p:spPr>
          <a:xfrm>
            <a:off x="2286000" y="1351280"/>
            <a:ext cx="10160" cy="355600"/>
          </a:xfrm>
          <a:custGeom>
            <a:avLst/>
            <a:gdLst>
              <a:gd name="connsiteX0" fmla="*/ 10160 w 10160"/>
              <a:gd name="connsiteY0" fmla="*/ 0 h 355600"/>
              <a:gd name="connsiteX1" fmla="*/ 0 w 10160"/>
              <a:gd name="connsiteY1" fmla="*/ 355600 h 355600"/>
              <a:gd name="connsiteX2" fmla="*/ 0 w 10160"/>
              <a:gd name="connsiteY2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" h="355600">
                <a:moveTo>
                  <a:pt x="10160" y="0"/>
                </a:moveTo>
                <a:lnTo>
                  <a:pt x="0" y="355600"/>
                </a:lnTo>
                <a:lnTo>
                  <a:pt x="0" y="355600"/>
                </a:ln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680D5-FA11-4BEF-9757-4182D105B96B}"/>
              </a:ext>
            </a:extLst>
          </p:cNvPr>
          <p:cNvSpPr txBox="1"/>
          <p:nvPr/>
        </p:nvSpPr>
        <p:spPr>
          <a:xfrm>
            <a:off x="1500326" y="1706880"/>
            <a:ext cx="166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Tissue</a:t>
            </a:r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D36B3B4-793A-48C2-8858-088D97EC7851}"/>
              </a:ext>
            </a:extLst>
          </p:cNvPr>
          <p:cNvSpPr/>
          <p:nvPr/>
        </p:nvSpPr>
        <p:spPr>
          <a:xfrm rot="5400000">
            <a:off x="2213508" y="766199"/>
            <a:ext cx="165303" cy="3030955"/>
          </a:xfrm>
          <a:prstGeom prst="leftBracket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F4E4F1B-6300-454E-8E7E-2BF445E3B62A}"/>
              </a:ext>
            </a:extLst>
          </p:cNvPr>
          <p:cNvSpPr/>
          <p:nvPr/>
        </p:nvSpPr>
        <p:spPr>
          <a:xfrm>
            <a:off x="4341181" y="1677880"/>
            <a:ext cx="843378" cy="1171852"/>
          </a:xfrm>
          <a:custGeom>
            <a:avLst/>
            <a:gdLst>
              <a:gd name="connsiteX0" fmla="*/ 0 w 843378"/>
              <a:gd name="connsiteY0" fmla="*/ 1171852 h 1171852"/>
              <a:gd name="connsiteX1" fmla="*/ 381739 w 843378"/>
              <a:gd name="connsiteY1" fmla="*/ 878889 h 1171852"/>
              <a:gd name="connsiteX2" fmla="*/ 523782 w 843378"/>
              <a:gd name="connsiteY2" fmla="*/ 213064 h 1171852"/>
              <a:gd name="connsiteX3" fmla="*/ 843378 w 843378"/>
              <a:gd name="connsiteY3" fmla="*/ 0 h 1171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378" h="1171852">
                <a:moveTo>
                  <a:pt x="0" y="1171852"/>
                </a:moveTo>
                <a:cubicBezTo>
                  <a:pt x="147221" y="1105269"/>
                  <a:pt x="294442" y="1038687"/>
                  <a:pt x="381739" y="878889"/>
                </a:cubicBezTo>
                <a:cubicBezTo>
                  <a:pt x="469036" y="719091"/>
                  <a:pt x="446842" y="359546"/>
                  <a:pt x="523782" y="213064"/>
                </a:cubicBezTo>
                <a:cubicBezTo>
                  <a:pt x="600722" y="66582"/>
                  <a:pt x="722050" y="33291"/>
                  <a:pt x="843378" y="0"/>
                </a:cubicBez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4A97E3-9F8D-4647-AAC0-E45969C0C9F1}"/>
              </a:ext>
            </a:extLst>
          </p:cNvPr>
          <p:cNvSpPr/>
          <p:nvPr/>
        </p:nvSpPr>
        <p:spPr>
          <a:xfrm>
            <a:off x="4067175" y="3562350"/>
            <a:ext cx="790575" cy="38100"/>
          </a:xfrm>
          <a:custGeom>
            <a:avLst/>
            <a:gdLst>
              <a:gd name="connsiteX0" fmla="*/ 0 w 790575"/>
              <a:gd name="connsiteY0" fmla="*/ 0 h 38100"/>
              <a:gd name="connsiteX1" fmla="*/ 790575 w 790575"/>
              <a:gd name="connsiteY1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0575" h="38100">
                <a:moveTo>
                  <a:pt x="0" y="0"/>
                </a:moveTo>
                <a:lnTo>
                  <a:pt x="790575" y="38100"/>
                </a:ln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ACF82B5-C0FD-4F67-8186-C5A66B5C7127}"/>
              </a:ext>
            </a:extLst>
          </p:cNvPr>
          <p:cNvSpPr/>
          <p:nvPr/>
        </p:nvSpPr>
        <p:spPr>
          <a:xfrm>
            <a:off x="3629025" y="3819525"/>
            <a:ext cx="1638300" cy="1558157"/>
          </a:xfrm>
          <a:custGeom>
            <a:avLst/>
            <a:gdLst>
              <a:gd name="connsiteX0" fmla="*/ 0 w 1638300"/>
              <a:gd name="connsiteY0" fmla="*/ 0 h 1558157"/>
              <a:gd name="connsiteX1" fmla="*/ 1047750 w 1638300"/>
              <a:gd name="connsiteY1" fmla="*/ 476250 h 1558157"/>
              <a:gd name="connsiteX2" fmla="*/ 1238250 w 1638300"/>
              <a:gd name="connsiteY2" fmla="*/ 1428750 h 1558157"/>
              <a:gd name="connsiteX3" fmla="*/ 1638300 w 1638300"/>
              <a:gd name="connsiteY3" fmla="*/ 1524000 h 155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8300" h="1558157">
                <a:moveTo>
                  <a:pt x="0" y="0"/>
                </a:moveTo>
                <a:cubicBezTo>
                  <a:pt x="420687" y="119062"/>
                  <a:pt x="841375" y="238125"/>
                  <a:pt x="1047750" y="476250"/>
                </a:cubicBezTo>
                <a:cubicBezTo>
                  <a:pt x="1254125" y="714375"/>
                  <a:pt x="1139825" y="1254125"/>
                  <a:pt x="1238250" y="1428750"/>
                </a:cubicBezTo>
                <a:cubicBezTo>
                  <a:pt x="1336675" y="1603375"/>
                  <a:pt x="1487487" y="1563687"/>
                  <a:pt x="1638300" y="1524000"/>
                </a:cubicBez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3824A221-D018-493F-9C93-8DF6492ED34C}"/>
              </a:ext>
            </a:extLst>
          </p:cNvPr>
          <p:cNvSpPr/>
          <p:nvPr/>
        </p:nvSpPr>
        <p:spPr>
          <a:xfrm rot="5400000">
            <a:off x="2233662" y="2190093"/>
            <a:ext cx="124993" cy="2945707"/>
          </a:xfrm>
          <a:prstGeom prst="righ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FA6F9-45F3-4A1C-B8CD-AE87E2A6B33F}"/>
              </a:ext>
            </a:extLst>
          </p:cNvPr>
          <p:cNvSpPr txBox="1"/>
          <p:nvPr/>
        </p:nvSpPr>
        <p:spPr>
          <a:xfrm>
            <a:off x="488195" y="4236706"/>
            <a:ext cx="72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B6415-5D0B-411F-85D4-430D57D340C4}"/>
              </a:ext>
            </a:extLst>
          </p:cNvPr>
          <p:cNvSpPr txBox="1"/>
          <p:nvPr/>
        </p:nvSpPr>
        <p:spPr>
          <a:xfrm>
            <a:off x="493565" y="4830507"/>
            <a:ext cx="661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ve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B16504-DA11-4178-A887-7FFE1A710C17}"/>
              </a:ext>
            </a:extLst>
          </p:cNvPr>
          <p:cNvSpPr/>
          <p:nvPr/>
        </p:nvSpPr>
        <p:spPr>
          <a:xfrm>
            <a:off x="3360420" y="5377682"/>
            <a:ext cx="0" cy="400050"/>
          </a:xfrm>
          <a:custGeom>
            <a:avLst/>
            <a:gdLst>
              <a:gd name="connsiteX0" fmla="*/ 0 w 0"/>
              <a:gd name="connsiteY0" fmla="*/ 0 h 400050"/>
              <a:gd name="connsiteX1" fmla="*/ 0 w 0"/>
              <a:gd name="connsiteY1" fmla="*/ 400050 h 400050"/>
              <a:gd name="connsiteX2" fmla="*/ 0 w 0"/>
              <a:gd name="connsiteY2" fmla="*/ 400050 h 400050"/>
              <a:gd name="connsiteX3" fmla="*/ 0 w 0"/>
              <a:gd name="connsiteY3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400050">
                <a:moveTo>
                  <a:pt x="0" y="0"/>
                </a:moveTo>
                <a:lnTo>
                  <a:pt x="0" y="400050"/>
                </a:lnTo>
                <a:lnTo>
                  <a:pt x="0" y="400050"/>
                </a:lnTo>
                <a:lnTo>
                  <a:pt x="0" y="400050"/>
                </a:lnTo>
              </a:path>
            </a:pathLst>
          </a:cu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DCB099-E4E7-4B28-9D5F-0A966ABD1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  <p:bldP spid="9" grpId="0"/>
      <p:bldP spid="16" grpId="0" animBg="1"/>
      <p:bldP spid="17" grpId="0" animBg="1"/>
      <p:bldP spid="18" grpId="0"/>
      <p:bldP spid="6" grpId="0" animBg="1"/>
      <p:bldP spid="12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5279004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5701004" y="375053"/>
            <a:ext cx="17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DB43D-2047-440F-B810-895CBFAE93C9}"/>
              </a:ext>
            </a:extLst>
          </p:cNvPr>
          <p:cNvSpPr txBox="1"/>
          <p:nvPr/>
        </p:nvSpPr>
        <p:spPr>
          <a:xfrm>
            <a:off x="565902" y="3119980"/>
            <a:ext cx="28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DUKE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5CD7-611A-48AC-8743-F4801F58B67F}"/>
              </a:ext>
            </a:extLst>
          </p:cNvPr>
          <p:cNvSpPr txBox="1"/>
          <p:nvPr/>
        </p:nvSpPr>
        <p:spPr>
          <a:xfrm>
            <a:off x="1534160" y="3827491"/>
            <a:ext cx="109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3300"/>
                </a:solidFill>
                <a:latin typeface="Comic Sans MS" panose="030F0702030302020204" pitchFamily="66" charset="0"/>
              </a:rPr>
              <a:t>MAJOR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28CEC2-D4C0-4E0A-BF0E-C0D65608558A}"/>
              </a:ext>
            </a:extLst>
          </p:cNvPr>
          <p:cNvSpPr txBox="1"/>
          <p:nvPr/>
        </p:nvSpPr>
        <p:spPr>
          <a:xfrm>
            <a:off x="1534160" y="4442669"/>
            <a:ext cx="109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3300"/>
                </a:solidFill>
                <a:latin typeface="Comic Sans MS" panose="030F0702030302020204" pitchFamily="66" charset="0"/>
              </a:rPr>
              <a:t>MINOR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59841E-6E94-453E-A179-24229C317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30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5279004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5701004" y="375053"/>
            <a:ext cx="17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DB43D-2047-440F-B810-895CBFAE93C9}"/>
              </a:ext>
            </a:extLst>
          </p:cNvPr>
          <p:cNvSpPr txBox="1"/>
          <p:nvPr/>
        </p:nvSpPr>
        <p:spPr>
          <a:xfrm>
            <a:off x="565902" y="3119980"/>
            <a:ext cx="28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DUKE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5CD7-611A-48AC-8743-F4801F58B67F}"/>
              </a:ext>
            </a:extLst>
          </p:cNvPr>
          <p:cNvSpPr txBox="1"/>
          <p:nvPr/>
        </p:nvSpPr>
        <p:spPr>
          <a:xfrm>
            <a:off x="5791200" y="1063971"/>
            <a:ext cx="154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MAJOR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F4728-764D-4B3A-B52E-B5E33CB7AD4F}"/>
              </a:ext>
            </a:extLst>
          </p:cNvPr>
          <p:cNvSpPr txBox="1"/>
          <p:nvPr/>
        </p:nvSpPr>
        <p:spPr>
          <a:xfrm>
            <a:off x="4107750" y="1691334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1- BLOOD CULTURE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9442DD-B8F9-4E68-9202-68FA024D4C39}"/>
              </a:ext>
            </a:extLst>
          </p:cNvPr>
          <p:cNvSpPr txBox="1"/>
          <p:nvPr/>
        </p:nvSpPr>
        <p:spPr>
          <a:xfrm>
            <a:off x="6563360" y="1660556"/>
            <a:ext cx="4612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(3 separate sets ; drawn 30 min apart)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5CCF7-2416-4555-9293-07EC96D4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5279004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5701004" y="375053"/>
            <a:ext cx="17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DB43D-2047-440F-B810-895CBFAE93C9}"/>
              </a:ext>
            </a:extLst>
          </p:cNvPr>
          <p:cNvSpPr txBox="1"/>
          <p:nvPr/>
        </p:nvSpPr>
        <p:spPr>
          <a:xfrm>
            <a:off x="565902" y="3119980"/>
            <a:ext cx="28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DUKE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5CD7-611A-48AC-8743-F4801F58B67F}"/>
              </a:ext>
            </a:extLst>
          </p:cNvPr>
          <p:cNvSpPr txBox="1"/>
          <p:nvPr/>
        </p:nvSpPr>
        <p:spPr>
          <a:xfrm>
            <a:off x="5791200" y="1063971"/>
            <a:ext cx="154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MAJOR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F4728-764D-4B3A-B52E-B5E33CB7AD4F}"/>
              </a:ext>
            </a:extLst>
          </p:cNvPr>
          <p:cNvSpPr txBox="1"/>
          <p:nvPr/>
        </p:nvSpPr>
        <p:spPr>
          <a:xfrm>
            <a:off x="4107750" y="1691334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1- BLOOD CULTURE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9442DD-B8F9-4E68-9202-68FA024D4C39}"/>
              </a:ext>
            </a:extLst>
          </p:cNvPr>
          <p:cNvSpPr txBox="1"/>
          <p:nvPr/>
        </p:nvSpPr>
        <p:spPr>
          <a:xfrm>
            <a:off x="4439762" y="1980143"/>
            <a:ext cx="222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(3 sets ;  30 min apart)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FEF53-DAF0-4EA2-A124-8316A6AB9153}"/>
              </a:ext>
            </a:extLst>
          </p:cNvPr>
          <p:cNvSpPr txBox="1"/>
          <p:nvPr/>
        </p:nvSpPr>
        <p:spPr>
          <a:xfrm>
            <a:off x="7500177" y="1691334"/>
            <a:ext cx="123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TYPICAL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AFB6E-CED6-4663-BCED-B26C3F759664}"/>
              </a:ext>
            </a:extLst>
          </p:cNvPr>
          <p:cNvSpPr txBox="1"/>
          <p:nvPr/>
        </p:nvSpPr>
        <p:spPr>
          <a:xfrm>
            <a:off x="9406397" y="1691334"/>
            <a:ext cx="190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2 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culture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C659F-23ED-40D3-A55F-3526A34D982C}"/>
              </a:ext>
            </a:extLst>
          </p:cNvPr>
          <p:cNvSpPr txBox="1"/>
          <p:nvPr/>
        </p:nvSpPr>
        <p:spPr>
          <a:xfrm>
            <a:off x="7921368" y="537001"/>
            <a:ext cx="1343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Staph. Aureus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Strep. </a:t>
            </a:r>
            <a:r>
              <a:rPr lang="en-US" sz="1200" dirty="0" err="1">
                <a:latin typeface="Comic Sans MS" panose="030F0702030302020204" pitchFamily="66" charset="0"/>
              </a:rPr>
              <a:t>Viridans</a:t>
            </a:r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HACEK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Enterococcus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8E829E-F77F-4912-B428-4B306A829079}"/>
              </a:ext>
            </a:extLst>
          </p:cNvPr>
          <p:cNvSpPr/>
          <p:nvPr/>
        </p:nvSpPr>
        <p:spPr>
          <a:xfrm>
            <a:off x="6675120" y="1859280"/>
            <a:ext cx="792480" cy="10160"/>
          </a:xfrm>
          <a:custGeom>
            <a:avLst/>
            <a:gdLst>
              <a:gd name="connsiteX0" fmla="*/ 0 w 792480"/>
              <a:gd name="connsiteY0" fmla="*/ 0 h 10160"/>
              <a:gd name="connsiteX1" fmla="*/ 792480 w 792480"/>
              <a:gd name="connsiteY1" fmla="*/ 10160 h 1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2480" h="10160">
                <a:moveTo>
                  <a:pt x="0" y="0"/>
                </a:moveTo>
                <a:lnTo>
                  <a:pt x="792480" y="10160"/>
                </a:lnTo>
              </a:path>
            </a:pathLst>
          </a:cu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4730B1-2D92-43B5-80EF-07AE688ABC16}"/>
              </a:ext>
            </a:extLst>
          </p:cNvPr>
          <p:cNvSpPr/>
          <p:nvPr/>
        </p:nvSpPr>
        <p:spPr>
          <a:xfrm>
            <a:off x="7629944" y="952500"/>
            <a:ext cx="571081" cy="695325"/>
          </a:xfrm>
          <a:custGeom>
            <a:avLst/>
            <a:gdLst>
              <a:gd name="connsiteX0" fmla="*/ 571081 w 571081"/>
              <a:gd name="connsiteY0" fmla="*/ 695325 h 695325"/>
              <a:gd name="connsiteX1" fmla="*/ 113881 w 571081"/>
              <a:gd name="connsiteY1" fmla="*/ 438150 h 695325"/>
              <a:gd name="connsiteX2" fmla="*/ 9106 w 571081"/>
              <a:gd name="connsiteY2" fmla="*/ 152400 h 695325"/>
              <a:gd name="connsiteX3" fmla="*/ 285331 w 571081"/>
              <a:gd name="connsiteY3" fmla="*/ 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081" h="695325">
                <a:moveTo>
                  <a:pt x="571081" y="695325"/>
                </a:moveTo>
                <a:cubicBezTo>
                  <a:pt x="389312" y="611981"/>
                  <a:pt x="207543" y="528637"/>
                  <a:pt x="113881" y="438150"/>
                </a:cubicBezTo>
                <a:cubicBezTo>
                  <a:pt x="20218" y="347662"/>
                  <a:pt x="-19469" y="225425"/>
                  <a:pt x="9106" y="152400"/>
                </a:cubicBezTo>
                <a:cubicBezTo>
                  <a:pt x="37681" y="79375"/>
                  <a:pt x="161506" y="39687"/>
                  <a:pt x="285331" y="0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934DE68-2BC6-4256-9077-7AB450068290}"/>
              </a:ext>
            </a:extLst>
          </p:cNvPr>
          <p:cNvSpPr/>
          <p:nvPr/>
        </p:nvSpPr>
        <p:spPr>
          <a:xfrm>
            <a:off x="8740588" y="1869141"/>
            <a:ext cx="726141" cy="0"/>
          </a:xfrm>
          <a:custGeom>
            <a:avLst/>
            <a:gdLst>
              <a:gd name="connsiteX0" fmla="*/ 0 w 726141"/>
              <a:gd name="connsiteY0" fmla="*/ 0 h 0"/>
              <a:gd name="connsiteX1" fmla="*/ 726141 w 726141"/>
              <a:gd name="connsiteY1" fmla="*/ 0 h 0"/>
              <a:gd name="connsiteX2" fmla="*/ 726141 w 726141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141">
                <a:moveTo>
                  <a:pt x="0" y="0"/>
                </a:moveTo>
                <a:lnTo>
                  <a:pt x="726141" y="0"/>
                </a:lnTo>
                <a:lnTo>
                  <a:pt x="726141" y="0"/>
                </a:ln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A9D78-382F-43DB-90C4-516C7EA6D561}"/>
              </a:ext>
            </a:extLst>
          </p:cNvPr>
          <p:cNvSpPr txBox="1"/>
          <p:nvPr/>
        </p:nvSpPr>
        <p:spPr>
          <a:xfrm>
            <a:off x="7369548" y="3009992"/>
            <a:ext cx="149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ATYPICAL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DE612-E048-415A-897C-B63B72E759F6}"/>
              </a:ext>
            </a:extLst>
          </p:cNvPr>
          <p:cNvSpPr txBox="1"/>
          <p:nvPr/>
        </p:nvSpPr>
        <p:spPr>
          <a:xfrm>
            <a:off x="8933945" y="2563313"/>
            <a:ext cx="2183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» 2 +</a:t>
            </a:r>
            <a:r>
              <a:rPr lang="en-US" sz="16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ve</a:t>
            </a:r>
            <a:r>
              <a:rPr lang="en-US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cultures</a:t>
            </a:r>
          </a:p>
          <a:p>
            <a:pPr algn="ctr"/>
            <a:r>
              <a:rPr lang="en-US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en-U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with 12 </a:t>
            </a:r>
            <a:r>
              <a:rPr lang="en-US" sz="1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hr</a:t>
            </a:r>
            <a:r>
              <a:rPr lang="en-U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apart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EC5C17-D353-4FC0-81FA-6353D002B79D}"/>
              </a:ext>
            </a:extLst>
          </p:cNvPr>
          <p:cNvSpPr txBox="1"/>
          <p:nvPr/>
        </p:nvSpPr>
        <p:spPr>
          <a:xfrm>
            <a:off x="8933945" y="3199739"/>
            <a:ext cx="2183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» 3 +</a:t>
            </a:r>
            <a:r>
              <a:rPr lang="en-US" sz="16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ve</a:t>
            </a:r>
            <a:r>
              <a:rPr lang="en-US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cultures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At least 1 </a:t>
            </a:r>
            <a:r>
              <a:rPr lang="en-US" sz="1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hr</a:t>
            </a:r>
            <a:r>
              <a:rPr lang="en-U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apart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E46496-E6EC-4A5B-AB37-EF4E1E1216CB}"/>
              </a:ext>
            </a:extLst>
          </p:cNvPr>
          <p:cNvSpPr txBox="1"/>
          <p:nvPr/>
        </p:nvSpPr>
        <p:spPr>
          <a:xfrm>
            <a:off x="7122897" y="4455478"/>
            <a:ext cx="215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Coxiella </a:t>
            </a:r>
            <a:r>
              <a:rPr lang="en-US" b="1" dirty="0" err="1">
                <a:latin typeface="Comic Sans MS" panose="030F0702030302020204" pitchFamily="66" charset="0"/>
              </a:rPr>
              <a:t>burnetti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3E94D-07AB-4A03-9CB5-1EF24A760099}"/>
              </a:ext>
            </a:extLst>
          </p:cNvPr>
          <p:cNvSpPr txBox="1"/>
          <p:nvPr/>
        </p:nvSpPr>
        <p:spPr>
          <a:xfrm>
            <a:off x="9497507" y="4347756"/>
            <a:ext cx="254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Single +</a:t>
            </a:r>
            <a:r>
              <a:rPr lang="en-US" sz="1600" b="1" dirty="0" err="1">
                <a:latin typeface="Comic Sans MS" panose="030F0702030302020204" pitchFamily="66" charset="0"/>
              </a:rPr>
              <a:t>ve</a:t>
            </a:r>
            <a:r>
              <a:rPr lang="en-US" sz="1600" b="1" dirty="0">
                <a:latin typeface="Comic Sans MS" panose="030F0702030302020204" pitchFamily="66" charset="0"/>
              </a:rPr>
              <a:t> culture</a:t>
            </a:r>
          </a:p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Or IgG titer &gt;1:800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5628105-FD7F-4DE8-A414-8A2F83209391}"/>
              </a:ext>
            </a:extLst>
          </p:cNvPr>
          <p:cNvSpPr/>
          <p:nvPr/>
        </p:nvSpPr>
        <p:spPr>
          <a:xfrm>
            <a:off x="6685280" y="2032000"/>
            <a:ext cx="731520" cy="1184764"/>
          </a:xfrm>
          <a:custGeom>
            <a:avLst/>
            <a:gdLst>
              <a:gd name="connsiteX0" fmla="*/ 0 w 731520"/>
              <a:gd name="connsiteY0" fmla="*/ 0 h 1184764"/>
              <a:gd name="connsiteX1" fmla="*/ 111760 w 731520"/>
              <a:gd name="connsiteY1" fmla="*/ 701040 h 1184764"/>
              <a:gd name="connsiteX2" fmla="*/ 304800 w 731520"/>
              <a:gd name="connsiteY2" fmla="*/ 1127760 h 1184764"/>
              <a:gd name="connsiteX3" fmla="*/ 731520 w 731520"/>
              <a:gd name="connsiteY3" fmla="*/ 1168400 h 11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520" h="1184764">
                <a:moveTo>
                  <a:pt x="0" y="0"/>
                </a:moveTo>
                <a:cubicBezTo>
                  <a:pt x="30480" y="256540"/>
                  <a:pt x="60960" y="513080"/>
                  <a:pt x="111760" y="701040"/>
                </a:cubicBezTo>
                <a:cubicBezTo>
                  <a:pt x="162560" y="889000"/>
                  <a:pt x="201507" y="1049867"/>
                  <a:pt x="304800" y="1127760"/>
                </a:cubicBezTo>
                <a:cubicBezTo>
                  <a:pt x="408093" y="1205653"/>
                  <a:pt x="569806" y="1187026"/>
                  <a:pt x="731520" y="1168400"/>
                </a:cubicBez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FA0F5093-C321-4927-828E-F7A111A20F69}"/>
              </a:ext>
            </a:extLst>
          </p:cNvPr>
          <p:cNvSpPr/>
          <p:nvPr/>
        </p:nvSpPr>
        <p:spPr>
          <a:xfrm>
            <a:off x="8933945" y="2481715"/>
            <a:ext cx="169713" cy="1470098"/>
          </a:xfrm>
          <a:prstGeom prst="leftBracke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B34C8EB-05E8-4EA9-8B8D-1199E7CC964D}"/>
              </a:ext>
            </a:extLst>
          </p:cNvPr>
          <p:cNvSpPr/>
          <p:nvPr/>
        </p:nvSpPr>
        <p:spPr>
          <a:xfrm>
            <a:off x="6492240" y="2387600"/>
            <a:ext cx="711200" cy="2368892"/>
          </a:xfrm>
          <a:custGeom>
            <a:avLst/>
            <a:gdLst>
              <a:gd name="connsiteX0" fmla="*/ 0 w 711200"/>
              <a:gd name="connsiteY0" fmla="*/ 0 h 2368892"/>
              <a:gd name="connsiteX1" fmla="*/ 81280 w 711200"/>
              <a:gd name="connsiteY1" fmla="*/ 1310640 h 2368892"/>
              <a:gd name="connsiteX2" fmla="*/ 345440 w 711200"/>
              <a:gd name="connsiteY2" fmla="*/ 2255520 h 2368892"/>
              <a:gd name="connsiteX3" fmla="*/ 711200 w 711200"/>
              <a:gd name="connsiteY3" fmla="*/ 2316480 h 236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00" h="2368892">
                <a:moveTo>
                  <a:pt x="0" y="0"/>
                </a:moveTo>
                <a:cubicBezTo>
                  <a:pt x="11853" y="467360"/>
                  <a:pt x="23707" y="934720"/>
                  <a:pt x="81280" y="1310640"/>
                </a:cubicBezTo>
                <a:cubicBezTo>
                  <a:pt x="138853" y="1686560"/>
                  <a:pt x="240453" y="2087880"/>
                  <a:pt x="345440" y="2255520"/>
                </a:cubicBezTo>
                <a:cubicBezTo>
                  <a:pt x="450427" y="2423160"/>
                  <a:pt x="580813" y="2369820"/>
                  <a:pt x="711200" y="2316480"/>
                </a:cubicBezTo>
              </a:path>
            </a:pathLst>
          </a:custGeom>
          <a:noFill/>
          <a:ln w="444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0E73479-F041-42B1-AFEB-9CE3422B4CEF}"/>
              </a:ext>
            </a:extLst>
          </p:cNvPr>
          <p:cNvSpPr/>
          <p:nvPr/>
        </p:nvSpPr>
        <p:spPr>
          <a:xfrm>
            <a:off x="9224682" y="4652682"/>
            <a:ext cx="403412" cy="0"/>
          </a:xfrm>
          <a:custGeom>
            <a:avLst/>
            <a:gdLst>
              <a:gd name="connsiteX0" fmla="*/ 0 w 403412"/>
              <a:gd name="connsiteY0" fmla="*/ 0 h 0"/>
              <a:gd name="connsiteX1" fmla="*/ 403412 w 4034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3412">
                <a:moveTo>
                  <a:pt x="0" y="0"/>
                </a:moveTo>
                <a:lnTo>
                  <a:pt x="403412" y="0"/>
                </a:lnTo>
              </a:path>
            </a:pathLst>
          </a:cu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4573A-7180-4281-AC98-A619A45B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4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4" grpId="0" animBg="1"/>
      <p:bldP spid="15" grpId="0" animBg="1"/>
      <p:bldP spid="16" grpId="0"/>
      <p:bldP spid="20" grpId="0"/>
      <p:bldP spid="22" grpId="0"/>
      <p:bldP spid="24" grpId="0"/>
      <p:bldP spid="26" grpId="0"/>
      <p:bldP spid="29" grpId="0" animBg="1"/>
      <p:bldP spid="30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5279004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5701004" y="375053"/>
            <a:ext cx="17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DB43D-2047-440F-B810-895CBFAE93C9}"/>
              </a:ext>
            </a:extLst>
          </p:cNvPr>
          <p:cNvSpPr txBox="1"/>
          <p:nvPr/>
        </p:nvSpPr>
        <p:spPr>
          <a:xfrm>
            <a:off x="565902" y="3119980"/>
            <a:ext cx="28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DUKE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5CD7-611A-48AC-8743-F4801F58B67F}"/>
              </a:ext>
            </a:extLst>
          </p:cNvPr>
          <p:cNvSpPr txBox="1"/>
          <p:nvPr/>
        </p:nvSpPr>
        <p:spPr>
          <a:xfrm>
            <a:off x="5791200" y="1063971"/>
            <a:ext cx="154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MAJOR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F4728-764D-4B3A-B52E-B5E33CB7AD4F}"/>
              </a:ext>
            </a:extLst>
          </p:cNvPr>
          <p:cNvSpPr txBox="1"/>
          <p:nvPr/>
        </p:nvSpPr>
        <p:spPr>
          <a:xfrm>
            <a:off x="3714828" y="1771042"/>
            <a:ext cx="2813698" cy="369332"/>
          </a:xfrm>
          <a:prstGeom prst="rect">
            <a:avLst/>
          </a:prstGeom>
          <a:noFill/>
          <a:ln w="349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BLOOD CULTURE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1744F-E982-4A6B-B749-4F2A9AEA12EC}"/>
              </a:ext>
            </a:extLst>
          </p:cNvPr>
          <p:cNvSpPr txBox="1"/>
          <p:nvPr/>
        </p:nvSpPr>
        <p:spPr>
          <a:xfrm>
            <a:off x="3460542" y="3163074"/>
            <a:ext cx="306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 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ECHO FINDINGs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A3C483-368E-4C81-AC94-B52F338E5458}"/>
              </a:ext>
            </a:extLst>
          </p:cNvPr>
          <p:cNvSpPr txBox="1"/>
          <p:nvPr/>
        </p:nvSpPr>
        <p:spPr>
          <a:xfrm>
            <a:off x="7109927" y="1647515"/>
            <a:ext cx="201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VEGETATIONS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904A4-0F56-42AD-86AB-838519C3B314}"/>
              </a:ext>
            </a:extLst>
          </p:cNvPr>
          <p:cNvSpPr txBox="1"/>
          <p:nvPr/>
        </p:nvSpPr>
        <p:spPr>
          <a:xfrm>
            <a:off x="7622774" y="3370240"/>
            <a:ext cx="172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ABSCESS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3800A-4E83-4A30-8401-E17BA6CDEAE1}"/>
              </a:ext>
            </a:extLst>
          </p:cNvPr>
          <p:cNvSpPr txBox="1"/>
          <p:nvPr/>
        </p:nvSpPr>
        <p:spPr>
          <a:xfrm>
            <a:off x="6471664" y="5496796"/>
            <a:ext cx="2653675" cy="37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VALVE DEHISCENCE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0C5195-5A85-457F-927A-44919C06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 t="23073" r="24037" b="24282"/>
          <a:stretch/>
        </p:blipFill>
        <p:spPr>
          <a:xfrm>
            <a:off x="9083064" y="491807"/>
            <a:ext cx="2015412" cy="1944547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72E6D5-7701-4C18-B0AC-02705502A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 t="11340" r="23118" b="7248"/>
          <a:stretch/>
        </p:blipFill>
        <p:spPr>
          <a:xfrm>
            <a:off x="9083064" y="2573568"/>
            <a:ext cx="2015412" cy="1995833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C389AA-C310-4629-BCBF-58C92A162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5" t="5024" r="13224" b="9817"/>
          <a:stretch/>
        </p:blipFill>
        <p:spPr>
          <a:xfrm>
            <a:off x="9083064" y="4730155"/>
            <a:ext cx="2048972" cy="1944546"/>
          </a:xfrm>
          <a:prstGeom prst="rect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EB9FC23-7911-4254-9D18-D277D6B1CAB2}"/>
              </a:ext>
            </a:extLst>
          </p:cNvPr>
          <p:cNvSpPr/>
          <p:nvPr/>
        </p:nvSpPr>
        <p:spPr>
          <a:xfrm>
            <a:off x="6380480" y="2133600"/>
            <a:ext cx="1381760" cy="1087120"/>
          </a:xfrm>
          <a:custGeom>
            <a:avLst/>
            <a:gdLst>
              <a:gd name="connsiteX0" fmla="*/ 0 w 1381760"/>
              <a:gd name="connsiteY0" fmla="*/ 1087120 h 1087120"/>
              <a:gd name="connsiteX1" fmla="*/ 883920 w 1381760"/>
              <a:gd name="connsiteY1" fmla="*/ 792480 h 1087120"/>
              <a:gd name="connsiteX2" fmla="*/ 1381760 w 1381760"/>
              <a:gd name="connsiteY2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760" h="1087120">
                <a:moveTo>
                  <a:pt x="0" y="1087120"/>
                </a:moveTo>
                <a:cubicBezTo>
                  <a:pt x="326813" y="1030393"/>
                  <a:pt x="653627" y="973667"/>
                  <a:pt x="883920" y="792480"/>
                </a:cubicBezTo>
                <a:cubicBezTo>
                  <a:pt x="1114213" y="611293"/>
                  <a:pt x="1247986" y="305646"/>
                  <a:pt x="1381760" y="0"/>
                </a:cubicBezTo>
              </a:path>
            </a:pathLst>
          </a:custGeom>
          <a:ln w="444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7F6C26-306E-4737-BBE6-87B81C1D81C7}"/>
              </a:ext>
            </a:extLst>
          </p:cNvPr>
          <p:cNvSpPr/>
          <p:nvPr/>
        </p:nvSpPr>
        <p:spPr>
          <a:xfrm>
            <a:off x="6373906" y="3375212"/>
            <a:ext cx="1237129" cy="147917"/>
          </a:xfrm>
          <a:custGeom>
            <a:avLst/>
            <a:gdLst>
              <a:gd name="connsiteX0" fmla="*/ 0 w 1237129"/>
              <a:gd name="connsiteY0" fmla="*/ 0 h 147917"/>
              <a:gd name="connsiteX1" fmla="*/ 1237129 w 1237129"/>
              <a:gd name="connsiteY1" fmla="*/ 147917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7129" h="147917">
                <a:moveTo>
                  <a:pt x="0" y="0"/>
                </a:moveTo>
                <a:lnTo>
                  <a:pt x="1237129" y="147917"/>
                </a:ln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62C1AB7-2E97-42D8-A2B3-43E2B59ADE0A}"/>
              </a:ext>
            </a:extLst>
          </p:cNvPr>
          <p:cNvSpPr/>
          <p:nvPr/>
        </p:nvSpPr>
        <p:spPr>
          <a:xfrm>
            <a:off x="6293224" y="3523129"/>
            <a:ext cx="1290917" cy="1707777"/>
          </a:xfrm>
          <a:custGeom>
            <a:avLst/>
            <a:gdLst>
              <a:gd name="connsiteX0" fmla="*/ 0 w 1290917"/>
              <a:gd name="connsiteY0" fmla="*/ 0 h 1707777"/>
              <a:gd name="connsiteX1" fmla="*/ 712694 w 1290917"/>
              <a:gd name="connsiteY1" fmla="*/ 416859 h 1707777"/>
              <a:gd name="connsiteX2" fmla="*/ 1290917 w 1290917"/>
              <a:gd name="connsiteY2" fmla="*/ 1707777 h 17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917" h="1707777">
                <a:moveTo>
                  <a:pt x="0" y="0"/>
                </a:moveTo>
                <a:cubicBezTo>
                  <a:pt x="248770" y="66115"/>
                  <a:pt x="497541" y="132230"/>
                  <a:pt x="712694" y="416859"/>
                </a:cubicBezTo>
                <a:cubicBezTo>
                  <a:pt x="927847" y="701488"/>
                  <a:pt x="1109382" y="1204632"/>
                  <a:pt x="1290917" y="1707777"/>
                </a:cubicBez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B859A-3C5F-4636-A93A-433C91FAE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7" grpId="0"/>
      <p:bldP spid="37" grpId="0" animBg="1"/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5279004" y="313498"/>
            <a:ext cx="6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939AA-3783-434F-8108-020DA595F869}"/>
              </a:ext>
            </a:extLst>
          </p:cNvPr>
          <p:cNvSpPr txBox="1"/>
          <p:nvPr/>
        </p:nvSpPr>
        <p:spPr>
          <a:xfrm>
            <a:off x="5701004" y="375053"/>
            <a:ext cx="17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DB43D-2047-440F-B810-895CBFAE93C9}"/>
              </a:ext>
            </a:extLst>
          </p:cNvPr>
          <p:cNvSpPr txBox="1"/>
          <p:nvPr/>
        </p:nvSpPr>
        <p:spPr>
          <a:xfrm>
            <a:off x="4870306" y="884246"/>
            <a:ext cx="28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DUKE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5CD7-611A-48AC-8743-F4801F58B67F}"/>
              </a:ext>
            </a:extLst>
          </p:cNvPr>
          <p:cNvSpPr txBox="1"/>
          <p:nvPr/>
        </p:nvSpPr>
        <p:spPr>
          <a:xfrm>
            <a:off x="1093524" y="1647515"/>
            <a:ext cx="154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MAJOR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F4728-764D-4B3A-B52E-B5E33CB7AD4F}"/>
              </a:ext>
            </a:extLst>
          </p:cNvPr>
          <p:cNvSpPr txBox="1"/>
          <p:nvPr/>
        </p:nvSpPr>
        <p:spPr>
          <a:xfrm>
            <a:off x="569649" y="2388902"/>
            <a:ext cx="2813698" cy="369332"/>
          </a:xfrm>
          <a:prstGeom prst="rect">
            <a:avLst/>
          </a:prstGeom>
          <a:noFill/>
          <a:ln w="349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BLOOD CULTURE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1744F-E982-4A6B-B749-4F2A9AEA12EC}"/>
              </a:ext>
            </a:extLst>
          </p:cNvPr>
          <p:cNvSpPr txBox="1"/>
          <p:nvPr/>
        </p:nvSpPr>
        <p:spPr>
          <a:xfrm>
            <a:off x="569649" y="3042662"/>
            <a:ext cx="2813698" cy="369332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+</a:t>
            </a:r>
            <a:r>
              <a:rPr lang="en-US" b="1" dirty="0" err="1">
                <a:latin typeface="Comic Sans MS" panose="030F0702030302020204" pitchFamily="66" charset="0"/>
              </a:rPr>
              <a:t>ve</a:t>
            </a:r>
            <a:r>
              <a:rPr lang="en-US" b="1" dirty="0">
                <a:latin typeface="Comic Sans MS" panose="030F0702030302020204" pitchFamily="66" charset="0"/>
              </a:rPr>
              <a:t> ECHO FINDINGs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C5869-25AA-4266-BCE3-03959F4732BA}"/>
              </a:ext>
            </a:extLst>
          </p:cNvPr>
          <p:cNvSpPr txBox="1"/>
          <p:nvPr/>
        </p:nvSpPr>
        <p:spPr>
          <a:xfrm>
            <a:off x="4733453" y="1647005"/>
            <a:ext cx="161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MINOR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7C1F3-E825-4576-BAA0-395A64522728}"/>
              </a:ext>
            </a:extLst>
          </p:cNvPr>
          <p:cNvSpPr txBox="1"/>
          <p:nvPr/>
        </p:nvSpPr>
        <p:spPr>
          <a:xfrm>
            <a:off x="4105646" y="2367323"/>
            <a:ext cx="3593700" cy="36933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1: PREDISPOSING FACTOR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A6289-485D-425B-82B1-B50F6EA4D65A}"/>
              </a:ext>
            </a:extLst>
          </p:cNvPr>
          <p:cNvSpPr txBox="1"/>
          <p:nvPr/>
        </p:nvSpPr>
        <p:spPr>
          <a:xfrm>
            <a:off x="8614979" y="1997991"/>
            <a:ext cx="1520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Hx of VHD</a:t>
            </a:r>
          </a:p>
          <a:p>
            <a:r>
              <a:rPr lang="en-US" sz="1400" b="1" dirty="0">
                <a:latin typeface="Comic Sans MS" panose="030F0702030302020204" pitchFamily="66" charset="0"/>
              </a:rPr>
              <a:t>Hx of CHD</a:t>
            </a:r>
          </a:p>
          <a:p>
            <a:r>
              <a:rPr lang="en-US" sz="1400" b="1" dirty="0">
                <a:latin typeface="Comic Sans MS" panose="030F0702030302020204" pitchFamily="66" charset="0"/>
              </a:rPr>
              <a:t>IVDU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D727D-4B4B-4A19-86F6-98FBA7E3471E}"/>
              </a:ext>
            </a:extLst>
          </p:cNvPr>
          <p:cNvSpPr txBox="1"/>
          <p:nvPr/>
        </p:nvSpPr>
        <p:spPr>
          <a:xfrm>
            <a:off x="4104055" y="3056821"/>
            <a:ext cx="3593700" cy="36933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2: TEMPERATORE </a:t>
            </a:r>
            <a: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» 38.0 ºC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8D640-583F-4B45-87E2-C3DDF3E78639}"/>
              </a:ext>
            </a:extLst>
          </p:cNvPr>
          <p:cNvSpPr txBox="1"/>
          <p:nvPr/>
        </p:nvSpPr>
        <p:spPr>
          <a:xfrm>
            <a:off x="4094105" y="3810530"/>
            <a:ext cx="3482728" cy="36933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3: VASCULAR PHENOMENA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994D6-0139-4514-BB78-7294D2F0A3B9}"/>
              </a:ext>
            </a:extLst>
          </p:cNvPr>
          <p:cNvSpPr txBox="1"/>
          <p:nvPr/>
        </p:nvSpPr>
        <p:spPr>
          <a:xfrm>
            <a:off x="8276253" y="3429000"/>
            <a:ext cx="206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Septic Emboli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Septic </a:t>
            </a:r>
            <a:r>
              <a:rPr lang="en-US" sz="1600" b="1" dirty="0" err="1">
                <a:latin typeface="Comic Sans MS" panose="030F0702030302020204" pitchFamily="66" charset="0"/>
              </a:rPr>
              <a:t>Pul</a:t>
            </a:r>
            <a:r>
              <a:rPr lang="en-US" sz="1600" b="1" dirty="0">
                <a:latin typeface="Comic Sans MS" panose="030F0702030302020204" pitchFamily="66" charset="0"/>
              </a:rPr>
              <a:t>. Emboli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Mycotic Aneurysm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ICH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Janeway Lesions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D3B7A1-5363-4D73-ABE7-F2EBFFCCF881}"/>
              </a:ext>
            </a:extLst>
          </p:cNvPr>
          <p:cNvSpPr txBox="1"/>
          <p:nvPr/>
        </p:nvSpPr>
        <p:spPr>
          <a:xfrm>
            <a:off x="4109109" y="4515093"/>
            <a:ext cx="3223494" cy="36933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4: Immunologic Phenomena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04214-2A5A-439F-9281-A7830AB37086}"/>
              </a:ext>
            </a:extLst>
          </p:cNvPr>
          <p:cNvSpPr txBox="1"/>
          <p:nvPr/>
        </p:nvSpPr>
        <p:spPr>
          <a:xfrm>
            <a:off x="8736072" y="5219656"/>
            <a:ext cx="231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Osler Node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Roth Spot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Rheumatoid Factor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4FC208-E1DC-456B-8F6F-75BDBC85DF0C}"/>
              </a:ext>
            </a:extLst>
          </p:cNvPr>
          <p:cNvSpPr txBox="1"/>
          <p:nvPr/>
        </p:nvSpPr>
        <p:spPr>
          <a:xfrm>
            <a:off x="4122680" y="5219656"/>
            <a:ext cx="2161336" cy="36933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5: Blood Culture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37374-2EC4-4837-9BC0-4E99179AD01B}"/>
              </a:ext>
            </a:extLst>
          </p:cNvPr>
          <p:cNvSpPr txBox="1"/>
          <p:nvPr/>
        </p:nvSpPr>
        <p:spPr>
          <a:xfrm>
            <a:off x="5122012" y="5959727"/>
            <a:ext cx="305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Not met Major Criteria</a:t>
            </a:r>
          </a:p>
          <a:p>
            <a:r>
              <a:rPr lang="en-US" sz="1600" b="1" dirty="0">
                <a:latin typeface="Comic Sans MS" panose="030F0702030302020204" pitchFamily="66" charset="0"/>
              </a:rPr>
              <a:t>Serology of </a:t>
            </a:r>
            <a:r>
              <a:rPr lang="en-US" sz="1600" b="1" dirty="0" err="1">
                <a:latin typeface="Comic Sans MS" panose="030F0702030302020204" pitchFamily="66" charset="0"/>
              </a:rPr>
              <a:t>Atypic</a:t>
            </a:r>
            <a:r>
              <a:rPr lang="en-US" sz="1600" b="1" dirty="0">
                <a:latin typeface="Comic Sans MS" panose="030F0702030302020204" pitchFamily="66" charset="0"/>
              </a:rPr>
              <a:t> Microbes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3BA1865-C879-4502-842F-6719591518B4}"/>
              </a:ext>
            </a:extLst>
          </p:cNvPr>
          <p:cNvSpPr/>
          <p:nvPr/>
        </p:nvSpPr>
        <p:spPr>
          <a:xfrm>
            <a:off x="7810500" y="2438400"/>
            <a:ext cx="723900" cy="120526"/>
          </a:xfrm>
          <a:custGeom>
            <a:avLst/>
            <a:gdLst>
              <a:gd name="connsiteX0" fmla="*/ 0 w 723900"/>
              <a:gd name="connsiteY0" fmla="*/ 95250 h 120526"/>
              <a:gd name="connsiteX1" fmla="*/ 428625 w 723900"/>
              <a:gd name="connsiteY1" fmla="*/ 114300 h 120526"/>
              <a:gd name="connsiteX2" fmla="*/ 723900 w 723900"/>
              <a:gd name="connsiteY2" fmla="*/ 0 h 12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120526">
                <a:moveTo>
                  <a:pt x="0" y="95250"/>
                </a:moveTo>
                <a:cubicBezTo>
                  <a:pt x="153987" y="112712"/>
                  <a:pt x="307975" y="130175"/>
                  <a:pt x="428625" y="114300"/>
                </a:cubicBezTo>
                <a:cubicBezTo>
                  <a:pt x="549275" y="98425"/>
                  <a:pt x="636587" y="49212"/>
                  <a:pt x="723900" y="0"/>
                </a:cubicBezTo>
              </a:path>
            </a:pathLst>
          </a:custGeom>
          <a:ln w="412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5DFB1D72-C178-4BD7-8F31-166AAF5502F3}"/>
              </a:ext>
            </a:extLst>
          </p:cNvPr>
          <p:cNvSpPr/>
          <p:nvPr/>
        </p:nvSpPr>
        <p:spPr>
          <a:xfrm>
            <a:off x="8614979" y="1997990"/>
            <a:ext cx="45719" cy="784683"/>
          </a:xfrm>
          <a:prstGeom prst="leftBracke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CF59BC-6418-4135-9D5F-16266CC2EC1C}"/>
              </a:ext>
            </a:extLst>
          </p:cNvPr>
          <p:cNvSpPr/>
          <p:nvPr/>
        </p:nvSpPr>
        <p:spPr>
          <a:xfrm>
            <a:off x="7639050" y="4010025"/>
            <a:ext cx="542925" cy="0"/>
          </a:xfrm>
          <a:custGeom>
            <a:avLst/>
            <a:gdLst>
              <a:gd name="connsiteX0" fmla="*/ 0 w 542925"/>
              <a:gd name="connsiteY0" fmla="*/ 0 h 0"/>
              <a:gd name="connsiteX1" fmla="*/ 542925 w 5429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>
                <a:moveTo>
                  <a:pt x="0" y="0"/>
                </a:moveTo>
                <a:lnTo>
                  <a:pt x="542925" y="0"/>
                </a:lnTo>
              </a:path>
            </a:pathLst>
          </a:custGeom>
          <a:noFill/>
          <a:ln w="444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591E03-D53D-4CFF-BC56-D3D8482D3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30" y="3362338"/>
            <a:ext cx="176144" cy="140915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8729F36-772F-442B-93CC-1E41EA0C375A}"/>
              </a:ext>
            </a:extLst>
          </p:cNvPr>
          <p:cNvSpPr/>
          <p:nvPr/>
        </p:nvSpPr>
        <p:spPr>
          <a:xfrm>
            <a:off x="7458075" y="4724400"/>
            <a:ext cx="1152525" cy="723900"/>
          </a:xfrm>
          <a:custGeom>
            <a:avLst/>
            <a:gdLst>
              <a:gd name="connsiteX0" fmla="*/ 0 w 1152525"/>
              <a:gd name="connsiteY0" fmla="*/ 0 h 723900"/>
              <a:gd name="connsiteX1" fmla="*/ 400050 w 1152525"/>
              <a:gd name="connsiteY1" fmla="*/ 114300 h 723900"/>
              <a:gd name="connsiteX2" fmla="*/ 695325 w 1152525"/>
              <a:gd name="connsiteY2" fmla="*/ 504825 h 723900"/>
              <a:gd name="connsiteX3" fmla="*/ 1152525 w 1152525"/>
              <a:gd name="connsiteY3" fmla="*/ 723900 h 723900"/>
              <a:gd name="connsiteX4" fmla="*/ 1152525 w 1152525"/>
              <a:gd name="connsiteY4" fmla="*/ 723900 h 723900"/>
              <a:gd name="connsiteX5" fmla="*/ 1152525 w 1152525"/>
              <a:gd name="connsiteY5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2525" h="723900">
                <a:moveTo>
                  <a:pt x="0" y="0"/>
                </a:moveTo>
                <a:cubicBezTo>
                  <a:pt x="142081" y="15081"/>
                  <a:pt x="284162" y="30162"/>
                  <a:pt x="400050" y="114300"/>
                </a:cubicBezTo>
                <a:cubicBezTo>
                  <a:pt x="515938" y="198438"/>
                  <a:pt x="569913" y="403225"/>
                  <a:pt x="695325" y="504825"/>
                </a:cubicBezTo>
                <a:cubicBezTo>
                  <a:pt x="820738" y="606425"/>
                  <a:pt x="1152525" y="723900"/>
                  <a:pt x="1152525" y="723900"/>
                </a:cubicBezTo>
                <a:lnTo>
                  <a:pt x="1152525" y="723900"/>
                </a:lnTo>
                <a:lnTo>
                  <a:pt x="1152525" y="723900"/>
                </a:lnTo>
              </a:path>
            </a:pathLst>
          </a:cu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CA79BB-9DAF-4CC8-B732-AE2974389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597" y="5172031"/>
            <a:ext cx="112653" cy="90122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90D78B-03F9-49DF-BA02-7D2B29E18897}"/>
              </a:ext>
            </a:extLst>
          </p:cNvPr>
          <p:cNvSpPr/>
          <p:nvPr/>
        </p:nvSpPr>
        <p:spPr>
          <a:xfrm>
            <a:off x="6391275" y="5428806"/>
            <a:ext cx="402509" cy="476694"/>
          </a:xfrm>
          <a:custGeom>
            <a:avLst/>
            <a:gdLst>
              <a:gd name="connsiteX0" fmla="*/ 0 w 402509"/>
              <a:gd name="connsiteY0" fmla="*/ 444 h 476694"/>
              <a:gd name="connsiteX1" fmla="*/ 342900 w 402509"/>
              <a:gd name="connsiteY1" fmla="*/ 76644 h 476694"/>
              <a:gd name="connsiteX2" fmla="*/ 400050 w 402509"/>
              <a:gd name="connsiteY2" fmla="*/ 476694 h 47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09" h="476694">
                <a:moveTo>
                  <a:pt x="0" y="444"/>
                </a:moveTo>
                <a:cubicBezTo>
                  <a:pt x="138112" y="-1144"/>
                  <a:pt x="276225" y="-2731"/>
                  <a:pt x="342900" y="76644"/>
                </a:cubicBezTo>
                <a:cubicBezTo>
                  <a:pt x="409575" y="156019"/>
                  <a:pt x="404812" y="316356"/>
                  <a:pt x="400050" y="476694"/>
                </a:cubicBezTo>
              </a:path>
            </a:pathLst>
          </a:cu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3F5C16-B5F4-455B-BC95-8B3AFF2F7DE6}"/>
              </a:ext>
            </a:extLst>
          </p:cNvPr>
          <p:cNvSpPr txBox="1"/>
          <p:nvPr/>
        </p:nvSpPr>
        <p:spPr>
          <a:xfrm>
            <a:off x="375920" y="4010025"/>
            <a:ext cx="348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 MAJOR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 MAJOR </a:t>
            </a:r>
            <a:r>
              <a:rPr lang="en-US" sz="2000" b="1" dirty="0">
                <a:latin typeface="Comic Sans MS" panose="030F0702030302020204" pitchFamily="66" charset="0"/>
              </a:rPr>
              <a:t>+ </a:t>
            </a:r>
            <a:r>
              <a:rPr lang="en-US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3 MINOR</a:t>
            </a:r>
          </a:p>
          <a:p>
            <a:r>
              <a:rPr lang="en-US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5 MINOR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7AE1A5-3D50-464F-A281-DB27F406E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87" y="4217847"/>
            <a:ext cx="1045147" cy="666578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0BCEB0-4904-43C4-AD72-FAC9E8E01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45" y="5025688"/>
            <a:ext cx="851480" cy="640313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A9AEA8-A699-4CFE-BE8B-C6A8224D2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6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5" grpId="0" animBg="1"/>
      <p:bldP spid="24" grpId="0" animBg="1"/>
      <p:bldP spid="11" grpId="0" animBg="1"/>
      <p:bldP spid="19" grpId="0" animBg="1"/>
      <p:bldP spid="12" grpId="0" animBg="1"/>
      <p:bldP spid="21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123F1-60AC-4324-A3CC-E9E2CAC42F08}"/>
              </a:ext>
            </a:extLst>
          </p:cNvPr>
          <p:cNvSpPr txBox="1"/>
          <p:nvPr/>
        </p:nvSpPr>
        <p:spPr>
          <a:xfrm>
            <a:off x="3421718" y="434796"/>
            <a:ext cx="534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INFECTIVE ENDOCARDITIS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52E87-1852-45C2-B3C8-5C2674E1DD44}"/>
              </a:ext>
            </a:extLst>
          </p:cNvPr>
          <p:cNvSpPr txBox="1"/>
          <p:nvPr/>
        </p:nvSpPr>
        <p:spPr>
          <a:xfrm>
            <a:off x="3340359" y="2071396"/>
            <a:ext cx="54299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www.CardioSchool.ir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www.Ghalbeman.ir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5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A3C71C-A853-4B27-A8B5-7BF7545FA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14371" r="24111" b="10779"/>
          <a:stretch/>
        </p:blipFill>
        <p:spPr>
          <a:xfrm>
            <a:off x="852531" y="731697"/>
            <a:ext cx="4281652" cy="53946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D43C4D-2A30-4C6C-966D-9F809B78D12A}"/>
              </a:ext>
            </a:extLst>
          </p:cNvPr>
          <p:cNvGrpSpPr/>
          <p:nvPr/>
        </p:nvGrpSpPr>
        <p:grpSpPr>
          <a:xfrm rot="5400000">
            <a:off x="6626160" y="2710271"/>
            <a:ext cx="3231488" cy="5063971"/>
            <a:chOff x="7462522" y="925322"/>
            <a:chExt cx="2890518" cy="44790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08D997-FABC-47DF-ACFD-25E8EC0D8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2" t="23481" r="5771" b="20995"/>
            <a:stretch/>
          </p:blipFill>
          <p:spPr>
            <a:xfrm rot="16200000">
              <a:off x="6453685" y="1955241"/>
              <a:ext cx="4182871" cy="21651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69EE9D-9D2A-4999-A245-C8E6635FB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3" t="13800" r="24111" b="25207"/>
            <a:stretch/>
          </p:blipFill>
          <p:spPr>
            <a:xfrm rot="320773">
              <a:off x="9204960" y="925322"/>
              <a:ext cx="1148080" cy="447903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4C155-CCFF-4D43-9091-4D79A2FC043B}"/>
              </a:ext>
            </a:extLst>
          </p:cNvPr>
          <p:cNvSpPr/>
          <p:nvPr/>
        </p:nvSpPr>
        <p:spPr>
          <a:xfrm rot="10800000">
            <a:off x="5354318" y="1351276"/>
            <a:ext cx="5985149" cy="5074319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8C727-9C8E-4661-B4CC-1A0F9F24C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925" y="2733995"/>
            <a:ext cx="1450974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BD125-92D6-4D21-8A02-F2B2FA46F0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7280" r="31445" b="39535"/>
          <a:stretch/>
        </p:blipFill>
        <p:spPr>
          <a:xfrm>
            <a:off x="9299080" y="2143873"/>
            <a:ext cx="1516105" cy="1482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D2DB26-7320-44EC-9E0E-5AD7B30A0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4" t="33185" r="35778" b="38667"/>
          <a:stretch/>
        </p:blipFill>
        <p:spPr>
          <a:xfrm rot="1807689">
            <a:off x="9235510" y="2128461"/>
            <a:ext cx="739804" cy="822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0F3ED8-A315-4A63-BBDC-3EBCF75B6C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61" r="35136" b="51638"/>
          <a:stretch/>
        </p:blipFill>
        <p:spPr>
          <a:xfrm rot="3203549">
            <a:off x="8758615" y="2172507"/>
            <a:ext cx="497840" cy="4295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90D4D4-6629-497F-9B42-B4F6FA562D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7" t="42021" r="39481" b="41778"/>
          <a:stretch/>
        </p:blipFill>
        <p:spPr>
          <a:xfrm>
            <a:off x="8787906" y="2998242"/>
            <a:ext cx="542745" cy="547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5E831B-517B-45A5-AAB8-45B7607124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7" t="37344" r="28647" b="41037"/>
          <a:stretch/>
        </p:blipFill>
        <p:spPr>
          <a:xfrm>
            <a:off x="7854647" y="2005050"/>
            <a:ext cx="641714" cy="4546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E76E9C-7AFE-4087-A2C4-A9B56692C4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27556" r="28457" b="42963"/>
          <a:stretch/>
        </p:blipFill>
        <p:spPr>
          <a:xfrm rot="1145183">
            <a:off x="8013593" y="3089113"/>
            <a:ext cx="641714" cy="4784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5C354D-41A3-4ECA-A113-FC70F0CE80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5" t="29139" r="23749" b="47120"/>
          <a:stretch/>
        </p:blipFill>
        <p:spPr>
          <a:xfrm rot="700781">
            <a:off x="6939736" y="2457492"/>
            <a:ext cx="1134607" cy="4719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F5ADCC-0351-4B32-A8EA-DF62A860AE3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t="35866" r="23824" b="33333"/>
          <a:stretch/>
        </p:blipFill>
        <p:spPr>
          <a:xfrm rot="506124">
            <a:off x="6755789" y="3139694"/>
            <a:ext cx="1215597" cy="6324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613505-349B-43AB-BE6B-AE416E7CC2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6483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66" t="24148" r="14971" b="29185"/>
          <a:stretch/>
        </p:blipFill>
        <p:spPr>
          <a:xfrm>
            <a:off x="7587146" y="2305193"/>
            <a:ext cx="1622755" cy="1064348"/>
          </a:xfrm>
          <a:prstGeom prst="rect">
            <a:avLst/>
          </a:prstGeom>
        </p:spPr>
      </p:pic>
      <p:sp>
        <p:nvSpPr>
          <p:cNvPr id="38" name="Explosion: 14 Points 37">
            <a:extLst>
              <a:ext uri="{FF2B5EF4-FFF2-40B4-BE49-F238E27FC236}">
                <a16:creationId xmlns:a16="http://schemas.microsoft.com/office/drawing/2014/main" id="{5108392D-000F-477A-A531-689425CAFF26}"/>
              </a:ext>
            </a:extLst>
          </p:cNvPr>
          <p:cNvSpPr/>
          <p:nvPr/>
        </p:nvSpPr>
        <p:spPr>
          <a:xfrm>
            <a:off x="7698441" y="2207405"/>
            <a:ext cx="1394395" cy="1298105"/>
          </a:xfrm>
          <a:prstGeom prst="irregularSeal2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5000">
                <a:srgbClr val="FF0000">
                  <a:alpha val="6000"/>
                </a:srgb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D7C22-7E0B-48BF-B7C0-17BC073695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1 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06823 0.028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0AB355-B485-4FAF-81DB-E5A89493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37" y="3585872"/>
            <a:ext cx="5161533" cy="3521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3C71C-A853-4B27-A8B5-7BF7545FA5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14371" r="24111" b="10779"/>
          <a:stretch/>
        </p:blipFill>
        <p:spPr>
          <a:xfrm>
            <a:off x="852531" y="731697"/>
            <a:ext cx="4281652" cy="53946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D43C4D-2A30-4C6C-966D-9F809B78D12A}"/>
              </a:ext>
            </a:extLst>
          </p:cNvPr>
          <p:cNvGrpSpPr/>
          <p:nvPr/>
        </p:nvGrpSpPr>
        <p:grpSpPr>
          <a:xfrm rot="5400000">
            <a:off x="6626160" y="2710271"/>
            <a:ext cx="3231488" cy="5063971"/>
            <a:chOff x="7462522" y="925322"/>
            <a:chExt cx="2890518" cy="44790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08D997-FABC-47DF-ACFD-25E8EC0D8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2" t="23481" r="5771" b="20995"/>
            <a:stretch/>
          </p:blipFill>
          <p:spPr>
            <a:xfrm rot="16200000">
              <a:off x="6453685" y="1955241"/>
              <a:ext cx="4182871" cy="21651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69EE9D-9D2A-4999-A245-C8E6635FB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3" t="13800" r="24111" b="25207"/>
            <a:stretch/>
          </p:blipFill>
          <p:spPr>
            <a:xfrm rot="320773">
              <a:off x="9204960" y="925322"/>
              <a:ext cx="1148080" cy="447903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4C155-CCFF-4D43-9091-4D79A2FC043B}"/>
              </a:ext>
            </a:extLst>
          </p:cNvPr>
          <p:cNvSpPr/>
          <p:nvPr/>
        </p:nvSpPr>
        <p:spPr>
          <a:xfrm rot="10800000">
            <a:off x="5354318" y="1351276"/>
            <a:ext cx="5985149" cy="5074319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11AB9-AB03-440F-8881-12452FB66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490" y="2086907"/>
            <a:ext cx="1231499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55F6-F51C-4306-A340-AE7C3F049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853" y="3780889"/>
            <a:ext cx="1292464" cy="353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7A86FB-7865-41B4-BAFE-EFEA11D42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028" y="2287935"/>
            <a:ext cx="1822862" cy="162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23094F-9A33-4390-933D-716157526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6999" y="2446061"/>
            <a:ext cx="786452" cy="1371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27508F-17D2-406D-9F58-3A75F7A8A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8658" y="3440497"/>
            <a:ext cx="1402202" cy="5425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534B52-FCD5-474B-BA30-0E4965B9A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1092" y="3309071"/>
            <a:ext cx="1475360" cy="5913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17E6A2-CA38-4E67-93AD-806AB27A03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0" t="33362" r="44931" b="56824"/>
          <a:stretch/>
        </p:blipFill>
        <p:spPr>
          <a:xfrm>
            <a:off x="8413621" y="3284528"/>
            <a:ext cx="889880" cy="5656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BF4471-5BAC-4177-9EE0-78E311145D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2913" y="3364018"/>
            <a:ext cx="905766" cy="357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B24CA7-785F-43D7-B3AB-491E4FC131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5555" y="2943427"/>
            <a:ext cx="1627773" cy="10729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CC7BD1C-84B1-4ABC-94CD-0E3C4BCE97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7" t="35667" r="36253" b="38518"/>
          <a:stretch/>
        </p:blipFill>
        <p:spPr>
          <a:xfrm>
            <a:off x="8670490" y="1664509"/>
            <a:ext cx="1535141" cy="1421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C9B3A4-130F-4223-8A4F-AA121E604D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6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4E0ACEFE-96C9-4AC5-8D8C-54E423EC9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3" t="38065" r="45080" b="49832"/>
          <a:stretch/>
        </p:blipFill>
        <p:spPr>
          <a:xfrm>
            <a:off x="8520110" y="4203972"/>
            <a:ext cx="676901" cy="661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AB355-B485-4FAF-81DB-E5A894930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37" y="3585872"/>
            <a:ext cx="5161533" cy="3521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3C71C-A853-4B27-A8B5-7BF7545FA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14371" r="24111" b="10779"/>
          <a:stretch/>
        </p:blipFill>
        <p:spPr>
          <a:xfrm>
            <a:off x="852531" y="731697"/>
            <a:ext cx="4281652" cy="53946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D43C4D-2A30-4C6C-966D-9F809B78D12A}"/>
              </a:ext>
            </a:extLst>
          </p:cNvPr>
          <p:cNvGrpSpPr/>
          <p:nvPr/>
        </p:nvGrpSpPr>
        <p:grpSpPr>
          <a:xfrm rot="5400000">
            <a:off x="6626160" y="2710271"/>
            <a:ext cx="3231488" cy="5063971"/>
            <a:chOff x="7462522" y="925322"/>
            <a:chExt cx="2890518" cy="44790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08D997-FABC-47DF-ACFD-25E8EC0D8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2" t="23481" r="5771" b="20995"/>
            <a:stretch/>
          </p:blipFill>
          <p:spPr>
            <a:xfrm rot="16200000">
              <a:off x="6453685" y="1955241"/>
              <a:ext cx="4182871" cy="21651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69EE9D-9D2A-4999-A245-C8E6635FB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3" t="13800" r="24111" b="25207"/>
            <a:stretch/>
          </p:blipFill>
          <p:spPr>
            <a:xfrm rot="320773">
              <a:off x="9204960" y="925322"/>
              <a:ext cx="1148080" cy="447903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4C155-CCFF-4D43-9091-4D79A2FC043B}"/>
              </a:ext>
            </a:extLst>
          </p:cNvPr>
          <p:cNvSpPr/>
          <p:nvPr/>
        </p:nvSpPr>
        <p:spPr>
          <a:xfrm rot="10800000">
            <a:off x="5354318" y="1351276"/>
            <a:ext cx="5985149" cy="5074319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C155F6-F51C-4306-A340-AE7C3F049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853" y="3780889"/>
            <a:ext cx="1292464" cy="353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27508F-17D2-406D-9F58-3A75F7A8A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8658" y="3440497"/>
            <a:ext cx="1402202" cy="5425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534B52-FCD5-474B-BA30-0E4965B9A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092" y="3309071"/>
            <a:ext cx="1475360" cy="5913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17E6A2-CA38-4E67-93AD-806AB27A03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0" t="33362" r="44931" b="56824"/>
          <a:stretch/>
        </p:blipFill>
        <p:spPr>
          <a:xfrm>
            <a:off x="8413621" y="3284528"/>
            <a:ext cx="889880" cy="5656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BF4471-5BAC-4177-9EE0-78E311145D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2913" y="3364018"/>
            <a:ext cx="905766" cy="357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B24CA7-785F-43D7-B3AB-491E4FC131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5555" y="2943427"/>
            <a:ext cx="1627773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0684E-E4A0-470A-9B1E-A7386404C40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2" t="32741" r="52111" b="54074"/>
          <a:stretch/>
        </p:blipFill>
        <p:spPr>
          <a:xfrm rot="15163467">
            <a:off x="7741371" y="2954622"/>
            <a:ext cx="443803" cy="522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205E3-2EBD-49DF-B0A1-04F9D1D56A7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34962" r="40708" b="41922"/>
          <a:stretch/>
        </p:blipFill>
        <p:spPr>
          <a:xfrm>
            <a:off x="8113794" y="3161627"/>
            <a:ext cx="211319" cy="294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3679A-BC6B-4A1D-8B3D-6CAEA387B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6" t="38074" r="32630" b="43858"/>
          <a:stretch/>
        </p:blipFill>
        <p:spPr>
          <a:xfrm rot="21422179">
            <a:off x="9048393" y="2875501"/>
            <a:ext cx="625065" cy="3536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D09652-80D3-498E-9F6E-954A3D743BC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2" t="33185" r="51718" b="53899"/>
          <a:stretch/>
        </p:blipFill>
        <p:spPr>
          <a:xfrm>
            <a:off x="8231420" y="2729815"/>
            <a:ext cx="438091" cy="4822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60ED6C-55D4-4B5B-ADA5-403D5C60A09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3" t="13631" r="37620" b="36591"/>
          <a:stretch/>
        </p:blipFill>
        <p:spPr>
          <a:xfrm>
            <a:off x="7565359" y="2544300"/>
            <a:ext cx="725419" cy="12662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206214-407B-449E-B30D-E8CFD7AB959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6" t="22666" r="25833" b="29651"/>
          <a:stretch/>
        </p:blipFill>
        <p:spPr>
          <a:xfrm>
            <a:off x="7877541" y="2395466"/>
            <a:ext cx="895138" cy="851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43F3D8-C1F8-44BE-A70D-E4B5DCC4DB4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7260" r="32630" b="35555"/>
          <a:stretch/>
        </p:blipFill>
        <p:spPr>
          <a:xfrm>
            <a:off x="8587322" y="2318228"/>
            <a:ext cx="785040" cy="7370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397C5-2A1B-4BC8-A2DF-82BA72EB4D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7" t="38103" r="32474" b="43037"/>
          <a:stretch/>
        </p:blipFill>
        <p:spPr>
          <a:xfrm rot="19956255">
            <a:off x="8636743" y="2732929"/>
            <a:ext cx="621410" cy="3662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9AF76E-02B2-43C9-9EFF-68C3FCE46C0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6" t="18519" r="21295" b="32061"/>
          <a:stretch/>
        </p:blipFill>
        <p:spPr>
          <a:xfrm>
            <a:off x="9063876" y="2409589"/>
            <a:ext cx="995016" cy="13829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25981B-2DDE-4172-A57B-6B397ED571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19462" r="21855" b="19703"/>
          <a:stretch/>
        </p:blipFill>
        <p:spPr>
          <a:xfrm>
            <a:off x="6917318" y="1372804"/>
            <a:ext cx="2209629" cy="234882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3B6CF23-7D8E-4F49-A94E-41D4DC2D778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7" t="30222" r="31645" b="41921"/>
          <a:stretch/>
        </p:blipFill>
        <p:spPr>
          <a:xfrm rot="15740456">
            <a:off x="9224088" y="2105579"/>
            <a:ext cx="1036480" cy="8722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598FB8C-F218-4368-9808-DAF0AC75B55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7" t="33802" r="35809" b="38371"/>
          <a:stretch/>
        </p:blipFill>
        <p:spPr>
          <a:xfrm rot="3527973">
            <a:off x="7807856" y="1823086"/>
            <a:ext cx="823193" cy="84949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274E2B-6BB2-448B-8A79-35833CCA611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8" t="33803" r="30533" b="35259"/>
          <a:stretch/>
        </p:blipFill>
        <p:spPr>
          <a:xfrm>
            <a:off x="6808050" y="2622549"/>
            <a:ext cx="849157" cy="7382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575E20E-FFCC-41BA-AE6A-11F83CA682DA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25630" r="22789" b="32061"/>
          <a:stretch/>
        </p:blipFill>
        <p:spPr>
          <a:xfrm>
            <a:off x="8065638" y="432406"/>
            <a:ext cx="2135081" cy="1961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843F1-6796-4F94-B3FF-097B029950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A3C71C-A853-4B27-A8B5-7BF7545FA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14371" r="24111" b="10779"/>
          <a:stretch/>
        </p:blipFill>
        <p:spPr>
          <a:xfrm>
            <a:off x="1129677" y="300377"/>
            <a:ext cx="4966323" cy="62572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E0ACEFE-96C9-4AC5-8D8C-54E423EC9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3" t="38065" r="45080" b="49832"/>
          <a:stretch/>
        </p:blipFill>
        <p:spPr>
          <a:xfrm>
            <a:off x="4077653" y="2385333"/>
            <a:ext cx="542836" cy="5305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A4C155-CCFF-4D43-9091-4D79A2FC043B}"/>
              </a:ext>
            </a:extLst>
          </p:cNvPr>
          <p:cNvSpPr/>
          <p:nvPr/>
        </p:nvSpPr>
        <p:spPr>
          <a:xfrm rot="10800000">
            <a:off x="3241038" y="2031996"/>
            <a:ext cx="2133602" cy="1564644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AD5B0-607D-4495-94B0-430258173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7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A3C71C-A853-4B27-A8B5-7BF7545FA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33626" r="30310" b="41702"/>
          <a:stretch/>
        </p:blipFill>
        <p:spPr>
          <a:xfrm>
            <a:off x="1935955" y="1066800"/>
            <a:ext cx="3699642" cy="3911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A4C155-CCFF-4D43-9091-4D79A2FC043B}"/>
              </a:ext>
            </a:extLst>
          </p:cNvPr>
          <p:cNvSpPr/>
          <p:nvPr/>
        </p:nvSpPr>
        <p:spPr>
          <a:xfrm rot="10800000">
            <a:off x="1935954" y="1066800"/>
            <a:ext cx="3699641" cy="3911600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B8651-F95A-4BB8-B91C-69ECCC284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8" t="13777" r="30111" b="17038"/>
          <a:stretch/>
        </p:blipFill>
        <p:spPr>
          <a:xfrm>
            <a:off x="2164080" y="1422400"/>
            <a:ext cx="2333319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C244F8-EC23-46FF-8040-9F986BA58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9" t="27799" r="32239" b="38365"/>
          <a:stretch/>
        </p:blipFill>
        <p:spPr>
          <a:xfrm>
            <a:off x="7043866" y="1066799"/>
            <a:ext cx="3699642" cy="3911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244AD-A348-455A-8FE7-E785FFD0C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053" y="1066799"/>
            <a:ext cx="3743268" cy="396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44249-5F56-4D2E-8303-56B389609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4" t="15556" r="28000" b="9036"/>
          <a:stretch/>
        </p:blipFill>
        <p:spPr>
          <a:xfrm>
            <a:off x="7688135" y="1351282"/>
            <a:ext cx="1994346" cy="348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7FB0A-93C6-47F6-9C1D-AC8154BB339D}"/>
              </a:ext>
            </a:extLst>
          </p:cNvPr>
          <p:cNvSpPr txBox="1"/>
          <p:nvPr/>
        </p:nvSpPr>
        <p:spPr>
          <a:xfrm>
            <a:off x="4292081" y="5204767"/>
            <a:ext cx="45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ENDOCARDIAL DAMAGE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A3FF2-2D9B-41DF-8C6B-35753DC46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244F8-EC23-46FF-8040-9F986BA58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9" t="27799" r="32239" b="38365"/>
          <a:stretch/>
        </p:blipFill>
        <p:spPr>
          <a:xfrm>
            <a:off x="5168499" y="1116019"/>
            <a:ext cx="1855002" cy="1961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244AD-A348-455A-8FE7-E785FFD0C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499" y="1116019"/>
            <a:ext cx="1875366" cy="1985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44249-5F56-4D2E-8303-56B389609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4" t="15556" r="28000" b="9036"/>
          <a:stretch/>
        </p:blipFill>
        <p:spPr>
          <a:xfrm>
            <a:off x="5471636" y="1207459"/>
            <a:ext cx="1059625" cy="1851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7FB0A-93C6-47F6-9C1D-AC8154BB339D}"/>
              </a:ext>
            </a:extLst>
          </p:cNvPr>
          <p:cNvSpPr txBox="1"/>
          <p:nvPr/>
        </p:nvSpPr>
        <p:spPr>
          <a:xfrm>
            <a:off x="3021378" y="469242"/>
            <a:ext cx="616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Non-Bacterial Thrombotic Endocarditis </a:t>
            </a:r>
          </a:p>
        </p:txBody>
      </p:sp>
      <p:pic>
        <p:nvPicPr>
          <p:cNvPr id="11" name="Picture 10" hidden="1">
            <a:extLst>
              <a:ext uri="{FF2B5EF4-FFF2-40B4-BE49-F238E27FC236}">
                <a16:creationId xmlns:a16="http://schemas.microsoft.com/office/drawing/2014/main" id="{3DB839D6-61D3-4857-855B-2203E5F86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636" y="276511"/>
            <a:ext cx="755959" cy="74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9C647-00B5-4AEA-95B7-75CA9FD18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622"/>
            <a:ext cx="1690180" cy="2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4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2A485E-EE44-4999-BFA7-B9CEE55DF4CD}">
  <we:reference id="wa104382001" version="1.0.0.7" store="en-US" storeType="OMEX"/>
  <we:alternateReferences>
    <we:reference id="wa104382001" version="1.0.0.7" store="WA104382001" storeType="OMEX"/>
  </we:alternateReferences>
  <we:properties>
    <we:property name="persist:root" value="&quot;{\&quot;powtoons\&quot;:\&quot;{\\\&quot;loading\\\&quot;:false}\&quot;}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16068</TotalTime>
  <Words>634</Words>
  <Application>Microsoft Office PowerPoint</Application>
  <PresentationFormat>Widescreen</PresentationFormat>
  <Paragraphs>316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Forte</vt:lpstr>
      <vt:lpstr>Ink Free</vt:lpstr>
      <vt:lpstr>KG Broken Vessels Sketch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abdullah amirfarhangi</dc:creator>
  <cp:lastModifiedBy>abdullah amirfarhangi</cp:lastModifiedBy>
  <cp:revision>226</cp:revision>
  <dcterms:created xsi:type="dcterms:W3CDTF">2020-08-13T12:46:38Z</dcterms:created>
  <dcterms:modified xsi:type="dcterms:W3CDTF">2020-10-05T18:22:25Z</dcterms:modified>
</cp:coreProperties>
</file>